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283"/>
  </p:notesMasterIdLst>
  <p:sldIdLst>
    <p:sldId id="2146846697" r:id="rId5"/>
    <p:sldId id="2146846635" r:id="rId6"/>
    <p:sldId id="2146846694" r:id="rId7"/>
    <p:sldId id="2146846625" r:id="rId8"/>
    <p:sldId id="2146846627" r:id="rId9"/>
    <p:sldId id="2146846628" r:id="rId10"/>
    <p:sldId id="2146846629" r:id="rId11"/>
    <p:sldId id="2146846630" r:id="rId12"/>
    <p:sldId id="2146846631" r:id="rId13"/>
    <p:sldId id="264" r:id="rId14"/>
    <p:sldId id="2146846622" r:id="rId15"/>
    <p:sldId id="2146846632" r:id="rId16"/>
    <p:sldId id="2146846633" r:id="rId17"/>
    <p:sldId id="2146846693" r:id="rId18"/>
    <p:sldId id="2146846696" r:id="rId19"/>
    <p:sldId id="2146846700" r:id="rId20"/>
    <p:sldId id="2146846702" r:id="rId21"/>
    <p:sldId id="2146846698" r:id="rId22"/>
    <p:sldId id="2146846703" r:id="rId23"/>
    <p:sldId id="2146846704" r:id="rId24"/>
    <p:sldId id="2146846626" r:id="rId25"/>
    <p:sldId id="2146846695" r:id="rId26"/>
    <p:sldId id="2146846705" r:id="rId27"/>
    <p:sldId id="2146846706" r:id="rId28"/>
    <p:sldId id="2146846707" r:id="rId29"/>
    <p:sldId id="2146846708" r:id="rId30"/>
    <p:sldId id="257" r:id="rId31"/>
    <p:sldId id="2146846709" r:id="rId32"/>
    <p:sldId id="2146846710" r:id="rId33"/>
    <p:sldId id="2146846711" r:id="rId34"/>
    <p:sldId id="2146846634" r:id="rId35"/>
    <p:sldId id="775" r:id="rId36"/>
    <p:sldId id="2146846712" r:id="rId37"/>
    <p:sldId id="2146846636" r:id="rId38"/>
    <p:sldId id="2146846637" r:id="rId39"/>
    <p:sldId id="2146846638" r:id="rId40"/>
    <p:sldId id="2146846639" r:id="rId41"/>
    <p:sldId id="2146846640" r:id="rId42"/>
    <p:sldId id="2146846641" r:id="rId43"/>
    <p:sldId id="2146846643" r:id="rId44"/>
    <p:sldId id="2146846644" r:id="rId45"/>
    <p:sldId id="2146846645" r:id="rId46"/>
    <p:sldId id="2146846648" r:id="rId47"/>
    <p:sldId id="2146846649" r:id="rId48"/>
    <p:sldId id="2146846650" r:id="rId49"/>
    <p:sldId id="2146846651" r:id="rId50"/>
    <p:sldId id="2146846652" r:id="rId51"/>
    <p:sldId id="2146846713" r:id="rId52"/>
    <p:sldId id="2146846714" r:id="rId53"/>
    <p:sldId id="2146846716" r:id="rId54"/>
    <p:sldId id="2146846717" r:id="rId55"/>
    <p:sldId id="2146846718" r:id="rId56"/>
    <p:sldId id="2146846719" r:id="rId57"/>
    <p:sldId id="2146846687" r:id="rId58"/>
    <p:sldId id="2146846720" r:id="rId59"/>
    <p:sldId id="585" r:id="rId60"/>
    <p:sldId id="2146846721" r:id="rId61"/>
    <p:sldId id="2146846722" r:id="rId62"/>
    <p:sldId id="2146846723" r:id="rId63"/>
    <p:sldId id="2146846724" r:id="rId64"/>
    <p:sldId id="2146846699" r:id="rId65"/>
    <p:sldId id="2146846666" r:id="rId66"/>
    <p:sldId id="2146846667" r:id="rId67"/>
    <p:sldId id="2146846668" r:id="rId68"/>
    <p:sldId id="2146846669" r:id="rId69"/>
    <p:sldId id="2146846675" r:id="rId70"/>
    <p:sldId id="2146846671" r:id="rId71"/>
    <p:sldId id="2146846676" r:id="rId72"/>
    <p:sldId id="2146846677" r:id="rId73"/>
    <p:sldId id="2146846674" r:id="rId74"/>
    <p:sldId id="2146846678" r:id="rId75"/>
    <p:sldId id="2146846688" r:id="rId76"/>
    <p:sldId id="2146846679" r:id="rId77"/>
    <p:sldId id="2146846684" r:id="rId78"/>
    <p:sldId id="2146846681" r:id="rId79"/>
    <p:sldId id="2146846689" r:id="rId80"/>
    <p:sldId id="2146846725" r:id="rId81"/>
    <p:sldId id="2146846692" r:id="rId82"/>
    <p:sldId id="2146846664" r:id="rId83"/>
    <p:sldId id="2146846665" r:id="rId84"/>
    <p:sldId id="2146846690" r:id="rId85"/>
    <p:sldId id="2146846683" r:id="rId86"/>
    <p:sldId id="2146846726" r:id="rId87"/>
    <p:sldId id="2146846728" r:id="rId88"/>
    <p:sldId id="2146846729" r:id="rId89"/>
    <p:sldId id="2146846730" r:id="rId90"/>
    <p:sldId id="2146846731" r:id="rId91"/>
    <p:sldId id="2146846732" r:id="rId92"/>
    <p:sldId id="272" r:id="rId93"/>
    <p:sldId id="2146846733" r:id="rId94"/>
    <p:sldId id="259" r:id="rId95"/>
    <p:sldId id="268" r:id="rId96"/>
    <p:sldId id="271" r:id="rId97"/>
    <p:sldId id="258" r:id="rId98"/>
    <p:sldId id="2146846734" r:id="rId99"/>
    <p:sldId id="270" r:id="rId100"/>
    <p:sldId id="261" r:id="rId101"/>
    <p:sldId id="262" r:id="rId102"/>
    <p:sldId id="263" r:id="rId103"/>
    <p:sldId id="2146846735" r:id="rId104"/>
    <p:sldId id="2146846623" r:id="rId105"/>
    <p:sldId id="266" r:id="rId106"/>
    <p:sldId id="267" r:id="rId107"/>
    <p:sldId id="2146846736" r:id="rId108"/>
    <p:sldId id="2146846737" r:id="rId109"/>
    <p:sldId id="2146846738" r:id="rId110"/>
    <p:sldId id="2146846739" r:id="rId111"/>
    <p:sldId id="2146846740" r:id="rId112"/>
    <p:sldId id="2146846742" r:id="rId113"/>
    <p:sldId id="2146846558" r:id="rId114"/>
    <p:sldId id="2146846743" r:id="rId115"/>
    <p:sldId id="2146846744" r:id="rId116"/>
    <p:sldId id="2146846624" r:id="rId117"/>
    <p:sldId id="2146846745" r:id="rId118"/>
    <p:sldId id="2146846746" r:id="rId119"/>
    <p:sldId id="2146846747" r:id="rId120"/>
    <p:sldId id="2146846748" r:id="rId121"/>
    <p:sldId id="2146846749" r:id="rId122"/>
    <p:sldId id="2146846750" r:id="rId123"/>
    <p:sldId id="2146846751" r:id="rId124"/>
    <p:sldId id="2146846752" r:id="rId125"/>
    <p:sldId id="2146846753" r:id="rId126"/>
    <p:sldId id="2146846754" r:id="rId127"/>
    <p:sldId id="2146846755" r:id="rId128"/>
    <p:sldId id="305" r:id="rId129"/>
    <p:sldId id="303" r:id="rId130"/>
    <p:sldId id="306" r:id="rId131"/>
    <p:sldId id="312" r:id="rId132"/>
    <p:sldId id="313" r:id="rId133"/>
    <p:sldId id="307" r:id="rId134"/>
    <p:sldId id="308" r:id="rId135"/>
    <p:sldId id="309" r:id="rId136"/>
    <p:sldId id="310" r:id="rId137"/>
    <p:sldId id="311" r:id="rId138"/>
    <p:sldId id="304" r:id="rId139"/>
    <p:sldId id="314" r:id="rId140"/>
    <p:sldId id="2146846756" r:id="rId141"/>
    <p:sldId id="2146846757" r:id="rId142"/>
    <p:sldId id="2146846758" r:id="rId143"/>
    <p:sldId id="2146846759" r:id="rId144"/>
    <p:sldId id="2146846760" r:id="rId145"/>
    <p:sldId id="300" r:id="rId146"/>
    <p:sldId id="301" r:id="rId147"/>
    <p:sldId id="269" r:id="rId148"/>
    <p:sldId id="2146846761" r:id="rId149"/>
    <p:sldId id="2146846762" r:id="rId150"/>
    <p:sldId id="273" r:id="rId151"/>
    <p:sldId id="2146846763" r:id="rId152"/>
    <p:sldId id="2146846764" r:id="rId153"/>
    <p:sldId id="2146846765" r:id="rId154"/>
    <p:sldId id="316" r:id="rId155"/>
    <p:sldId id="275" r:id="rId156"/>
    <p:sldId id="2146846766" r:id="rId157"/>
    <p:sldId id="2146846767" r:id="rId158"/>
    <p:sldId id="2146846769" r:id="rId159"/>
    <p:sldId id="2146846770" r:id="rId160"/>
    <p:sldId id="2146846771" r:id="rId161"/>
    <p:sldId id="2146846584" r:id="rId162"/>
    <p:sldId id="2146846583" r:id="rId163"/>
    <p:sldId id="2146846586" r:id="rId164"/>
    <p:sldId id="2146846587" r:id="rId165"/>
    <p:sldId id="2146846589" r:id="rId166"/>
    <p:sldId id="2146846590" r:id="rId167"/>
    <p:sldId id="2146846591" r:id="rId168"/>
    <p:sldId id="2146846592" r:id="rId169"/>
    <p:sldId id="260" r:id="rId170"/>
    <p:sldId id="2146846594" r:id="rId171"/>
    <p:sldId id="2146846595" r:id="rId172"/>
    <p:sldId id="2146846598" r:id="rId173"/>
    <p:sldId id="288" r:id="rId174"/>
    <p:sldId id="2146846596" r:id="rId175"/>
    <p:sldId id="265" r:id="rId176"/>
    <p:sldId id="2146846597" r:id="rId177"/>
    <p:sldId id="2146846600" r:id="rId178"/>
    <p:sldId id="2146846601" r:id="rId179"/>
    <p:sldId id="2146846602" r:id="rId180"/>
    <p:sldId id="2146846603" r:id="rId181"/>
    <p:sldId id="2146846604" r:id="rId182"/>
    <p:sldId id="2146846605" r:id="rId183"/>
    <p:sldId id="2146846606" r:id="rId184"/>
    <p:sldId id="2146846607" r:id="rId185"/>
    <p:sldId id="2146846608" r:id="rId186"/>
    <p:sldId id="2146846618" r:id="rId187"/>
    <p:sldId id="2146846619" r:id="rId188"/>
    <p:sldId id="2146846609" r:id="rId189"/>
    <p:sldId id="2146846610" r:id="rId190"/>
    <p:sldId id="2146846611" r:id="rId191"/>
    <p:sldId id="2146846612" r:id="rId192"/>
    <p:sldId id="2146846613" r:id="rId193"/>
    <p:sldId id="2146846615" r:id="rId194"/>
    <p:sldId id="2146846772" r:id="rId195"/>
    <p:sldId id="2146846773" r:id="rId196"/>
    <p:sldId id="2146846774" r:id="rId197"/>
    <p:sldId id="2146846776" r:id="rId198"/>
    <p:sldId id="2146846777" r:id="rId199"/>
    <p:sldId id="2146846778" r:id="rId200"/>
    <p:sldId id="2146846779" r:id="rId201"/>
    <p:sldId id="2146846780" r:id="rId202"/>
    <p:sldId id="2146846781" r:id="rId203"/>
    <p:sldId id="2146846782" r:id="rId204"/>
    <p:sldId id="2146846783" r:id="rId205"/>
    <p:sldId id="2146846784" r:id="rId206"/>
    <p:sldId id="2146846785" r:id="rId207"/>
    <p:sldId id="2146846786" r:id="rId208"/>
    <p:sldId id="2146846787" r:id="rId209"/>
    <p:sldId id="2146846788" r:id="rId210"/>
    <p:sldId id="2146846789" r:id="rId211"/>
    <p:sldId id="2146846790" r:id="rId212"/>
    <p:sldId id="2146846791" r:id="rId213"/>
    <p:sldId id="2146846792" r:id="rId214"/>
    <p:sldId id="2146846793" r:id="rId215"/>
    <p:sldId id="2146846794" r:id="rId216"/>
    <p:sldId id="2146846795" r:id="rId217"/>
    <p:sldId id="274" r:id="rId218"/>
    <p:sldId id="2146846796" r:id="rId219"/>
    <p:sldId id="2146846797" r:id="rId220"/>
    <p:sldId id="2146846798" r:id="rId221"/>
    <p:sldId id="2146846799" r:id="rId222"/>
    <p:sldId id="2146846642" r:id="rId223"/>
    <p:sldId id="280" r:id="rId224"/>
    <p:sldId id="281" r:id="rId225"/>
    <p:sldId id="282" r:id="rId226"/>
    <p:sldId id="283" r:id="rId227"/>
    <p:sldId id="284" r:id="rId228"/>
    <p:sldId id="285" r:id="rId229"/>
    <p:sldId id="286" r:id="rId230"/>
    <p:sldId id="2146846800" r:id="rId231"/>
    <p:sldId id="2146846801" r:id="rId232"/>
    <p:sldId id="289" r:id="rId233"/>
    <p:sldId id="290" r:id="rId234"/>
    <p:sldId id="2146846802" r:id="rId235"/>
    <p:sldId id="2146846803" r:id="rId236"/>
    <p:sldId id="2146846805" r:id="rId237"/>
    <p:sldId id="2146846806" r:id="rId238"/>
    <p:sldId id="2146846807" r:id="rId239"/>
    <p:sldId id="2146846808" r:id="rId240"/>
    <p:sldId id="2146846646" r:id="rId241"/>
    <p:sldId id="2146846809" r:id="rId242"/>
    <p:sldId id="2146846621" r:id="rId243"/>
    <p:sldId id="2146846810" r:id="rId244"/>
    <p:sldId id="2146846811" r:id="rId245"/>
    <p:sldId id="2146846647" r:id="rId246"/>
    <p:sldId id="2146846812" r:id="rId247"/>
    <p:sldId id="2146846813" r:id="rId248"/>
    <p:sldId id="2146846814" r:id="rId249"/>
    <p:sldId id="2146846815" r:id="rId250"/>
    <p:sldId id="2146846816" r:id="rId251"/>
    <p:sldId id="633" r:id="rId252"/>
    <p:sldId id="2146846817" r:id="rId253"/>
    <p:sldId id="2146846818" r:id="rId254"/>
    <p:sldId id="2146846819" r:id="rId255"/>
    <p:sldId id="2146846820" r:id="rId256"/>
    <p:sldId id="2146846701" r:id="rId257"/>
    <p:sldId id="2146846821" r:id="rId258"/>
    <p:sldId id="2146846822" r:id="rId259"/>
    <p:sldId id="2146846823" r:id="rId260"/>
    <p:sldId id="2146846824" r:id="rId261"/>
    <p:sldId id="2146846825" r:id="rId262"/>
    <p:sldId id="2146846826" r:id="rId263"/>
    <p:sldId id="2146846827" r:id="rId264"/>
    <p:sldId id="2146846828" r:id="rId265"/>
    <p:sldId id="2146846829" r:id="rId266"/>
    <p:sldId id="2146846830" r:id="rId267"/>
    <p:sldId id="2146846831" r:id="rId268"/>
    <p:sldId id="2146846832" r:id="rId269"/>
    <p:sldId id="2146846833" r:id="rId270"/>
    <p:sldId id="2146846834" r:id="rId271"/>
    <p:sldId id="2146846835" r:id="rId272"/>
    <p:sldId id="2146846836" r:id="rId273"/>
    <p:sldId id="2146846837" r:id="rId274"/>
    <p:sldId id="2146846838" r:id="rId275"/>
    <p:sldId id="2146846839" r:id="rId276"/>
    <p:sldId id="2146846840" r:id="rId277"/>
    <p:sldId id="2146846841" r:id="rId278"/>
    <p:sldId id="2146846842" r:id="rId279"/>
    <p:sldId id="2146846843" r:id="rId280"/>
    <p:sldId id="2146846844" r:id="rId281"/>
    <p:sldId id="2146846845" r:id="rId282"/>
  </p:sldIdLst>
  <p:sldSz cx="12192000" cy="6858000"/>
  <p:notesSz cx="9309100" cy="7023100"/>
  <p:custDataLst>
    <p:tags r:id="rId284"/>
  </p:custDataLst>
  <p:defaultTextStyle>
    <a:defPPr>
      <a:defRPr lang="sv-SE"/>
    </a:defPPr>
    <a:lvl1pPr marL="0" algn="l" defTabSz="415778" rtl="0" eaLnBrk="1" latinLnBrk="0" hangingPunct="1">
      <a:defRPr sz="818" kern="120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16C6589D-B79F-42D3-9D35-5388DA349551}">
          <p14:sldIdLst>
            <p14:sldId id="2146846697"/>
            <p14:sldId id="2146846635"/>
            <p14:sldId id="2146846694"/>
            <p14:sldId id="2146846625"/>
            <p14:sldId id="2146846627"/>
            <p14:sldId id="2146846628"/>
            <p14:sldId id="2146846629"/>
            <p14:sldId id="2146846630"/>
            <p14:sldId id="2146846631"/>
            <p14:sldId id="264"/>
            <p14:sldId id="2146846622"/>
            <p14:sldId id="2146846632"/>
            <p14:sldId id="2146846633"/>
            <p14:sldId id="2146846693"/>
            <p14:sldId id="2146846696"/>
            <p14:sldId id="2146846700"/>
            <p14:sldId id="2146846702"/>
            <p14:sldId id="2146846698"/>
            <p14:sldId id="2146846703"/>
            <p14:sldId id="2146846704"/>
            <p14:sldId id="2146846626"/>
            <p14:sldId id="2146846695"/>
            <p14:sldId id="2146846705"/>
            <p14:sldId id="2146846706"/>
            <p14:sldId id="2146846707"/>
            <p14:sldId id="2146846708"/>
            <p14:sldId id="257"/>
            <p14:sldId id="2146846709"/>
            <p14:sldId id="2146846710"/>
            <p14:sldId id="2146846711"/>
            <p14:sldId id="2146846634"/>
            <p14:sldId id="775"/>
            <p14:sldId id="2146846712"/>
            <p14:sldId id="2146846636"/>
            <p14:sldId id="2146846637"/>
            <p14:sldId id="2146846638"/>
            <p14:sldId id="2146846639"/>
            <p14:sldId id="2146846640"/>
            <p14:sldId id="2146846641"/>
            <p14:sldId id="2146846643"/>
            <p14:sldId id="2146846644"/>
            <p14:sldId id="2146846645"/>
            <p14:sldId id="2146846648"/>
            <p14:sldId id="2146846649"/>
            <p14:sldId id="2146846650"/>
            <p14:sldId id="2146846651"/>
            <p14:sldId id="2146846652"/>
            <p14:sldId id="2146846713"/>
            <p14:sldId id="2146846714"/>
            <p14:sldId id="2146846716"/>
            <p14:sldId id="2146846717"/>
            <p14:sldId id="2146846718"/>
            <p14:sldId id="2146846719"/>
            <p14:sldId id="2146846687"/>
            <p14:sldId id="2146846720"/>
            <p14:sldId id="585"/>
            <p14:sldId id="2146846721"/>
            <p14:sldId id="2146846722"/>
            <p14:sldId id="2146846723"/>
            <p14:sldId id="2146846724"/>
            <p14:sldId id="2146846699"/>
            <p14:sldId id="2146846666"/>
            <p14:sldId id="2146846667"/>
            <p14:sldId id="2146846668"/>
            <p14:sldId id="2146846669"/>
            <p14:sldId id="2146846675"/>
            <p14:sldId id="2146846671"/>
            <p14:sldId id="2146846676"/>
            <p14:sldId id="2146846677"/>
            <p14:sldId id="2146846674"/>
            <p14:sldId id="2146846678"/>
            <p14:sldId id="2146846688"/>
            <p14:sldId id="2146846679"/>
            <p14:sldId id="2146846684"/>
            <p14:sldId id="2146846681"/>
            <p14:sldId id="2146846689"/>
            <p14:sldId id="2146846725"/>
            <p14:sldId id="2146846692"/>
            <p14:sldId id="2146846664"/>
            <p14:sldId id="2146846665"/>
            <p14:sldId id="2146846690"/>
            <p14:sldId id="2146846683"/>
            <p14:sldId id="2146846726"/>
            <p14:sldId id="2146846728"/>
            <p14:sldId id="2146846729"/>
            <p14:sldId id="2146846730"/>
            <p14:sldId id="2146846731"/>
            <p14:sldId id="2146846732"/>
            <p14:sldId id="272"/>
            <p14:sldId id="2146846733"/>
            <p14:sldId id="259"/>
            <p14:sldId id="268"/>
            <p14:sldId id="271"/>
            <p14:sldId id="258"/>
            <p14:sldId id="2146846734"/>
            <p14:sldId id="270"/>
            <p14:sldId id="261"/>
            <p14:sldId id="262"/>
            <p14:sldId id="263"/>
            <p14:sldId id="2146846735"/>
            <p14:sldId id="2146846623"/>
            <p14:sldId id="266"/>
            <p14:sldId id="267"/>
            <p14:sldId id="2146846736"/>
            <p14:sldId id="2146846737"/>
            <p14:sldId id="2146846738"/>
            <p14:sldId id="2146846739"/>
            <p14:sldId id="2146846740"/>
            <p14:sldId id="2146846742"/>
            <p14:sldId id="2146846558"/>
            <p14:sldId id="2146846743"/>
            <p14:sldId id="2146846744"/>
            <p14:sldId id="2146846624"/>
            <p14:sldId id="2146846745"/>
            <p14:sldId id="2146846746"/>
            <p14:sldId id="2146846747"/>
            <p14:sldId id="2146846748"/>
            <p14:sldId id="2146846749"/>
            <p14:sldId id="2146846750"/>
            <p14:sldId id="2146846751"/>
            <p14:sldId id="2146846752"/>
            <p14:sldId id="2146846753"/>
            <p14:sldId id="2146846754"/>
            <p14:sldId id="2146846755"/>
            <p14:sldId id="305"/>
            <p14:sldId id="303"/>
            <p14:sldId id="306"/>
            <p14:sldId id="312"/>
            <p14:sldId id="313"/>
            <p14:sldId id="307"/>
            <p14:sldId id="308"/>
            <p14:sldId id="309"/>
            <p14:sldId id="310"/>
            <p14:sldId id="311"/>
            <p14:sldId id="304"/>
            <p14:sldId id="314"/>
            <p14:sldId id="2146846756"/>
            <p14:sldId id="2146846757"/>
            <p14:sldId id="2146846758"/>
            <p14:sldId id="2146846759"/>
            <p14:sldId id="2146846760"/>
            <p14:sldId id="300"/>
            <p14:sldId id="301"/>
            <p14:sldId id="269"/>
            <p14:sldId id="2146846761"/>
            <p14:sldId id="2146846762"/>
            <p14:sldId id="273"/>
            <p14:sldId id="2146846763"/>
            <p14:sldId id="2146846764"/>
            <p14:sldId id="2146846765"/>
            <p14:sldId id="316"/>
            <p14:sldId id="275"/>
            <p14:sldId id="2146846766"/>
            <p14:sldId id="2146846767"/>
            <p14:sldId id="2146846769"/>
            <p14:sldId id="2146846770"/>
            <p14:sldId id="2146846771"/>
            <p14:sldId id="2146846584"/>
            <p14:sldId id="2146846583"/>
            <p14:sldId id="2146846586"/>
            <p14:sldId id="2146846587"/>
            <p14:sldId id="2146846589"/>
            <p14:sldId id="2146846590"/>
            <p14:sldId id="2146846591"/>
            <p14:sldId id="2146846592"/>
            <p14:sldId id="260"/>
            <p14:sldId id="2146846594"/>
            <p14:sldId id="2146846595"/>
            <p14:sldId id="2146846598"/>
            <p14:sldId id="288"/>
            <p14:sldId id="2146846596"/>
            <p14:sldId id="265"/>
            <p14:sldId id="2146846597"/>
            <p14:sldId id="2146846600"/>
            <p14:sldId id="2146846601"/>
            <p14:sldId id="2146846602"/>
            <p14:sldId id="2146846603"/>
            <p14:sldId id="2146846604"/>
            <p14:sldId id="2146846605"/>
            <p14:sldId id="2146846606"/>
            <p14:sldId id="2146846607"/>
            <p14:sldId id="2146846608"/>
            <p14:sldId id="2146846618"/>
            <p14:sldId id="2146846619"/>
            <p14:sldId id="2146846609"/>
            <p14:sldId id="2146846610"/>
            <p14:sldId id="2146846611"/>
            <p14:sldId id="2146846612"/>
            <p14:sldId id="2146846613"/>
            <p14:sldId id="2146846615"/>
            <p14:sldId id="2146846772"/>
            <p14:sldId id="2146846773"/>
            <p14:sldId id="2146846774"/>
            <p14:sldId id="2146846776"/>
            <p14:sldId id="2146846777"/>
            <p14:sldId id="2146846778"/>
            <p14:sldId id="2146846779"/>
            <p14:sldId id="2146846780"/>
            <p14:sldId id="2146846781"/>
            <p14:sldId id="2146846782"/>
            <p14:sldId id="2146846783"/>
            <p14:sldId id="2146846784"/>
            <p14:sldId id="2146846785"/>
            <p14:sldId id="2146846786"/>
            <p14:sldId id="2146846787"/>
            <p14:sldId id="2146846788"/>
            <p14:sldId id="2146846789"/>
            <p14:sldId id="2146846790"/>
            <p14:sldId id="2146846791"/>
            <p14:sldId id="2146846792"/>
            <p14:sldId id="2146846793"/>
            <p14:sldId id="2146846794"/>
            <p14:sldId id="2146846795"/>
            <p14:sldId id="274"/>
            <p14:sldId id="2146846796"/>
            <p14:sldId id="2146846797"/>
            <p14:sldId id="2146846798"/>
            <p14:sldId id="2146846799"/>
            <p14:sldId id="2146846642"/>
            <p14:sldId id="280"/>
            <p14:sldId id="281"/>
            <p14:sldId id="282"/>
            <p14:sldId id="283"/>
            <p14:sldId id="284"/>
            <p14:sldId id="285"/>
            <p14:sldId id="286"/>
            <p14:sldId id="2146846800"/>
            <p14:sldId id="2146846801"/>
            <p14:sldId id="289"/>
            <p14:sldId id="290"/>
            <p14:sldId id="2146846802"/>
            <p14:sldId id="2146846803"/>
            <p14:sldId id="2146846805"/>
            <p14:sldId id="2146846806"/>
            <p14:sldId id="2146846807"/>
            <p14:sldId id="2146846808"/>
            <p14:sldId id="2146846646"/>
            <p14:sldId id="2146846809"/>
            <p14:sldId id="2146846621"/>
            <p14:sldId id="2146846810"/>
            <p14:sldId id="2146846811"/>
            <p14:sldId id="2146846647"/>
            <p14:sldId id="2146846812"/>
            <p14:sldId id="2146846813"/>
            <p14:sldId id="2146846814"/>
            <p14:sldId id="2146846815"/>
            <p14:sldId id="2146846816"/>
            <p14:sldId id="633"/>
            <p14:sldId id="2146846817"/>
            <p14:sldId id="2146846818"/>
            <p14:sldId id="2146846819"/>
            <p14:sldId id="2146846820"/>
            <p14:sldId id="2146846701"/>
            <p14:sldId id="2146846821"/>
            <p14:sldId id="2146846822"/>
            <p14:sldId id="2146846823"/>
            <p14:sldId id="2146846824"/>
            <p14:sldId id="2146846825"/>
            <p14:sldId id="2146846826"/>
            <p14:sldId id="2146846827"/>
            <p14:sldId id="2146846828"/>
            <p14:sldId id="2146846829"/>
            <p14:sldId id="2146846830"/>
            <p14:sldId id="2146846831"/>
            <p14:sldId id="2146846832"/>
            <p14:sldId id="2146846833"/>
            <p14:sldId id="2146846834"/>
            <p14:sldId id="2146846835"/>
            <p14:sldId id="2146846836"/>
            <p14:sldId id="2146846837"/>
            <p14:sldId id="2146846838"/>
            <p14:sldId id="2146846839"/>
            <p14:sldId id="2146846840"/>
            <p14:sldId id="2146846841"/>
            <p14:sldId id="2146846842"/>
            <p14:sldId id="2146846843"/>
            <p14:sldId id="2146846844"/>
            <p14:sldId id="2146846845"/>
          </p14:sldIdLst>
        </p14:section>
      </p14:sectionLst>
    </p:ext>
    <p:ext uri="{EFAFB233-063F-42B5-8137-9DF3F51BA10A}">
      <p15:sldGuideLst xmlns:p15="http://schemas.microsoft.com/office/powerpoint/2012/main">
        <p15:guide id="1" orient="horz" pos="1310" userDrawn="1">
          <p15:clr>
            <a:srgbClr val="A4A3A4"/>
          </p15:clr>
        </p15:guide>
        <p15:guide id="2" pos="130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E117D-26C8-59B2-40DB-A224380E5203}" name="Jakobsen, Emil" initials="JE" userId="S::emil.jakobsen@takeda.com::2e5b58aa-c47a-4da2-9270-66556e74b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lefbeck, Mattias" initials="KM" lastIdx="5" clrIdx="0"/>
  <p:cmAuthor id="2" name="Bruno-Johansen, Charlotte" initials="BC" lastIdx="10" clrIdx="1">
    <p:extLst>
      <p:ext uri="{19B8F6BF-5375-455C-9EA6-DF929625EA0E}">
        <p15:presenceInfo xmlns:p15="http://schemas.microsoft.com/office/powerpoint/2012/main" userId="S::cjohansen@shire.com::23937232-577f-47e6-a1b0-57db0e03f57e" providerId="AD"/>
      </p:ext>
    </p:extLst>
  </p:cmAuthor>
  <p:cmAuthor id="3" name="Charlotte" initials="C" lastIdx="4" clrIdx="2">
    <p:extLst>
      <p:ext uri="{19B8F6BF-5375-455C-9EA6-DF929625EA0E}">
        <p15:presenceInfo xmlns:p15="http://schemas.microsoft.com/office/powerpoint/2012/main" userId="Charlot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578B"/>
    <a:srgbClr val="F5F1FA"/>
    <a:srgbClr val="E5DBF2"/>
    <a:srgbClr val="CBA5D0"/>
    <a:srgbClr val="BC89BF"/>
    <a:srgbClr val="801174"/>
    <a:srgbClr val="BACB32"/>
    <a:srgbClr val="26AEBC"/>
    <a:srgbClr val="F2EEF7"/>
    <a:srgbClr val="D0D97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D377FE-30A9-4CB2-8455-127D45215BBA}" v="2" dt="2025-08-18T14:51:46.61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63" autoAdjust="0"/>
    <p:restoredTop sz="87673" autoAdjust="0"/>
  </p:normalViewPr>
  <p:slideViewPr>
    <p:cSldViewPr snapToGrid="0">
      <p:cViewPr varScale="1">
        <p:scale>
          <a:sx n="97" d="100"/>
          <a:sy n="97" d="100"/>
        </p:scale>
        <p:origin x="824" y="200"/>
      </p:cViewPr>
      <p:guideLst>
        <p:guide orient="horz" pos="1310"/>
        <p:guide pos="1309"/>
      </p:guideLst>
    </p:cSldViewPr>
  </p:slideViewPr>
  <p:outlineViewPr>
    <p:cViewPr>
      <p:scale>
        <a:sx n="33" d="100"/>
        <a:sy n="33" d="100"/>
      </p:scale>
      <p:origin x="0" y="-2216"/>
    </p:cViewPr>
  </p:outlin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microsoft.com/office/2015/10/relationships/revisionInfo" Target="revisionInfo.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269" Type="http://schemas.openxmlformats.org/officeDocument/2006/relationships/slide" Target="slides/slide265.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280" Type="http://schemas.openxmlformats.org/officeDocument/2006/relationships/slide" Target="slides/slide276.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slide" Target="slides/slide234.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291" Type="http://schemas.microsoft.com/office/2018/10/relationships/authors" Target="authors.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281" Type="http://schemas.openxmlformats.org/officeDocument/2006/relationships/slide" Target="slides/slide277.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250" Type="http://schemas.openxmlformats.org/officeDocument/2006/relationships/slide" Target="slides/slide246.xml"/><Relationship Id="rId271" Type="http://schemas.openxmlformats.org/officeDocument/2006/relationships/slide" Target="slides/slide267.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notesMaster" Target="notesMasters/notesMaster1.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tags" Target="tags/tag1.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commentAuthors" Target="commentAuthors.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presProps" Target="presProps.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viewProps" Target="viewProps.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theme" Target="theme/theme1.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tableStyles" Target="tableStyles.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171" Type="http://schemas.openxmlformats.org/officeDocument/2006/relationships/slide" Target="slides/slide167.xml"/><Relationship Id="rId227" Type="http://schemas.openxmlformats.org/officeDocument/2006/relationships/slide" Target="slides/slide2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E948DF-06ED-42CC-B989-0B6FF4DD92B7}" type="doc">
      <dgm:prSet loTypeId="urn:microsoft.com/office/officeart/2005/8/layout/process1" loCatId="process" qsTypeId="urn:microsoft.com/office/officeart/2005/8/quickstyle/simple1" qsCatId="simple" csTypeId="urn:microsoft.com/office/officeart/2005/8/colors/accent1_2" csCatId="accent1" phldr="1"/>
      <dgm:spPr/>
    </dgm:pt>
    <dgm:pt modelId="{EBCB6724-31B9-493D-9D61-0C7967E8D9C1}">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Hvilken ret vil jeg spise?</a:t>
          </a:r>
        </a:p>
      </dgm:t>
    </dgm:pt>
    <dgm:pt modelId="{CFD2F46D-F91E-4C44-B141-BA70DC85F18E}" type="parTrans" cxnId="{5305BBB0-02E2-4B58-ABF0-F244A375A976}">
      <dgm:prSet/>
      <dgm:spPr/>
      <dgm:t>
        <a:bodyPr/>
        <a:lstStyle/>
        <a:p>
          <a:endParaRPr lang="da-DK"/>
        </a:p>
      </dgm:t>
    </dgm:pt>
    <dgm:pt modelId="{BBE6C82D-952A-4B36-94C8-89B46C7C4EB4}" type="sibTrans" cxnId="{5305BBB0-02E2-4B58-ABF0-F244A375A976}">
      <dgm:prSet/>
      <dgm:spPr/>
      <dgm:t>
        <a:bodyPr/>
        <a:lstStyle/>
        <a:p>
          <a:endParaRPr lang="da-DK"/>
        </a:p>
      </dgm:t>
    </dgm:pt>
    <dgm:pt modelId="{067EF0EB-C3F3-4AED-B5FA-684548AB152B}">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At finde en opskrift</a:t>
          </a:r>
        </a:p>
      </dgm:t>
    </dgm:pt>
    <dgm:pt modelId="{CE559B83-76D9-4379-A93A-76094E1CEA50}" type="parTrans" cxnId="{A912DB80-5037-4E34-A6B5-48120D574588}">
      <dgm:prSet/>
      <dgm:spPr/>
      <dgm:t>
        <a:bodyPr/>
        <a:lstStyle/>
        <a:p>
          <a:endParaRPr lang="da-DK"/>
        </a:p>
      </dgm:t>
    </dgm:pt>
    <dgm:pt modelId="{92F1FA89-ABDB-4824-BFF8-E0B2DBE1B958}" type="sibTrans" cxnId="{A912DB80-5037-4E34-A6B5-48120D574588}">
      <dgm:prSet/>
      <dgm:spPr/>
      <dgm:t>
        <a:bodyPr/>
        <a:lstStyle/>
        <a:p>
          <a:endParaRPr lang="da-DK"/>
        </a:p>
      </dgm:t>
    </dgm:pt>
    <dgm:pt modelId="{56533EB2-C364-4B49-96BA-E761FADAFC7A}">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Hvilke ingredienser mangler jeg</a:t>
          </a:r>
        </a:p>
      </dgm:t>
    </dgm:pt>
    <dgm:pt modelId="{29E598A1-0229-4501-8543-68B4377623C0}" type="parTrans" cxnId="{86807343-3C50-48C1-A9F7-367937C19B71}">
      <dgm:prSet/>
      <dgm:spPr/>
      <dgm:t>
        <a:bodyPr/>
        <a:lstStyle/>
        <a:p>
          <a:endParaRPr lang="da-DK"/>
        </a:p>
      </dgm:t>
    </dgm:pt>
    <dgm:pt modelId="{BE8DE4D2-4400-457F-AED0-19E6C4BA4258}" type="sibTrans" cxnId="{86807343-3C50-48C1-A9F7-367937C19B71}">
      <dgm:prSet/>
      <dgm:spPr/>
      <dgm:t>
        <a:bodyPr/>
        <a:lstStyle/>
        <a:p>
          <a:endParaRPr lang="da-DK"/>
        </a:p>
      </dgm:t>
    </dgm:pt>
    <dgm:pt modelId="{535B1CDA-DB01-4A4C-A1F3-A2A8CC57B125}">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Indkøbslise</a:t>
          </a:r>
        </a:p>
      </dgm:t>
    </dgm:pt>
    <dgm:pt modelId="{9949DD66-4DE6-4556-A057-A501FB10B057}" type="parTrans" cxnId="{ADC949A0-E8E1-47F4-8110-258D9105B555}">
      <dgm:prSet/>
      <dgm:spPr/>
      <dgm:t>
        <a:bodyPr/>
        <a:lstStyle/>
        <a:p>
          <a:endParaRPr lang="da-DK"/>
        </a:p>
      </dgm:t>
    </dgm:pt>
    <dgm:pt modelId="{FC9E791A-8216-4710-9142-FF0A1E209494}" type="sibTrans" cxnId="{ADC949A0-E8E1-47F4-8110-258D9105B555}">
      <dgm:prSet/>
      <dgm:spPr/>
      <dgm:t>
        <a:bodyPr/>
        <a:lstStyle/>
        <a:p>
          <a:endParaRPr lang="da-DK"/>
        </a:p>
      </dgm:t>
    </dgm:pt>
    <dgm:pt modelId="{F9789507-3AC5-4D19-BD4E-0A3511266128}">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Handle ind</a:t>
          </a:r>
        </a:p>
      </dgm:t>
    </dgm:pt>
    <dgm:pt modelId="{8B505B32-E8F1-41EC-A789-7338EC1F7906}" type="parTrans" cxnId="{D53C563E-FB21-4CBF-AC2C-909B4D595F4E}">
      <dgm:prSet/>
      <dgm:spPr/>
      <dgm:t>
        <a:bodyPr/>
        <a:lstStyle/>
        <a:p>
          <a:endParaRPr lang="da-DK"/>
        </a:p>
      </dgm:t>
    </dgm:pt>
    <dgm:pt modelId="{5DD67DF6-8A91-431D-96F5-BAAECEC5006D}" type="sibTrans" cxnId="{D53C563E-FB21-4CBF-AC2C-909B4D595F4E}">
      <dgm:prSet/>
      <dgm:spPr/>
      <dgm:t>
        <a:bodyPr/>
        <a:lstStyle/>
        <a:p>
          <a:endParaRPr lang="da-DK"/>
        </a:p>
      </dgm:t>
    </dgm:pt>
    <dgm:pt modelId="{C3529E33-5910-4DCE-9B34-34CCF272EEAA}">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Forberede måltider</a:t>
          </a:r>
        </a:p>
      </dgm:t>
    </dgm:pt>
    <dgm:pt modelId="{BF7BD701-25BD-426E-8732-FE5A26BA6F43}" type="parTrans" cxnId="{11FA195D-D3D5-4EE0-BC05-D952495D0B45}">
      <dgm:prSet/>
      <dgm:spPr/>
      <dgm:t>
        <a:bodyPr/>
        <a:lstStyle/>
        <a:p>
          <a:endParaRPr lang="da-DK"/>
        </a:p>
      </dgm:t>
    </dgm:pt>
    <dgm:pt modelId="{BF2C2802-A293-483D-9B29-619E82586F1F}" type="sibTrans" cxnId="{11FA195D-D3D5-4EE0-BC05-D952495D0B45}">
      <dgm:prSet/>
      <dgm:spPr/>
      <dgm:t>
        <a:bodyPr/>
        <a:lstStyle/>
        <a:p>
          <a:endParaRPr lang="da-DK"/>
        </a:p>
      </dgm:t>
    </dgm:pt>
    <dgm:pt modelId="{3E4AFC47-1A6F-498D-B390-03E59A449A2D}">
      <dgm:prSet phldrT="[Tekst]"/>
      <dgm:spPr>
        <a:solidFill>
          <a:srgbClr val="E5DBF2"/>
        </a:solidFill>
        <a:ln>
          <a:noFill/>
        </a:ln>
        <a:effectLst>
          <a:outerShdw blurRad="63500" sx="102000" sy="102000" algn="ctr" rotWithShape="0">
            <a:prstClr val="black">
              <a:alpha val="40000"/>
            </a:prstClr>
          </a:outerShdw>
        </a:effectLst>
      </dgm:spPr>
      <dgm:t>
        <a:bodyPr/>
        <a:lstStyle/>
        <a:p>
          <a:r>
            <a:rPr lang="da-DK" dirty="0">
              <a:solidFill>
                <a:srgbClr val="70578B"/>
              </a:solidFill>
            </a:rPr>
            <a:t>Spise</a:t>
          </a:r>
        </a:p>
      </dgm:t>
    </dgm:pt>
    <dgm:pt modelId="{3AFF886A-92EE-4486-AD41-A3A7770E462E}" type="parTrans" cxnId="{DD80A5D3-947E-427A-88A3-4E2D11DB5C87}">
      <dgm:prSet/>
      <dgm:spPr/>
      <dgm:t>
        <a:bodyPr/>
        <a:lstStyle/>
        <a:p>
          <a:endParaRPr lang="da-DK"/>
        </a:p>
      </dgm:t>
    </dgm:pt>
    <dgm:pt modelId="{29BBAEDE-1F7A-4C8F-925E-C6A09F954E2F}" type="sibTrans" cxnId="{DD80A5D3-947E-427A-88A3-4E2D11DB5C87}">
      <dgm:prSet/>
      <dgm:spPr/>
      <dgm:t>
        <a:bodyPr/>
        <a:lstStyle/>
        <a:p>
          <a:endParaRPr lang="da-DK"/>
        </a:p>
      </dgm:t>
    </dgm:pt>
    <dgm:pt modelId="{A485D328-DF25-4419-8841-BF91007B1D13}" type="pres">
      <dgm:prSet presAssocID="{2FE948DF-06ED-42CC-B989-0B6FF4DD92B7}" presName="Name0" presStyleCnt="0">
        <dgm:presLayoutVars>
          <dgm:dir/>
          <dgm:resizeHandles val="exact"/>
        </dgm:presLayoutVars>
      </dgm:prSet>
      <dgm:spPr/>
    </dgm:pt>
    <dgm:pt modelId="{B5ABC64C-7777-4804-907D-F691D1DC49BC}" type="pres">
      <dgm:prSet presAssocID="{EBCB6724-31B9-493D-9D61-0C7967E8D9C1}" presName="node" presStyleLbl="node1" presStyleIdx="0" presStyleCnt="7">
        <dgm:presLayoutVars>
          <dgm:bulletEnabled val="1"/>
        </dgm:presLayoutVars>
      </dgm:prSet>
      <dgm:spPr/>
    </dgm:pt>
    <dgm:pt modelId="{692C2373-0215-4089-98CF-7276DB22996F}" type="pres">
      <dgm:prSet presAssocID="{BBE6C82D-952A-4B36-94C8-89B46C7C4EB4}" presName="sibTrans" presStyleLbl="sibTrans2D1" presStyleIdx="0" presStyleCnt="6"/>
      <dgm:spPr/>
    </dgm:pt>
    <dgm:pt modelId="{1E707861-8950-434C-B124-D06B67B753DD}" type="pres">
      <dgm:prSet presAssocID="{BBE6C82D-952A-4B36-94C8-89B46C7C4EB4}" presName="connectorText" presStyleLbl="sibTrans2D1" presStyleIdx="0" presStyleCnt="6"/>
      <dgm:spPr/>
    </dgm:pt>
    <dgm:pt modelId="{01E46DF1-DFBC-4590-ABD6-324592FD4631}" type="pres">
      <dgm:prSet presAssocID="{067EF0EB-C3F3-4AED-B5FA-684548AB152B}" presName="node" presStyleLbl="node1" presStyleIdx="1" presStyleCnt="7">
        <dgm:presLayoutVars>
          <dgm:bulletEnabled val="1"/>
        </dgm:presLayoutVars>
      </dgm:prSet>
      <dgm:spPr/>
    </dgm:pt>
    <dgm:pt modelId="{A2DD6562-EC93-4E85-9FEC-D41FD5C70E04}" type="pres">
      <dgm:prSet presAssocID="{92F1FA89-ABDB-4824-BFF8-E0B2DBE1B958}" presName="sibTrans" presStyleLbl="sibTrans2D1" presStyleIdx="1" presStyleCnt="6"/>
      <dgm:spPr/>
    </dgm:pt>
    <dgm:pt modelId="{6B12F298-1E8B-46F9-B3F6-556E15E65CE4}" type="pres">
      <dgm:prSet presAssocID="{92F1FA89-ABDB-4824-BFF8-E0B2DBE1B958}" presName="connectorText" presStyleLbl="sibTrans2D1" presStyleIdx="1" presStyleCnt="6"/>
      <dgm:spPr/>
    </dgm:pt>
    <dgm:pt modelId="{458872D4-628D-4D9F-A379-E9770798EDBF}" type="pres">
      <dgm:prSet presAssocID="{56533EB2-C364-4B49-96BA-E761FADAFC7A}" presName="node" presStyleLbl="node1" presStyleIdx="2" presStyleCnt="7">
        <dgm:presLayoutVars>
          <dgm:bulletEnabled val="1"/>
        </dgm:presLayoutVars>
      </dgm:prSet>
      <dgm:spPr/>
    </dgm:pt>
    <dgm:pt modelId="{FB2FDCD7-26C5-4EFC-A163-AF3F0A9EF38C}" type="pres">
      <dgm:prSet presAssocID="{BE8DE4D2-4400-457F-AED0-19E6C4BA4258}" presName="sibTrans" presStyleLbl="sibTrans2D1" presStyleIdx="2" presStyleCnt="6"/>
      <dgm:spPr/>
    </dgm:pt>
    <dgm:pt modelId="{AE054227-6BDE-43E0-B727-36630CE708BD}" type="pres">
      <dgm:prSet presAssocID="{BE8DE4D2-4400-457F-AED0-19E6C4BA4258}" presName="connectorText" presStyleLbl="sibTrans2D1" presStyleIdx="2" presStyleCnt="6"/>
      <dgm:spPr/>
    </dgm:pt>
    <dgm:pt modelId="{D8743A1B-E682-4741-B583-AEF324C00967}" type="pres">
      <dgm:prSet presAssocID="{535B1CDA-DB01-4A4C-A1F3-A2A8CC57B125}" presName="node" presStyleLbl="node1" presStyleIdx="3" presStyleCnt="7">
        <dgm:presLayoutVars>
          <dgm:bulletEnabled val="1"/>
        </dgm:presLayoutVars>
      </dgm:prSet>
      <dgm:spPr/>
    </dgm:pt>
    <dgm:pt modelId="{AD57115A-B5EC-43D9-9AD5-D9CB4E0F24D3}" type="pres">
      <dgm:prSet presAssocID="{FC9E791A-8216-4710-9142-FF0A1E209494}" presName="sibTrans" presStyleLbl="sibTrans2D1" presStyleIdx="3" presStyleCnt="6"/>
      <dgm:spPr/>
    </dgm:pt>
    <dgm:pt modelId="{2178A346-B9AD-49E8-84DE-BC71D56B5703}" type="pres">
      <dgm:prSet presAssocID="{FC9E791A-8216-4710-9142-FF0A1E209494}" presName="connectorText" presStyleLbl="sibTrans2D1" presStyleIdx="3" presStyleCnt="6"/>
      <dgm:spPr/>
    </dgm:pt>
    <dgm:pt modelId="{91E25D2A-EEBA-457F-AE64-6397CFA1FF50}" type="pres">
      <dgm:prSet presAssocID="{F9789507-3AC5-4D19-BD4E-0A3511266128}" presName="node" presStyleLbl="node1" presStyleIdx="4" presStyleCnt="7">
        <dgm:presLayoutVars>
          <dgm:bulletEnabled val="1"/>
        </dgm:presLayoutVars>
      </dgm:prSet>
      <dgm:spPr/>
    </dgm:pt>
    <dgm:pt modelId="{44F3CCFD-E1D2-43B3-98E3-993FD231C13B}" type="pres">
      <dgm:prSet presAssocID="{5DD67DF6-8A91-431D-96F5-BAAECEC5006D}" presName="sibTrans" presStyleLbl="sibTrans2D1" presStyleIdx="4" presStyleCnt="6"/>
      <dgm:spPr/>
    </dgm:pt>
    <dgm:pt modelId="{2E59D0C7-6860-424E-9783-1D78A2D22C13}" type="pres">
      <dgm:prSet presAssocID="{5DD67DF6-8A91-431D-96F5-BAAECEC5006D}" presName="connectorText" presStyleLbl="sibTrans2D1" presStyleIdx="4" presStyleCnt="6"/>
      <dgm:spPr/>
    </dgm:pt>
    <dgm:pt modelId="{26F69075-F6A1-4C2B-9709-4E099318C1D2}" type="pres">
      <dgm:prSet presAssocID="{C3529E33-5910-4DCE-9B34-34CCF272EEAA}" presName="node" presStyleLbl="node1" presStyleIdx="5" presStyleCnt="7">
        <dgm:presLayoutVars>
          <dgm:bulletEnabled val="1"/>
        </dgm:presLayoutVars>
      </dgm:prSet>
      <dgm:spPr/>
    </dgm:pt>
    <dgm:pt modelId="{F5D76FC6-E5BC-48CE-BCB8-6D1F8ED95857}" type="pres">
      <dgm:prSet presAssocID="{BF2C2802-A293-483D-9B29-619E82586F1F}" presName="sibTrans" presStyleLbl="sibTrans2D1" presStyleIdx="5" presStyleCnt="6"/>
      <dgm:spPr/>
    </dgm:pt>
    <dgm:pt modelId="{5AA81191-BA5F-432C-AEDC-A74635E36128}" type="pres">
      <dgm:prSet presAssocID="{BF2C2802-A293-483D-9B29-619E82586F1F}" presName="connectorText" presStyleLbl="sibTrans2D1" presStyleIdx="5" presStyleCnt="6"/>
      <dgm:spPr/>
    </dgm:pt>
    <dgm:pt modelId="{5E07BC7F-989A-44C0-8E6C-27BF44A0C3A9}" type="pres">
      <dgm:prSet presAssocID="{3E4AFC47-1A6F-498D-B390-03E59A449A2D}" presName="node" presStyleLbl="node1" presStyleIdx="6" presStyleCnt="7">
        <dgm:presLayoutVars>
          <dgm:bulletEnabled val="1"/>
        </dgm:presLayoutVars>
      </dgm:prSet>
      <dgm:spPr/>
    </dgm:pt>
  </dgm:ptLst>
  <dgm:cxnLst>
    <dgm:cxn modelId="{18ACDD05-2D0B-4E1C-99AE-ACE7855D2353}" type="presOf" srcId="{56533EB2-C364-4B49-96BA-E761FADAFC7A}" destId="{458872D4-628D-4D9F-A379-E9770798EDBF}" srcOrd="0" destOrd="0" presId="urn:microsoft.com/office/officeart/2005/8/layout/process1"/>
    <dgm:cxn modelId="{6C01D30D-C26F-41D1-97C0-624CE9B9E711}" type="presOf" srcId="{92F1FA89-ABDB-4824-BFF8-E0B2DBE1B958}" destId="{6B12F298-1E8B-46F9-B3F6-556E15E65CE4}" srcOrd="1" destOrd="0" presId="urn:microsoft.com/office/officeart/2005/8/layout/process1"/>
    <dgm:cxn modelId="{8AC99B17-D9B3-489C-BB98-3EC40DB809C9}" type="presOf" srcId="{3E4AFC47-1A6F-498D-B390-03E59A449A2D}" destId="{5E07BC7F-989A-44C0-8E6C-27BF44A0C3A9}" srcOrd="0" destOrd="0" presId="urn:microsoft.com/office/officeart/2005/8/layout/process1"/>
    <dgm:cxn modelId="{DFAF0F23-2026-4A0D-9D9A-79995149B5CB}" type="presOf" srcId="{5DD67DF6-8A91-431D-96F5-BAAECEC5006D}" destId="{44F3CCFD-E1D2-43B3-98E3-993FD231C13B}" srcOrd="0" destOrd="0" presId="urn:microsoft.com/office/officeart/2005/8/layout/process1"/>
    <dgm:cxn modelId="{C55F752D-3116-49B0-B66F-407C6C8248C3}" type="presOf" srcId="{C3529E33-5910-4DCE-9B34-34CCF272EEAA}" destId="{26F69075-F6A1-4C2B-9709-4E099318C1D2}" srcOrd="0" destOrd="0" presId="urn:microsoft.com/office/officeart/2005/8/layout/process1"/>
    <dgm:cxn modelId="{E9898732-E6B8-424F-BC6F-D3F159AFD055}" type="presOf" srcId="{FC9E791A-8216-4710-9142-FF0A1E209494}" destId="{2178A346-B9AD-49E8-84DE-BC71D56B5703}" srcOrd="1" destOrd="0" presId="urn:microsoft.com/office/officeart/2005/8/layout/process1"/>
    <dgm:cxn modelId="{D53C563E-FB21-4CBF-AC2C-909B4D595F4E}" srcId="{2FE948DF-06ED-42CC-B989-0B6FF4DD92B7}" destId="{F9789507-3AC5-4D19-BD4E-0A3511266128}" srcOrd="4" destOrd="0" parTransId="{8B505B32-E8F1-41EC-A789-7338EC1F7906}" sibTransId="{5DD67DF6-8A91-431D-96F5-BAAECEC5006D}"/>
    <dgm:cxn modelId="{86807343-3C50-48C1-A9F7-367937C19B71}" srcId="{2FE948DF-06ED-42CC-B989-0B6FF4DD92B7}" destId="{56533EB2-C364-4B49-96BA-E761FADAFC7A}" srcOrd="2" destOrd="0" parTransId="{29E598A1-0229-4501-8543-68B4377623C0}" sibTransId="{BE8DE4D2-4400-457F-AED0-19E6C4BA4258}"/>
    <dgm:cxn modelId="{08F40044-D736-4E74-B16E-BE3901861733}" type="presOf" srcId="{2FE948DF-06ED-42CC-B989-0B6FF4DD92B7}" destId="{A485D328-DF25-4419-8841-BF91007B1D13}" srcOrd="0" destOrd="0" presId="urn:microsoft.com/office/officeart/2005/8/layout/process1"/>
    <dgm:cxn modelId="{E81E594F-EF5A-4399-AAC7-43FE8BF67E5B}" type="presOf" srcId="{92F1FA89-ABDB-4824-BFF8-E0B2DBE1B958}" destId="{A2DD6562-EC93-4E85-9FEC-D41FD5C70E04}" srcOrd="0" destOrd="0" presId="urn:microsoft.com/office/officeart/2005/8/layout/process1"/>
    <dgm:cxn modelId="{11FA195D-D3D5-4EE0-BC05-D952495D0B45}" srcId="{2FE948DF-06ED-42CC-B989-0B6FF4DD92B7}" destId="{C3529E33-5910-4DCE-9B34-34CCF272EEAA}" srcOrd="5" destOrd="0" parTransId="{BF7BD701-25BD-426E-8732-FE5A26BA6F43}" sibTransId="{BF2C2802-A293-483D-9B29-619E82586F1F}"/>
    <dgm:cxn modelId="{7573A361-3979-4EB6-931C-DD863E579C65}" type="presOf" srcId="{067EF0EB-C3F3-4AED-B5FA-684548AB152B}" destId="{01E46DF1-DFBC-4590-ABD6-324592FD4631}" srcOrd="0" destOrd="0" presId="urn:microsoft.com/office/officeart/2005/8/layout/process1"/>
    <dgm:cxn modelId="{E21B3976-6BF5-42A4-AAA8-83C61F672320}" type="presOf" srcId="{FC9E791A-8216-4710-9142-FF0A1E209494}" destId="{AD57115A-B5EC-43D9-9AD5-D9CB4E0F24D3}" srcOrd="0" destOrd="0" presId="urn:microsoft.com/office/officeart/2005/8/layout/process1"/>
    <dgm:cxn modelId="{A912DB80-5037-4E34-A6B5-48120D574588}" srcId="{2FE948DF-06ED-42CC-B989-0B6FF4DD92B7}" destId="{067EF0EB-C3F3-4AED-B5FA-684548AB152B}" srcOrd="1" destOrd="0" parTransId="{CE559B83-76D9-4379-A93A-76094E1CEA50}" sibTransId="{92F1FA89-ABDB-4824-BFF8-E0B2DBE1B958}"/>
    <dgm:cxn modelId="{75DDF882-E6D3-48FD-B062-6C1B96FF057A}" type="presOf" srcId="{BE8DE4D2-4400-457F-AED0-19E6C4BA4258}" destId="{FB2FDCD7-26C5-4EFC-A163-AF3F0A9EF38C}" srcOrd="0" destOrd="0" presId="urn:microsoft.com/office/officeart/2005/8/layout/process1"/>
    <dgm:cxn modelId="{ADC949A0-E8E1-47F4-8110-258D9105B555}" srcId="{2FE948DF-06ED-42CC-B989-0B6FF4DD92B7}" destId="{535B1CDA-DB01-4A4C-A1F3-A2A8CC57B125}" srcOrd="3" destOrd="0" parTransId="{9949DD66-4DE6-4556-A057-A501FB10B057}" sibTransId="{FC9E791A-8216-4710-9142-FF0A1E209494}"/>
    <dgm:cxn modelId="{F899A4A9-81FE-4D5E-A7BB-3009355C528A}" type="presOf" srcId="{535B1CDA-DB01-4A4C-A1F3-A2A8CC57B125}" destId="{D8743A1B-E682-4741-B583-AEF324C00967}" srcOrd="0" destOrd="0" presId="urn:microsoft.com/office/officeart/2005/8/layout/process1"/>
    <dgm:cxn modelId="{B378E2AB-426D-4EA1-831B-818088965FF3}" type="presOf" srcId="{BF2C2802-A293-483D-9B29-619E82586F1F}" destId="{5AA81191-BA5F-432C-AEDC-A74635E36128}" srcOrd="1" destOrd="0" presId="urn:microsoft.com/office/officeart/2005/8/layout/process1"/>
    <dgm:cxn modelId="{5305BBB0-02E2-4B58-ABF0-F244A375A976}" srcId="{2FE948DF-06ED-42CC-B989-0B6FF4DD92B7}" destId="{EBCB6724-31B9-493D-9D61-0C7967E8D9C1}" srcOrd="0" destOrd="0" parTransId="{CFD2F46D-F91E-4C44-B141-BA70DC85F18E}" sibTransId="{BBE6C82D-952A-4B36-94C8-89B46C7C4EB4}"/>
    <dgm:cxn modelId="{527D2AC4-5DD2-4BC6-AC7F-C364C6726CDA}" type="presOf" srcId="{BE8DE4D2-4400-457F-AED0-19E6C4BA4258}" destId="{AE054227-6BDE-43E0-B727-36630CE708BD}" srcOrd="1" destOrd="0" presId="urn:microsoft.com/office/officeart/2005/8/layout/process1"/>
    <dgm:cxn modelId="{1FC05AC5-FEA8-48BF-BFAD-0D27A3692B59}" type="presOf" srcId="{EBCB6724-31B9-493D-9D61-0C7967E8D9C1}" destId="{B5ABC64C-7777-4804-907D-F691D1DC49BC}" srcOrd="0" destOrd="0" presId="urn:microsoft.com/office/officeart/2005/8/layout/process1"/>
    <dgm:cxn modelId="{B23C67CF-05B7-49CF-A7B5-A36F00433014}" type="presOf" srcId="{BBE6C82D-952A-4B36-94C8-89B46C7C4EB4}" destId="{1E707861-8950-434C-B124-D06B67B753DD}" srcOrd="1" destOrd="0" presId="urn:microsoft.com/office/officeart/2005/8/layout/process1"/>
    <dgm:cxn modelId="{075ECFCF-2610-4FD1-B888-F17BEF2F3FCF}" type="presOf" srcId="{5DD67DF6-8A91-431D-96F5-BAAECEC5006D}" destId="{2E59D0C7-6860-424E-9783-1D78A2D22C13}" srcOrd="1" destOrd="0" presId="urn:microsoft.com/office/officeart/2005/8/layout/process1"/>
    <dgm:cxn modelId="{DD80A5D3-947E-427A-88A3-4E2D11DB5C87}" srcId="{2FE948DF-06ED-42CC-B989-0B6FF4DD92B7}" destId="{3E4AFC47-1A6F-498D-B390-03E59A449A2D}" srcOrd="6" destOrd="0" parTransId="{3AFF886A-92EE-4486-AD41-A3A7770E462E}" sibTransId="{29BBAEDE-1F7A-4C8F-925E-C6A09F954E2F}"/>
    <dgm:cxn modelId="{5F9C01E1-974A-4C1B-85AC-D6841540886C}" type="presOf" srcId="{F9789507-3AC5-4D19-BD4E-0A3511266128}" destId="{91E25D2A-EEBA-457F-AE64-6397CFA1FF50}" srcOrd="0" destOrd="0" presId="urn:microsoft.com/office/officeart/2005/8/layout/process1"/>
    <dgm:cxn modelId="{B6B5C7E1-273E-4DEC-B431-5DA171182AE3}" type="presOf" srcId="{BBE6C82D-952A-4B36-94C8-89B46C7C4EB4}" destId="{692C2373-0215-4089-98CF-7276DB22996F}" srcOrd="0" destOrd="0" presId="urn:microsoft.com/office/officeart/2005/8/layout/process1"/>
    <dgm:cxn modelId="{012B1EF5-8B86-4D3B-AF48-5888C449DB31}" type="presOf" srcId="{BF2C2802-A293-483D-9B29-619E82586F1F}" destId="{F5D76FC6-E5BC-48CE-BCB8-6D1F8ED95857}" srcOrd="0" destOrd="0" presId="urn:microsoft.com/office/officeart/2005/8/layout/process1"/>
    <dgm:cxn modelId="{867B39E4-8666-4AED-92E5-CD14C885D804}" type="presParOf" srcId="{A485D328-DF25-4419-8841-BF91007B1D13}" destId="{B5ABC64C-7777-4804-907D-F691D1DC49BC}" srcOrd="0" destOrd="0" presId="urn:microsoft.com/office/officeart/2005/8/layout/process1"/>
    <dgm:cxn modelId="{F13AA2CB-520D-4453-B6B4-D5BFE43326DE}" type="presParOf" srcId="{A485D328-DF25-4419-8841-BF91007B1D13}" destId="{692C2373-0215-4089-98CF-7276DB22996F}" srcOrd="1" destOrd="0" presId="urn:microsoft.com/office/officeart/2005/8/layout/process1"/>
    <dgm:cxn modelId="{FEB67F52-C37F-428E-BF55-E93063F93C95}" type="presParOf" srcId="{692C2373-0215-4089-98CF-7276DB22996F}" destId="{1E707861-8950-434C-B124-D06B67B753DD}" srcOrd="0" destOrd="0" presId="urn:microsoft.com/office/officeart/2005/8/layout/process1"/>
    <dgm:cxn modelId="{57B7FF7D-51FA-4317-BF51-12209D136BE4}" type="presParOf" srcId="{A485D328-DF25-4419-8841-BF91007B1D13}" destId="{01E46DF1-DFBC-4590-ABD6-324592FD4631}" srcOrd="2" destOrd="0" presId="urn:microsoft.com/office/officeart/2005/8/layout/process1"/>
    <dgm:cxn modelId="{16C05C9D-03B9-4A94-9430-45575EE943D4}" type="presParOf" srcId="{A485D328-DF25-4419-8841-BF91007B1D13}" destId="{A2DD6562-EC93-4E85-9FEC-D41FD5C70E04}" srcOrd="3" destOrd="0" presId="urn:microsoft.com/office/officeart/2005/8/layout/process1"/>
    <dgm:cxn modelId="{D597A643-E417-4B64-8358-8151ECCB0EA2}" type="presParOf" srcId="{A2DD6562-EC93-4E85-9FEC-D41FD5C70E04}" destId="{6B12F298-1E8B-46F9-B3F6-556E15E65CE4}" srcOrd="0" destOrd="0" presId="urn:microsoft.com/office/officeart/2005/8/layout/process1"/>
    <dgm:cxn modelId="{39C890C4-009E-466E-ACF1-437E6011BA37}" type="presParOf" srcId="{A485D328-DF25-4419-8841-BF91007B1D13}" destId="{458872D4-628D-4D9F-A379-E9770798EDBF}" srcOrd="4" destOrd="0" presId="urn:microsoft.com/office/officeart/2005/8/layout/process1"/>
    <dgm:cxn modelId="{983A6D11-3976-46DC-930D-97CA24387FC2}" type="presParOf" srcId="{A485D328-DF25-4419-8841-BF91007B1D13}" destId="{FB2FDCD7-26C5-4EFC-A163-AF3F0A9EF38C}" srcOrd="5" destOrd="0" presId="urn:microsoft.com/office/officeart/2005/8/layout/process1"/>
    <dgm:cxn modelId="{3B21D429-69D1-4DBC-B9C0-406E449F299B}" type="presParOf" srcId="{FB2FDCD7-26C5-4EFC-A163-AF3F0A9EF38C}" destId="{AE054227-6BDE-43E0-B727-36630CE708BD}" srcOrd="0" destOrd="0" presId="urn:microsoft.com/office/officeart/2005/8/layout/process1"/>
    <dgm:cxn modelId="{E20593E7-5C09-40CB-B45F-91427A71B8FD}" type="presParOf" srcId="{A485D328-DF25-4419-8841-BF91007B1D13}" destId="{D8743A1B-E682-4741-B583-AEF324C00967}" srcOrd="6" destOrd="0" presId="urn:microsoft.com/office/officeart/2005/8/layout/process1"/>
    <dgm:cxn modelId="{9209EDB7-F73E-485B-AF62-89905ED9EE02}" type="presParOf" srcId="{A485D328-DF25-4419-8841-BF91007B1D13}" destId="{AD57115A-B5EC-43D9-9AD5-D9CB4E0F24D3}" srcOrd="7" destOrd="0" presId="urn:microsoft.com/office/officeart/2005/8/layout/process1"/>
    <dgm:cxn modelId="{F51B75C4-631C-412F-9C5B-36F6E4BC6C87}" type="presParOf" srcId="{AD57115A-B5EC-43D9-9AD5-D9CB4E0F24D3}" destId="{2178A346-B9AD-49E8-84DE-BC71D56B5703}" srcOrd="0" destOrd="0" presId="urn:microsoft.com/office/officeart/2005/8/layout/process1"/>
    <dgm:cxn modelId="{293B9DB8-87D7-4930-91DF-4A1EAEEB6D9A}" type="presParOf" srcId="{A485D328-DF25-4419-8841-BF91007B1D13}" destId="{91E25D2A-EEBA-457F-AE64-6397CFA1FF50}" srcOrd="8" destOrd="0" presId="urn:microsoft.com/office/officeart/2005/8/layout/process1"/>
    <dgm:cxn modelId="{11387AF0-E50F-491E-8089-51D3EDC51376}" type="presParOf" srcId="{A485D328-DF25-4419-8841-BF91007B1D13}" destId="{44F3CCFD-E1D2-43B3-98E3-993FD231C13B}" srcOrd="9" destOrd="0" presId="urn:microsoft.com/office/officeart/2005/8/layout/process1"/>
    <dgm:cxn modelId="{83F662E3-D07D-4AED-8F45-4111A8534546}" type="presParOf" srcId="{44F3CCFD-E1D2-43B3-98E3-993FD231C13B}" destId="{2E59D0C7-6860-424E-9783-1D78A2D22C13}" srcOrd="0" destOrd="0" presId="urn:microsoft.com/office/officeart/2005/8/layout/process1"/>
    <dgm:cxn modelId="{FABAE538-0CFF-42F2-A02E-8C4F15276B7E}" type="presParOf" srcId="{A485D328-DF25-4419-8841-BF91007B1D13}" destId="{26F69075-F6A1-4C2B-9709-4E099318C1D2}" srcOrd="10" destOrd="0" presId="urn:microsoft.com/office/officeart/2005/8/layout/process1"/>
    <dgm:cxn modelId="{3801674E-2F2B-4D28-8B42-C4DB5B836B7B}" type="presParOf" srcId="{A485D328-DF25-4419-8841-BF91007B1D13}" destId="{F5D76FC6-E5BC-48CE-BCB8-6D1F8ED95857}" srcOrd="11" destOrd="0" presId="urn:microsoft.com/office/officeart/2005/8/layout/process1"/>
    <dgm:cxn modelId="{F09E34BC-ED0B-48C6-BA1F-1EF0B3ACBC13}" type="presParOf" srcId="{F5D76FC6-E5BC-48CE-BCB8-6D1F8ED95857}" destId="{5AA81191-BA5F-432C-AEDC-A74635E36128}" srcOrd="0" destOrd="0" presId="urn:microsoft.com/office/officeart/2005/8/layout/process1"/>
    <dgm:cxn modelId="{2EC2F0A2-725F-4183-90CE-DF974E528761}" type="presParOf" srcId="{A485D328-DF25-4419-8841-BF91007B1D13}" destId="{5E07BC7F-989A-44C0-8E6C-27BF44A0C3A9}" srcOrd="12" destOrd="0" presId="urn:microsoft.com/office/officeart/2005/8/layout/process1"/>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487228-B950-4CE6-BF7A-E11F33306353}"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322C71F2-CE52-42BE-92CF-6E9EC8FE98BD}">
      <dgm:prSet phldrT="[Tekst]" custT="1"/>
      <dgm:spPr/>
      <dgm:t>
        <a:bodyPr/>
        <a:lstStyle/>
        <a:p>
          <a:pPr algn="l"/>
          <a:r>
            <a:rPr lang="da-DK" sz="1200" b="1" dirty="0">
              <a:solidFill>
                <a:srgbClr val="70578B"/>
              </a:solidFill>
            </a:rPr>
            <a:t>1. Begyndende overbelastning:</a:t>
          </a:r>
        </a:p>
        <a:p>
          <a:pPr algn="l"/>
          <a:r>
            <a:rPr lang="da-DK" sz="1200" dirty="0"/>
            <a:t>Komplekse opgaver</a:t>
          </a:r>
        </a:p>
        <a:p>
          <a:pPr algn="l"/>
          <a:r>
            <a:rPr lang="da-DK" sz="1200" dirty="0"/>
            <a:t>Tidspres</a:t>
          </a:r>
        </a:p>
        <a:p>
          <a:pPr algn="l"/>
          <a:r>
            <a:rPr lang="da-DK" sz="1200" dirty="0"/>
            <a:t>Krævende sociale interaktioner</a:t>
          </a:r>
        </a:p>
        <a:p>
          <a:pPr algn="l"/>
          <a:r>
            <a:rPr lang="da-DK" sz="1200" dirty="0"/>
            <a:t>Stigende uro og angst</a:t>
          </a:r>
          <a:endParaRPr lang="en-US" sz="1200" dirty="0"/>
        </a:p>
      </dgm:t>
    </dgm:pt>
    <dgm:pt modelId="{8C850A44-4C2B-4889-B742-BAB8DD98AF42}" type="parTrans" cxnId="{675FE340-1B13-482B-B69D-28253499F213}">
      <dgm:prSet/>
      <dgm:spPr/>
      <dgm:t>
        <a:bodyPr/>
        <a:lstStyle/>
        <a:p>
          <a:endParaRPr lang="en-US" sz="3200"/>
        </a:p>
      </dgm:t>
    </dgm:pt>
    <dgm:pt modelId="{D1EE062A-0FBA-4BA6-B67F-1CBA132FD29C}" type="sibTrans" cxnId="{675FE340-1B13-482B-B69D-28253499F213}">
      <dgm:prSet/>
      <dgm:spPr/>
      <dgm:t>
        <a:bodyPr/>
        <a:lstStyle/>
        <a:p>
          <a:endParaRPr lang="en-US" sz="3200"/>
        </a:p>
      </dgm:t>
    </dgm:pt>
    <dgm:pt modelId="{141B5C73-DD75-429A-BABA-F30A54E56F7C}">
      <dgm:prSet phldrT="[Tekst]" custT="1"/>
      <dgm:spPr/>
      <dgm:t>
        <a:bodyPr/>
        <a:lstStyle/>
        <a:p>
          <a:r>
            <a:rPr lang="da-DK" sz="1200" b="1" dirty="0">
              <a:solidFill>
                <a:srgbClr val="70578B"/>
              </a:solidFill>
            </a:rPr>
            <a:t>2. Tiltagende stress:</a:t>
          </a:r>
        </a:p>
        <a:p>
          <a:r>
            <a:rPr lang="da-DK" sz="1200" dirty="0"/>
            <a:t>Problemer med at håndtere følelser</a:t>
          </a:r>
        </a:p>
        <a:p>
          <a:r>
            <a:rPr lang="da-DK" sz="1200" dirty="0"/>
            <a:t>Koncentrationsbesvær</a:t>
          </a:r>
        </a:p>
        <a:p>
          <a:r>
            <a:rPr lang="da-DK" sz="1200" dirty="0"/>
            <a:t>Udskydelse af opgaver</a:t>
          </a:r>
        </a:p>
        <a:p>
          <a:r>
            <a:rPr lang="da-DK" sz="1200" dirty="0"/>
            <a:t>Følelse af at miste overblik</a:t>
          </a:r>
          <a:endParaRPr lang="en-US" sz="1200" dirty="0"/>
        </a:p>
      </dgm:t>
    </dgm:pt>
    <dgm:pt modelId="{13C9064E-A5DC-4F84-8959-A50867996F0F}" type="parTrans" cxnId="{AC2B3DAF-89D0-4F7E-8BD4-AF61529F1081}">
      <dgm:prSet/>
      <dgm:spPr/>
      <dgm:t>
        <a:bodyPr/>
        <a:lstStyle/>
        <a:p>
          <a:endParaRPr lang="en-US" sz="3200"/>
        </a:p>
      </dgm:t>
    </dgm:pt>
    <dgm:pt modelId="{E45425A9-9B03-42A4-BA1C-33C83844CD77}" type="sibTrans" cxnId="{AC2B3DAF-89D0-4F7E-8BD4-AF61529F1081}">
      <dgm:prSet/>
      <dgm:spPr/>
      <dgm:t>
        <a:bodyPr/>
        <a:lstStyle/>
        <a:p>
          <a:endParaRPr lang="en-US" sz="3200"/>
        </a:p>
      </dgm:t>
    </dgm:pt>
    <dgm:pt modelId="{3F997F95-FD38-4AB3-BCDC-A2BD2E42EB31}">
      <dgm:prSet phldrT="[Tekst]" custT="1"/>
      <dgm:spPr/>
      <dgm:t>
        <a:bodyPr/>
        <a:lstStyle/>
        <a:p>
          <a:pPr algn="r"/>
          <a:r>
            <a:rPr lang="da-DK" sz="1200" b="1" dirty="0">
              <a:solidFill>
                <a:srgbClr val="70578B"/>
              </a:solidFill>
            </a:rPr>
            <a:t>3. Udtømning af kræfter:</a:t>
          </a:r>
        </a:p>
        <a:p>
          <a:pPr algn="r"/>
          <a:r>
            <a:rPr lang="da-DK" sz="1200" dirty="0"/>
            <a:t>Nedsat selvkontrol</a:t>
          </a:r>
        </a:p>
        <a:p>
          <a:pPr algn="r"/>
          <a:r>
            <a:rPr lang="da-DK" sz="1200" dirty="0"/>
            <a:t>Følelsesmæssig udmattelse</a:t>
          </a:r>
        </a:p>
        <a:p>
          <a:pPr algn="r"/>
          <a:r>
            <a:rPr lang="da-DK" sz="1200" dirty="0"/>
            <a:t>Udbrændthed</a:t>
          </a:r>
        </a:p>
        <a:p>
          <a:pPr algn="r"/>
          <a:r>
            <a:rPr lang="da-DK" sz="1200" dirty="0"/>
            <a:t>Magtesløshed</a:t>
          </a:r>
          <a:endParaRPr lang="en-US" sz="1200" dirty="0"/>
        </a:p>
      </dgm:t>
    </dgm:pt>
    <dgm:pt modelId="{A69ECEEA-F914-4A0E-8065-9E52BD473086}" type="parTrans" cxnId="{60ED979E-5EEA-4D01-A396-DBF05A44497D}">
      <dgm:prSet/>
      <dgm:spPr/>
      <dgm:t>
        <a:bodyPr/>
        <a:lstStyle/>
        <a:p>
          <a:endParaRPr lang="en-US" sz="3200"/>
        </a:p>
      </dgm:t>
    </dgm:pt>
    <dgm:pt modelId="{F2369668-B180-4280-9D70-F58BC1918C9D}" type="sibTrans" cxnId="{60ED979E-5EEA-4D01-A396-DBF05A44497D}">
      <dgm:prSet/>
      <dgm:spPr/>
      <dgm:t>
        <a:bodyPr/>
        <a:lstStyle/>
        <a:p>
          <a:endParaRPr lang="en-US" sz="3200"/>
        </a:p>
      </dgm:t>
    </dgm:pt>
    <dgm:pt modelId="{B8E9D163-EFCA-4BEF-8579-CC0BF2E63170}">
      <dgm:prSet phldrT="[Tekst]" custT="1"/>
      <dgm:spPr/>
      <dgm:t>
        <a:bodyPr/>
        <a:lstStyle/>
        <a:p>
          <a:r>
            <a:rPr lang="da-DK" sz="1200" b="1" dirty="0">
              <a:solidFill>
                <a:srgbClr val="70578B"/>
              </a:solidFill>
            </a:rPr>
            <a:t>4. Nedlukning:</a:t>
          </a:r>
        </a:p>
        <a:p>
          <a:r>
            <a:rPr lang="da-DK" sz="1200" dirty="0"/>
            <a:t>Tilbagetrækning fra opgaver</a:t>
          </a:r>
        </a:p>
        <a:p>
          <a:r>
            <a:rPr lang="da-DK" sz="1200" dirty="0"/>
            <a:t>Lukker ned for kommunikation</a:t>
          </a:r>
        </a:p>
        <a:p>
          <a:r>
            <a:rPr lang="da-DK" sz="1200" dirty="0"/>
            <a:t>Undgår situationer</a:t>
          </a:r>
        </a:p>
        <a:p>
          <a:r>
            <a:rPr lang="da-DK" sz="1200" dirty="0"/>
            <a:t>Beskyttende adfærd</a:t>
          </a:r>
          <a:endParaRPr lang="en-US" sz="1200" dirty="0"/>
        </a:p>
      </dgm:t>
    </dgm:pt>
    <dgm:pt modelId="{DE1B7703-9E43-40CE-9A46-4A21720DF07A}" type="parTrans" cxnId="{7220BB80-BE73-4350-A59C-2D401F1A7E83}">
      <dgm:prSet/>
      <dgm:spPr/>
      <dgm:t>
        <a:bodyPr/>
        <a:lstStyle/>
        <a:p>
          <a:endParaRPr lang="en-US" sz="3200"/>
        </a:p>
      </dgm:t>
    </dgm:pt>
    <dgm:pt modelId="{3E29A5F0-1E2F-43D0-A757-F2660B21E07D}" type="sibTrans" cxnId="{7220BB80-BE73-4350-A59C-2D401F1A7E83}">
      <dgm:prSet/>
      <dgm:spPr/>
      <dgm:t>
        <a:bodyPr/>
        <a:lstStyle/>
        <a:p>
          <a:endParaRPr lang="en-US" sz="3200"/>
        </a:p>
      </dgm:t>
    </dgm:pt>
    <dgm:pt modelId="{E7900D94-8710-407F-A233-5ED5F83FFCE1}" type="pres">
      <dgm:prSet presAssocID="{4E487228-B950-4CE6-BF7A-E11F33306353}" presName="Name0" presStyleCnt="0">
        <dgm:presLayoutVars>
          <dgm:chMax val="7"/>
          <dgm:chPref val="5"/>
        </dgm:presLayoutVars>
      </dgm:prSet>
      <dgm:spPr/>
    </dgm:pt>
    <dgm:pt modelId="{25BCF5DB-EF44-4F76-B1C1-227F7D6B2287}" type="pres">
      <dgm:prSet presAssocID="{4E487228-B950-4CE6-BF7A-E11F33306353}" presName="arrowNode" presStyleLbl="node1" presStyleIdx="0" presStyleCnt="1"/>
      <dgm:spPr>
        <a:solidFill>
          <a:srgbClr val="70578B"/>
        </a:solidFill>
      </dgm:spPr>
    </dgm:pt>
    <dgm:pt modelId="{CDBE09CA-DC3A-4864-AF5F-40D7A88DF390}" type="pres">
      <dgm:prSet presAssocID="{322C71F2-CE52-42BE-92CF-6E9EC8FE98BD}" presName="txNode1" presStyleLbl="revTx" presStyleIdx="0" presStyleCnt="4" custLinFactNeighborX="-15188" custLinFactNeighborY="-1044">
        <dgm:presLayoutVars>
          <dgm:bulletEnabled val="1"/>
        </dgm:presLayoutVars>
      </dgm:prSet>
      <dgm:spPr/>
    </dgm:pt>
    <dgm:pt modelId="{4275AA7A-B347-40C2-8BBE-8BB7AEC03C0B}" type="pres">
      <dgm:prSet presAssocID="{141B5C73-DD75-429A-BABA-F30A54E56F7C}" presName="txNode2" presStyleLbl="revTx" presStyleIdx="1" presStyleCnt="4" custLinFactNeighborX="-14726" custLinFactNeighborY="-65239">
        <dgm:presLayoutVars>
          <dgm:bulletEnabled val="1"/>
        </dgm:presLayoutVars>
      </dgm:prSet>
      <dgm:spPr/>
    </dgm:pt>
    <dgm:pt modelId="{157A0A1E-354B-4157-810B-64AA38BF2994}" type="pres">
      <dgm:prSet presAssocID="{E45425A9-9B03-42A4-BA1C-33C83844CD77}" presName="dotNode2" presStyleCnt="0"/>
      <dgm:spPr/>
    </dgm:pt>
    <dgm:pt modelId="{99379A15-D31E-4D1E-A2C7-41576C33F6A6}" type="pres">
      <dgm:prSet presAssocID="{E45425A9-9B03-42A4-BA1C-33C83844CD77}" presName="dotRepeatNode" presStyleLbl="fgShp" presStyleIdx="0" presStyleCnt="2"/>
      <dgm:spPr/>
    </dgm:pt>
    <dgm:pt modelId="{D63473FA-82F4-41BD-BC20-B47385BB7B51}" type="pres">
      <dgm:prSet presAssocID="{3F997F95-FD38-4AB3-BCDC-A2BD2E42EB31}" presName="txNode3" presStyleLbl="revTx" presStyleIdx="2" presStyleCnt="4" custScaleX="78267" custLinFactNeighborX="11825" custLinFactNeighborY="38452">
        <dgm:presLayoutVars>
          <dgm:bulletEnabled val="1"/>
        </dgm:presLayoutVars>
      </dgm:prSet>
      <dgm:spPr/>
    </dgm:pt>
    <dgm:pt modelId="{BB8491D7-CEB1-408C-BD5D-C53F8554F2EB}" type="pres">
      <dgm:prSet presAssocID="{F2369668-B180-4280-9D70-F58BC1918C9D}" presName="dotNode3" presStyleCnt="0"/>
      <dgm:spPr/>
    </dgm:pt>
    <dgm:pt modelId="{A93661C9-CA42-4E81-BFE7-97E07823521A}" type="pres">
      <dgm:prSet presAssocID="{F2369668-B180-4280-9D70-F58BC1918C9D}" presName="dotRepeatNode" presStyleLbl="fgShp" presStyleIdx="1" presStyleCnt="2"/>
      <dgm:spPr/>
    </dgm:pt>
    <dgm:pt modelId="{6EC86F54-BBD4-4653-95ED-256C68969166}" type="pres">
      <dgm:prSet presAssocID="{B8E9D163-EFCA-4BEF-8579-CC0BF2E63170}" presName="txNode4" presStyleLbl="revTx" presStyleIdx="3" presStyleCnt="4" custLinFactNeighborX="16974" custLinFactNeighborY="23962">
        <dgm:presLayoutVars>
          <dgm:bulletEnabled val="1"/>
        </dgm:presLayoutVars>
      </dgm:prSet>
      <dgm:spPr/>
    </dgm:pt>
  </dgm:ptLst>
  <dgm:cxnLst>
    <dgm:cxn modelId="{3F6CC812-523B-4395-96DF-0D2F4147B874}" type="presOf" srcId="{E45425A9-9B03-42A4-BA1C-33C83844CD77}" destId="{99379A15-D31E-4D1E-A2C7-41576C33F6A6}" srcOrd="0" destOrd="0" presId="urn:microsoft.com/office/officeart/2009/3/layout/DescendingProcess"/>
    <dgm:cxn modelId="{96FCC51A-C63C-4CEC-AD00-09813D7AFF45}" type="presOf" srcId="{141B5C73-DD75-429A-BABA-F30A54E56F7C}" destId="{4275AA7A-B347-40C2-8BBE-8BB7AEC03C0B}" srcOrd="0" destOrd="0" presId="urn:microsoft.com/office/officeart/2009/3/layout/DescendingProcess"/>
    <dgm:cxn modelId="{4D876D1C-039A-4E6B-9F64-05E3A903D8EB}" type="presOf" srcId="{F2369668-B180-4280-9D70-F58BC1918C9D}" destId="{A93661C9-CA42-4E81-BFE7-97E07823521A}" srcOrd="0" destOrd="0" presId="urn:microsoft.com/office/officeart/2009/3/layout/DescendingProcess"/>
    <dgm:cxn modelId="{675FE340-1B13-482B-B69D-28253499F213}" srcId="{4E487228-B950-4CE6-BF7A-E11F33306353}" destId="{322C71F2-CE52-42BE-92CF-6E9EC8FE98BD}" srcOrd="0" destOrd="0" parTransId="{8C850A44-4C2B-4889-B742-BAB8DD98AF42}" sibTransId="{D1EE062A-0FBA-4BA6-B67F-1CBA132FD29C}"/>
    <dgm:cxn modelId="{2B1A1546-35F4-4736-AC7F-6BC8EB5A1C05}" type="presOf" srcId="{4E487228-B950-4CE6-BF7A-E11F33306353}" destId="{E7900D94-8710-407F-A233-5ED5F83FFCE1}" srcOrd="0" destOrd="0" presId="urn:microsoft.com/office/officeart/2009/3/layout/DescendingProcess"/>
    <dgm:cxn modelId="{62E3AD67-45FD-43FB-9387-6B6438895798}" type="presOf" srcId="{B8E9D163-EFCA-4BEF-8579-CC0BF2E63170}" destId="{6EC86F54-BBD4-4653-95ED-256C68969166}" srcOrd="0" destOrd="0" presId="urn:microsoft.com/office/officeart/2009/3/layout/DescendingProcess"/>
    <dgm:cxn modelId="{7220BB80-BE73-4350-A59C-2D401F1A7E83}" srcId="{4E487228-B950-4CE6-BF7A-E11F33306353}" destId="{B8E9D163-EFCA-4BEF-8579-CC0BF2E63170}" srcOrd="3" destOrd="0" parTransId="{DE1B7703-9E43-40CE-9A46-4A21720DF07A}" sibTransId="{3E29A5F0-1E2F-43D0-A757-F2660B21E07D}"/>
    <dgm:cxn modelId="{92F13894-2CD6-4966-A803-1DFE8A032F49}" type="presOf" srcId="{322C71F2-CE52-42BE-92CF-6E9EC8FE98BD}" destId="{CDBE09CA-DC3A-4864-AF5F-40D7A88DF390}" srcOrd="0" destOrd="0" presId="urn:microsoft.com/office/officeart/2009/3/layout/DescendingProcess"/>
    <dgm:cxn modelId="{60ED979E-5EEA-4D01-A396-DBF05A44497D}" srcId="{4E487228-B950-4CE6-BF7A-E11F33306353}" destId="{3F997F95-FD38-4AB3-BCDC-A2BD2E42EB31}" srcOrd="2" destOrd="0" parTransId="{A69ECEEA-F914-4A0E-8065-9E52BD473086}" sibTransId="{F2369668-B180-4280-9D70-F58BC1918C9D}"/>
    <dgm:cxn modelId="{AC2B3DAF-89D0-4F7E-8BD4-AF61529F1081}" srcId="{4E487228-B950-4CE6-BF7A-E11F33306353}" destId="{141B5C73-DD75-429A-BABA-F30A54E56F7C}" srcOrd="1" destOrd="0" parTransId="{13C9064E-A5DC-4F84-8959-A50867996F0F}" sibTransId="{E45425A9-9B03-42A4-BA1C-33C83844CD77}"/>
    <dgm:cxn modelId="{F0A056C0-8602-4262-A694-6C8896CF21F7}" type="presOf" srcId="{3F997F95-FD38-4AB3-BCDC-A2BD2E42EB31}" destId="{D63473FA-82F4-41BD-BC20-B47385BB7B51}" srcOrd="0" destOrd="0" presId="urn:microsoft.com/office/officeart/2009/3/layout/DescendingProcess"/>
    <dgm:cxn modelId="{95F8D839-B16B-4633-8D14-9141CD044666}" type="presParOf" srcId="{E7900D94-8710-407F-A233-5ED5F83FFCE1}" destId="{25BCF5DB-EF44-4F76-B1C1-227F7D6B2287}" srcOrd="0" destOrd="0" presId="urn:microsoft.com/office/officeart/2009/3/layout/DescendingProcess"/>
    <dgm:cxn modelId="{526531DB-0517-4AFA-9A97-94EEF8FE36FB}" type="presParOf" srcId="{E7900D94-8710-407F-A233-5ED5F83FFCE1}" destId="{CDBE09CA-DC3A-4864-AF5F-40D7A88DF390}" srcOrd="1" destOrd="0" presId="urn:microsoft.com/office/officeart/2009/3/layout/DescendingProcess"/>
    <dgm:cxn modelId="{7DC62300-B6D5-451A-8F52-DFA0A6FDE193}" type="presParOf" srcId="{E7900D94-8710-407F-A233-5ED5F83FFCE1}" destId="{4275AA7A-B347-40C2-8BBE-8BB7AEC03C0B}" srcOrd="2" destOrd="0" presId="urn:microsoft.com/office/officeart/2009/3/layout/DescendingProcess"/>
    <dgm:cxn modelId="{515CC0EA-6E5D-40C2-A4D4-A4843CE28E20}" type="presParOf" srcId="{E7900D94-8710-407F-A233-5ED5F83FFCE1}" destId="{157A0A1E-354B-4157-810B-64AA38BF2994}" srcOrd="3" destOrd="0" presId="urn:microsoft.com/office/officeart/2009/3/layout/DescendingProcess"/>
    <dgm:cxn modelId="{877DCE67-EB80-4FCA-9183-1DC44E0CC779}" type="presParOf" srcId="{157A0A1E-354B-4157-810B-64AA38BF2994}" destId="{99379A15-D31E-4D1E-A2C7-41576C33F6A6}" srcOrd="0" destOrd="0" presId="urn:microsoft.com/office/officeart/2009/3/layout/DescendingProcess"/>
    <dgm:cxn modelId="{3BACA0F5-08E3-40EF-95A2-60FA6C166F4B}" type="presParOf" srcId="{E7900D94-8710-407F-A233-5ED5F83FFCE1}" destId="{D63473FA-82F4-41BD-BC20-B47385BB7B51}" srcOrd="4" destOrd="0" presId="urn:microsoft.com/office/officeart/2009/3/layout/DescendingProcess"/>
    <dgm:cxn modelId="{AA22B3D6-5526-4727-B3CB-FECA66917ACA}" type="presParOf" srcId="{E7900D94-8710-407F-A233-5ED5F83FFCE1}" destId="{BB8491D7-CEB1-408C-BD5D-C53F8554F2EB}" srcOrd="5" destOrd="0" presId="urn:microsoft.com/office/officeart/2009/3/layout/DescendingProcess"/>
    <dgm:cxn modelId="{9CB0A803-960D-4FD5-87F1-0CFAAB49BCDB}" type="presParOf" srcId="{BB8491D7-CEB1-408C-BD5D-C53F8554F2EB}" destId="{A93661C9-CA42-4E81-BFE7-97E07823521A}" srcOrd="0" destOrd="0" presId="urn:microsoft.com/office/officeart/2009/3/layout/DescendingProcess"/>
    <dgm:cxn modelId="{1438DCE6-4A08-48FE-9E2B-E76A3A0F412A}" type="presParOf" srcId="{E7900D94-8710-407F-A233-5ED5F83FFCE1}" destId="{6EC86F54-BBD4-4653-95ED-256C68969166}" srcOrd="6"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BC64C-7777-4804-907D-F691D1DC49BC}">
      <dsp:nvSpPr>
        <dsp:cNvPr id="0" name=""/>
        <dsp:cNvSpPr/>
      </dsp:nvSpPr>
      <dsp:spPr>
        <a:xfrm>
          <a:off x="3075"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Hvilken ret vil jeg spise?</a:t>
          </a:r>
        </a:p>
      </dsp:txBody>
      <dsp:txXfrm>
        <a:off x="26423" y="2960213"/>
        <a:ext cx="1118079" cy="750447"/>
      </dsp:txXfrm>
    </dsp:sp>
    <dsp:sp modelId="{692C2373-0215-4089-98CF-7276DB22996F}">
      <dsp:nvSpPr>
        <dsp:cNvPr id="0" name=""/>
        <dsp:cNvSpPr/>
      </dsp:nvSpPr>
      <dsp:spPr>
        <a:xfrm>
          <a:off x="1284328"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1284328" y="3248778"/>
        <a:ext cx="172852" cy="173318"/>
      </dsp:txXfrm>
    </dsp:sp>
    <dsp:sp modelId="{01E46DF1-DFBC-4590-ABD6-324592FD4631}">
      <dsp:nvSpPr>
        <dsp:cNvPr id="0" name=""/>
        <dsp:cNvSpPr/>
      </dsp:nvSpPr>
      <dsp:spPr>
        <a:xfrm>
          <a:off x="1633761"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At finde en opskrift</a:t>
          </a:r>
        </a:p>
      </dsp:txBody>
      <dsp:txXfrm>
        <a:off x="1657109" y="2960213"/>
        <a:ext cx="1118079" cy="750447"/>
      </dsp:txXfrm>
    </dsp:sp>
    <dsp:sp modelId="{A2DD6562-EC93-4E85-9FEC-D41FD5C70E04}">
      <dsp:nvSpPr>
        <dsp:cNvPr id="0" name=""/>
        <dsp:cNvSpPr/>
      </dsp:nvSpPr>
      <dsp:spPr>
        <a:xfrm>
          <a:off x="2915013"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2915013" y="3248778"/>
        <a:ext cx="172852" cy="173318"/>
      </dsp:txXfrm>
    </dsp:sp>
    <dsp:sp modelId="{458872D4-628D-4D9F-A379-E9770798EDBF}">
      <dsp:nvSpPr>
        <dsp:cNvPr id="0" name=""/>
        <dsp:cNvSpPr/>
      </dsp:nvSpPr>
      <dsp:spPr>
        <a:xfrm>
          <a:off x="3264446"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Hvilke ingredienser mangler jeg</a:t>
          </a:r>
        </a:p>
      </dsp:txBody>
      <dsp:txXfrm>
        <a:off x="3287794" y="2960213"/>
        <a:ext cx="1118079" cy="750447"/>
      </dsp:txXfrm>
    </dsp:sp>
    <dsp:sp modelId="{FB2FDCD7-26C5-4EFC-A163-AF3F0A9EF38C}">
      <dsp:nvSpPr>
        <dsp:cNvPr id="0" name=""/>
        <dsp:cNvSpPr/>
      </dsp:nvSpPr>
      <dsp:spPr>
        <a:xfrm>
          <a:off x="4545699"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4545699" y="3248778"/>
        <a:ext cx="172852" cy="173318"/>
      </dsp:txXfrm>
    </dsp:sp>
    <dsp:sp modelId="{D8743A1B-E682-4741-B583-AEF324C00967}">
      <dsp:nvSpPr>
        <dsp:cNvPr id="0" name=""/>
        <dsp:cNvSpPr/>
      </dsp:nvSpPr>
      <dsp:spPr>
        <a:xfrm>
          <a:off x="4895131"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Indkøbslise</a:t>
          </a:r>
        </a:p>
      </dsp:txBody>
      <dsp:txXfrm>
        <a:off x="4918479" y="2960213"/>
        <a:ext cx="1118079" cy="750447"/>
      </dsp:txXfrm>
    </dsp:sp>
    <dsp:sp modelId="{AD57115A-B5EC-43D9-9AD5-D9CB4E0F24D3}">
      <dsp:nvSpPr>
        <dsp:cNvPr id="0" name=""/>
        <dsp:cNvSpPr/>
      </dsp:nvSpPr>
      <dsp:spPr>
        <a:xfrm>
          <a:off x="6176384"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6176384" y="3248778"/>
        <a:ext cx="172852" cy="173318"/>
      </dsp:txXfrm>
    </dsp:sp>
    <dsp:sp modelId="{91E25D2A-EEBA-457F-AE64-6397CFA1FF50}">
      <dsp:nvSpPr>
        <dsp:cNvPr id="0" name=""/>
        <dsp:cNvSpPr/>
      </dsp:nvSpPr>
      <dsp:spPr>
        <a:xfrm>
          <a:off x="6525817"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Handle ind</a:t>
          </a:r>
        </a:p>
      </dsp:txBody>
      <dsp:txXfrm>
        <a:off x="6549165" y="2960213"/>
        <a:ext cx="1118079" cy="750447"/>
      </dsp:txXfrm>
    </dsp:sp>
    <dsp:sp modelId="{44F3CCFD-E1D2-43B3-98E3-993FD231C13B}">
      <dsp:nvSpPr>
        <dsp:cNvPr id="0" name=""/>
        <dsp:cNvSpPr/>
      </dsp:nvSpPr>
      <dsp:spPr>
        <a:xfrm>
          <a:off x="7807070"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7807070" y="3248778"/>
        <a:ext cx="172852" cy="173318"/>
      </dsp:txXfrm>
    </dsp:sp>
    <dsp:sp modelId="{26F69075-F6A1-4C2B-9709-4E099318C1D2}">
      <dsp:nvSpPr>
        <dsp:cNvPr id="0" name=""/>
        <dsp:cNvSpPr/>
      </dsp:nvSpPr>
      <dsp:spPr>
        <a:xfrm>
          <a:off x="8156502"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Forberede måltider</a:t>
          </a:r>
        </a:p>
      </dsp:txBody>
      <dsp:txXfrm>
        <a:off x="8179850" y="2960213"/>
        <a:ext cx="1118079" cy="750447"/>
      </dsp:txXfrm>
    </dsp:sp>
    <dsp:sp modelId="{F5D76FC6-E5BC-48CE-BCB8-6D1F8ED95857}">
      <dsp:nvSpPr>
        <dsp:cNvPr id="0" name=""/>
        <dsp:cNvSpPr/>
      </dsp:nvSpPr>
      <dsp:spPr>
        <a:xfrm>
          <a:off x="9437755" y="3191005"/>
          <a:ext cx="246932" cy="28886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9437755" y="3248778"/>
        <a:ext cx="172852" cy="173318"/>
      </dsp:txXfrm>
    </dsp:sp>
    <dsp:sp modelId="{5E07BC7F-989A-44C0-8E6C-27BF44A0C3A9}">
      <dsp:nvSpPr>
        <dsp:cNvPr id="0" name=""/>
        <dsp:cNvSpPr/>
      </dsp:nvSpPr>
      <dsp:spPr>
        <a:xfrm>
          <a:off x="9787187" y="2936865"/>
          <a:ext cx="1164775" cy="797143"/>
        </a:xfrm>
        <a:prstGeom prst="roundRect">
          <a:avLst>
            <a:gd name="adj" fmla="val 10000"/>
          </a:avLst>
        </a:prstGeom>
        <a:solidFill>
          <a:srgbClr val="E5DBF2"/>
        </a:solidFill>
        <a:ln w="25400" cap="flat" cmpd="sng" algn="ctr">
          <a:no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a-DK" sz="1500" kern="1200" dirty="0">
              <a:solidFill>
                <a:srgbClr val="70578B"/>
              </a:solidFill>
            </a:rPr>
            <a:t>Spise</a:t>
          </a:r>
        </a:p>
      </dsp:txBody>
      <dsp:txXfrm>
        <a:off x="9810535" y="2960213"/>
        <a:ext cx="1118079" cy="7504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CF5DB-EF44-4F76-B1C1-227F7D6B2287}">
      <dsp:nvSpPr>
        <dsp:cNvPr id="0" name=""/>
        <dsp:cNvSpPr/>
      </dsp:nvSpPr>
      <dsp:spPr>
        <a:xfrm rot="4396374">
          <a:off x="1258144" y="1134544"/>
          <a:ext cx="4921834" cy="3432366"/>
        </a:xfrm>
        <a:prstGeom prst="swooshArrow">
          <a:avLst>
            <a:gd name="adj1" fmla="val 16310"/>
            <a:gd name="adj2" fmla="val 31370"/>
          </a:avLst>
        </a:prstGeom>
        <a:solidFill>
          <a:srgbClr val="70578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379A15-D31E-4D1E-A2C7-41576C33F6A6}">
      <dsp:nvSpPr>
        <dsp:cNvPr id="0" name=""/>
        <dsp:cNvSpPr/>
      </dsp:nvSpPr>
      <dsp:spPr>
        <a:xfrm>
          <a:off x="3311977" y="1735523"/>
          <a:ext cx="124291" cy="124291"/>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3661C9-CA42-4E81-BFE7-97E07823521A}">
      <dsp:nvSpPr>
        <dsp:cNvPr id="0" name=""/>
        <dsp:cNvSpPr/>
      </dsp:nvSpPr>
      <dsp:spPr>
        <a:xfrm>
          <a:off x="4394456" y="2790862"/>
          <a:ext cx="124291" cy="124291"/>
        </a:xfrm>
        <a:prstGeom prst="ellipse">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BE09CA-DC3A-4864-AF5F-40D7A88DF390}">
      <dsp:nvSpPr>
        <dsp:cNvPr id="0" name=""/>
        <dsp:cNvSpPr/>
      </dsp:nvSpPr>
      <dsp:spPr>
        <a:xfrm>
          <a:off x="575762" y="0"/>
          <a:ext cx="2320492"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b" anchorCtr="0">
          <a:noAutofit/>
        </a:bodyPr>
        <a:lstStyle/>
        <a:p>
          <a:pPr marL="0" lvl="0" indent="0" algn="l" defTabSz="533400">
            <a:lnSpc>
              <a:spcPct val="90000"/>
            </a:lnSpc>
            <a:spcBef>
              <a:spcPct val="0"/>
            </a:spcBef>
            <a:spcAft>
              <a:spcPct val="35000"/>
            </a:spcAft>
            <a:buNone/>
          </a:pPr>
          <a:r>
            <a:rPr lang="da-DK" sz="1200" b="1" kern="1200" dirty="0">
              <a:solidFill>
                <a:srgbClr val="70578B"/>
              </a:solidFill>
            </a:rPr>
            <a:t>1. Begyndende overbelastning:</a:t>
          </a:r>
        </a:p>
        <a:p>
          <a:pPr marL="0" lvl="0" indent="0" algn="l" defTabSz="533400">
            <a:lnSpc>
              <a:spcPct val="90000"/>
            </a:lnSpc>
            <a:spcBef>
              <a:spcPct val="0"/>
            </a:spcBef>
            <a:spcAft>
              <a:spcPct val="35000"/>
            </a:spcAft>
            <a:buNone/>
          </a:pPr>
          <a:r>
            <a:rPr lang="da-DK" sz="1200" kern="1200" dirty="0"/>
            <a:t>Komplekse opgaver</a:t>
          </a:r>
        </a:p>
        <a:p>
          <a:pPr marL="0" lvl="0" indent="0" algn="l" defTabSz="533400">
            <a:lnSpc>
              <a:spcPct val="90000"/>
            </a:lnSpc>
            <a:spcBef>
              <a:spcPct val="0"/>
            </a:spcBef>
            <a:spcAft>
              <a:spcPct val="35000"/>
            </a:spcAft>
            <a:buNone/>
          </a:pPr>
          <a:r>
            <a:rPr lang="da-DK" sz="1200" kern="1200" dirty="0"/>
            <a:t>Tidspres</a:t>
          </a:r>
        </a:p>
        <a:p>
          <a:pPr marL="0" lvl="0" indent="0" algn="l" defTabSz="533400">
            <a:lnSpc>
              <a:spcPct val="90000"/>
            </a:lnSpc>
            <a:spcBef>
              <a:spcPct val="0"/>
            </a:spcBef>
            <a:spcAft>
              <a:spcPct val="35000"/>
            </a:spcAft>
            <a:buNone/>
          </a:pPr>
          <a:r>
            <a:rPr lang="da-DK" sz="1200" kern="1200" dirty="0"/>
            <a:t>Krævende sociale interaktioner</a:t>
          </a:r>
        </a:p>
        <a:p>
          <a:pPr marL="0" lvl="0" indent="0" algn="l" defTabSz="533400">
            <a:lnSpc>
              <a:spcPct val="90000"/>
            </a:lnSpc>
            <a:spcBef>
              <a:spcPct val="0"/>
            </a:spcBef>
            <a:spcAft>
              <a:spcPct val="35000"/>
            </a:spcAft>
            <a:buNone/>
          </a:pPr>
          <a:r>
            <a:rPr lang="da-DK" sz="1200" kern="1200" dirty="0"/>
            <a:t>Stigende uro og angst</a:t>
          </a:r>
          <a:endParaRPr lang="en-US" sz="1200" kern="1200" dirty="0"/>
        </a:p>
      </dsp:txBody>
      <dsp:txXfrm>
        <a:off x="575762" y="0"/>
        <a:ext cx="2320492" cy="912232"/>
      </dsp:txXfrm>
    </dsp:sp>
    <dsp:sp modelId="{4275AA7A-B347-40C2-8BBE-8BB7AEC03C0B}">
      <dsp:nvSpPr>
        <dsp:cNvPr id="0" name=""/>
        <dsp:cNvSpPr/>
      </dsp:nvSpPr>
      <dsp:spPr>
        <a:xfrm>
          <a:off x="3530270" y="746420"/>
          <a:ext cx="3198516"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da-DK" sz="1200" b="1" kern="1200" dirty="0">
              <a:solidFill>
                <a:srgbClr val="70578B"/>
              </a:solidFill>
            </a:rPr>
            <a:t>2. Tiltagende stress:</a:t>
          </a:r>
        </a:p>
        <a:p>
          <a:pPr marL="0" lvl="0" indent="0" algn="l" defTabSz="533400">
            <a:lnSpc>
              <a:spcPct val="90000"/>
            </a:lnSpc>
            <a:spcBef>
              <a:spcPct val="0"/>
            </a:spcBef>
            <a:spcAft>
              <a:spcPct val="35000"/>
            </a:spcAft>
            <a:buNone/>
          </a:pPr>
          <a:r>
            <a:rPr lang="da-DK" sz="1200" kern="1200" dirty="0"/>
            <a:t>Problemer med at håndtere følelser</a:t>
          </a:r>
        </a:p>
        <a:p>
          <a:pPr marL="0" lvl="0" indent="0" algn="l" defTabSz="533400">
            <a:lnSpc>
              <a:spcPct val="90000"/>
            </a:lnSpc>
            <a:spcBef>
              <a:spcPct val="0"/>
            </a:spcBef>
            <a:spcAft>
              <a:spcPct val="35000"/>
            </a:spcAft>
            <a:buNone/>
          </a:pPr>
          <a:r>
            <a:rPr lang="da-DK" sz="1200" kern="1200" dirty="0"/>
            <a:t>Koncentrationsbesvær</a:t>
          </a:r>
        </a:p>
        <a:p>
          <a:pPr marL="0" lvl="0" indent="0" algn="l" defTabSz="533400">
            <a:lnSpc>
              <a:spcPct val="90000"/>
            </a:lnSpc>
            <a:spcBef>
              <a:spcPct val="0"/>
            </a:spcBef>
            <a:spcAft>
              <a:spcPct val="35000"/>
            </a:spcAft>
            <a:buNone/>
          </a:pPr>
          <a:r>
            <a:rPr lang="da-DK" sz="1200" kern="1200" dirty="0"/>
            <a:t>Udskydelse af opgaver</a:t>
          </a:r>
        </a:p>
        <a:p>
          <a:pPr marL="0" lvl="0" indent="0" algn="l" defTabSz="533400">
            <a:lnSpc>
              <a:spcPct val="90000"/>
            </a:lnSpc>
            <a:spcBef>
              <a:spcPct val="0"/>
            </a:spcBef>
            <a:spcAft>
              <a:spcPct val="35000"/>
            </a:spcAft>
            <a:buNone/>
          </a:pPr>
          <a:r>
            <a:rPr lang="da-DK" sz="1200" kern="1200" dirty="0"/>
            <a:t>Følelse af at miste overblik</a:t>
          </a:r>
          <a:endParaRPr lang="en-US" sz="1200" kern="1200" dirty="0"/>
        </a:p>
      </dsp:txBody>
      <dsp:txXfrm>
        <a:off x="3530270" y="746420"/>
        <a:ext cx="3198516" cy="912232"/>
      </dsp:txXfrm>
    </dsp:sp>
    <dsp:sp modelId="{D63473FA-82F4-41BD-BC20-B47385BB7B51}">
      <dsp:nvSpPr>
        <dsp:cNvPr id="0" name=""/>
        <dsp:cNvSpPr/>
      </dsp:nvSpPr>
      <dsp:spPr>
        <a:xfrm>
          <a:off x="1639759" y="2747663"/>
          <a:ext cx="2454297"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r" defTabSz="533400">
            <a:lnSpc>
              <a:spcPct val="90000"/>
            </a:lnSpc>
            <a:spcBef>
              <a:spcPct val="0"/>
            </a:spcBef>
            <a:spcAft>
              <a:spcPct val="35000"/>
            </a:spcAft>
            <a:buNone/>
          </a:pPr>
          <a:r>
            <a:rPr lang="da-DK" sz="1200" b="1" kern="1200" dirty="0">
              <a:solidFill>
                <a:srgbClr val="70578B"/>
              </a:solidFill>
            </a:rPr>
            <a:t>3. Udtømning af kræfter:</a:t>
          </a:r>
        </a:p>
        <a:p>
          <a:pPr marL="0" lvl="0" indent="0" algn="r" defTabSz="533400">
            <a:lnSpc>
              <a:spcPct val="90000"/>
            </a:lnSpc>
            <a:spcBef>
              <a:spcPct val="0"/>
            </a:spcBef>
            <a:spcAft>
              <a:spcPct val="35000"/>
            </a:spcAft>
            <a:buNone/>
          </a:pPr>
          <a:r>
            <a:rPr lang="da-DK" sz="1200" kern="1200" dirty="0"/>
            <a:t>Nedsat selvkontrol</a:t>
          </a:r>
        </a:p>
        <a:p>
          <a:pPr marL="0" lvl="0" indent="0" algn="r" defTabSz="533400">
            <a:lnSpc>
              <a:spcPct val="90000"/>
            </a:lnSpc>
            <a:spcBef>
              <a:spcPct val="0"/>
            </a:spcBef>
            <a:spcAft>
              <a:spcPct val="35000"/>
            </a:spcAft>
            <a:buNone/>
          </a:pPr>
          <a:r>
            <a:rPr lang="da-DK" sz="1200" kern="1200" dirty="0"/>
            <a:t>Følelsesmæssig udmattelse</a:t>
          </a:r>
        </a:p>
        <a:p>
          <a:pPr marL="0" lvl="0" indent="0" algn="r" defTabSz="533400">
            <a:lnSpc>
              <a:spcPct val="90000"/>
            </a:lnSpc>
            <a:spcBef>
              <a:spcPct val="0"/>
            </a:spcBef>
            <a:spcAft>
              <a:spcPct val="35000"/>
            </a:spcAft>
            <a:buNone/>
          </a:pPr>
          <a:r>
            <a:rPr lang="da-DK" sz="1200" kern="1200" dirty="0"/>
            <a:t>Udbrændthed</a:t>
          </a:r>
        </a:p>
        <a:p>
          <a:pPr marL="0" lvl="0" indent="0" algn="r" defTabSz="533400">
            <a:lnSpc>
              <a:spcPct val="90000"/>
            </a:lnSpc>
            <a:spcBef>
              <a:spcPct val="0"/>
            </a:spcBef>
            <a:spcAft>
              <a:spcPct val="35000"/>
            </a:spcAft>
            <a:buNone/>
          </a:pPr>
          <a:r>
            <a:rPr lang="da-DK" sz="1200" kern="1200" dirty="0"/>
            <a:t>Magtesløshed</a:t>
          </a:r>
          <a:endParaRPr lang="en-US" sz="1200" kern="1200" dirty="0"/>
        </a:p>
      </dsp:txBody>
      <dsp:txXfrm>
        <a:off x="1639759" y="2747663"/>
        <a:ext cx="2454297" cy="912232"/>
      </dsp:txXfrm>
    </dsp:sp>
    <dsp:sp modelId="{6EC86F54-BBD4-4653-95ED-256C68969166}">
      <dsp:nvSpPr>
        <dsp:cNvPr id="0" name=""/>
        <dsp:cNvSpPr/>
      </dsp:nvSpPr>
      <dsp:spPr>
        <a:xfrm>
          <a:off x="4596270" y="4789223"/>
          <a:ext cx="3135800"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marL="0" lvl="0" indent="0" algn="ctr" defTabSz="533400">
            <a:lnSpc>
              <a:spcPct val="90000"/>
            </a:lnSpc>
            <a:spcBef>
              <a:spcPct val="0"/>
            </a:spcBef>
            <a:spcAft>
              <a:spcPct val="35000"/>
            </a:spcAft>
            <a:buNone/>
          </a:pPr>
          <a:r>
            <a:rPr lang="da-DK" sz="1200" b="1" kern="1200" dirty="0">
              <a:solidFill>
                <a:srgbClr val="70578B"/>
              </a:solidFill>
            </a:rPr>
            <a:t>4. Nedlukning:</a:t>
          </a:r>
        </a:p>
        <a:p>
          <a:pPr marL="0" lvl="0" indent="0" algn="ctr" defTabSz="533400">
            <a:lnSpc>
              <a:spcPct val="90000"/>
            </a:lnSpc>
            <a:spcBef>
              <a:spcPct val="0"/>
            </a:spcBef>
            <a:spcAft>
              <a:spcPct val="35000"/>
            </a:spcAft>
            <a:buNone/>
          </a:pPr>
          <a:r>
            <a:rPr lang="da-DK" sz="1200" kern="1200" dirty="0"/>
            <a:t>Tilbagetrækning fra opgaver</a:t>
          </a:r>
        </a:p>
        <a:p>
          <a:pPr marL="0" lvl="0" indent="0" algn="ctr" defTabSz="533400">
            <a:lnSpc>
              <a:spcPct val="90000"/>
            </a:lnSpc>
            <a:spcBef>
              <a:spcPct val="0"/>
            </a:spcBef>
            <a:spcAft>
              <a:spcPct val="35000"/>
            </a:spcAft>
            <a:buNone/>
          </a:pPr>
          <a:r>
            <a:rPr lang="da-DK" sz="1200" kern="1200" dirty="0"/>
            <a:t>Lukker ned for kommunikation</a:t>
          </a:r>
        </a:p>
        <a:p>
          <a:pPr marL="0" lvl="0" indent="0" algn="ctr" defTabSz="533400">
            <a:lnSpc>
              <a:spcPct val="90000"/>
            </a:lnSpc>
            <a:spcBef>
              <a:spcPct val="0"/>
            </a:spcBef>
            <a:spcAft>
              <a:spcPct val="35000"/>
            </a:spcAft>
            <a:buNone/>
          </a:pPr>
          <a:r>
            <a:rPr lang="da-DK" sz="1200" kern="1200" dirty="0"/>
            <a:t>Undgår situationer</a:t>
          </a:r>
        </a:p>
        <a:p>
          <a:pPr marL="0" lvl="0" indent="0" algn="ctr" defTabSz="533400">
            <a:lnSpc>
              <a:spcPct val="90000"/>
            </a:lnSpc>
            <a:spcBef>
              <a:spcPct val="0"/>
            </a:spcBef>
            <a:spcAft>
              <a:spcPct val="35000"/>
            </a:spcAft>
            <a:buNone/>
          </a:pPr>
          <a:r>
            <a:rPr lang="da-DK" sz="1200" kern="1200" dirty="0"/>
            <a:t>Beskyttende adfærd</a:t>
          </a:r>
          <a:endParaRPr lang="en-US" sz="1200" kern="1200" dirty="0"/>
        </a:p>
      </dsp:txBody>
      <dsp:txXfrm>
        <a:off x="4596270" y="4789223"/>
        <a:ext cx="3135800" cy="9122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58547"/>
      </p:ext>
    </p:extLst>
  </p:cSld>
  <p:clrMap bg1="lt1" tx1="dk1" bg2="lt2" tx2="dk2" accent1="accent1" accent2="accent2" accent3="accent3" accent4="accent4" accent5="accent5" accent6="accent6" hlink="hlink" folHlink="folHlink"/>
  <p:notesStyle>
    <a:lvl1pPr marL="0" algn="l" defTabSz="415778" rtl="0" eaLnBrk="1" latinLnBrk="0" hangingPunct="1">
      <a:defRPr sz="546" kern="1200">
        <a:solidFill>
          <a:schemeClr val="tx1"/>
        </a:solidFill>
        <a:latin typeface="+mn-lt"/>
        <a:ea typeface="+mn-ea"/>
        <a:cs typeface="+mn-cs"/>
      </a:defRPr>
    </a:lvl1pPr>
    <a:lvl2pPr marL="207889" algn="l" defTabSz="415778" rtl="0" eaLnBrk="1" latinLnBrk="0" hangingPunct="1">
      <a:defRPr sz="546" kern="1200">
        <a:solidFill>
          <a:schemeClr val="tx1"/>
        </a:solidFill>
        <a:latin typeface="+mn-lt"/>
        <a:ea typeface="+mn-ea"/>
        <a:cs typeface="+mn-cs"/>
      </a:defRPr>
    </a:lvl2pPr>
    <a:lvl3pPr marL="415778" algn="l" defTabSz="415778" rtl="0" eaLnBrk="1" latinLnBrk="0" hangingPunct="1">
      <a:defRPr sz="546" kern="1200">
        <a:solidFill>
          <a:schemeClr val="tx1"/>
        </a:solidFill>
        <a:latin typeface="+mn-lt"/>
        <a:ea typeface="+mn-ea"/>
        <a:cs typeface="+mn-cs"/>
      </a:defRPr>
    </a:lvl3pPr>
    <a:lvl4pPr marL="623667" algn="l" defTabSz="415778" rtl="0" eaLnBrk="1" latinLnBrk="0" hangingPunct="1">
      <a:defRPr sz="546" kern="1200">
        <a:solidFill>
          <a:schemeClr val="tx1"/>
        </a:solidFill>
        <a:latin typeface="+mn-lt"/>
        <a:ea typeface="+mn-ea"/>
        <a:cs typeface="+mn-cs"/>
      </a:defRPr>
    </a:lvl4pPr>
    <a:lvl5pPr marL="831555" algn="l" defTabSz="415778" rtl="0" eaLnBrk="1" latinLnBrk="0" hangingPunct="1">
      <a:defRPr sz="546" kern="1200">
        <a:solidFill>
          <a:schemeClr val="tx1"/>
        </a:solidFill>
        <a:latin typeface="+mn-lt"/>
        <a:ea typeface="+mn-ea"/>
        <a:cs typeface="+mn-cs"/>
      </a:defRPr>
    </a:lvl5pPr>
    <a:lvl6pPr marL="1039444" algn="l" defTabSz="415778" rtl="0" eaLnBrk="1" latinLnBrk="0" hangingPunct="1">
      <a:defRPr sz="546" kern="1200">
        <a:solidFill>
          <a:schemeClr val="tx1"/>
        </a:solidFill>
        <a:latin typeface="+mn-lt"/>
        <a:ea typeface="+mn-ea"/>
        <a:cs typeface="+mn-cs"/>
      </a:defRPr>
    </a:lvl6pPr>
    <a:lvl7pPr marL="1247333" algn="l" defTabSz="415778" rtl="0" eaLnBrk="1" latinLnBrk="0" hangingPunct="1">
      <a:defRPr sz="546" kern="1200">
        <a:solidFill>
          <a:schemeClr val="tx1"/>
        </a:solidFill>
        <a:latin typeface="+mn-lt"/>
        <a:ea typeface="+mn-ea"/>
        <a:cs typeface="+mn-cs"/>
      </a:defRPr>
    </a:lvl7pPr>
    <a:lvl8pPr marL="1455222" algn="l" defTabSz="415778" rtl="0" eaLnBrk="1" latinLnBrk="0" hangingPunct="1">
      <a:defRPr sz="546" kern="1200">
        <a:solidFill>
          <a:schemeClr val="tx1"/>
        </a:solidFill>
        <a:latin typeface="+mn-lt"/>
        <a:ea typeface="+mn-ea"/>
        <a:cs typeface="+mn-cs"/>
      </a:defRPr>
    </a:lvl8pPr>
    <a:lvl9pPr marL="1663111" algn="l" defTabSz="415778"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1193986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3816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555096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560529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67273D38-9FFE-2AEF-7C60-862C5AD5E34A}"/>
            </a:ext>
          </a:extLst>
        </p:cNvPr>
        <p:cNvGrpSpPr/>
        <p:nvPr/>
      </p:nvGrpSpPr>
      <p:grpSpPr>
        <a:xfrm>
          <a:off x="0" y="0"/>
          <a:ext cx="0" cy="0"/>
          <a:chOff x="0" y="0"/>
          <a:chExt cx="0" cy="0"/>
        </a:xfrm>
      </p:grpSpPr>
      <p:sp>
        <p:nvSpPr>
          <p:cNvPr id="87" name="Google Shape;87;g2e3c73a1d1c_0_20:notes">
            <a:extLst>
              <a:ext uri="{FF2B5EF4-FFF2-40B4-BE49-F238E27FC236}">
                <a16:creationId xmlns:a16="http://schemas.microsoft.com/office/drawing/2014/main" id="{CB6DA81E-FC66-4E28-B8D6-5E6172FE60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e3c73a1d1c_0_20:notes">
            <a:extLst>
              <a:ext uri="{FF2B5EF4-FFF2-40B4-BE49-F238E27FC236}">
                <a16:creationId xmlns:a16="http://schemas.microsoft.com/office/drawing/2014/main" id="{68238B95-C8DA-2841-5C1E-61EB2AE44C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4622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235231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e3c73a1d1c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e3c73a1d1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4263c91bd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4263c91bd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066249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pPr marL="0" indent="0" algn="l" rtl="0">
              <a:lnSpc>
                <a:spcPct val="98181"/>
              </a:lnSpc>
              <a:spcBef>
                <a:spcPts val="1333"/>
              </a:spcBef>
              <a:buClr>
                <a:schemeClr val="dk1"/>
              </a:buClr>
              <a:buSzPct val="39285"/>
              <a:buNone/>
            </a:pPr>
            <a:endParaRPr lang="da-DK" dirty="0"/>
          </a:p>
        </p:txBody>
      </p:sp>
    </p:spTree>
    <p:extLst>
      <p:ext uri="{BB962C8B-B14F-4D97-AF65-F5344CB8AC3E}">
        <p14:creationId xmlns:p14="http://schemas.microsoft.com/office/powerpoint/2010/main" val="3278939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054999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977690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2857453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177099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2767400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r>
              <a:rPr lang="en-US" dirty="0"/>
              <a:t>ICD‑10 (WHO) online-browser – ICD‑10 Version 2019 (</a:t>
            </a:r>
            <a:r>
              <a:rPr lang="en-US" dirty="0" err="1"/>
              <a:t>engelsk</a:t>
            </a:r>
            <a:r>
              <a:rPr lang="en-US" dirty="0"/>
              <a:t>)</a:t>
            </a:r>
          </a:p>
          <a:p>
            <a:pPr marL="0" marR="0" lvl="0" indent="0" algn="l" defTabSz="415778" rtl="0" eaLnBrk="1" fontAlgn="auto" latinLnBrk="0" hangingPunct="1">
              <a:lnSpc>
                <a:spcPct val="100000"/>
              </a:lnSpc>
              <a:spcBef>
                <a:spcPts val="0"/>
              </a:spcBef>
              <a:spcAft>
                <a:spcPts val="0"/>
              </a:spcAft>
              <a:buClrTx/>
              <a:buSzTx/>
              <a:buFontTx/>
              <a:buNone/>
              <a:tabLst/>
              <a:defRPr/>
            </a:pPr>
            <a:endParaRPr lang="da-DK" dirty="0"/>
          </a:p>
        </p:txBody>
      </p:sp>
    </p:spTree>
    <p:extLst>
      <p:ext uri="{BB962C8B-B14F-4D97-AF65-F5344CB8AC3E}">
        <p14:creationId xmlns:p14="http://schemas.microsoft.com/office/powerpoint/2010/main" val="652593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A77E7-F06E-F976-6E9D-C29EA92890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8CFF103-5B0D-E968-E45C-EAB190E115CA}"/>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E93C4B8-B134-5996-8295-23EE4AFF9447}"/>
              </a:ext>
            </a:extLst>
          </p:cNvPr>
          <p:cNvSpPr>
            <a:spLocks noGrp="1"/>
          </p:cNvSpPr>
          <p:nvPr>
            <p:ph type="body" idx="1"/>
          </p:nvPr>
        </p:nvSpPr>
        <p:spPr>
          <a:xfrm>
            <a:off x="930275" y="3379788"/>
            <a:ext cx="7448550" cy="2765425"/>
          </a:xfrm>
          <a:prstGeom prst="rect">
            <a:avLst/>
          </a:prstGeom>
        </p:spPr>
        <p:txBody>
          <a:bodyPr/>
          <a:lstStyle/>
          <a:p>
            <a:pPr>
              <a:buNone/>
            </a:pPr>
            <a:r>
              <a:rPr lang="en-US" b="1" dirty="0"/>
              <a:t>Opmærksomhedsproblemer:</a:t>
            </a:r>
            <a:r>
              <a:rPr lang="en-US" dirty="0"/>
              <a:t> Faraone et al., </a:t>
            </a:r>
            <a:r>
              <a:rPr lang="en-US" dirty="0" err="1"/>
              <a:t>Neurosci</a:t>
            </a:r>
            <a:r>
              <a:rPr lang="en-US" dirty="0"/>
              <a:t> </a:t>
            </a:r>
            <a:r>
              <a:rPr lang="en-US" dirty="0" err="1"/>
              <a:t>Biobehav</a:t>
            </a:r>
            <a:r>
              <a:rPr lang="en-US" dirty="0"/>
              <a:t> Rev. 2015;56:165-183.</a:t>
            </a:r>
          </a:p>
          <a:p>
            <a:pPr>
              <a:buNone/>
            </a:pPr>
            <a:r>
              <a:rPr lang="en-US" b="1" dirty="0" err="1"/>
              <a:t>Hyperaktivitet</a:t>
            </a:r>
            <a:r>
              <a:rPr lang="en-US" b="1" dirty="0"/>
              <a:t>:</a:t>
            </a:r>
            <a:r>
              <a:rPr lang="en-US" dirty="0"/>
              <a:t> Rubia S., Biol Psychiatry </a:t>
            </a:r>
            <a:r>
              <a:rPr lang="en-US" dirty="0" err="1"/>
              <a:t>Cogn</a:t>
            </a:r>
            <a:r>
              <a:rPr lang="en-US" dirty="0"/>
              <a:t> </a:t>
            </a:r>
            <a:r>
              <a:rPr lang="en-US" dirty="0" err="1"/>
              <a:t>Neurosci</a:t>
            </a:r>
            <a:r>
              <a:rPr lang="en-US" dirty="0"/>
              <a:t> Neuroimaging. 2018;3(9):709-716.</a:t>
            </a:r>
          </a:p>
          <a:p>
            <a:pPr>
              <a:buNone/>
            </a:pPr>
            <a:r>
              <a:rPr lang="en-US" b="1" dirty="0" err="1"/>
              <a:t>Impulsivitet</a:t>
            </a:r>
            <a:r>
              <a:rPr lang="en-US" b="1" dirty="0"/>
              <a:t>:</a:t>
            </a:r>
            <a:r>
              <a:rPr lang="en-US" dirty="0"/>
              <a:t> Barkley RA., Attention-Deficit Hyperactivity Disorder: A Handbook for Diagnosis and Treatment. 1997.</a:t>
            </a:r>
          </a:p>
          <a:p>
            <a:pPr>
              <a:buNone/>
            </a:pPr>
            <a:r>
              <a:rPr lang="en-US" b="1" dirty="0" err="1"/>
              <a:t>Distræthed</a:t>
            </a:r>
            <a:r>
              <a:rPr lang="en-US" b="1" dirty="0"/>
              <a:t> </a:t>
            </a:r>
            <a:r>
              <a:rPr lang="en-US" b="1" dirty="0" err="1"/>
              <a:t>og</a:t>
            </a:r>
            <a:r>
              <a:rPr lang="en-US" b="1" dirty="0"/>
              <a:t> </a:t>
            </a:r>
            <a:r>
              <a:rPr lang="en-US" b="1" dirty="0" err="1"/>
              <a:t>dagdrømmeri</a:t>
            </a:r>
            <a:r>
              <a:rPr lang="en-US" b="1" dirty="0"/>
              <a:t>:</a:t>
            </a:r>
            <a:r>
              <a:rPr lang="en-US" dirty="0"/>
              <a:t> Becker SP, et al., J </a:t>
            </a:r>
            <a:r>
              <a:rPr lang="en-US" dirty="0" err="1"/>
              <a:t>Abnorm</a:t>
            </a:r>
            <a:r>
              <a:rPr lang="en-US" dirty="0"/>
              <a:t> Child Psychol. 2016;44(8):1559-1574.</a:t>
            </a:r>
          </a:p>
          <a:p>
            <a:pPr>
              <a:buNone/>
            </a:pPr>
            <a:r>
              <a:rPr lang="en-US" b="1" dirty="0" err="1"/>
              <a:t>Svært</a:t>
            </a:r>
            <a:r>
              <a:rPr lang="en-US" b="1" dirty="0"/>
              <a:t> </a:t>
            </a:r>
            <a:r>
              <a:rPr lang="en-US" b="1" dirty="0" err="1"/>
              <a:t>ved</a:t>
            </a:r>
            <a:r>
              <a:rPr lang="en-US" b="1" dirty="0"/>
              <a:t> at </a:t>
            </a:r>
            <a:r>
              <a:rPr lang="en-US" b="1" dirty="0" err="1"/>
              <a:t>følge</a:t>
            </a:r>
            <a:r>
              <a:rPr lang="en-US" b="1" dirty="0"/>
              <a:t> </a:t>
            </a:r>
            <a:r>
              <a:rPr lang="en-US" b="1" dirty="0" err="1"/>
              <a:t>instruktioner</a:t>
            </a:r>
            <a:r>
              <a:rPr lang="en-US" b="1" dirty="0"/>
              <a:t> </a:t>
            </a:r>
            <a:r>
              <a:rPr lang="en-US" b="1" dirty="0" err="1"/>
              <a:t>og</a:t>
            </a:r>
            <a:r>
              <a:rPr lang="en-US" b="1" dirty="0"/>
              <a:t> </a:t>
            </a:r>
            <a:r>
              <a:rPr lang="en-US" b="1" dirty="0" err="1"/>
              <a:t>arbejdshukommelse</a:t>
            </a:r>
            <a:r>
              <a:rPr lang="en-US" b="1" dirty="0"/>
              <a:t>:</a:t>
            </a:r>
            <a:r>
              <a:rPr lang="en-US" dirty="0"/>
              <a:t> Martinussen R, et al., J Am </a:t>
            </a:r>
            <a:r>
              <a:rPr lang="en-US" dirty="0" err="1"/>
              <a:t>Acad</a:t>
            </a:r>
            <a:r>
              <a:rPr lang="en-US" dirty="0"/>
              <a:t> Child </a:t>
            </a:r>
            <a:r>
              <a:rPr lang="en-US" dirty="0" err="1"/>
              <a:t>Adolesc</a:t>
            </a:r>
            <a:r>
              <a:rPr lang="en-US" dirty="0"/>
              <a:t> Psychiatry. 2005;44(4):377-384.</a:t>
            </a:r>
          </a:p>
          <a:p>
            <a:pPr>
              <a:buNone/>
            </a:pPr>
            <a:r>
              <a:rPr lang="en-US" b="1" dirty="0" err="1"/>
              <a:t>Sidde</a:t>
            </a:r>
            <a:r>
              <a:rPr lang="en-US" b="1" dirty="0"/>
              <a:t> </a:t>
            </a:r>
            <a:r>
              <a:rPr lang="en-US" b="1" dirty="0" err="1"/>
              <a:t>stille</a:t>
            </a:r>
            <a:r>
              <a:rPr lang="en-US" b="1" dirty="0"/>
              <a:t> / </a:t>
            </a:r>
            <a:r>
              <a:rPr lang="en-US" b="1" dirty="0" err="1"/>
              <a:t>motorisk</a:t>
            </a:r>
            <a:r>
              <a:rPr lang="en-US" b="1" dirty="0"/>
              <a:t> </a:t>
            </a:r>
            <a:r>
              <a:rPr lang="en-US" b="1" dirty="0" err="1"/>
              <a:t>uro</a:t>
            </a:r>
            <a:r>
              <a:rPr lang="en-US" b="1" dirty="0"/>
              <a:t>:</a:t>
            </a:r>
            <a:r>
              <a:rPr lang="en-US" dirty="0"/>
              <a:t> </a:t>
            </a:r>
            <a:r>
              <a:rPr lang="en-US" dirty="0" err="1"/>
              <a:t>Zentall</a:t>
            </a:r>
            <a:r>
              <a:rPr lang="en-US" dirty="0"/>
              <a:t> SS., J Learn </a:t>
            </a:r>
            <a:r>
              <a:rPr lang="en-US" dirty="0" err="1"/>
              <a:t>Disabil</a:t>
            </a:r>
            <a:r>
              <a:rPr lang="en-US" dirty="0"/>
              <a:t>. 2006;39(2):103-112.</a:t>
            </a:r>
          </a:p>
          <a:p>
            <a:pPr>
              <a:buNone/>
            </a:pPr>
            <a:r>
              <a:rPr lang="en-US" b="1" dirty="0" err="1"/>
              <a:t>Problemer</a:t>
            </a:r>
            <a:r>
              <a:rPr lang="en-US" b="1" dirty="0"/>
              <a:t> med </a:t>
            </a:r>
            <a:r>
              <a:rPr lang="en-US" b="1" dirty="0" err="1"/>
              <a:t>tidsstyring</a:t>
            </a:r>
            <a:r>
              <a:rPr lang="en-US" b="1" dirty="0"/>
              <a:t>:</a:t>
            </a:r>
            <a:r>
              <a:rPr lang="en-US" dirty="0"/>
              <a:t> Toplak ME, et al., Neuropsychology. 2005;19(3):353-361.</a:t>
            </a:r>
          </a:p>
          <a:p>
            <a:pPr>
              <a:buNone/>
            </a:pPr>
            <a:r>
              <a:rPr lang="en-US" b="1" dirty="0"/>
              <a:t>Taler </a:t>
            </a:r>
            <a:r>
              <a:rPr lang="en-US" b="1" dirty="0" err="1"/>
              <a:t>meget</a:t>
            </a:r>
            <a:r>
              <a:rPr lang="en-US" b="1" dirty="0"/>
              <a:t>:</a:t>
            </a:r>
            <a:r>
              <a:rPr lang="en-US" dirty="0"/>
              <a:t> APA DSM-5, 2013.</a:t>
            </a:r>
          </a:p>
          <a:p>
            <a:pPr>
              <a:buNone/>
            </a:pPr>
            <a:r>
              <a:rPr lang="en-US" b="1" dirty="0" err="1"/>
              <a:t>Rastløshed</a:t>
            </a:r>
            <a:r>
              <a:rPr lang="en-US" b="1" dirty="0"/>
              <a:t> </a:t>
            </a:r>
            <a:r>
              <a:rPr lang="en-US" b="1" dirty="0" err="1"/>
              <a:t>og</a:t>
            </a:r>
            <a:r>
              <a:rPr lang="en-US" b="1" dirty="0"/>
              <a:t> </a:t>
            </a:r>
            <a:r>
              <a:rPr lang="en-US" b="1" dirty="0" err="1"/>
              <a:t>utålmodighed</a:t>
            </a:r>
            <a:r>
              <a:rPr lang="en-US" b="1" dirty="0"/>
              <a:t>:</a:t>
            </a:r>
            <a:r>
              <a:rPr lang="en-US" dirty="0"/>
              <a:t> Shaw P, et al., Biol Psychiatry. 2014;75(8):615-622.</a:t>
            </a:r>
          </a:p>
          <a:p>
            <a:r>
              <a:rPr lang="en-US" b="1" dirty="0" err="1"/>
              <a:t>Glemmer</a:t>
            </a:r>
            <a:r>
              <a:rPr lang="en-US" b="1" dirty="0"/>
              <a:t> ting </a:t>
            </a:r>
            <a:r>
              <a:rPr lang="en-US" b="1" dirty="0" err="1"/>
              <a:t>og</a:t>
            </a:r>
            <a:r>
              <a:rPr lang="en-US" b="1" dirty="0"/>
              <a:t> </a:t>
            </a:r>
            <a:r>
              <a:rPr lang="en-US" b="1" dirty="0" err="1"/>
              <a:t>organisatoriske</a:t>
            </a:r>
            <a:r>
              <a:rPr lang="en-US" b="1" dirty="0"/>
              <a:t> </a:t>
            </a:r>
            <a:r>
              <a:rPr lang="en-US" b="1" dirty="0" err="1"/>
              <a:t>vanskeligheder</a:t>
            </a:r>
            <a:r>
              <a:rPr lang="en-US" b="1" dirty="0"/>
              <a:t>:</a:t>
            </a:r>
            <a:r>
              <a:rPr lang="en-US" dirty="0"/>
              <a:t> Willcutt EG, et al., Psychol Bull. 2005;131(4):571-589.</a:t>
            </a:r>
          </a:p>
          <a:p>
            <a:endParaRPr lang="da-DK" dirty="0"/>
          </a:p>
        </p:txBody>
      </p:sp>
    </p:spTree>
    <p:extLst>
      <p:ext uri="{BB962C8B-B14F-4D97-AF65-F5344CB8AC3E}">
        <p14:creationId xmlns:p14="http://schemas.microsoft.com/office/powerpoint/2010/main" val="2490299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5E1E2-66CD-F7BC-8421-2158E70B0C3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AC8D8B5-5F6C-C02B-43B8-4224A0D24345}"/>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5BE07E54-A7C2-A61C-A7E7-88561C217C25}"/>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104473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9DB6D-CA75-BCF1-EC75-67DA740C88C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2CFEEBD-3A84-E6CF-86D3-19F1A1413876}"/>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FA80EDD-CC9A-201A-FFBB-8ED67BA0400D}"/>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389307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226961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846465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725496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701402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180905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200228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1228281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536361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F81B4-58BE-E92E-ECC4-E9842A1B178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88ED186-1E0B-B002-9D34-26E07F30E516}"/>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C5A439DE-F255-236A-A8E4-1CF35B32CF61}"/>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934996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B58F6-3C26-84D2-8728-C429C0808D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F3617F0-C452-387E-0CC7-7B99AFAE386F}"/>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CA3E37C-BC29-5501-3621-B0FBE14F318A}"/>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2069035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14441-1CDD-3262-954F-3EBEF1530C9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3FD4194-5698-E8D0-C1F7-40878489ACC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6A52D1E-929B-9CE3-BD24-FFF4E338F1FC}"/>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26031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BEC5A-CA0B-0561-17CE-D1F33BBA515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D09D272-BE99-2723-92AC-63344722118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A22581F2-5D05-FBD5-C042-EDCD00889E88}"/>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449645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887172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424627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2347372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668885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4267061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878471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3328999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25765531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37976469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pPr marR="0" lvl="0" algn="l" defTabSz="415778" rtl="0" eaLnBrk="1" latinLnBrk="0" hangingPunct="1">
              <a:lnSpc>
                <a:spcPct val="107000"/>
              </a:lnSpc>
              <a:spcBef>
                <a:spcPts val="27"/>
              </a:spcBef>
              <a:tabLst>
                <a:tab pos="228600" algn="l"/>
              </a:tabLst>
            </a:pPr>
            <a:endParaRPr lang="en-DK" dirty="0"/>
          </a:p>
        </p:txBody>
      </p:sp>
    </p:spTree>
    <p:extLst>
      <p:ext uri="{BB962C8B-B14F-4D97-AF65-F5344CB8AC3E}">
        <p14:creationId xmlns:p14="http://schemas.microsoft.com/office/powerpoint/2010/main" val="28563433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diasbillede 1"/>
          <p:cNvSpPr>
            <a:spLocks noGrp="1" noRot="1" noChangeAspect="1" noTextEdit="1"/>
          </p:cNvSpPr>
          <p:nvPr>
            <p:ph type="sldImg"/>
          </p:nvPr>
        </p:nvSpPr>
        <p:spPr>
          <a:xfrm>
            <a:off x="381000" y="685800"/>
            <a:ext cx="6096000" cy="3429000"/>
          </a:xfrm>
          <a:ln/>
        </p:spPr>
      </p:sp>
      <p:sp>
        <p:nvSpPr>
          <p:cNvPr id="58371" name="Pladsholder til noter 2"/>
          <p:cNvSpPr>
            <a:spLocks noGrp="1"/>
          </p:cNvSpPr>
          <p:nvPr>
            <p:ph type="body" idx="1"/>
          </p:nvPr>
        </p:nvSpPr>
        <p:spPr>
          <a:noFill/>
          <a:ln/>
        </p:spPr>
        <p:txBody>
          <a:bodyPr/>
          <a:lstStyle/>
          <a:p>
            <a:endParaRPr lang="da-DK" sz="500" dirty="0">
              <a:ea typeface="Calibri"/>
              <a:cs typeface="Calibri"/>
            </a:endParaRPr>
          </a:p>
        </p:txBody>
      </p:sp>
      <p:sp>
        <p:nvSpPr>
          <p:cNvPr id="58372" name="Pladsholder til diasnummer 3"/>
          <p:cNvSpPr>
            <a:spLocks noGrp="1"/>
          </p:cNvSpPr>
          <p:nvPr>
            <p:ph type="sldNum" sz="quarter" idx="5"/>
          </p:nvPr>
        </p:nvSpPr>
        <p:spPr>
          <a:noFill/>
        </p:spPr>
        <p:txBody>
          <a:bodyPr/>
          <a:lstStyle/>
          <a:p>
            <a:fld id="{0C42D7AB-470D-4D67-9A58-41B21979F4B7}" type="slidenum">
              <a:rPr lang="da-DK" smtClean="0"/>
              <a:pPr/>
              <a:t>56</a:t>
            </a:fld>
            <a:endParaRPr lang="da-DK"/>
          </a:p>
        </p:txBody>
      </p:sp>
    </p:spTree>
    <p:extLst>
      <p:ext uri="{BB962C8B-B14F-4D97-AF65-F5344CB8AC3E}">
        <p14:creationId xmlns:p14="http://schemas.microsoft.com/office/powerpoint/2010/main" val="335955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42425712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5106144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27AD5-3B9D-AB1B-E858-233AC416B18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DB932EF-0DA0-CF4F-17E9-FB38201803AC}"/>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A6162E89-077C-AE2D-5DDB-146F866B3495}"/>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1732243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1AD79-B153-BB69-AE41-63D7CD3E0C2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7BDD65-5F5F-CE78-E9A9-D9EDEEFFADD8}"/>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F934215-998C-BABF-90D2-F1DAEA432AE2}"/>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8941302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E082-6021-AAA0-9C46-6BABF3D15AC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977F39E-876B-3154-555A-B04BA7CFD74A}"/>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E3CDC222-3AC1-E635-A030-0BB3EE06137E}"/>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8383902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0082314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7540876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541254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04A37-A5D6-CCE4-733F-D5904BA281B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A04AE50-959D-AC21-A91C-12F7AF301C5E}"/>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28ECE97-18D7-EE2C-644C-3B8323F95FD9}"/>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845521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8AED0-F3F9-16B8-587E-959B96CD230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3FA84CA-8810-1FF0-8712-2A03AD06B2E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5B403229-CDF3-57E5-B017-0E9BD9DF0DF1}"/>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23260167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ea typeface="Calibri"/>
              <a:cs typeface="Calibri"/>
            </a:endParaRPr>
          </a:p>
        </p:txBody>
      </p:sp>
    </p:spTree>
    <p:extLst>
      <p:ext uri="{BB962C8B-B14F-4D97-AF65-F5344CB8AC3E}">
        <p14:creationId xmlns:p14="http://schemas.microsoft.com/office/powerpoint/2010/main" val="41801317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2103778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88</a:t>
            </a:fld>
            <a:endParaRPr lang="da-DK"/>
          </a:p>
        </p:txBody>
      </p:sp>
    </p:spTree>
    <p:extLst>
      <p:ext uri="{BB962C8B-B14F-4D97-AF65-F5344CB8AC3E}">
        <p14:creationId xmlns:p14="http://schemas.microsoft.com/office/powerpoint/2010/main" val="2398148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89</a:t>
            </a:fld>
            <a:endParaRPr lang="da-DK"/>
          </a:p>
        </p:txBody>
      </p:sp>
    </p:spTree>
    <p:extLst>
      <p:ext uri="{BB962C8B-B14F-4D97-AF65-F5344CB8AC3E}">
        <p14:creationId xmlns:p14="http://schemas.microsoft.com/office/powerpoint/2010/main" val="29626155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38471231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91</a:t>
            </a:fld>
            <a:endParaRPr lang="da-DK"/>
          </a:p>
        </p:txBody>
      </p:sp>
    </p:spTree>
    <p:extLst>
      <p:ext uri="{BB962C8B-B14F-4D97-AF65-F5344CB8AC3E}">
        <p14:creationId xmlns:p14="http://schemas.microsoft.com/office/powerpoint/2010/main" val="32596962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94</a:t>
            </a:fld>
            <a:endParaRPr lang="da-DK"/>
          </a:p>
        </p:txBody>
      </p:sp>
    </p:spTree>
    <p:extLst>
      <p:ext uri="{BB962C8B-B14F-4D97-AF65-F5344CB8AC3E}">
        <p14:creationId xmlns:p14="http://schemas.microsoft.com/office/powerpoint/2010/main" val="8932002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96</a:t>
            </a:fld>
            <a:endParaRPr lang="da-DK"/>
          </a:p>
        </p:txBody>
      </p:sp>
    </p:spTree>
    <p:extLst>
      <p:ext uri="{BB962C8B-B14F-4D97-AF65-F5344CB8AC3E}">
        <p14:creationId xmlns:p14="http://schemas.microsoft.com/office/powerpoint/2010/main" val="12826014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97</a:t>
            </a:fld>
            <a:endParaRPr lang="da-DK"/>
          </a:p>
        </p:txBody>
      </p:sp>
    </p:spTree>
    <p:extLst>
      <p:ext uri="{BB962C8B-B14F-4D97-AF65-F5344CB8AC3E}">
        <p14:creationId xmlns:p14="http://schemas.microsoft.com/office/powerpoint/2010/main" val="18528752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41667732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102</a:t>
            </a:fld>
            <a:endParaRPr lang="da-DK"/>
          </a:p>
        </p:txBody>
      </p:sp>
    </p:spTree>
    <p:extLst>
      <p:ext uri="{BB962C8B-B14F-4D97-AF65-F5344CB8AC3E}">
        <p14:creationId xmlns:p14="http://schemas.microsoft.com/office/powerpoint/2010/main" val="4735729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117F-E9F5-43D7-7CC7-9B04CA694A8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8CF9CCD-657A-22B8-3ACA-F8BA1F91670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C73F3D-65A4-0113-0DC8-B21A75315969}"/>
              </a:ext>
            </a:extLst>
          </p:cNvPr>
          <p:cNvSpPr>
            <a:spLocks noGrp="1"/>
          </p:cNvSpPr>
          <p:nvPr>
            <p:ph type="body" idx="1"/>
          </p:nvPr>
        </p:nvSpPr>
        <p:spPr/>
        <p:txBody>
          <a:bodyPr/>
          <a:lstStyle/>
          <a:p>
            <a:endParaRPr lang="da-DK" sz="500" dirty="0">
              <a:ea typeface="Calibri"/>
              <a:cs typeface="Calibri"/>
            </a:endParaRPr>
          </a:p>
        </p:txBody>
      </p:sp>
      <p:sp>
        <p:nvSpPr>
          <p:cNvPr id="4" name="Pladsholder til slidenummer 3">
            <a:extLst>
              <a:ext uri="{FF2B5EF4-FFF2-40B4-BE49-F238E27FC236}">
                <a16:creationId xmlns:a16="http://schemas.microsoft.com/office/drawing/2014/main" id="{0F1F1054-7B3B-777E-7405-CDF04E025459}"/>
              </a:ext>
            </a:extLst>
          </p:cNvPr>
          <p:cNvSpPr>
            <a:spLocks noGrp="1"/>
          </p:cNvSpPr>
          <p:nvPr>
            <p:ph type="sldNum" sz="quarter" idx="5"/>
          </p:nvPr>
        </p:nvSpPr>
        <p:spPr/>
        <p:txBody>
          <a:bodyPr/>
          <a:lstStyle/>
          <a:p>
            <a:fld id="{E779ECDF-0295-D245-8C91-83BA34FE0BB0}" type="slidenum">
              <a:rPr lang="da-DK" smtClean="0"/>
              <a:t>104</a:t>
            </a:fld>
            <a:endParaRPr lang="da-DK"/>
          </a:p>
        </p:txBody>
      </p:sp>
    </p:spTree>
    <p:extLst>
      <p:ext uri="{BB962C8B-B14F-4D97-AF65-F5344CB8AC3E}">
        <p14:creationId xmlns:p14="http://schemas.microsoft.com/office/powerpoint/2010/main" val="31786316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87CE2-8142-9B69-FED5-9F28E6FA00C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5BD7A1-3B49-9192-A1CB-5BC9309DD48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99E4C1D-C736-F1FC-E70D-FDA49C2F3D9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23940370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r>
              <a:rPr lang="da-DK" sz="500" dirty="0"/>
              <a:t>n”</a:t>
            </a:r>
            <a:endParaRPr lang="en-DK" sz="500" dirty="0"/>
          </a:p>
        </p:txBody>
      </p:sp>
    </p:spTree>
    <p:extLst>
      <p:ext uri="{BB962C8B-B14F-4D97-AF65-F5344CB8AC3E}">
        <p14:creationId xmlns:p14="http://schemas.microsoft.com/office/powerpoint/2010/main" val="20989814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3569518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fld id="{E8D3E6B9-4F16-7A44-ADD3-AE66224280F1}" type="slidenum">
              <a:rPr kumimoji="0" lang="da-DK" sz="818"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15778" rtl="0" eaLnBrk="1" fontAlgn="auto" latinLnBrk="0" hangingPunct="1">
                <a:lnSpc>
                  <a:spcPct val="100000"/>
                </a:lnSpc>
                <a:spcBef>
                  <a:spcPts val="0"/>
                </a:spcBef>
                <a:spcAft>
                  <a:spcPts val="0"/>
                </a:spcAft>
                <a:buClrTx/>
                <a:buSzTx/>
                <a:buFontTx/>
                <a:buNone/>
                <a:tabLst/>
                <a:defRPr/>
              </a:pPr>
              <a:t>116</a:t>
            </a:fld>
            <a:endParaRPr kumimoji="0" lang="da-DK" sz="818"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6726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117</a:t>
            </a:fld>
            <a:endParaRPr lang="da-DK"/>
          </a:p>
        </p:txBody>
      </p:sp>
    </p:spTree>
    <p:extLst>
      <p:ext uri="{BB962C8B-B14F-4D97-AF65-F5344CB8AC3E}">
        <p14:creationId xmlns:p14="http://schemas.microsoft.com/office/powerpoint/2010/main" val="3637685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86E1-E1B3-BC05-F594-3691302214F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7667E8C-67C2-5267-F470-50E74DDCBC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5AA1732-7C0C-6251-0142-821E20F8E5E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4FBDF39-4D04-BB32-2945-AEC6D1660108}"/>
              </a:ext>
            </a:extLst>
          </p:cNvPr>
          <p:cNvSpPr>
            <a:spLocks noGrp="1"/>
          </p:cNvSpPr>
          <p:nvPr>
            <p:ph type="sldNum" sz="quarter" idx="5"/>
          </p:nvPr>
        </p:nvSpPr>
        <p:spPr/>
        <p:txBody>
          <a:bodyPr/>
          <a:lstStyle/>
          <a:p>
            <a:fld id="{E8D3E6B9-4F16-7A44-ADD3-AE66224280F1}" type="slidenum">
              <a:rPr lang="da-DK" smtClean="0"/>
              <a:t>118</a:t>
            </a:fld>
            <a:endParaRPr lang="da-DK"/>
          </a:p>
        </p:txBody>
      </p:sp>
    </p:spTree>
    <p:extLst>
      <p:ext uri="{BB962C8B-B14F-4D97-AF65-F5344CB8AC3E}">
        <p14:creationId xmlns:p14="http://schemas.microsoft.com/office/powerpoint/2010/main" val="32035349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119</a:t>
            </a:fld>
            <a:endParaRPr lang="da-DK"/>
          </a:p>
        </p:txBody>
      </p:sp>
    </p:spTree>
    <p:extLst>
      <p:ext uri="{BB962C8B-B14F-4D97-AF65-F5344CB8AC3E}">
        <p14:creationId xmlns:p14="http://schemas.microsoft.com/office/powerpoint/2010/main" val="3487401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120</a:t>
            </a:fld>
            <a:endParaRPr lang="da-DK"/>
          </a:p>
        </p:txBody>
      </p:sp>
    </p:spTree>
    <p:extLst>
      <p:ext uri="{BB962C8B-B14F-4D97-AF65-F5344CB8AC3E}">
        <p14:creationId xmlns:p14="http://schemas.microsoft.com/office/powerpoint/2010/main" val="35573456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121</a:t>
            </a:fld>
            <a:endParaRPr lang="da-DK"/>
          </a:p>
        </p:txBody>
      </p:sp>
    </p:spTree>
    <p:extLst>
      <p:ext uri="{BB962C8B-B14F-4D97-AF65-F5344CB8AC3E}">
        <p14:creationId xmlns:p14="http://schemas.microsoft.com/office/powerpoint/2010/main" val="9629439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122</a:t>
            </a:fld>
            <a:endParaRPr lang="da-DK"/>
          </a:p>
        </p:txBody>
      </p:sp>
    </p:spTree>
    <p:extLst>
      <p:ext uri="{BB962C8B-B14F-4D97-AF65-F5344CB8AC3E}">
        <p14:creationId xmlns:p14="http://schemas.microsoft.com/office/powerpoint/2010/main" val="34627486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124</a:t>
            </a:fld>
            <a:endParaRPr lang="da-DK"/>
          </a:p>
        </p:txBody>
      </p:sp>
    </p:spTree>
    <p:extLst>
      <p:ext uri="{BB962C8B-B14F-4D97-AF65-F5344CB8AC3E}">
        <p14:creationId xmlns:p14="http://schemas.microsoft.com/office/powerpoint/2010/main" val="5020539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129</a:t>
            </a:fld>
            <a:endParaRPr lang="da-DK"/>
          </a:p>
        </p:txBody>
      </p:sp>
    </p:spTree>
    <p:extLst>
      <p:ext uri="{BB962C8B-B14F-4D97-AF65-F5344CB8AC3E}">
        <p14:creationId xmlns:p14="http://schemas.microsoft.com/office/powerpoint/2010/main" val="10964106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133</a:t>
            </a:fld>
            <a:endParaRPr lang="da-DK"/>
          </a:p>
        </p:txBody>
      </p:sp>
    </p:spTree>
    <p:extLst>
      <p:ext uri="{BB962C8B-B14F-4D97-AF65-F5344CB8AC3E}">
        <p14:creationId xmlns:p14="http://schemas.microsoft.com/office/powerpoint/2010/main" val="35124910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134</a:t>
            </a:fld>
            <a:endParaRPr lang="da-DK"/>
          </a:p>
        </p:txBody>
      </p:sp>
    </p:spTree>
    <p:extLst>
      <p:ext uri="{BB962C8B-B14F-4D97-AF65-F5344CB8AC3E}">
        <p14:creationId xmlns:p14="http://schemas.microsoft.com/office/powerpoint/2010/main" val="29182973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137</a:t>
            </a:fld>
            <a:endParaRPr lang="da-DK"/>
          </a:p>
        </p:txBody>
      </p:sp>
    </p:spTree>
    <p:extLst>
      <p:ext uri="{BB962C8B-B14F-4D97-AF65-F5344CB8AC3E}">
        <p14:creationId xmlns:p14="http://schemas.microsoft.com/office/powerpoint/2010/main" val="4556749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142</a:t>
            </a:fld>
            <a:endParaRPr lang="da-DK"/>
          </a:p>
        </p:txBody>
      </p:sp>
    </p:spTree>
    <p:extLst>
      <p:ext uri="{BB962C8B-B14F-4D97-AF65-F5344CB8AC3E}">
        <p14:creationId xmlns:p14="http://schemas.microsoft.com/office/powerpoint/2010/main" val="30451544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143</a:t>
            </a:fld>
            <a:endParaRPr lang="da-DK"/>
          </a:p>
        </p:txBody>
      </p:sp>
    </p:spTree>
    <p:extLst>
      <p:ext uri="{BB962C8B-B14F-4D97-AF65-F5344CB8AC3E}">
        <p14:creationId xmlns:p14="http://schemas.microsoft.com/office/powerpoint/2010/main" val="121470088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144</a:t>
            </a:fld>
            <a:endParaRPr lang="da-DK"/>
          </a:p>
        </p:txBody>
      </p:sp>
    </p:spTree>
    <p:extLst>
      <p:ext uri="{BB962C8B-B14F-4D97-AF65-F5344CB8AC3E}">
        <p14:creationId xmlns:p14="http://schemas.microsoft.com/office/powerpoint/2010/main" val="21100939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145</a:t>
            </a:fld>
            <a:endParaRPr lang="da-DK"/>
          </a:p>
        </p:txBody>
      </p:sp>
    </p:spTree>
    <p:extLst>
      <p:ext uri="{BB962C8B-B14F-4D97-AF65-F5344CB8AC3E}">
        <p14:creationId xmlns:p14="http://schemas.microsoft.com/office/powerpoint/2010/main" val="116962438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146</a:t>
            </a:fld>
            <a:endParaRPr lang="da-DK"/>
          </a:p>
        </p:txBody>
      </p:sp>
    </p:spTree>
    <p:extLst>
      <p:ext uri="{BB962C8B-B14F-4D97-AF65-F5344CB8AC3E}">
        <p14:creationId xmlns:p14="http://schemas.microsoft.com/office/powerpoint/2010/main" val="19755094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147</a:t>
            </a:fld>
            <a:endParaRPr lang="da-DK"/>
          </a:p>
        </p:txBody>
      </p:sp>
    </p:spTree>
    <p:extLst>
      <p:ext uri="{BB962C8B-B14F-4D97-AF65-F5344CB8AC3E}">
        <p14:creationId xmlns:p14="http://schemas.microsoft.com/office/powerpoint/2010/main" val="22773206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98DD8-3993-7ACC-CC38-2EE2C7718B2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EEDE38F-8F8D-399C-1F89-B43F566036B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518D811-9798-5AB4-9CF1-D829AC236269}"/>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28DA875-7537-39DB-788C-35C28369FBC4}"/>
              </a:ext>
            </a:extLst>
          </p:cNvPr>
          <p:cNvSpPr>
            <a:spLocks noGrp="1"/>
          </p:cNvSpPr>
          <p:nvPr>
            <p:ph type="sldNum" sz="quarter" idx="5"/>
          </p:nvPr>
        </p:nvSpPr>
        <p:spPr/>
        <p:txBody>
          <a:bodyPr/>
          <a:lstStyle/>
          <a:p>
            <a:fld id="{E8D3E6B9-4F16-7A44-ADD3-AE66224280F1}" type="slidenum">
              <a:rPr lang="da-DK" smtClean="0"/>
              <a:t>148</a:t>
            </a:fld>
            <a:endParaRPr lang="da-DK"/>
          </a:p>
        </p:txBody>
      </p:sp>
    </p:spTree>
    <p:extLst>
      <p:ext uri="{BB962C8B-B14F-4D97-AF65-F5344CB8AC3E}">
        <p14:creationId xmlns:p14="http://schemas.microsoft.com/office/powerpoint/2010/main" val="30913063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149</a:t>
            </a:fld>
            <a:endParaRPr lang="da-DK"/>
          </a:p>
        </p:txBody>
      </p:sp>
    </p:spTree>
    <p:extLst>
      <p:ext uri="{BB962C8B-B14F-4D97-AF65-F5344CB8AC3E}">
        <p14:creationId xmlns:p14="http://schemas.microsoft.com/office/powerpoint/2010/main" val="299146782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CA9F8-70FC-DE6B-665A-60FEE73503E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8E71046-9DC2-C779-0A43-17C42DED27A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9151BAD-2832-FDF3-116C-4BF86D222D9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4A0E2AC6-BCA4-B13E-D0CD-8CFCC98095AD}"/>
              </a:ext>
            </a:extLst>
          </p:cNvPr>
          <p:cNvSpPr>
            <a:spLocks noGrp="1"/>
          </p:cNvSpPr>
          <p:nvPr>
            <p:ph type="sldNum" sz="quarter" idx="5"/>
          </p:nvPr>
        </p:nvSpPr>
        <p:spPr/>
        <p:txBody>
          <a:bodyPr/>
          <a:lstStyle/>
          <a:p>
            <a:fld id="{E8D3E6B9-4F16-7A44-ADD3-AE66224280F1}" type="slidenum">
              <a:rPr lang="da-DK" smtClean="0"/>
              <a:t>150</a:t>
            </a:fld>
            <a:endParaRPr lang="da-DK"/>
          </a:p>
        </p:txBody>
      </p:sp>
    </p:spTree>
    <p:extLst>
      <p:ext uri="{BB962C8B-B14F-4D97-AF65-F5344CB8AC3E}">
        <p14:creationId xmlns:p14="http://schemas.microsoft.com/office/powerpoint/2010/main" val="26722819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151</a:t>
            </a:fld>
            <a:endParaRPr lang="da-DK"/>
          </a:p>
        </p:txBody>
      </p:sp>
    </p:spTree>
    <p:extLst>
      <p:ext uri="{BB962C8B-B14F-4D97-AF65-F5344CB8AC3E}">
        <p14:creationId xmlns:p14="http://schemas.microsoft.com/office/powerpoint/2010/main" val="35660570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8D3E6B9-4F16-7A44-ADD3-AE66224280F1}" type="slidenum">
              <a:rPr lang="da-DK" smtClean="0"/>
              <a:t>152</a:t>
            </a:fld>
            <a:endParaRPr lang="da-DK"/>
          </a:p>
        </p:txBody>
      </p:sp>
    </p:spTree>
    <p:extLst>
      <p:ext uri="{BB962C8B-B14F-4D97-AF65-F5344CB8AC3E}">
        <p14:creationId xmlns:p14="http://schemas.microsoft.com/office/powerpoint/2010/main" val="84912861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42788849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87CE2-8142-9B69-FED5-9F28E6FA00C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5BD7A1-3B49-9192-A1CB-5BC9309DD48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99E4C1D-C736-F1FC-E70D-FDA49C2F3D9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6789122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8509305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2330201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2A236-55F8-B095-F3D8-8ADA544CC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63F70-BCDF-0088-424F-72AAE8738D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A220B8-335A-A9D1-B5FC-1C9B6D1D85C6}"/>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5B8C0C8C-AD23-719B-751B-1CD2358F520F}"/>
              </a:ext>
            </a:extLst>
          </p:cNvPr>
          <p:cNvSpPr>
            <a:spLocks noGrp="1"/>
          </p:cNvSpPr>
          <p:nvPr>
            <p:ph type="sldNum" sz="quarter" idx="5"/>
          </p:nvPr>
        </p:nvSpPr>
        <p:spPr/>
        <p:txBody>
          <a:bodyPr/>
          <a:lstStyle/>
          <a:p>
            <a:fld id="{D909378E-E0A9-764E-AD59-9B94145BC929}" type="slidenum">
              <a:rPr lang="en-US" smtClean="0"/>
              <a:t>161</a:t>
            </a:fld>
            <a:endParaRPr lang="en-US"/>
          </a:p>
        </p:txBody>
      </p:sp>
    </p:spTree>
    <p:extLst>
      <p:ext uri="{BB962C8B-B14F-4D97-AF65-F5344CB8AC3E}">
        <p14:creationId xmlns:p14="http://schemas.microsoft.com/office/powerpoint/2010/main" val="11239550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0F7F-9388-83A6-62F5-5CA6C7405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233ED-5B4F-1FB9-DCC8-C4D371034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EAFB0-EB34-86C6-395D-FB0AEB22B740}"/>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A000F7BA-E8C3-0BB5-2973-8B55086D232E}"/>
              </a:ext>
            </a:extLst>
          </p:cNvPr>
          <p:cNvSpPr>
            <a:spLocks noGrp="1"/>
          </p:cNvSpPr>
          <p:nvPr>
            <p:ph type="sldNum" sz="quarter" idx="5"/>
          </p:nvPr>
        </p:nvSpPr>
        <p:spPr/>
        <p:txBody>
          <a:bodyPr/>
          <a:lstStyle/>
          <a:p>
            <a:fld id="{D909378E-E0A9-764E-AD59-9B94145BC929}" type="slidenum">
              <a:rPr lang="en-US" smtClean="0"/>
              <a:t>163</a:t>
            </a:fld>
            <a:endParaRPr lang="en-US"/>
          </a:p>
        </p:txBody>
      </p:sp>
    </p:spTree>
    <p:extLst>
      <p:ext uri="{BB962C8B-B14F-4D97-AF65-F5344CB8AC3E}">
        <p14:creationId xmlns:p14="http://schemas.microsoft.com/office/powerpoint/2010/main" val="67595479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US" dirty="0"/>
          </a:p>
          <a:p>
            <a:endParaRPr lang="en-DK" dirty="0"/>
          </a:p>
        </p:txBody>
      </p:sp>
    </p:spTree>
    <p:extLst>
      <p:ext uri="{BB962C8B-B14F-4D97-AF65-F5344CB8AC3E}">
        <p14:creationId xmlns:p14="http://schemas.microsoft.com/office/powerpoint/2010/main" val="361539558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8606801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63463986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19987250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42771251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9799778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87548268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81D47-2637-2C7D-99FF-25CEB1FACE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4B411F-0092-F1D8-6623-2A4B27A7350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E4F5E48-0EB8-32E4-20B6-AB1DF8AB4E0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ea typeface="Calibri"/>
              <a:cs typeface="Calibri"/>
            </a:endParaRPr>
          </a:p>
        </p:txBody>
      </p:sp>
    </p:spTree>
    <p:extLst>
      <p:ext uri="{BB962C8B-B14F-4D97-AF65-F5344CB8AC3E}">
        <p14:creationId xmlns:p14="http://schemas.microsoft.com/office/powerpoint/2010/main" val="320895960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40059225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464681baa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464681baa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21904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F632-68C2-6530-14D2-F6F29E493F3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72E655-B8CB-4657-B878-AC5818DA8A8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F9F4C02-25D8-C379-45F4-517706967F33}"/>
              </a:ext>
            </a:extLst>
          </p:cNvPr>
          <p:cNvSpPr>
            <a:spLocks noGrp="1"/>
          </p:cNvSpPr>
          <p:nvPr>
            <p:ph type="body" idx="1"/>
          </p:nvPr>
        </p:nvSpPr>
        <p:spPr>
          <a:xfrm>
            <a:off x="930275" y="3379788"/>
            <a:ext cx="7448550" cy="2765425"/>
          </a:xfrm>
          <a:prstGeom prst="rect">
            <a:avLst/>
          </a:prstGeom>
        </p:spPr>
        <p:txBody>
          <a:bodyPr/>
          <a:lstStyle/>
          <a:p>
            <a:r>
              <a:rPr lang="da-DK" b="0" i="0" dirty="0">
                <a:solidFill>
                  <a:srgbClr val="666666"/>
                </a:solidFill>
                <a:effectLst/>
                <a:latin typeface="Open Sans" panose="020B0606030504020204" pitchFamily="34" charset="0"/>
              </a:rPr>
              <a:t>hvor du nedskriver alle de ting du har udført i løbet af dagen. </a:t>
            </a:r>
            <a:endParaRPr lang="da-DK" dirty="0"/>
          </a:p>
        </p:txBody>
      </p:sp>
    </p:spTree>
    <p:extLst>
      <p:ext uri="{BB962C8B-B14F-4D97-AF65-F5344CB8AC3E}">
        <p14:creationId xmlns:p14="http://schemas.microsoft.com/office/powerpoint/2010/main" val="405409404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r>
              <a:rPr lang="da-DK" dirty="0"/>
              <a:t>Note til behandler: inddrag eks. deltagerne om de har nogle måder at prioritere opgaver på, eller du har et eksempel. </a:t>
            </a:r>
          </a:p>
          <a:p>
            <a:endParaRPr lang="da-DK" dirty="0"/>
          </a:p>
        </p:txBody>
      </p:sp>
    </p:spTree>
    <p:extLst>
      <p:ext uri="{BB962C8B-B14F-4D97-AF65-F5344CB8AC3E}">
        <p14:creationId xmlns:p14="http://schemas.microsoft.com/office/powerpoint/2010/main" val="12400719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4c224179da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4c224179da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bonus info… hvis nogen nu sidder og tænker.. gad vide hvad pomodoro står for. så Betyder det Tomat på italiensk. Det hedder sig at teknikken er opfundet i Italien, hvor man tog tid på et tomat ur. Men den har i bund og grund intet med tomater at gøre. </a:t>
            </a:r>
            <a:endParaRPr/>
          </a:p>
        </p:txBody>
      </p:sp>
    </p:spTree>
    <p:extLst>
      <p:ext uri="{BB962C8B-B14F-4D97-AF65-F5344CB8AC3E}">
        <p14:creationId xmlns:p14="http://schemas.microsoft.com/office/powerpoint/2010/main" val="126679542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4c224179da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4c224179da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642961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96606002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3D001-0164-CCA9-5FA7-88A3F4AD6F1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B2F8808-2F14-688E-2BE9-DB2B6CA7ED4D}"/>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9D13BA60-58CB-67D1-8837-665ABF2FD82D}"/>
              </a:ext>
            </a:extLst>
          </p:cNvPr>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89893960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lvl="0" indent="0" algn="l" rtl="0">
              <a:spcBef>
                <a:spcPts val="0"/>
              </a:spcBef>
              <a:spcAft>
                <a:spcPts val="0"/>
              </a:spcAft>
              <a:buNone/>
            </a:pPr>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212</a:t>
            </a:fld>
            <a:endParaRPr lang="da-DK"/>
          </a:p>
        </p:txBody>
      </p:sp>
    </p:spTree>
    <p:extLst>
      <p:ext uri="{BB962C8B-B14F-4D97-AF65-F5344CB8AC3E}">
        <p14:creationId xmlns:p14="http://schemas.microsoft.com/office/powerpoint/2010/main" val="1119516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74E3-797F-AB8F-00F5-422F2CA3238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B8C0E78-D4D8-FD98-9471-780A7D20BDC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F76920D-41C2-E53A-7630-49751DF8146F}"/>
              </a:ext>
            </a:extLst>
          </p:cNvPr>
          <p:cNvSpPr>
            <a:spLocks noGrp="1"/>
          </p:cNvSpPr>
          <p:nvPr>
            <p:ph type="body" idx="1"/>
          </p:nvPr>
        </p:nvSpPr>
        <p:spPr/>
        <p:txBody>
          <a:bodyPr/>
          <a:lstStyle/>
          <a:p>
            <a:pPr marL="0" lvl="0" indent="0" algn="l" rtl="0">
              <a:spcBef>
                <a:spcPts val="0"/>
              </a:spcBef>
              <a:spcAft>
                <a:spcPts val="0"/>
              </a:spcAft>
              <a:buNone/>
            </a:pPr>
            <a:endParaRPr lang="da-DK" dirty="0"/>
          </a:p>
        </p:txBody>
      </p:sp>
      <p:sp>
        <p:nvSpPr>
          <p:cNvPr id="4" name="Pladsholder til slidenummer 3">
            <a:extLst>
              <a:ext uri="{FF2B5EF4-FFF2-40B4-BE49-F238E27FC236}">
                <a16:creationId xmlns:a16="http://schemas.microsoft.com/office/drawing/2014/main" id="{85A7CDD2-01DC-8487-7597-F6098A9BE349}"/>
              </a:ext>
            </a:extLst>
          </p:cNvPr>
          <p:cNvSpPr>
            <a:spLocks noGrp="1"/>
          </p:cNvSpPr>
          <p:nvPr>
            <p:ph type="sldNum" sz="quarter" idx="5"/>
          </p:nvPr>
        </p:nvSpPr>
        <p:spPr/>
        <p:txBody>
          <a:bodyPr/>
          <a:lstStyle/>
          <a:p>
            <a:fld id="{E779ECDF-0295-D245-8C91-83BA34FE0BB0}" type="slidenum">
              <a:rPr lang="da-DK" smtClean="0"/>
              <a:t>213</a:t>
            </a:fld>
            <a:endParaRPr lang="da-DK"/>
          </a:p>
        </p:txBody>
      </p:sp>
    </p:spTree>
    <p:extLst>
      <p:ext uri="{BB962C8B-B14F-4D97-AF65-F5344CB8AC3E}">
        <p14:creationId xmlns:p14="http://schemas.microsoft.com/office/powerpoint/2010/main" val="101096034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464681baa7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464681baa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278484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477bf4dc1c_0_4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477bf4dc1c_0_4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145980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477bf4dc1c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477bf4dc1c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11555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4c224179da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4c224179da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5307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464681baa7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464681baa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2487304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4272a5cec3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4272a5cec3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484010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4c2e9ae71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4c2e9ae71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542347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4272a5cec3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4272a5cec3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603200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7B6CE-802D-E3C3-2E7D-4EFEBAA40A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F2783EC-87EF-23A5-5FE6-0244E7DA8DD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A6650BD-5949-EBB5-7F57-E0DEDAC68EA0}"/>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2012445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4c2e9ae7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4c2e9ae7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06559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4c2e9ae7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4c2e9ae7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8833613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4272a5cec3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4272a5cec3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105787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58931663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87CE2-8142-9B69-FED5-9F28E6FA00C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5BD7A1-3B49-9192-A1CB-5BC9309DD48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99E4C1D-C736-F1FC-E70D-FDA49C2F3D9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151261827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15060116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15113855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10F0-7243-D069-BF03-7D9239C0AB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F96690-9C39-C895-FAC7-3225FA57FEB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E6E31D8-72E4-1ED9-0B67-622ED1BFA576}"/>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19193289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149FF-C3B6-8DF9-7BA3-78D4F317D98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44B980-85E9-9793-89DA-A4E13070BE0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F0635DC2-9AC0-2610-CFCF-39906BE8FB94}"/>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90691210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4644c4ad2e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4644c4ad2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https://sundhedstv.dk/video/adhd/ </a:t>
            </a:r>
            <a:endParaRPr dirty="0"/>
          </a:p>
        </p:txBody>
      </p:sp>
    </p:spTree>
    <p:extLst>
      <p:ext uri="{BB962C8B-B14F-4D97-AF65-F5344CB8AC3E}">
        <p14:creationId xmlns:p14="http://schemas.microsoft.com/office/powerpoint/2010/main" val="385019522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E17E2-1C14-1900-CD40-4274E5FCE24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BAD3777-DD57-F34D-693B-4D8BC619C589}"/>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9DC17D35-E5A1-D73C-0F3F-415E2E9B8F4A}"/>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52743353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A77E7-F06E-F976-6E9D-C29EA92890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8CFF103-5B0D-E968-E45C-EAB190E115CA}"/>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E93C4B8-B134-5996-8295-23EE4AFF9447}"/>
              </a:ext>
            </a:extLst>
          </p:cNvPr>
          <p:cNvSpPr>
            <a:spLocks noGrp="1"/>
          </p:cNvSpPr>
          <p:nvPr>
            <p:ph type="body" idx="1"/>
          </p:nvPr>
        </p:nvSpPr>
        <p:spPr>
          <a:xfrm>
            <a:off x="930275" y="3379788"/>
            <a:ext cx="7448550" cy="2765425"/>
          </a:xfrm>
          <a:prstGeom prst="rect">
            <a:avLst/>
          </a:prstGeom>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da-DK" sz="800" dirty="0"/>
              <a:t>:</a:t>
            </a:r>
            <a:endParaRPr lang="da-DK" dirty="0"/>
          </a:p>
        </p:txBody>
      </p:sp>
    </p:spTree>
    <p:extLst>
      <p:ext uri="{BB962C8B-B14F-4D97-AF65-F5344CB8AC3E}">
        <p14:creationId xmlns:p14="http://schemas.microsoft.com/office/powerpoint/2010/main" val="15037664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94E1D-6744-DB85-2C35-28406B00A2E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D198E0E-069E-03A2-E9B7-8A4663976391}"/>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D631E518-5F4A-91C1-D72D-7F6D369C1F00}"/>
              </a:ext>
            </a:extLst>
          </p:cNvPr>
          <p:cNvSpPr>
            <a:spLocks noGrp="1"/>
          </p:cNvSpPr>
          <p:nvPr>
            <p:ph type="body" idx="1"/>
          </p:nvPr>
        </p:nvSpPr>
        <p:spPr>
          <a:xfrm>
            <a:off x="930275" y="3379788"/>
            <a:ext cx="7448550" cy="2765425"/>
          </a:xfrm>
          <a:prstGeom prst="rect">
            <a:avLst/>
          </a:prstGeom>
        </p:spPr>
        <p:txBody>
          <a:bodyPr/>
          <a:lstStyle/>
          <a:p>
            <a:pPr marL="158750" marR="0" lvl="0" algn="l" defTabSz="914400" rtl="0" eaLnBrk="1" fontAlgn="auto" latinLnBrk="0" hangingPunct="1">
              <a:lnSpc>
                <a:spcPct val="100000"/>
              </a:lnSpc>
              <a:spcBef>
                <a:spcPts val="0"/>
              </a:spcBef>
              <a:spcAft>
                <a:spcPts val="0"/>
              </a:spcAft>
              <a:buClr>
                <a:srgbClr val="000000"/>
              </a:buClr>
              <a:buSzPts val="1100"/>
              <a:tabLst/>
              <a:defRPr/>
            </a:pPr>
            <a:endParaRPr lang="da-DK" sz="500" dirty="0">
              <a:ea typeface="Calibri"/>
              <a:cs typeface="Calibri"/>
            </a:endParaRPr>
          </a:p>
          <a:p>
            <a:endParaRPr lang="da-DK" dirty="0"/>
          </a:p>
        </p:txBody>
      </p:sp>
    </p:spTree>
    <p:extLst>
      <p:ext uri="{BB962C8B-B14F-4D97-AF65-F5344CB8AC3E}">
        <p14:creationId xmlns:p14="http://schemas.microsoft.com/office/powerpoint/2010/main" val="116370996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3DA80-D193-F7DC-F2F6-370075C6EE5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D2A1CDB-8009-0E30-3C1A-DDFEC9E4B00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6DFDEF9-57EF-D37C-52C2-A94AC8D5D704}"/>
              </a:ext>
            </a:extLst>
          </p:cNvPr>
          <p:cNvSpPr>
            <a:spLocks noGrp="1"/>
          </p:cNvSpPr>
          <p:nvPr>
            <p:ph type="body" idx="1"/>
          </p:nvPr>
        </p:nvSpPr>
        <p:spPr>
          <a:xfrm>
            <a:off x="930275" y="3379788"/>
            <a:ext cx="7448550" cy="2765425"/>
          </a:xfrm>
          <a:prstGeom prst="rect">
            <a:avLst/>
          </a:prstGeom>
        </p:spPr>
        <p:txBody>
          <a:bodyPr/>
          <a:lstStyle/>
          <a:p>
            <a:pPr marL="0" lvl="0" indent="0" algn="l" rtl="0">
              <a:spcBef>
                <a:spcPts val="0"/>
              </a:spcBef>
              <a:spcAft>
                <a:spcPts val="0"/>
              </a:spcAft>
              <a:buNone/>
            </a:pPr>
            <a:endParaRPr lang="da-DK" dirty="0"/>
          </a:p>
        </p:txBody>
      </p:sp>
    </p:spTree>
    <p:extLst>
      <p:ext uri="{BB962C8B-B14F-4D97-AF65-F5344CB8AC3E}">
        <p14:creationId xmlns:p14="http://schemas.microsoft.com/office/powerpoint/2010/main" val="351459929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4644c4ad2e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4644c4ad2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t>Lånt fra Psykiatrien, Region Midt.</a:t>
            </a:r>
            <a:endParaRPr dirty="0"/>
          </a:p>
        </p:txBody>
      </p:sp>
    </p:spTree>
    <p:extLst>
      <p:ext uri="{BB962C8B-B14F-4D97-AF65-F5344CB8AC3E}">
        <p14:creationId xmlns:p14="http://schemas.microsoft.com/office/powerpoint/2010/main" val="48490370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E1D8D-2380-D03F-38B8-23925F4C0B1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C03EAFB-F53D-65F4-65C3-E838777355A8}"/>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6CD3961-5C41-1AF8-F3B3-8A28D68BD1BA}"/>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53050276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a:defRPr/>
            </a:pPr>
            <a:fld id="{F9850D47-5703-4FA0-A637-F27EC47760E3}" type="slidenum">
              <a:rPr lang="da-DK" smtClean="0"/>
              <a:pPr>
                <a:defRPr/>
              </a:pPr>
              <a:t>248</a:t>
            </a:fld>
            <a:endParaRPr lang="da-DK"/>
          </a:p>
        </p:txBody>
      </p:sp>
    </p:spTree>
    <p:extLst>
      <p:ext uri="{BB962C8B-B14F-4D97-AF65-F5344CB8AC3E}">
        <p14:creationId xmlns:p14="http://schemas.microsoft.com/office/powerpoint/2010/main" val="22459642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diasbillede 1"/>
          <p:cNvSpPr>
            <a:spLocks noGrp="1" noRot="1" noChangeAspect="1" noTextEdit="1"/>
          </p:cNvSpPr>
          <p:nvPr>
            <p:ph type="sldImg"/>
          </p:nvPr>
        </p:nvSpPr>
        <p:spPr>
          <a:xfrm>
            <a:off x="381000" y="685800"/>
            <a:ext cx="6096000" cy="3429000"/>
          </a:xfrm>
          <a:ln/>
        </p:spPr>
      </p:sp>
      <p:sp>
        <p:nvSpPr>
          <p:cNvPr id="58371" name="Pladsholder til noter 2"/>
          <p:cNvSpPr>
            <a:spLocks noGrp="1"/>
          </p:cNvSpPr>
          <p:nvPr>
            <p:ph type="body" idx="1"/>
          </p:nvPr>
        </p:nvSpPr>
        <p:spPr>
          <a:noFill/>
          <a:ln/>
        </p:spPr>
        <p:txBody>
          <a:bodyPr/>
          <a:lstStyle/>
          <a:p>
            <a:endParaRPr lang="da-DK" sz="500" dirty="0">
              <a:ea typeface="Calibri"/>
              <a:cs typeface="Calibri"/>
            </a:endParaRPr>
          </a:p>
        </p:txBody>
      </p:sp>
      <p:sp>
        <p:nvSpPr>
          <p:cNvPr id="58372" name="Pladsholder til diasnummer 3"/>
          <p:cNvSpPr>
            <a:spLocks noGrp="1"/>
          </p:cNvSpPr>
          <p:nvPr>
            <p:ph type="sldNum" sz="quarter" idx="5"/>
          </p:nvPr>
        </p:nvSpPr>
        <p:spPr>
          <a:noFill/>
        </p:spPr>
        <p:txBody>
          <a:bodyPr/>
          <a:lstStyle/>
          <a:p>
            <a:fld id="{0C42D7AB-470D-4D67-9A58-41B21979F4B7}" type="slidenum">
              <a:rPr lang="da-DK" smtClean="0"/>
              <a:pPr/>
              <a:t>249</a:t>
            </a:fld>
            <a:endParaRPr lang="da-DK"/>
          </a:p>
        </p:txBody>
      </p:sp>
    </p:spTree>
    <p:extLst>
      <p:ext uri="{BB962C8B-B14F-4D97-AF65-F5344CB8AC3E}">
        <p14:creationId xmlns:p14="http://schemas.microsoft.com/office/powerpoint/2010/main" val="345932070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sz="500" dirty="0">
              <a:ea typeface="Calibri"/>
              <a:cs typeface="Calibri"/>
            </a:endParaRPr>
          </a:p>
        </p:txBody>
      </p:sp>
    </p:spTree>
    <p:extLst>
      <p:ext uri="{BB962C8B-B14F-4D97-AF65-F5344CB8AC3E}">
        <p14:creationId xmlns:p14="http://schemas.microsoft.com/office/powerpoint/2010/main" val="4018941012"/>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251</a:t>
            </a:fld>
            <a:endParaRPr lang="da-DK"/>
          </a:p>
        </p:txBody>
      </p:sp>
    </p:spTree>
    <p:extLst>
      <p:ext uri="{BB962C8B-B14F-4D97-AF65-F5344CB8AC3E}">
        <p14:creationId xmlns:p14="http://schemas.microsoft.com/office/powerpoint/2010/main" val="370093164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779ECDF-0295-D245-8C91-83BA34FE0BB0}" type="slidenum">
              <a:rPr lang="da-DK" smtClean="0"/>
              <a:t>253</a:t>
            </a:fld>
            <a:endParaRPr lang="da-DK"/>
          </a:p>
        </p:txBody>
      </p:sp>
    </p:spTree>
    <p:extLst>
      <p:ext uri="{BB962C8B-B14F-4D97-AF65-F5344CB8AC3E}">
        <p14:creationId xmlns:p14="http://schemas.microsoft.com/office/powerpoint/2010/main" val="171653830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500" dirty="0">
              <a:ea typeface="Calibri"/>
              <a:cs typeface="Calibri"/>
            </a:endParaRPr>
          </a:p>
        </p:txBody>
      </p:sp>
      <p:sp>
        <p:nvSpPr>
          <p:cNvPr id="4" name="Pladsholder til slidenummer 3"/>
          <p:cNvSpPr>
            <a:spLocks noGrp="1"/>
          </p:cNvSpPr>
          <p:nvPr>
            <p:ph type="sldNum" sz="quarter" idx="5"/>
          </p:nvPr>
        </p:nvSpPr>
        <p:spPr/>
        <p:txBody>
          <a:bodyPr/>
          <a:lstStyle/>
          <a:p>
            <a:fld id="{E779ECDF-0295-D245-8C91-83BA34FE0BB0}" type="slidenum">
              <a:rPr lang="da-DK" smtClean="0"/>
              <a:t>254</a:t>
            </a:fld>
            <a:endParaRPr lang="da-DK"/>
          </a:p>
        </p:txBody>
      </p:sp>
    </p:spTree>
    <p:extLst>
      <p:ext uri="{BB962C8B-B14F-4D97-AF65-F5344CB8AC3E}">
        <p14:creationId xmlns:p14="http://schemas.microsoft.com/office/powerpoint/2010/main" val="209249086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0" marR="0" lvl="0" indent="0" algn="l" defTabSz="415778" rtl="0" eaLnBrk="1" fontAlgn="auto" latinLnBrk="0" hangingPunct="1">
              <a:lnSpc>
                <a:spcPct val="100000"/>
              </a:lnSpc>
              <a:spcBef>
                <a:spcPts val="0"/>
              </a:spcBef>
              <a:spcAft>
                <a:spcPts val="0"/>
              </a:spcAft>
              <a:buClrTx/>
              <a:buSzTx/>
              <a:buFontTx/>
              <a:buNone/>
              <a:tabLst/>
              <a:defRPr/>
            </a:pPr>
            <a:endParaRPr lang="da-DK" sz="500" dirty="0">
              <a:ea typeface="Calibri"/>
              <a:cs typeface="Calibri"/>
            </a:endParaRPr>
          </a:p>
          <a:p>
            <a:endParaRPr lang="da-DK" dirty="0"/>
          </a:p>
        </p:txBody>
      </p:sp>
    </p:spTree>
    <p:extLst>
      <p:ext uri="{BB962C8B-B14F-4D97-AF65-F5344CB8AC3E}">
        <p14:creationId xmlns:p14="http://schemas.microsoft.com/office/powerpoint/2010/main" val="308918711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4644c4ad2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4644c4ad2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a-DK" sz="500" dirty="0">
              <a:ea typeface="Calibri"/>
              <a:cs typeface="Calibri"/>
            </a:endParaRPr>
          </a:p>
        </p:txBody>
      </p:sp>
    </p:spTree>
    <p:extLst>
      <p:ext uri="{BB962C8B-B14F-4D97-AF65-F5344CB8AC3E}">
        <p14:creationId xmlns:p14="http://schemas.microsoft.com/office/powerpoint/2010/main" val="2994549599"/>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4A542E51-D8CD-A385-5195-18880CFD1048}"/>
            </a:ext>
          </a:extLst>
        </p:cNvPr>
        <p:cNvGrpSpPr/>
        <p:nvPr/>
      </p:nvGrpSpPr>
      <p:grpSpPr>
        <a:xfrm>
          <a:off x="0" y="0"/>
          <a:ext cx="0" cy="0"/>
          <a:chOff x="0" y="0"/>
          <a:chExt cx="0" cy="0"/>
        </a:xfrm>
      </p:grpSpPr>
      <p:sp>
        <p:nvSpPr>
          <p:cNvPr id="137" name="Google Shape;137;g34644c4ad2e_0_54:notes">
            <a:extLst>
              <a:ext uri="{FF2B5EF4-FFF2-40B4-BE49-F238E27FC236}">
                <a16:creationId xmlns:a16="http://schemas.microsoft.com/office/drawing/2014/main" id="{7A8461A2-3100-D85A-9E58-F3C1855BE9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4644c4ad2e_0_54:notes">
            <a:extLst>
              <a:ext uri="{FF2B5EF4-FFF2-40B4-BE49-F238E27FC236}">
                <a16:creationId xmlns:a16="http://schemas.microsoft.com/office/drawing/2014/main" id="{76B2F0DE-E12C-56B8-CAC5-2898CA96D3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1" dirty="0"/>
              <a:t>2. PubMed – </a:t>
            </a:r>
            <a:r>
              <a:rPr lang="en-US" b="1" dirty="0" err="1"/>
              <a:t>Dopamin</a:t>
            </a:r>
            <a:r>
              <a:rPr lang="en-US" b="1" dirty="0"/>
              <a:t> </a:t>
            </a:r>
            <a:r>
              <a:rPr lang="en-US" b="1" dirty="0" err="1"/>
              <a:t>og</a:t>
            </a:r>
            <a:r>
              <a:rPr lang="en-US" b="1" dirty="0"/>
              <a:t> noradrenalin </a:t>
            </a:r>
            <a:r>
              <a:rPr lang="en-US" b="1" dirty="0" err="1"/>
              <a:t>i</a:t>
            </a:r>
            <a:r>
              <a:rPr lang="en-US" b="1" dirty="0"/>
              <a:t> ADHD</a:t>
            </a:r>
            <a:br>
              <a:rPr lang="en-US" dirty="0"/>
            </a:br>
            <a:r>
              <a:rPr lang="en-US" dirty="0"/>
              <a:t>Berridge, C. W., &amp; Devilbiss, D. M. (2011, 15. </a:t>
            </a:r>
            <a:r>
              <a:rPr lang="en-US" dirty="0" err="1"/>
              <a:t>juni</a:t>
            </a:r>
            <a:r>
              <a:rPr lang="en-US" dirty="0"/>
              <a:t>). The roles of dopamine and noradrenaline in the pathophysiology and treatment of attention-deficit/hyperactivity disorder. </a:t>
            </a:r>
            <a:r>
              <a:rPr lang="en-US" i="1" dirty="0"/>
              <a:t>PubMed</a:t>
            </a:r>
            <a:r>
              <a:rPr lang="en-US" dirty="0"/>
              <a:t>. https://pubmed.ncbi.nlm.nih.gov/</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13215900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4644c4ad2e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4644c4ad2e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da-DK" sz="500" dirty="0"/>
              <a:t> </a:t>
            </a:r>
            <a:endParaRPr lang="en-US" sz="500" dirty="0">
              <a:ea typeface="Calibri"/>
              <a:cs typeface="Calibri"/>
            </a:endParaRPr>
          </a:p>
        </p:txBody>
      </p:sp>
    </p:spTree>
    <p:extLst>
      <p:ext uri="{BB962C8B-B14F-4D97-AF65-F5344CB8AC3E}">
        <p14:creationId xmlns:p14="http://schemas.microsoft.com/office/powerpoint/2010/main" val="292880342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426e6d689e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426e6d689e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1926661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10F0-7243-D069-BF03-7D9239C0AB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F96690-9C39-C895-FAC7-3225FA57FEB7}"/>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E6E31D8-72E4-1ED9-0B67-622ED1BFA576}"/>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25049987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D451A-3D63-8C15-C5E4-4F2753E4381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2F92137-CB6C-7778-45D0-930CA20CFA92}"/>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6AF4C9BC-4695-03F2-26C1-760C668CD94E}"/>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42929377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310C-65D3-CE77-F02E-ED9FA0A9FC6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40D8C2-48AF-A048-742F-2E9F491A3144}"/>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10E725FC-B818-7886-CF36-50874018F824}"/>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76541496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EECE-0DC6-5676-9DD9-38EBC17E5C1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44F7BCE-BAED-2676-EADF-64BCF0815D3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E8237380-FE5F-21A4-7BDC-C8611B5C5C0D}"/>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226126620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FE7E7-AA07-8A22-19EF-394E39DEE10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1054340-5AD4-DEFA-A90E-6166FFBFD5F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C19DB012-1A4C-6C41-935C-124B7329318A}"/>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55298890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BEB54-1702-6D22-2A02-EEADA84BA54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08FF48F-3255-00A7-1B42-F1AE7E3DBDFD}"/>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B2D4D572-BFC0-24E7-600E-91B06D28076F}"/>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75009434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464681baa7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464681baa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3752881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F632-68C2-6530-14D2-F6F29E493F3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72E655-B8CB-4657-B878-AC5818DA8A8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7F9F4C02-25D8-C379-45F4-517706967F33}"/>
              </a:ext>
            </a:extLst>
          </p:cNvPr>
          <p:cNvSpPr>
            <a:spLocks noGrp="1"/>
          </p:cNvSpPr>
          <p:nvPr>
            <p:ph type="body" idx="1"/>
          </p:nvPr>
        </p:nvSpPr>
        <p:spPr>
          <a:xfrm>
            <a:off x="930275" y="3379788"/>
            <a:ext cx="7448550" cy="2765425"/>
          </a:xfrm>
          <a:prstGeom prst="rect">
            <a:avLst/>
          </a:prstGeom>
        </p:spPr>
        <p:txBody>
          <a:bodyPr/>
          <a:lstStyle/>
          <a:p>
            <a:pPr>
              <a:defRPr/>
            </a:pPr>
            <a:r>
              <a:rPr lang="da-DK" sz="500" dirty="0"/>
              <a:t> </a:t>
            </a:r>
          </a:p>
          <a:p>
            <a:endParaRPr lang="da-DK" dirty="0"/>
          </a:p>
        </p:txBody>
      </p:sp>
    </p:spTree>
    <p:extLst>
      <p:ext uri="{BB962C8B-B14F-4D97-AF65-F5344CB8AC3E}">
        <p14:creationId xmlns:p14="http://schemas.microsoft.com/office/powerpoint/2010/main" val="300922105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9EFAC-31D6-8856-8092-BFD4B0C2342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F0BF741-00F0-D0EF-0C15-31CE534EC68B}"/>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AFB40397-F1CC-F70B-A7BB-196DF40D019B}"/>
              </a:ext>
            </a:extLst>
          </p:cNvPr>
          <p:cNvSpPr>
            <a:spLocks noGrp="1"/>
          </p:cNvSpPr>
          <p:nvPr>
            <p:ph type="body" idx="1"/>
          </p:nvPr>
        </p:nvSpPr>
        <p:spPr>
          <a:xfrm>
            <a:off x="930275" y="3379788"/>
            <a:ext cx="7448550" cy="2765425"/>
          </a:xfrm>
          <a:prstGeom prst="rect">
            <a:avLst/>
          </a:prstGeom>
        </p:spPr>
        <p:txBody>
          <a:bodyPr/>
          <a:lstStyle/>
          <a:p>
            <a:pPr marL="0" lvl="0" indent="0" algn="l" rtl="0">
              <a:spcBef>
                <a:spcPts val="0"/>
              </a:spcBef>
              <a:spcAft>
                <a:spcPts val="0"/>
              </a:spcAft>
              <a:buNone/>
            </a:pPr>
            <a:endParaRPr lang="da-DK" dirty="0"/>
          </a:p>
          <a:p>
            <a:endParaRPr lang="en-US" dirty="0"/>
          </a:p>
        </p:txBody>
      </p:sp>
    </p:spTree>
    <p:extLst>
      <p:ext uri="{BB962C8B-B14F-4D97-AF65-F5344CB8AC3E}">
        <p14:creationId xmlns:p14="http://schemas.microsoft.com/office/powerpoint/2010/main" val="18064573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D49E-331E-4076-314E-3136CEF4ACD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FE49FB-61F2-97F7-D548-3A6B6EB9DBB4}"/>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1581740A-CD23-1A1A-FC3B-6ED83911EFAC}"/>
              </a:ext>
            </a:extLst>
          </p:cNvPr>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1092068280"/>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426e6d689e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426e6d689e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a" sz="500" dirty="0">
              <a:ea typeface="Calibri"/>
              <a:cs typeface="Calibri"/>
            </a:endParaRPr>
          </a:p>
        </p:txBody>
      </p:sp>
    </p:spTree>
    <p:extLst>
      <p:ext uri="{BB962C8B-B14F-4D97-AF65-F5344CB8AC3E}">
        <p14:creationId xmlns:p14="http://schemas.microsoft.com/office/powerpoint/2010/main" val="2997231218"/>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426e6d689e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426e6d689e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6218087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426e6d689e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426e6d689e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9084498"/>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4644c4ad2e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4644c4ad2e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865406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189614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769441"/>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dirty="0"/>
          </a:p>
        </p:txBody>
      </p:sp>
      <p:sp>
        <p:nvSpPr>
          <p:cNvPr id="3" name="Holder 3"/>
          <p:cNvSpPr>
            <a:spLocks noGrp="1"/>
          </p:cNvSpPr>
          <p:nvPr>
            <p:ph type="subTitle" idx="4"/>
          </p:nvPr>
        </p:nvSpPr>
        <p:spPr>
          <a:xfrm>
            <a:off x="1828800" y="3840481"/>
            <a:ext cx="853440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dirty="0"/>
          </a:p>
        </p:txBody>
      </p:sp>
      <p:sp>
        <p:nvSpPr>
          <p:cNvPr id="3" name="Holder 3"/>
          <p:cNvSpPr>
            <a:spLocks noGrp="1"/>
          </p:cNvSpPr>
          <p:nvPr>
            <p:ph type="body" idx="1"/>
          </p:nvPr>
        </p:nvSpPr>
        <p:spPr>
          <a:xfrm>
            <a:off x="918502" y="1496229"/>
            <a:ext cx="10354997" cy="241476"/>
          </a:xfrm>
        </p:spPr>
        <p:txBody>
          <a:bodyPr lIns="0" tIns="0" rIns="0" bIns="0"/>
          <a:lstStyle>
            <a:lvl1pPr>
              <a:defRPr sz="1569" b="1" i="0">
                <a:solidFill>
                  <a:schemeClr val="tx1"/>
                </a:solidFill>
                <a:latin typeface="Trebuchet MS" charset="0"/>
                <a:ea typeface="Trebuchet MS" charset="0"/>
                <a:cs typeface="Trebuchet MS" charset="0"/>
              </a:defRPr>
            </a:lvl1pPr>
          </a:lstStyle>
          <a:p>
            <a:endParaRPr/>
          </a:p>
        </p:txBody>
      </p:sp>
      <p:sp>
        <p:nvSpPr>
          <p:cNvPr id="8" name="Platshållare för text 7"/>
          <p:cNvSpPr>
            <a:spLocks noGrp="1"/>
          </p:cNvSpPr>
          <p:nvPr>
            <p:ph type="body" sz="quarter" idx="10" hasCustomPrompt="1"/>
          </p:nvPr>
        </p:nvSpPr>
        <p:spPr>
          <a:xfrm>
            <a:off x="809890" y="6498263"/>
            <a:ext cx="7624813" cy="123111"/>
          </a:xfrm>
        </p:spPr>
        <p:txBody>
          <a:bodyPr/>
          <a:lstStyle>
            <a:lvl1pPr>
              <a:defRPr sz="800" b="0">
                <a:solidFill>
                  <a:schemeClr val="tx1">
                    <a:lumMod val="65000"/>
                    <a:lumOff val="35000"/>
                  </a:schemeClr>
                </a:solidFill>
                <a:latin typeface="Trebuchet MS" charset="0"/>
                <a:ea typeface="Trebuchet MS" charset="0"/>
                <a:cs typeface="Trebuchet MS" charset="0"/>
              </a:defRPr>
            </a:lvl1pPr>
            <a:lvl2pPr>
              <a:defRPr sz="546">
                <a:latin typeface="Trebuchet MS" charset="0"/>
                <a:ea typeface="Trebuchet MS" charset="0"/>
                <a:cs typeface="Trebuchet MS" charset="0"/>
              </a:defRPr>
            </a:lvl2pPr>
            <a:lvl3pPr>
              <a:defRPr sz="546">
                <a:latin typeface="Trebuchet MS" charset="0"/>
                <a:ea typeface="Trebuchet MS" charset="0"/>
                <a:cs typeface="Trebuchet MS" charset="0"/>
              </a:defRPr>
            </a:lvl3pPr>
            <a:lvl4pPr>
              <a:defRPr sz="546">
                <a:latin typeface="Trebuchet MS" charset="0"/>
                <a:ea typeface="Trebuchet MS" charset="0"/>
                <a:cs typeface="Trebuchet MS" charset="0"/>
              </a:defRPr>
            </a:lvl4pPr>
            <a:lvl5pPr>
              <a:defRPr sz="546">
                <a:latin typeface="Trebuchet MS" charset="0"/>
                <a:ea typeface="Trebuchet MS" charset="0"/>
                <a:cs typeface="Trebuchet MS" charset="0"/>
              </a:defRPr>
            </a:lvl5pPr>
          </a:lstStyle>
          <a:p>
            <a:pPr lvl="0"/>
            <a:r>
              <a:rPr lang="sv-SE" dirty="0"/>
              <a:t>Referens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sz="half" idx="2"/>
          </p:nvPr>
        </p:nvSpPr>
        <p:spPr>
          <a:xfrm>
            <a:off x="60960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sz="half" idx="3"/>
          </p:nvPr>
        </p:nvSpPr>
        <p:spPr>
          <a:xfrm>
            <a:off x="627888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6" name="Holder 6"/>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7" name="Billede 6">
            <a:extLst>
              <a:ext uri="{FF2B5EF4-FFF2-40B4-BE49-F238E27FC236}">
                <a16:creationId xmlns:a16="http://schemas.microsoft.com/office/drawing/2014/main" id="{73148DDF-DE60-8DA0-BC3E-8719D1380B26}"/>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4" name="Holder 4"/>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5" name="Billede 4">
            <a:extLst>
              <a:ext uri="{FF2B5EF4-FFF2-40B4-BE49-F238E27FC236}">
                <a16:creationId xmlns:a16="http://schemas.microsoft.com/office/drawing/2014/main" id="{2D05D9A6-A769-50E2-49D4-B672BB453BEB}"/>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pic>
        <p:nvPicPr>
          <p:cNvPr id="4" name="Billede 3">
            <a:extLst>
              <a:ext uri="{FF2B5EF4-FFF2-40B4-BE49-F238E27FC236}">
                <a16:creationId xmlns:a16="http://schemas.microsoft.com/office/drawing/2014/main" id="{8FF813BC-2042-1C57-F878-3EA30EECBF6C}"/>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da-DK" smtClean="0"/>
              <a:pPr/>
              <a:t>‹nr.›</a:t>
            </a:fld>
            <a:endParaRPr lang="da-DK"/>
          </a:p>
        </p:txBody>
      </p:sp>
    </p:spTree>
    <p:extLst>
      <p:ext uri="{BB962C8B-B14F-4D97-AF65-F5344CB8AC3E}">
        <p14:creationId xmlns:p14="http://schemas.microsoft.com/office/powerpoint/2010/main" val="447724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23001"/>
            <a:ext cx="294928" cy="196131"/>
          </a:xfrm>
          <a:prstGeom prst="rect">
            <a:avLst/>
          </a:prstGeom>
        </p:spPr>
        <p:txBody>
          <a:bodyPr vert="horz" lIns="0" tIns="45710" rIns="0" bIns="45710" rtlCol="0" anchor="ctr"/>
          <a:lstStyle>
            <a:lvl1pPr algn="l">
              <a:defRPr sz="800" b="1" i="0">
                <a:solidFill>
                  <a:schemeClr val="tx1"/>
                </a:solidFill>
                <a:latin typeface="Calibri" panose="020F0502020204030204" pitchFamily="34" charset="0"/>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210014778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3D74C1-40EE-787B-DADE-E034F4B6AAC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7B12E8-CA15-839F-554E-E72367F47EB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EEF7D59-18F4-C5F9-1057-3C8E61B22AA4}"/>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9C5F32F5-F70F-0616-D903-E6E66524E1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9DC2A2-6D9F-97AD-A238-994656499FD6}"/>
              </a:ext>
            </a:extLst>
          </p:cNvPr>
          <p:cNvSpPr>
            <a:spLocks noGrp="1"/>
          </p:cNvSpPr>
          <p:nvPr>
            <p:ph type="sldNum" sz="quarter" idx="12"/>
          </p:nvPr>
        </p:nvSpPr>
        <p:spPr>
          <a:xfrm>
            <a:off x="8778241" y="6377940"/>
            <a:ext cx="2804160" cy="125962"/>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976792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EF68189-3FC8-DF54-1F6B-14F246FD7022}"/>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3" name="Pladsholder til sidefod 2">
            <a:extLst>
              <a:ext uri="{FF2B5EF4-FFF2-40B4-BE49-F238E27FC236}">
                <a16:creationId xmlns:a16="http://schemas.microsoft.com/office/drawing/2014/main" id="{882DB0D4-6B0E-E9D0-373B-FF1C3A1FC6E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D5291C79-CF76-BB4F-EB18-198774EAE554}"/>
              </a:ext>
            </a:extLst>
          </p:cNvPr>
          <p:cNvSpPr>
            <a:spLocks noGrp="1"/>
          </p:cNvSpPr>
          <p:nvPr>
            <p:ph type="sldNum" sz="quarter" idx="12"/>
          </p:nvPr>
        </p:nvSpPr>
        <p:spPr>
          <a:xfrm>
            <a:off x="8778241" y="6377940"/>
            <a:ext cx="2804160" cy="125962"/>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528739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D777066-9BFC-8589-1B5C-C39B1839E27D}"/>
              </a:ext>
            </a:extLst>
          </p:cNvPr>
          <p:cNvGraphicFramePr>
            <a:graphicFrameLocks noChangeAspect="1"/>
          </p:cNvGraphicFramePr>
          <p:nvPr userDrawn="1">
            <p:custDataLst>
              <p:tags r:id="rId11"/>
            </p:custDataLst>
            <p:extLst>
              <p:ext uri="{D42A27DB-BD31-4B8C-83A1-F6EECF244321}">
                <p14:modId xmlns:p14="http://schemas.microsoft.com/office/powerpoint/2010/main" val="325480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60" imgH="360" progId="TCLayout.ActiveDocument.1">
                  <p:embed/>
                </p:oleObj>
              </mc:Choice>
              <mc:Fallback>
                <p:oleObj name="think-cell Slide" r:id="rId12" imgW="360" imgH="360" progId="TCLayout.ActiveDocument.1">
                  <p:embed/>
                  <p:pic>
                    <p:nvPicPr>
                      <p:cNvPr id="12" name="Object 11" hidden="1">
                        <a:extLst>
                          <a:ext uri="{FF2B5EF4-FFF2-40B4-BE49-F238E27FC236}">
                            <a16:creationId xmlns:a16="http://schemas.microsoft.com/office/drawing/2014/main" id="{0D777066-9BFC-8589-1B5C-C39B1839E27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3" name="Holder 3"/>
          <p:cNvSpPr>
            <a:spLocks noGrp="1"/>
          </p:cNvSpPr>
          <p:nvPr>
            <p:ph type="body" idx="1"/>
          </p:nvPr>
        </p:nvSpPr>
        <p:spPr>
          <a:xfrm>
            <a:off x="918501" y="2051048"/>
            <a:ext cx="10354997" cy="530915"/>
          </a:xfrm>
          <a:prstGeom prst="rect">
            <a:avLst/>
          </a:prstGeom>
        </p:spPr>
        <p:txBody>
          <a:bodyPr wrap="square" lIns="0" tIns="0" rIns="0" bIns="0">
            <a:spAutoFit/>
          </a:bodyPr>
          <a:lstStyle>
            <a:lvl1pPr>
              <a:defRPr sz="3450" b="1" i="0">
                <a:solidFill>
                  <a:schemeClr val="tx1"/>
                </a:solidFill>
                <a:latin typeface="Times New Roman"/>
                <a:cs typeface="Times New Roman"/>
              </a:defRPr>
            </a:lvl1pPr>
          </a:lstStyle>
          <a:p>
            <a:endParaRPr dirty="0"/>
          </a:p>
        </p:txBody>
      </p:sp>
      <p:sp>
        <p:nvSpPr>
          <p:cNvPr id="4" name="Holder 4"/>
          <p:cNvSpPr>
            <a:spLocks noGrp="1"/>
          </p:cNvSpPr>
          <p:nvPr>
            <p:ph type="ftr" sz="quarter" idx="5"/>
          </p:nvPr>
        </p:nvSpPr>
        <p:spPr>
          <a:xfrm>
            <a:off x="4145280" y="6377940"/>
            <a:ext cx="3901440" cy="125962"/>
          </a:xfrm>
          <a:prstGeom prst="rect">
            <a:avLst/>
          </a:prstGeom>
        </p:spPr>
        <p:txBody>
          <a:bodyPr wrap="square" lIns="0" tIns="0" rIns="0" bIns="0">
            <a:spAutoFit/>
          </a:bodyPr>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5" name="Holder 5"/>
          <p:cNvSpPr>
            <a:spLocks noGrp="1"/>
          </p:cNvSpPr>
          <p:nvPr>
            <p:ph type="dt" sz="half" idx="6"/>
          </p:nvPr>
        </p:nvSpPr>
        <p:spPr>
          <a:xfrm>
            <a:off x="609600" y="6377940"/>
            <a:ext cx="2804160" cy="125962"/>
          </a:xfrm>
          <a:prstGeom prst="rect">
            <a:avLst/>
          </a:prstGeom>
        </p:spPr>
        <p:txBody>
          <a:bodyPr wrap="square" lIns="0" tIns="0" rIns="0" bIns="0">
            <a:spAutoFit/>
          </a:bodyPr>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sp>
        <p:nvSpPr>
          <p:cNvPr id="2" name="Holder 2"/>
          <p:cNvSpPr>
            <a:spLocks noGrp="1"/>
          </p:cNvSpPr>
          <p:nvPr>
            <p:ph type="title"/>
          </p:nvPr>
        </p:nvSpPr>
        <p:spPr>
          <a:xfrm>
            <a:off x="1448322" y="376963"/>
            <a:ext cx="10572221" cy="769441"/>
          </a:xfrm>
          <a:prstGeom prst="rect">
            <a:avLst/>
          </a:prstGeom>
        </p:spPr>
        <p:txBody>
          <a:bodyPr vert="horz" wrap="square" lIns="0" tIns="0" rIns="0" bIns="0">
            <a:spAutoFit/>
          </a:bodyPr>
          <a:lstStyle>
            <a:lvl1pPr>
              <a:defRPr sz="5000" b="1" i="0">
                <a:solidFill>
                  <a:srgbClr val="63609A"/>
                </a:solidFill>
                <a:latin typeface="Times New Roman"/>
                <a:cs typeface="Times New Roman"/>
              </a:defRPr>
            </a:lvl1pPr>
          </a:lstStyle>
          <a:p>
            <a:r>
              <a:rPr lang="da-DK" dirty="0"/>
              <a:t>v</a:t>
            </a:r>
            <a:endParaRPr dirty="0"/>
          </a:p>
        </p:txBody>
      </p:sp>
      <p:pic>
        <p:nvPicPr>
          <p:cNvPr id="7" name="Billede 6">
            <a:extLst>
              <a:ext uri="{FF2B5EF4-FFF2-40B4-BE49-F238E27FC236}">
                <a16:creationId xmlns:a16="http://schemas.microsoft.com/office/drawing/2014/main" id="{6BFE3600-1E31-9288-88B8-BED53F1DEF39}"/>
              </a:ext>
            </a:extLst>
          </p:cNvPr>
          <p:cNvPicPr>
            <a:picLocks noChangeAspect="1"/>
          </p:cNvPicPr>
          <p:nvPr userDrawn="1"/>
        </p:nvPicPr>
        <p:blipFill>
          <a:blip r:embed="rId14"/>
          <a:stretch>
            <a:fillRect/>
          </a:stretch>
        </p:blipFill>
        <p:spPr>
          <a:xfrm>
            <a:off x="10096669" y="6281281"/>
            <a:ext cx="2095331" cy="44524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4" r:id="rId6"/>
    <p:sldLayoutId id="2147483695" r:id="rId7"/>
    <p:sldLayoutId id="2147483696" r:id="rId8"/>
    <p:sldLayoutId id="2147483697" r:id="rId9"/>
  </p:sldLayoutIdLst>
  <p:txStyles>
    <p:titleStyle>
      <a:lvl1pPr>
        <a:defRPr>
          <a:solidFill>
            <a:schemeClr val="bg1"/>
          </a:solidFill>
          <a:latin typeface="Trebuchet MS" charset="0"/>
          <a:ea typeface="Trebuchet MS" charset="0"/>
          <a:cs typeface="Trebuchet MS" charset="0"/>
        </a:defRPr>
      </a:lvl1pPr>
    </p:titleStyle>
    <p:body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bodyStyle>
    <p:otherStyle>
      <a:lvl1pPr marL="0">
        <a:defRPr>
          <a:latin typeface="+mn-lt"/>
          <a:ea typeface="+mn-ea"/>
          <a:cs typeface="+mn-cs"/>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8.xml"/><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www.dmpg.dk/dmpgerne/dmpg-adhd/udredning-af-adhd-hos-voksne-i-hospitalsregi/"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www.dmpg.dk/dmpgerne/dmpg-adhd/udredning-af-adhd-hos-voksne-i-hospitalsregi/https:/www.dmpg.dk/dmpgerne/dmpg-adhd/udredning-af-adhd-hos-voksne-i-hospitalsregi" TargetMode="External"/><Relationship Id="rId2" Type="http://schemas.openxmlformats.org/officeDocument/2006/relationships/hyperlink" Target="https://doi.org/10.1111/papt.12455"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hyperlink" Target="https://icd.who.int/browse10/2019/en"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s://doi.org/10.3389/fpsyt.2024.1343314" TargetMode="External"/><Relationship Id="rId4" Type="http://schemas.openxmlformats.org/officeDocument/2006/relationships/hyperlink" Target="https://doi.org/10.3389/fpsyt.2022.94932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6.xml.rels><?xml version="1.0" encoding="UTF-8" standalone="yes"?>
<Relationships xmlns="http://schemas.openxmlformats.org/package/2006/relationships"><Relationship Id="rId2" Type="http://schemas.openxmlformats.org/officeDocument/2006/relationships/hyperlink" Target="https://doi.org/10.3389/fnhum.2018.00100" TargetMode="Externa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3389/fnhum.2018.00100" TargetMode="External"/><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8.xml"/><Relationship Id="rId4" Type="http://schemas.openxmlformats.org/officeDocument/2006/relationships/hyperlink" Target="https://doi.org/10.3389/fnhum.2018.00100"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3389/fnhum.2018.00100" TargetMode="External"/><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38.sv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38.sv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38.sv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38.sv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42.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microsoft.com/office/2007/relationships/hdphoto" Target="../media/hdphoto2.wdp"/></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8.xml"/><Relationship Id="rId4" Type="http://schemas.openxmlformats.org/officeDocument/2006/relationships/image" Target="../media/image65.jpeg"/></Relationships>
</file>

<file path=ppt/slides/_rels/slide6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8.xml"/><Relationship Id="rId4" Type="http://schemas.openxmlformats.org/officeDocument/2006/relationships/image" Target="../media/image68.jpeg"/></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g"/><Relationship Id="rId7" Type="http://schemas.openxmlformats.org/officeDocument/2006/relationships/image" Target="../media/image81.png"/><Relationship Id="rId2" Type="http://schemas.openxmlformats.org/officeDocument/2006/relationships/image" Target="../media/image76.png"/><Relationship Id="rId1" Type="http://schemas.openxmlformats.org/officeDocument/2006/relationships/slideLayout" Target="../slideLayouts/slideLayout8.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78.jpeg"/></Relationships>
</file>

<file path=ppt/slides/_rels/slide68.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1.png"/><Relationship Id="rId7" Type="http://schemas.openxmlformats.org/officeDocument/2006/relationships/image" Target="../media/image86.jpeg"/><Relationship Id="rId2" Type="http://schemas.openxmlformats.org/officeDocument/2006/relationships/image" Target="../media/image80.png"/><Relationship Id="rId1" Type="http://schemas.openxmlformats.org/officeDocument/2006/relationships/slideLayout" Target="../slideLayouts/slideLayout8.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g"/></Relationships>
</file>

<file path=ppt/slides/_rels/slide69.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1.png"/><Relationship Id="rId7" Type="http://schemas.openxmlformats.org/officeDocument/2006/relationships/image" Target="../media/image91.jpeg"/><Relationship Id="rId2" Type="http://schemas.openxmlformats.org/officeDocument/2006/relationships/image" Target="../media/image80.png"/><Relationship Id="rId1" Type="http://schemas.openxmlformats.org/officeDocument/2006/relationships/slideLayout" Target="../slideLayouts/slideLayout8.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g"/><Relationship Id="rId9" Type="http://schemas.openxmlformats.org/officeDocument/2006/relationships/image" Target="../media/image93.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g"/><Relationship Id="rId1" Type="http://schemas.openxmlformats.org/officeDocument/2006/relationships/slideLayout" Target="../slideLayouts/slideLayout5.xml"/><Relationship Id="rId4" Type="http://schemas.openxmlformats.org/officeDocument/2006/relationships/image" Target="../media/image104.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hyperlink" Target="https://www.ncbi.nlm.nih.gov/books/NBK526132/"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3" Type="http://schemas.openxmlformats.org/officeDocument/2006/relationships/hyperlink" Target="https://doi.org/10.2147/NSS.S31269" TargetMode="External"/><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hyperlink" Target="https://doi.org/10.1136/bmj.h68" TargetMode="External"/></Relationships>
</file>

<file path=ppt/slides/_rels/slide9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0.xml"/><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2" Type="http://schemas.openxmlformats.org/officeDocument/2006/relationships/hyperlink" Target="https://doi.org/10.1136/bmj.h68" TargetMode="External"/><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3" Type="http://schemas.openxmlformats.org/officeDocument/2006/relationships/hyperlink" Target="https://doi.org/10.2147/NSS.S31269" TargetMode="External"/><Relationship Id="rId2" Type="http://schemas.openxmlformats.org/officeDocument/2006/relationships/hyperlink" Target="https://www.ncbi.nlm.nih.gov/books/NBK526132/" TargetMode="External"/><Relationship Id="rId1" Type="http://schemas.openxmlformats.org/officeDocument/2006/relationships/slideLayout" Target="../slideLayouts/slideLayout7.xml"/><Relationship Id="rId5" Type="http://schemas.openxmlformats.org/officeDocument/2006/relationships/hyperlink" Target="https://doi.org/10.1016/j.euroneuro.2017.03.007" TargetMode="External"/><Relationship Id="rId4" Type="http://schemas.openxmlformats.org/officeDocument/2006/relationships/hyperlink" Target="https://doi.org/10.1136/bmj.h68" TargetMode="External"/></Relationships>
</file>

<file path=ppt/slides/_rels/slide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126.png"/><Relationship Id="rId4" Type="http://schemas.openxmlformats.org/officeDocument/2006/relationships/image" Target="../media/image125.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68.xml"/><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69.xml"/><Relationship Id="rId1" Type="http://schemas.openxmlformats.org/officeDocument/2006/relationships/slideLayout" Target="../slideLayouts/slideLayout8.xml"/><Relationship Id="rId5" Type="http://schemas.openxmlformats.org/officeDocument/2006/relationships/image" Target="../media/image131.png"/><Relationship Id="rId4" Type="http://schemas.openxmlformats.org/officeDocument/2006/relationships/image" Target="../media/image130.png"/></Relationships>
</file>

<file path=ppt/slides/_rels/slide11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70.xml"/><Relationship Id="rId1" Type="http://schemas.openxmlformats.org/officeDocument/2006/relationships/slideLayout" Target="../slideLayouts/slideLayout8.xml"/><Relationship Id="rId5" Type="http://schemas.openxmlformats.org/officeDocument/2006/relationships/image" Target="../media/image134.png"/><Relationship Id="rId4" Type="http://schemas.openxmlformats.org/officeDocument/2006/relationships/image" Target="../media/image133.jpeg"/></Relationships>
</file>

<file path=ppt/slides/_rels/slide11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71.xml"/><Relationship Id="rId1" Type="http://schemas.openxmlformats.org/officeDocument/2006/relationships/slideLayout" Target="../slideLayouts/slideLayout8.xml"/><Relationship Id="rId4" Type="http://schemas.openxmlformats.org/officeDocument/2006/relationships/image" Target="../media/image136.jpeg"/></Relationships>
</file>

<file path=ppt/slides/_rels/slide12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3.xml"/><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74.xml"/><Relationship Id="rId1" Type="http://schemas.openxmlformats.org/officeDocument/2006/relationships/slideLayout" Target="../slideLayouts/slideLayout8.xml"/><Relationship Id="rId4" Type="http://schemas.openxmlformats.org/officeDocument/2006/relationships/image" Target="../media/image140.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75.xml"/><Relationship Id="rId1" Type="http://schemas.openxmlformats.org/officeDocument/2006/relationships/slideLayout" Target="../slideLayouts/slideLayout8.xml"/><Relationship Id="rId5" Type="http://schemas.openxmlformats.org/officeDocument/2006/relationships/hyperlink" Target="https://doi.org/10.1007/s00787-016-0910-" TargetMode="External"/><Relationship Id="rId4" Type="http://schemas.openxmlformats.org/officeDocument/2006/relationships/hyperlink" Target="https://doi.org/10.1186/s12888-020-02864-4" TargetMode="External"/></Relationships>
</file>

<file path=ppt/slides/_rels/slide12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8.xml"/><Relationship Id="rId5" Type="http://schemas.microsoft.com/office/2007/relationships/hdphoto" Target="../media/hdphoto3.wdp"/><Relationship Id="rId4" Type="http://schemas.openxmlformats.org/officeDocument/2006/relationships/image" Target="../media/image145.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3" Type="http://schemas.openxmlformats.org/officeDocument/2006/relationships/hyperlink" Target="https://www.sundhed.dk/sundhedsfaglig/laegehaandbogen/boerne-og-ungdomspsykiatri/tilstande-og-sygdomme/udadrettet-adfaerd/hyperkinetiske-forstyrrelser/" TargetMode="External"/><Relationship Id="rId2" Type="http://schemas.openxmlformats.org/officeDocument/2006/relationships/image" Target="../media/image146.png"/><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76.xml"/><Relationship Id="rId1" Type="http://schemas.openxmlformats.org/officeDocument/2006/relationships/slideLayout" Target="../slideLayouts/slideLayout8.xml"/><Relationship Id="rId4" Type="http://schemas.openxmlformats.org/officeDocument/2006/relationships/hyperlink" Target="https://www.sundhed.dk/sundhedsfaglig/laegehaandbogen/boerne-og-ungdomspsykiatri/tilstande-og-sygdomme/udadrettet-adfaerd/hyperkinetiske-forstyrrelser/"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2" Type="http://schemas.openxmlformats.org/officeDocument/2006/relationships/hyperlink" Target="https://www.sundhed.dk/sundhedsfaglig/laegehaandbogen/boerne-og-ungdomspsykiatri/tilstande-og-sygdomme/udadrettet-adfaerd/hyperkinetiske-forstyrrelser/" TargetMode="External"/><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3" Type="http://schemas.openxmlformats.org/officeDocument/2006/relationships/hyperlink" Target="https://www.sundhed.dk/sundhedsfaglig/laegehaandbogen/boerne-og-ungdomspsykiatri/tilstande-og-sygdomme/udadrettet-adfaerd/hyperkinetiske-forstyrrelser/" TargetMode="External"/><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77.xml"/><Relationship Id="rId1" Type="http://schemas.openxmlformats.org/officeDocument/2006/relationships/slideLayout" Target="../slideLayouts/slideLayout8.xml"/><Relationship Id="rId4" Type="http://schemas.openxmlformats.org/officeDocument/2006/relationships/hyperlink" Target="https://www.sundhed.dk/sundhedsfaglig/laegehaandbogen/boerne-og-ungdomspsykiatri/tilstande-og-sygdomme/udadrettet-adfaerd/hyperkinetiske-forstyrrelser/"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78.xml"/><Relationship Id="rId1" Type="http://schemas.openxmlformats.org/officeDocument/2006/relationships/slideLayout" Target="../slideLayouts/slideLayout8.xml"/><Relationship Id="rId4" Type="http://schemas.openxmlformats.org/officeDocument/2006/relationships/image" Target="../media/image152.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8.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8.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80.xml"/><Relationship Id="rId1" Type="http://schemas.openxmlformats.org/officeDocument/2006/relationships/slideLayout" Target="../slideLayouts/slideLayout8.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8.xml"/></Relationships>
</file>

<file path=ppt/slides/_rels/slide14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82.xml"/><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83.xml"/><Relationship Id="rId1" Type="http://schemas.openxmlformats.org/officeDocument/2006/relationships/slideLayout" Target="../slideLayouts/slideLayout8.xml"/><Relationship Id="rId5" Type="http://schemas.openxmlformats.org/officeDocument/2006/relationships/image" Target="../media/image158.png"/><Relationship Id="rId4" Type="http://schemas.openxmlformats.org/officeDocument/2006/relationships/image" Target="../media/image157.png"/></Relationships>
</file>

<file path=ppt/slides/_rels/slide14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84.xml"/><Relationship Id="rId1" Type="http://schemas.openxmlformats.org/officeDocument/2006/relationships/slideLayout" Target="../slideLayouts/slideLayout8.xml"/><Relationship Id="rId4" Type="http://schemas.openxmlformats.org/officeDocument/2006/relationships/hyperlink" Target="https://www.fstyr.dk/privat/koerekort/oevrige-/medicin-og-sikker-koersel"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85.xml"/><Relationship Id="rId1" Type="http://schemas.openxmlformats.org/officeDocument/2006/relationships/slideLayout" Target="../slideLayouts/slideLayout8.xml"/></Relationships>
</file>

<file path=ppt/slides/_rels/slide148.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86.xml"/><Relationship Id="rId1" Type="http://schemas.openxmlformats.org/officeDocument/2006/relationships/slideLayout" Target="../slideLayouts/slideLayout8.xml"/></Relationships>
</file>

<file path=ppt/slides/_rels/slide149.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87.xml"/><Relationship Id="rId1" Type="http://schemas.openxmlformats.org/officeDocument/2006/relationships/slideLayout" Target="../slideLayouts/slideLayout8.xml"/><Relationship Id="rId5" Type="http://schemas.openxmlformats.org/officeDocument/2006/relationships/hyperlink" Target="https://doi.org/10.1007/s00787-024-02012-3" TargetMode="External"/><Relationship Id="rId4" Type="http://schemas.openxmlformats.org/officeDocument/2006/relationships/hyperlink" Target="https://doi.org/10.3389/fpsyt.2023.1193898"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88.xml"/><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164.png"/></Relationships>
</file>

<file path=ppt/slides/_rels/slide15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89.xml"/><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90.xml"/><Relationship Id="rId1" Type="http://schemas.openxmlformats.org/officeDocument/2006/relationships/slideLayout" Target="../slideLayouts/slideLayout8.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94.xml"/><Relationship Id="rId1" Type="http://schemas.openxmlformats.org/officeDocument/2006/relationships/slideLayout" Target="../slideLayouts/slideLayout8.xml"/><Relationship Id="rId4" Type="http://schemas.openxmlformats.org/officeDocument/2006/relationships/hyperlink" Target="https://doi.org/10.2147/NDT.S29670" TargetMode="Externa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8.xml"/></Relationships>
</file>

<file path=ppt/slides/_rels/slide16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doi.org/10.1016/j.eurpsy.2018.11.001" TargetMode="Externa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hyperlink" Target="https://doi.org/10.1016/j.jad.2018.02.001" TargetMode="External"/><Relationship Id="rId2" Type="http://schemas.openxmlformats.org/officeDocument/2006/relationships/notesSlide" Target="../notesSlides/notesSlide96.xml"/><Relationship Id="rId1" Type="http://schemas.openxmlformats.org/officeDocument/2006/relationships/slideLayout" Target="../slideLayouts/slideLayout8.xml"/><Relationship Id="rId4" Type="http://schemas.openxmlformats.org/officeDocument/2006/relationships/hyperlink" Target="https://www.adhdcentre.co.uk/advancements-in-adhd-research-and-treatment-what-it-means-for-patients/"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doi.org/10.1016/j.jad.2018.02.045" TargetMode="External"/><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169.png"/><Relationship Id="rId5" Type="http://schemas.openxmlformats.org/officeDocument/2006/relationships/hyperlink" Target="https://doi.org/10.3389/fpsyt.2023.1200522" TargetMode="External"/><Relationship Id="rId4" Type="http://schemas.openxmlformats.org/officeDocument/2006/relationships/hyperlink" Target="https://doi.org/10.3389/fpsyt.2024.1329401" TargetMode="External"/></Relationships>
</file>

<file path=ppt/slides/_rels/slide16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hyperlink" Target="https://doi.org/10.3389/fpsyt.2023.1200522" TargetMode="External"/><Relationship Id="rId7" Type="http://schemas.openxmlformats.org/officeDocument/2006/relationships/image" Target="../media/image13.png"/><Relationship Id="rId2" Type="http://schemas.openxmlformats.org/officeDocument/2006/relationships/notesSlide" Target="../notesSlides/notesSlide98.xml"/><Relationship Id="rId1" Type="http://schemas.openxmlformats.org/officeDocument/2006/relationships/slideLayout" Target="../slideLayouts/slideLayout8.xml"/><Relationship Id="rId6" Type="http://schemas.openxmlformats.org/officeDocument/2006/relationships/image" Target="../media/image173.svg"/><Relationship Id="rId5" Type="http://schemas.openxmlformats.org/officeDocument/2006/relationships/image" Target="../media/image172.png"/><Relationship Id="rId4" Type="http://schemas.openxmlformats.org/officeDocument/2006/relationships/hyperlink" Target="https://doi.org/10.2165/00023210-200923000-00005" TargetMode="External"/></Relationships>
</file>

<file path=ppt/slides/_rels/slide167.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77.sv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image" Target="../media/image176.png"/><Relationship Id="rId5" Type="http://schemas.openxmlformats.org/officeDocument/2006/relationships/image" Target="../media/image175.svg"/><Relationship Id="rId4" Type="http://schemas.openxmlformats.org/officeDocument/2006/relationships/image" Target="../media/image174.png"/></Relationships>
</file>

<file path=ppt/slides/_rels/slide168.xml.rels><?xml version="1.0" encoding="UTF-8" standalone="yes"?>
<Relationships xmlns="http://schemas.openxmlformats.org/package/2006/relationships"><Relationship Id="rId3" Type="http://schemas.openxmlformats.org/officeDocument/2006/relationships/hyperlink" Target="https://doi.org/10.3389/fpsyt.2024.1329401" TargetMode="External"/><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78.png"/><Relationship Id="rId4" Type="http://schemas.openxmlformats.org/officeDocument/2006/relationships/hyperlink" Target="https://doi.org/10.3389/fpsyt.2023.1200522"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8" Type="http://schemas.openxmlformats.org/officeDocument/2006/relationships/hyperlink" Target="https://doi.org/10.1371/journal.pone.0292721"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1.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80.svg"/><Relationship Id="rId2" Type="http://schemas.openxmlformats.org/officeDocument/2006/relationships/image" Target="../media/image179.png"/><Relationship Id="rId1" Type="http://schemas.openxmlformats.org/officeDocument/2006/relationships/slideLayout" Target="../slideLayouts/slideLayout7.xml"/><Relationship Id="rId5" Type="http://schemas.openxmlformats.org/officeDocument/2006/relationships/image" Target="../media/image182.svg"/><Relationship Id="rId4" Type="http://schemas.openxmlformats.org/officeDocument/2006/relationships/image" Target="../media/image181.png"/></Relationships>
</file>

<file path=ppt/slides/_rels/slide174.xml.rels><?xml version="1.0" encoding="UTF-8" standalone="yes"?>
<Relationships xmlns="http://schemas.openxmlformats.org/package/2006/relationships"><Relationship Id="rId2" Type="http://schemas.openxmlformats.org/officeDocument/2006/relationships/hyperlink" Target="https://doi.org/10.1037/pas0000664" TargetMode="External"/><Relationship Id="rId1" Type="http://schemas.openxmlformats.org/officeDocument/2006/relationships/slideLayout" Target="../slideLayouts/slideLayout9.xml"/></Relationships>
</file>

<file path=ppt/slides/_rels/slide175.xml.rels><?xml version="1.0" encoding="UTF-8" standalone="yes"?>
<Relationships xmlns="http://schemas.openxmlformats.org/package/2006/relationships"><Relationship Id="rId3" Type="http://schemas.openxmlformats.org/officeDocument/2006/relationships/hyperlink" Target="https://doi.org/10.1007/s10862-022-09996-2" TargetMode="External"/><Relationship Id="rId2" Type="http://schemas.openxmlformats.org/officeDocument/2006/relationships/hyperlink" Target="https://doi.org/10.1371/journal.pone.0292721" TargetMode="External"/><Relationship Id="rId1" Type="http://schemas.openxmlformats.org/officeDocument/2006/relationships/slideLayout" Target="../slideLayouts/slideLayout9.xml"/><Relationship Id="rId4" Type="http://schemas.openxmlformats.org/officeDocument/2006/relationships/image" Target="../media/image183.jpeg"/></Relationships>
</file>

<file path=ppt/slides/_rels/slide176.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9.xml"/></Relationships>
</file>

<file path=ppt/slides/_rels/slide177.xml.rels><?xml version="1.0" encoding="UTF-8" standalone="yes"?>
<Relationships xmlns="http://schemas.openxmlformats.org/package/2006/relationships"><Relationship Id="rId3" Type="http://schemas.openxmlformats.org/officeDocument/2006/relationships/hyperlink" Target="https://doi.org/10.3389/fpsyt.2023.1200522" TargetMode="External"/><Relationship Id="rId2" Type="http://schemas.openxmlformats.org/officeDocument/2006/relationships/notesSlide" Target="../notesSlides/notesSlide102.xml"/><Relationship Id="rId1" Type="http://schemas.openxmlformats.org/officeDocument/2006/relationships/slideLayout" Target="../slideLayouts/slideLayout9.xml"/></Relationships>
</file>

<file path=ppt/slides/_rels/slide178.xml.rels><?xml version="1.0" encoding="UTF-8" standalone="yes"?>
<Relationships xmlns="http://schemas.openxmlformats.org/package/2006/relationships"><Relationship Id="rId3" Type="http://schemas.openxmlformats.org/officeDocument/2006/relationships/hyperlink" Target="https://doi.org/10.1016/j.cpr.2016.04.005" TargetMode="External"/><Relationship Id="rId2" Type="http://schemas.openxmlformats.org/officeDocument/2006/relationships/hyperlink" Target="https://www.adhdcentre.co.uk/advancements-in-adhd-research-and-treatment-what-it-means-for-patients" TargetMode="External"/><Relationship Id="rId1" Type="http://schemas.openxmlformats.org/officeDocument/2006/relationships/slideLayout" Target="../slideLayouts/slideLayout9.xml"/><Relationship Id="rId4" Type="http://schemas.openxmlformats.org/officeDocument/2006/relationships/image" Target="../media/image185.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s://www.adhdcentre.co.uk/advancements-in-adhd-research-and-treatment-what-it-means-for-patients/" TargetMode="External"/><Relationship Id="rId1" Type="http://schemas.openxmlformats.org/officeDocument/2006/relationships/slideLayout" Target="../slideLayouts/slideLayout9.xml"/></Relationships>
</file>

<file path=ppt/slides/_rels/slide181.xml.rels><?xml version="1.0" encoding="UTF-8" standalone="yes"?>
<Relationships xmlns="http://schemas.openxmlformats.org/package/2006/relationships"><Relationship Id="rId3" Type="http://schemas.openxmlformats.org/officeDocument/2006/relationships/hyperlink" Target="https://www.verywellmind.com/the-financial-toll-of-living-with-adhd-6744610" TargetMode="External"/><Relationship Id="rId2" Type="http://schemas.openxmlformats.org/officeDocument/2006/relationships/hyperlink" Target="https://www.adhdcentre.co.uk/advancements-in-adhd-research-and-treatment-what-it-means-for-patients/" TargetMode="External"/><Relationship Id="rId1" Type="http://schemas.openxmlformats.org/officeDocument/2006/relationships/slideLayout" Target="../slideLayouts/slideLayout9.xml"/><Relationship Id="rId4" Type="http://schemas.openxmlformats.org/officeDocument/2006/relationships/image" Target="../media/image187.jpeg"/></Relationships>
</file>

<file path=ppt/slides/_rels/slide182.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9.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4.xml.rels><?xml version="1.0" encoding="UTF-8" standalone="yes"?>
<Relationships xmlns="http://schemas.openxmlformats.org/package/2006/relationships"><Relationship Id="rId3" Type="http://schemas.openxmlformats.org/officeDocument/2006/relationships/image" Target="../media/image173.svg"/><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7.xml.rels><?xml version="1.0" encoding="UTF-8" standalone="yes"?>
<Relationships xmlns="http://schemas.openxmlformats.org/package/2006/relationships"><Relationship Id="rId2" Type="http://schemas.openxmlformats.org/officeDocument/2006/relationships/hyperlink" Target="https://doi.org/10.3389/fpsyt.2023.1200522" TargetMode="External"/><Relationship Id="rId1" Type="http://schemas.openxmlformats.org/officeDocument/2006/relationships/slideLayout" Target="../slideLayouts/slideLayout9.xml"/></Relationships>
</file>

<file path=ppt/slides/_rels/slide188.xml.rels><?xml version="1.0" encoding="UTF-8" standalone="yes"?>
<Relationships xmlns="http://schemas.openxmlformats.org/package/2006/relationships"><Relationship Id="rId3" Type="http://schemas.openxmlformats.org/officeDocument/2006/relationships/hyperlink" Target="https://thinkadhd.co.uk/resource-hub" TargetMode="External"/><Relationship Id="rId2" Type="http://schemas.openxmlformats.org/officeDocument/2006/relationships/image" Target="../media/image190.jpeg"/><Relationship Id="rId1" Type="http://schemas.openxmlformats.org/officeDocument/2006/relationships/slideLayout" Target="../slideLayouts/slideLayout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doi.org/10.3389/fpsyt.2023.1200522" TargetMode="External"/><Relationship Id="rId1" Type="http://schemas.openxmlformats.org/officeDocument/2006/relationships/slideLayout" Target="../slideLayouts/slideLayout9.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195.jpeg"/></Relationships>
</file>

<file path=ppt/slides/_rels/slide201.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8.xml"/></Relationships>
</file>

<file path=ppt/slides/_rels/slide202.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jpeg"/><Relationship Id="rId1" Type="http://schemas.openxmlformats.org/officeDocument/2006/relationships/slideLayout" Target="../slideLayouts/slideLayout8.xml"/><Relationship Id="rId4" Type="http://schemas.openxmlformats.org/officeDocument/2006/relationships/image" Target="../media/image200.svg"/></Relationships>
</file>

<file path=ppt/slides/_rels/slide20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201.jpeg"/><Relationship Id="rId1" Type="http://schemas.openxmlformats.org/officeDocument/2006/relationships/slideLayout" Target="../slideLayouts/slideLayout8.xml"/><Relationship Id="rId6" Type="http://schemas.openxmlformats.org/officeDocument/2006/relationships/image" Target="../media/image203.svg"/><Relationship Id="rId5" Type="http://schemas.openxmlformats.org/officeDocument/2006/relationships/image" Target="../media/image202.png"/><Relationship Id="rId4" Type="http://schemas.openxmlformats.org/officeDocument/2006/relationships/image" Target="../media/image200.svg"/></Relationships>
</file>

<file path=ppt/slides/_rels/slide205.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8.xml"/></Relationships>
</file>

<file path=ppt/slides/_rels/slide206.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8.xml"/></Relationships>
</file>

<file path=ppt/slides/_rels/slide20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109.xml"/><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8.xml"/></Relationships>
</file>

<file path=ppt/slides/_rels/slide210.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111.xml"/><Relationship Id="rId1" Type="http://schemas.openxmlformats.org/officeDocument/2006/relationships/slideLayout" Target="../slideLayouts/slideLayout8.xml"/></Relationships>
</file>

<file path=ppt/slides/_rels/slide211.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112.xml"/><Relationship Id="rId1" Type="http://schemas.openxmlformats.org/officeDocument/2006/relationships/slideLayout" Target="../slideLayouts/slideLayout8.xml"/></Relationships>
</file>

<file path=ppt/slides/_rels/slide212.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notesSlide" Target="../notesSlides/notesSlide113.xml"/><Relationship Id="rId1" Type="http://schemas.openxmlformats.org/officeDocument/2006/relationships/slideLayout" Target="../slideLayouts/slideLayout8.xml"/><Relationship Id="rId4" Type="http://schemas.openxmlformats.org/officeDocument/2006/relationships/image" Target="../media/image212.jpeg"/></Relationships>
</file>

<file path=ppt/slides/_rels/slide213.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114.xml"/><Relationship Id="rId1" Type="http://schemas.openxmlformats.org/officeDocument/2006/relationships/slideLayout" Target="../slideLayouts/slideLayout8.xml"/><Relationship Id="rId4" Type="http://schemas.openxmlformats.org/officeDocument/2006/relationships/image" Target="../media/image214.jpeg"/></Relationships>
</file>

<file path=ppt/slides/_rels/slide214.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hyperlink" Target="https://doi.org/10.3390/children12030338" TargetMode="Externa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notesSlide" Target="../notesSlides/notesSlide125.xml"/><Relationship Id="rId1" Type="http://schemas.openxmlformats.org/officeDocument/2006/relationships/slideLayout" Target="../slideLayouts/slideLayout6.xml"/><Relationship Id="rId6" Type="http://schemas.openxmlformats.org/officeDocument/2006/relationships/image" Target="../media/image229.svg"/><Relationship Id="rId5" Type="http://schemas.openxmlformats.org/officeDocument/2006/relationships/image" Target="../media/image228.png"/><Relationship Id="rId4" Type="http://schemas.openxmlformats.org/officeDocument/2006/relationships/hyperlink" Target="https://youtu.be/58gU8tsxkkI" TargetMode="External"/></Relationships>
</file>

<file path=ppt/slides/_rels/slide230.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126.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8.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3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28.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26.png"/><Relationship Id="rId4" Type="http://schemas.openxmlformats.org/officeDocument/2006/relationships/image" Target="../media/image125.png"/></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8.xml.rels><?xml version="1.0" encoding="UTF-8" standalone="yes"?>
<Relationships xmlns="http://schemas.openxmlformats.org/package/2006/relationships"><Relationship Id="rId3" Type="http://schemas.openxmlformats.org/officeDocument/2006/relationships/hyperlink" Target="https://www.sst.dk/da/nyheder/2015/~/media/91742BB2537F480E9481E415144C3687.ashx?utm_source=chatgpt.com" TargetMode="External"/><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hyperlink" Target="https://adhd.dk/psykoedukation/?utm_source=chatgpt.com" TargetMode="External"/></Relationships>
</file>

<file path=ppt/slides/_rels/slide239.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notesSlide" Target="../notesSlides/notesSlide131.xml"/><Relationship Id="rId1" Type="http://schemas.openxmlformats.org/officeDocument/2006/relationships/slideLayout" Target="../slideLayouts/slideLayout7.xml"/><Relationship Id="rId4" Type="http://schemas.openxmlformats.org/officeDocument/2006/relationships/hyperlink" Target="https://bedrepsykiatri.dk/psykoedukation-i-psykiatriplanen/" TargetMode="External"/></Relationships>
</file>

<file path=ppt/slides/_rels/slide24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32.xml"/><Relationship Id="rId1" Type="http://schemas.openxmlformats.org/officeDocument/2006/relationships/slideLayout" Target="../slideLayouts/slideLayout7.xml"/><Relationship Id="rId4" Type="http://schemas.openxmlformats.org/officeDocument/2006/relationships/hyperlink" Target="https://bedrepsykiatri.dk/raad/voksen-adhd/" TargetMode="External"/></Relationships>
</file>

<file path=ppt/slides/_rels/slide24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2.png"/><Relationship Id="rId5" Type="http://schemas.openxmlformats.org/officeDocument/2006/relationships/hyperlink" Target="https://www.sundhed.dk/borger/patienthaandbogen/psyke-hos-boern/sygdomme/adhd/adhd-oversigt/" TargetMode="External"/><Relationship Id="rId4" Type="http://schemas.openxmlformats.org/officeDocument/2006/relationships/notesSlide" Target="../notesSlides/notesSlide133.xml"/></Relationships>
</file>

<file path=ppt/slides/_rels/slide242.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notesSlide" Target="../notesSlides/notesSlide134.xml"/><Relationship Id="rId1" Type="http://schemas.openxmlformats.org/officeDocument/2006/relationships/slideLayout" Target="../slideLayouts/slideLayout7.xml"/><Relationship Id="rId4" Type="http://schemas.openxmlformats.org/officeDocument/2006/relationships/hyperlink" Target="https://icd.who.int/browse11/l-m/en#/http://id.who.int/icd/entity/252164488" TargetMode="External"/></Relationships>
</file>

<file path=ppt/slides/_rels/slide243.xml.rels><?xml version="1.0" encoding="UTF-8" standalone="yes"?>
<Relationships xmlns="http://schemas.openxmlformats.org/package/2006/relationships"><Relationship Id="rId8" Type="http://schemas.openxmlformats.org/officeDocument/2006/relationships/image" Target="../media/image235.svg"/><Relationship Id="rId3" Type="http://schemas.openxmlformats.org/officeDocument/2006/relationships/image" Target="../media/image16.png"/><Relationship Id="rId7" Type="http://schemas.openxmlformats.org/officeDocument/2006/relationships/image" Target="../media/image234.png"/><Relationship Id="rId2" Type="http://schemas.openxmlformats.org/officeDocument/2006/relationships/notesSlide" Target="../notesSlides/notesSlide135.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hyperlink" Target="https://icd.who.int/browse11/l-m/en#/http://id.who.int/icd/entity/252164488" TargetMode="External"/><Relationship Id="rId4" Type="http://schemas.openxmlformats.org/officeDocument/2006/relationships/image" Target="../media/image17.svg"/><Relationship Id="rId9" Type="http://schemas.openxmlformats.org/officeDocument/2006/relationships/hyperlink" Target="https://www.sundhed.dk/borger/patienthaandbogen/psyke-hos-boern/sygdomme/adhd/adhd-oversigt/" TargetMode="External"/></Relationships>
</file>

<file path=ppt/slides/_rels/slide244.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notesSlide" Target="../notesSlides/notesSlide136.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138.xml"/><Relationship Id="rId1" Type="http://schemas.openxmlformats.org/officeDocument/2006/relationships/slideLayout" Target="../slideLayouts/slideLayout6.xml"/><Relationship Id="rId5" Type="http://schemas.openxmlformats.org/officeDocument/2006/relationships/image" Target="../media/image238.jpeg"/><Relationship Id="rId4" Type="http://schemas.microsoft.com/office/2007/relationships/hdphoto" Target="../media/hdphoto6.wdp"/></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140.xml"/><Relationship Id="rId1" Type="http://schemas.openxmlformats.org/officeDocument/2006/relationships/slideLayout" Target="../slideLayouts/slideLayout8.xml"/><Relationship Id="rId5" Type="http://schemas.openxmlformats.org/officeDocument/2006/relationships/image" Target="../media/image129.png"/><Relationship Id="rId4" Type="http://schemas.openxmlformats.org/officeDocument/2006/relationships/image" Target="../media/image240.jpeg"/></Relationships>
</file>

<file path=ppt/slides/_rels/slide2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1.xml"/><Relationship Id="rId1" Type="http://schemas.openxmlformats.org/officeDocument/2006/relationships/slideLayout" Target="../slideLayouts/slideLayout8.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9.xml"/></Relationships>
</file>

<file path=ppt/slides/_rels/slide25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3.xml"/><Relationship Id="rId1" Type="http://schemas.openxmlformats.org/officeDocument/2006/relationships/slideLayout" Target="../slideLayouts/slideLayout8.xml"/></Relationships>
</file>

<file path=ppt/slides/_rels/slide252.xml.rels><?xml version="1.0" encoding="UTF-8" standalone="yes"?>
<Relationships xmlns="http://schemas.openxmlformats.org/package/2006/relationships"><Relationship Id="rId3" Type="http://schemas.openxmlformats.org/officeDocument/2006/relationships/hyperlink" Target="https://doi.org/10.2147/NSS.S31269" TargetMode="External"/><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25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44.xml"/><Relationship Id="rId1" Type="http://schemas.openxmlformats.org/officeDocument/2006/relationships/slideLayout" Target="../slideLayouts/slideLayout8.xml"/></Relationships>
</file>

<file path=ppt/slides/_rels/slide2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45.xml"/><Relationship Id="rId1" Type="http://schemas.openxmlformats.org/officeDocument/2006/relationships/slideLayout" Target="../slideLayouts/slideLayout8.xml"/></Relationships>
</file>

<file path=ppt/slides/_rels/slide255.xml.rels><?xml version="1.0" encoding="UTF-8" standalone="yes"?>
<Relationships xmlns="http://schemas.openxmlformats.org/package/2006/relationships"><Relationship Id="rId3" Type="http://schemas.openxmlformats.org/officeDocument/2006/relationships/hyperlink" Target="https://doi.org/10.1136/bmj.h68" TargetMode="External"/><Relationship Id="rId2" Type="http://schemas.openxmlformats.org/officeDocument/2006/relationships/notesSlide" Target="../notesSlides/notesSlide146.xml"/><Relationship Id="rId1" Type="http://schemas.openxmlformats.org/officeDocument/2006/relationships/slideLayout" Target="../slideLayouts/slideLayout9.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3" Type="http://schemas.openxmlformats.org/officeDocument/2006/relationships/hyperlink" Target="https://www.sundhed.dk/borger/patienthaandbogen/psyke/adhd/behandling" TargetMode="External"/><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259.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8.xml"/></Relationships>
</file>

<file path=ppt/slides/_rels/slide260.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notesSlide" Target="../notesSlides/notesSlide150.xml"/><Relationship Id="rId1" Type="http://schemas.openxmlformats.org/officeDocument/2006/relationships/slideLayout" Target="../slideLayouts/slideLayout6.xml"/><Relationship Id="rId4" Type="http://schemas.openxmlformats.org/officeDocument/2006/relationships/image" Target="../media/image242.jpeg"/></Relationships>
</file>

<file path=ppt/slides/_rels/slide26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51.xml"/><Relationship Id="rId1" Type="http://schemas.openxmlformats.org/officeDocument/2006/relationships/slideLayout" Target="../slideLayouts/slideLayout7.xml"/><Relationship Id="rId4" Type="http://schemas.openxmlformats.org/officeDocument/2006/relationships/hyperlink" Target="https://www.guilford.com/books/ADHD/Russell-Barkley/9781462542550" TargetMode="External"/></Relationships>
</file>

<file path=ppt/slides/_rels/slide262.xml.rels><?xml version="1.0" encoding="UTF-8" standalone="yes"?>
<Relationships xmlns="http://schemas.openxmlformats.org/package/2006/relationships"><Relationship Id="rId8" Type="http://schemas.openxmlformats.org/officeDocument/2006/relationships/hyperlink" Target="https://doi.org/10.1016/S2215-0366(16)30013-0" TargetMode="External"/><Relationship Id="rId3" Type="http://schemas.openxmlformats.org/officeDocument/2006/relationships/image" Target="../media/image243.jpeg"/><Relationship Id="rId7" Type="http://schemas.openxmlformats.org/officeDocument/2006/relationships/hyperlink" Target="https://doi.org/10.1186/1471-244X-10-67" TargetMode="External"/><Relationship Id="rId2" Type="http://schemas.openxmlformats.org/officeDocument/2006/relationships/notesSlide" Target="../notesSlides/notesSlide152.xml"/><Relationship Id="rId1" Type="http://schemas.openxmlformats.org/officeDocument/2006/relationships/slideLayout" Target="../slideLayouts/slideLayout7.xml"/><Relationship Id="rId6" Type="http://schemas.openxmlformats.org/officeDocument/2006/relationships/hyperlink" Target="https://doi.org/10.1017/S003329170500471X" TargetMode="External"/><Relationship Id="rId5" Type="http://schemas.openxmlformats.org/officeDocument/2006/relationships/hyperlink" Target="https://doi.org/10.1016/j.biopsych.2003.12.003%203" TargetMode="External"/><Relationship Id="rId4" Type="http://schemas.openxmlformats.org/officeDocument/2006/relationships/hyperlink" Target="https://doi.org/10.1097/00004583-199504000-00009" TargetMode="External"/></Relationships>
</file>

<file path=ppt/slides/_rels/slide263.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notesSlide" Target="../notesSlides/notesSlide154.xml"/><Relationship Id="rId1" Type="http://schemas.openxmlformats.org/officeDocument/2006/relationships/slideLayout" Target="../slideLayouts/slideLayout7.xml"/><Relationship Id="rId4" Type="http://schemas.openxmlformats.org/officeDocument/2006/relationships/hyperlink" Target="https://doi.org/10.1186/s12888-022-03898-z" TargetMode="External"/></Relationships>
</file>

<file path=ppt/slides/_rels/slide265.xml.rels><?xml version="1.0" encoding="UTF-8" standalone="yes"?>
<Relationships xmlns="http://schemas.openxmlformats.org/package/2006/relationships"><Relationship Id="rId3" Type="http://schemas.openxmlformats.org/officeDocument/2006/relationships/hyperlink" Target="https://doi.org/10.1007/s10882-018-9592-1" TargetMode="External"/><Relationship Id="rId2" Type="http://schemas.openxmlformats.org/officeDocument/2006/relationships/notesSlide" Target="../notesSlides/notesSlide155.xml"/><Relationship Id="rId1" Type="http://schemas.openxmlformats.org/officeDocument/2006/relationships/slideLayout" Target="../slideLayouts/slideLayout7.xml"/><Relationship Id="rId4" Type="http://schemas.openxmlformats.org/officeDocument/2006/relationships/hyperlink" Target="https://doi.org/10.1192/apt.bp.108.006852%203" TargetMode="Externa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8.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3" Type="http://schemas.openxmlformats.org/officeDocument/2006/relationships/image" Target="../media/image246.jpeg"/><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notesSlide" Target="../notesSlides/notesSlide163.xml"/><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notesSlide" Target="../notesSlides/notesSlide164.xml"/><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8.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8.xml.rels><?xml version="1.0" encoding="UTF-8" standalone="yes"?>
<Relationships xmlns="http://schemas.openxmlformats.org/package/2006/relationships"><Relationship Id="rId3" Type="http://schemas.openxmlformats.org/officeDocument/2006/relationships/hyperlink" Target="https://pubmed.ncbi.nlm.nih.gov/16500798/" TargetMode="External"/><Relationship Id="rId2" Type="http://schemas.openxmlformats.org/officeDocument/2006/relationships/hyperlink" Target="https://pubmed.ncbi.nlm.nih.gov/7770343/" TargetMode="External"/><Relationship Id="rId1" Type="http://schemas.openxmlformats.org/officeDocument/2006/relationships/slideLayout" Target="../slideLayouts/slideLayout8.xml"/><Relationship Id="rId4" Type="http://schemas.openxmlformats.org/officeDocument/2006/relationships/hyperlink" Target="https://pubmed.ncbi.nlm.nih.gov/169614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6511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021490" cy="400648"/>
          </a:xfrm>
          <a:prstGeom prst="rect">
            <a:avLst/>
          </a:prstGeom>
        </p:spPr>
        <p:txBody>
          <a:bodyPr lIns="91440" tIns="45720" rIns="91440" bIns="45720" anchor="t"/>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1.1</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latin typeface="Trebuchet MS"/>
              </a:rPr>
              <a:t>At have fået diagnosen </a:t>
            </a: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095298"/>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Anne Mette Christiansen &amp; Berit Wittenkamp,</a:t>
            </a:r>
          </a:p>
          <a:p>
            <a:pPr defTabSz="914400"/>
            <a:r>
              <a:rPr lang="da-DK" sz="1800" kern="0" dirty="0">
                <a:solidFill>
                  <a:schemeClr val="bg1">
                    <a:lumMod val="75000"/>
                  </a:schemeClr>
                </a:solidFill>
              </a:rPr>
              <a:t>psykiatriske sygeplejersker </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C-APROM/DK/ADH/0162</a:t>
            </a:r>
          </a:p>
        </p:txBody>
      </p:sp>
      <p:pic>
        <p:nvPicPr>
          <p:cNvPr id="7" name="Billede 6">
            <a:extLst>
              <a:ext uri="{FF2B5EF4-FFF2-40B4-BE49-F238E27FC236}">
                <a16:creationId xmlns:a16="http://schemas.microsoft.com/office/drawing/2014/main" id="{891800A3-166D-9AEC-7015-E253B2B149C6}"/>
              </a:ext>
            </a:extLst>
          </p:cNvPr>
          <p:cNvPicPr>
            <a:picLocks noChangeAspect="1"/>
          </p:cNvPicPr>
          <p:nvPr/>
        </p:nvPicPr>
        <p:blipFill>
          <a:blip r:embed="rId4"/>
          <a:stretch>
            <a:fillRect/>
          </a:stretch>
        </p:blipFill>
        <p:spPr>
          <a:xfrm>
            <a:off x="784618" y="127874"/>
            <a:ext cx="4557403" cy="968413"/>
          </a:xfrm>
          <a:prstGeom prst="rect">
            <a:avLst/>
          </a:prstGeom>
        </p:spPr>
      </p:pic>
    </p:spTree>
    <p:extLst>
      <p:ext uri="{BB962C8B-B14F-4D97-AF65-F5344CB8AC3E}">
        <p14:creationId xmlns:p14="http://schemas.microsoft.com/office/powerpoint/2010/main" val="3804153823"/>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90637" y="1769772"/>
            <a:ext cx="6819770" cy="3354765"/>
          </a:xfrm>
          <a:prstGeom prst="rect">
            <a:avLst/>
          </a:prstGeom>
          <a:noFill/>
        </p:spPr>
        <p:txBody>
          <a:bodyPr wrap="square">
            <a:spAutoFit/>
          </a:bodyPr>
          <a:lstStyle/>
          <a:p>
            <a:r>
              <a:rPr kumimoji="1" lang="da-DK" sz="2400" b="1" dirty="0">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83317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34831" y="318968"/>
            <a:ext cx="7727264" cy="1325563"/>
          </a:xfrm>
        </p:spPr>
        <p:txBody>
          <a:bodyPr/>
          <a:lstStyle/>
          <a:p>
            <a:r>
              <a:rPr lang="da-DK" dirty="0">
                <a:solidFill>
                  <a:srgbClr val="644D79"/>
                </a:solidFill>
                <a:latin typeface="+mn-lt"/>
              </a:rPr>
              <a:t>Agenda for sessionen </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E1CF067D-F46C-CFAB-8885-DA4327A21DB3}"/>
              </a:ext>
            </a:extLst>
          </p:cNvPr>
          <p:cNvSpPr txBox="1"/>
          <p:nvPr/>
        </p:nvSpPr>
        <p:spPr>
          <a:xfrm>
            <a:off x="700456" y="2227810"/>
            <a:ext cx="7503744" cy="2949525"/>
          </a:xfrm>
          <a:prstGeom prst="rect">
            <a:avLst/>
          </a:prstGeom>
          <a:noFill/>
        </p:spPr>
        <p:txBody>
          <a:bodyPr wrap="square">
            <a:spAutoFit/>
          </a:bodyPr>
          <a:lstStyle/>
          <a:p>
            <a:pPr indent="-514350">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At blive diagnosticeret med ADHD</a:t>
            </a:r>
          </a:p>
          <a:p>
            <a:pPr indent="-514350">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Velkommen og præsentation</a:t>
            </a:r>
          </a:p>
          <a:p>
            <a:pPr indent="-514350">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Den gode udredning</a:t>
            </a:r>
          </a:p>
          <a:p>
            <a:pPr indent="-514350">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Reaktioner på diagnosen</a:t>
            </a:r>
          </a:p>
          <a:p>
            <a:pPr indent="-514350">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Hvordan påvirker diagnosen din identitet?</a:t>
            </a:r>
          </a:p>
          <a:p>
            <a:pPr indent="-514350">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Hvad så nu?</a:t>
            </a:r>
          </a:p>
        </p:txBody>
      </p:sp>
    </p:spTree>
    <p:extLst>
      <p:ext uri="{BB962C8B-B14F-4D97-AF65-F5344CB8AC3E}">
        <p14:creationId xmlns:p14="http://schemas.microsoft.com/office/powerpoint/2010/main" val="82244946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71DEF-57DD-77D6-3848-82DBF483916F}"/>
            </a:ext>
          </a:extLst>
        </p:cNvPr>
        <p:cNvGrpSpPr/>
        <p:nvPr/>
      </p:nvGrpSpPr>
      <p:grpSpPr>
        <a:xfrm>
          <a:off x="0" y="0"/>
          <a:ext cx="0" cy="0"/>
          <a:chOff x="0" y="0"/>
          <a:chExt cx="0" cy="0"/>
        </a:xfrm>
      </p:grpSpPr>
      <p:sp>
        <p:nvSpPr>
          <p:cNvPr id="5" name="Rectangle 10">
            <a:extLst>
              <a:ext uri="{FF2B5EF4-FFF2-40B4-BE49-F238E27FC236}">
                <a16:creationId xmlns:a16="http://schemas.microsoft.com/office/drawing/2014/main" id="{D331E5DD-FDB8-CEDB-2887-6883AC338636}"/>
              </a:ext>
            </a:extLst>
          </p:cNvPr>
          <p:cNvSpPr/>
          <p:nvPr/>
        </p:nvSpPr>
        <p:spPr>
          <a:xfrm>
            <a:off x="544344" y="2015926"/>
            <a:ext cx="5340144" cy="2603408"/>
          </a:xfrm>
          <a:prstGeom prst="rect">
            <a:avLst/>
          </a:prstGeom>
          <a:solidFill>
            <a:srgbClr val="70578B"/>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C94ACD15-1F83-BBA2-AA10-6018FDEDBD2C}"/>
              </a:ext>
            </a:extLst>
          </p:cNvPr>
          <p:cNvSpPr>
            <a:spLocks noGrp="1"/>
          </p:cNvSpPr>
          <p:nvPr>
            <p:ph idx="1"/>
          </p:nvPr>
        </p:nvSpPr>
        <p:spPr>
          <a:xfrm>
            <a:off x="905868" y="2331905"/>
            <a:ext cx="4789683" cy="2776538"/>
          </a:xfrm>
        </p:spPr>
        <p:txBody>
          <a:bodyPr vert="horz" lIns="91440" tIns="45720" rIns="91440" bIns="45720" rtlCol="0" anchor="t">
            <a:normAutofit/>
          </a:bodyPr>
          <a:lstStyle/>
          <a:p>
            <a:pPr marL="0" indent="0" algn="ctr">
              <a:buNone/>
            </a:pPr>
            <a:r>
              <a:rPr lang="da-DK" sz="3600" dirty="0">
                <a:solidFill>
                  <a:schemeClr val="bg1"/>
                </a:solidFill>
                <a:latin typeface="Calibri" panose="020F0502020204030204" pitchFamily="34" charset="0"/>
                <a:ea typeface="Calibri" panose="020F0502020204030204" pitchFamily="34" charset="0"/>
                <a:cs typeface="Calibri" panose="020F0502020204030204" pitchFamily="34" charset="0"/>
              </a:rPr>
              <a:t>Hvem er vi?</a:t>
            </a:r>
          </a:p>
          <a:p>
            <a:pPr marL="0" indent="0" algn="ctr">
              <a:buNone/>
            </a:pPr>
            <a:r>
              <a:rPr lang="da-DK"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indent="0" algn="ctr">
              <a:buNone/>
            </a:pPr>
            <a:r>
              <a:rPr lang="da-DK" sz="1800" kern="1200" dirty="0">
                <a:solidFill>
                  <a:schemeClr val="bg1">
                    <a:lumMod val="85000"/>
                  </a:schemeClr>
                </a:solidFill>
                <a:latin typeface="+mn-lt"/>
                <a:ea typeface="+mn-ea"/>
                <a:cs typeface="+mn-cs"/>
              </a:rPr>
              <a:t>Baggrund, uddannelse</a:t>
            </a:r>
          </a:p>
        </p:txBody>
      </p:sp>
      <p:sp>
        <p:nvSpPr>
          <p:cNvPr id="12" name="Rectangle 10">
            <a:extLst>
              <a:ext uri="{FF2B5EF4-FFF2-40B4-BE49-F238E27FC236}">
                <a16:creationId xmlns:a16="http://schemas.microsoft.com/office/drawing/2014/main" id="{8E079BD3-981A-6946-B278-9511E32F3319}"/>
              </a:ext>
            </a:extLst>
          </p:cNvPr>
          <p:cNvSpPr/>
          <p:nvPr/>
        </p:nvSpPr>
        <p:spPr>
          <a:xfrm>
            <a:off x="6436257" y="2015926"/>
            <a:ext cx="5340143" cy="2603408"/>
          </a:xfrm>
          <a:prstGeom prst="rect">
            <a:avLst/>
          </a:prstGeom>
          <a:solidFill>
            <a:srgbClr val="70578B"/>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Google Shape;72;p16">
            <a:extLst>
              <a:ext uri="{FF2B5EF4-FFF2-40B4-BE49-F238E27FC236}">
                <a16:creationId xmlns:a16="http://schemas.microsoft.com/office/drawing/2014/main" id="{C7F62413-21E4-9808-8994-BD7CDAF20D7E}"/>
              </a:ext>
            </a:extLst>
          </p:cNvPr>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644D79"/>
                </a:solidFill>
                <a:latin typeface="+mn-lt"/>
              </a:rPr>
              <a:t>Præsentation</a:t>
            </a:r>
            <a:endParaRPr dirty="0">
              <a:solidFill>
                <a:srgbClr val="644D79"/>
              </a:solidFill>
              <a:latin typeface="+mn-lt"/>
            </a:endParaRPr>
          </a:p>
        </p:txBody>
      </p:sp>
      <p:sp>
        <p:nvSpPr>
          <p:cNvPr id="11" name="Pladsholder til indhold 2">
            <a:extLst>
              <a:ext uri="{FF2B5EF4-FFF2-40B4-BE49-F238E27FC236}">
                <a16:creationId xmlns:a16="http://schemas.microsoft.com/office/drawing/2014/main" id="{1851E775-227F-DC54-C25A-8B03C3920869}"/>
              </a:ext>
            </a:extLst>
          </p:cNvPr>
          <p:cNvSpPr txBox="1">
            <a:spLocks/>
          </p:cNvSpPr>
          <p:nvPr/>
        </p:nvSpPr>
        <p:spPr>
          <a:xfrm>
            <a:off x="6711486" y="2291960"/>
            <a:ext cx="4789683" cy="2776538"/>
          </a:xfrm>
          <a:prstGeom prst="rect">
            <a:avLst/>
          </a:prstGeom>
        </p:spPr>
        <p:txBody>
          <a:bodyPr vert="horz" wrap="square" lIns="91440" tIns="45720" rIns="91440" bIns="45720" rtlCol="0" anchor="t">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ctr" defTabSz="914400"/>
            <a:r>
              <a:rPr lang="da-DK" sz="3600" kern="0" dirty="0">
                <a:solidFill>
                  <a:schemeClr val="bg1"/>
                </a:solidFill>
                <a:latin typeface="Calibri" panose="020F0502020204030204" pitchFamily="34" charset="0"/>
                <a:ea typeface="Calibri" panose="020F0502020204030204" pitchFamily="34" charset="0"/>
                <a:cs typeface="Calibri" panose="020F0502020204030204" pitchFamily="34" charset="0"/>
              </a:rPr>
              <a:t>Hvem er I?</a:t>
            </a:r>
          </a:p>
          <a:p>
            <a:pPr algn="ctr" defTabSz="914400"/>
            <a:endParaRPr lang="da-DK" sz="3600" kern="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algn="ctr" defTabSz="914400"/>
            <a:r>
              <a:rPr lang="da-DK" sz="1800" dirty="0">
                <a:solidFill>
                  <a:schemeClr val="bg1">
                    <a:lumMod val="85000"/>
                  </a:schemeClr>
                </a:solidFill>
                <a:latin typeface="+mn-lt"/>
                <a:ea typeface="+mn-ea"/>
                <a:cs typeface="+mn-cs"/>
              </a:rPr>
              <a:t>Navn, alder, hvornår I er udredt</a:t>
            </a:r>
          </a:p>
        </p:txBody>
      </p:sp>
      <p:sp>
        <p:nvSpPr>
          <p:cNvPr id="13" name="Ellipse 12">
            <a:extLst>
              <a:ext uri="{FF2B5EF4-FFF2-40B4-BE49-F238E27FC236}">
                <a16:creationId xmlns:a16="http://schemas.microsoft.com/office/drawing/2014/main" id="{62B3456F-E4A1-3E97-5E9C-026DAFA62C54}"/>
              </a:ext>
            </a:extLst>
          </p:cNvPr>
          <p:cNvSpPr/>
          <p:nvPr/>
        </p:nvSpPr>
        <p:spPr>
          <a:xfrm>
            <a:off x="2628900" y="4082124"/>
            <a:ext cx="1333500" cy="1333500"/>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Ellipse 13">
            <a:extLst>
              <a:ext uri="{FF2B5EF4-FFF2-40B4-BE49-F238E27FC236}">
                <a16:creationId xmlns:a16="http://schemas.microsoft.com/office/drawing/2014/main" id="{C4732C6C-CAD7-1199-EED8-53D69BF26D76}"/>
              </a:ext>
            </a:extLst>
          </p:cNvPr>
          <p:cNvSpPr/>
          <p:nvPr/>
        </p:nvSpPr>
        <p:spPr>
          <a:xfrm>
            <a:off x="8568289" y="4094997"/>
            <a:ext cx="1333500" cy="1333500"/>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6" name="Grafik 15" descr="Lærer med massiv udfyldning">
            <a:extLst>
              <a:ext uri="{FF2B5EF4-FFF2-40B4-BE49-F238E27FC236}">
                <a16:creationId xmlns:a16="http://schemas.microsoft.com/office/drawing/2014/main" id="{96741B17-5B6A-3533-C828-F2EC536386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38450" y="4315725"/>
            <a:ext cx="914400" cy="914400"/>
          </a:xfrm>
          <a:prstGeom prst="rect">
            <a:avLst/>
          </a:prstGeom>
        </p:spPr>
      </p:pic>
      <p:pic>
        <p:nvPicPr>
          <p:cNvPr id="21" name="Grafik 20" descr="Møde med massiv udfyldning">
            <a:extLst>
              <a:ext uri="{FF2B5EF4-FFF2-40B4-BE49-F238E27FC236}">
                <a16:creationId xmlns:a16="http://schemas.microsoft.com/office/drawing/2014/main" id="{C6C4DDF3-8291-7A5B-B642-707FF9E905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57226" y="4291674"/>
            <a:ext cx="914400" cy="914400"/>
          </a:xfrm>
          <a:prstGeom prst="rect">
            <a:avLst/>
          </a:prstGeom>
        </p:spPr>
      </p:pic>
    </p:spTree>
    <p:extLst>
      <p:ext uri="{BB962C8B-B14F-4D97-AF65-F5344CB8AC3E}">
        <p14:creationId xmlns:p14="http://schemas.microsoft.com/office/powerpoint/2010/main" val="779181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1B528-7523-387F-C45D-029AED18B26F}"/>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C157A0A3-2737-C760-13DC-99D9D6ACC3A4}"/>
              </a:ext>
            </a:extLst>
          </p:cNvPr>
          <p:cNvSpPr/>
          <p:nvPr/>
        </p:nvSpPr>
        <p:spPr>
          <a:xfrm>
            <a:off x="9989648" y="6228920"/>
            <a:ext cx="2096932" cy="5568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ctangle 10">
            <a:extLst>
              <a:ext uri="{FF2B5EF4-FFF2-40B4-BE49-F238E27FC236}">
                <a16:creationId xmlns:a16="http://schemas.microsoft.com/office/drawing/2014/main" id="{8949F2B5-2E57-DFC4-9440-5F50C32261D1}"/>
              </a:ext>
            </a:extLst>
          </p:cNvPr>
          <p:cNvSpPr/>
          <p:nvPr/>
        </p:nvSpPr>
        <p:spPr>
          <a:xfrm>
            <a:off x="581012" y="1860952"/>
            <a:ext cx="10304300" cy="45398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0" name="Rectangle 3">
            <a:extLst>
              <a:ext uri="{FF2B5EF4-FFF2-40B4-BE49-F238E27FC236}">
                <a16:creationId xmlns:a16="http://schemas.microsoft.com/office/drawing/2014/main" id="{BA948A6C-FF89-E942-2F23-299E26A28021}"/>
              </a:ext>
            </a:extLst>
          </p:cNvPr>
          <p:cNvSpPr/>
          <p:nvPr/>
        </p:nvSpPr>
        <p:spPr>
          <a:xfrm>
            <a:off x="581012" y="1695585"/>
            <a:ext cx="10304300" cy="23584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4D5FA0AA-B01E-438F-BA9F-C452894C9F2D}"/>
              </a:ext>
            </a:extLst>
          </p:cNvPr>
          <p:cNvSpPr>
            <a:spLocks noGrp="1"/>
          </p:cNvSpPr>
          <p:nvPr>
            <p:ph type="title"/>
          </p:nvPr>
        </p:nvSpPr>
        <p:spPr>
          <a:xfrm>
            <a:off x="500860" y="-794"/>
            <a:ext cx="10515600" cy="1325563"/>
          </a:xfrm>
        </p:spPr>
        <p:txBody>
          <a:bodyPr/>
          <a:lstStyle/>
          <a:p>
            <a:r>
              <a:rPr lang="da-DK" dirty="0">
                <a:solidFill>
                  <a:srgbClr val="644D79"/>
                </a:solidFill>
                <a:latin typeface="+mn-lt"/>
              </a:rPr>
              <a:t>Rammerne for Psykoedukation</a:t>
            </a:r>
          </a:p>
        </p:txBody>
      </p:sp>
      <p:sp>
        <p:nvSpPr>
          <p:cNvPr id="12" name="Tekstfelt 11">
            <a:extLst>
              <a:ext uri="{FF2B5EF4-FFF2-40B4-BE49-F238E27FC236}">
                <a16:creationId xmlns:a16="http://schemas.microsoft.com/office/drawing/2014/main" id="{C00D9498-59F5-EFE2-799C-C26672B7BA1C}"/>
              </a:ext>
            </a:extLst>
          </p:cNvPr>
          <p:cNvSpPr txBox="1"/>
          <p:nvPr/>
        </p:nvSpPr>
        <p:spPr>
          <a:xfrm>
            <a:off x="1037902" y="2236447"/>
            <a:ext cx="8311838" cy="3788858"/>
          </a:xfrm>
          <a:prstGeom prst="rect">
            <a:avLst/>
          </a:prstGeom>
          <a:noFill/>
        </p:spPr>
        <p:txBody>
          <a:bodyPr wrap="square">
            <a:spAutoFit/>
          </a:bodyPr>
          <a:lstStyle/>
          <a:p>
            <a:pPr>
              <a:lnSpc>
                <a:spcPct val="150000"/>
              </a:lnSpc>
            </a:pPr>
            <a:r>
              <a:rPr lang="da-DK" sz="1800" dirty="0">
                <a:solidFill>
                  <a:schemeClr val="tx1">
                    <a:lumMod val="65000"/>
                    <a:lumOff val="35000"/>
                  </a:schemeClr>
                </a:solidFill>
              </a:rPr>
              <a:t>Mobil på lydløs</a:t>
            </a:r>
          </a:p>
          <a:p>
            <a:pPr>
              <a:lnSpc>
                <a:spcPct val="150000"/>
              </a:lnSpc>
            </a:pPr>
            <a:r>
              <a:rPr lang="da-DK" sz="1800" dirty="0">
                <a:solidFill>
                  <a:schemeClr val="tx1">
                    <a:lumMod val="65000"/>
                    <a:lumOff val="35000"/>
                  </a:schemeClr>
                </a:solidFill>
              </a:rPr>
              <a:t>Tavshedspligt</a:t>
            </a:r>
          </a:p>
          <a:p>
            <a:pPr>
              <a:lnSpc>
                <a:spcPct val="150000"/>
              </a:lnSpc>
            </a:pPr>
            <a:r>
              <a:rPr lang="da-DK" sz="1800" dirty="0">
                <a:solidFill>
                  <a:schemeClr val="tx1">
                    <a:lumMod val="65000"/>
                    <a:lumOff val="35000"/>
                  </a:schemeClr>
                </a:solidFill>
              </a:rPr>
              <a:t>Tryg stemning</a:t>
            </a:r>
          </a:p>
          <a:p>
            <a:pPr>
              <a:lnSpc>
                <a:spcPct val="150000"/>
              </a:lnSpc>
            </a:pPr>
            <a:r>
              <a:rPr lang="da-DK" sz="1800" dirty="0">
                <a:solidFill>
                  <a:schemeClr val="tx1">
                    <a:lumMod val="65000"/>
                    <a:lumOff val="35000"/>
                  </a:schemeClr>
                </a:solidFill>
              </a:rPr>
              <a:t>Frit rum med plads til alle</a:t>
            </a:r>
          </a:p>
          <a:p>
            <a:pPr>
              <a:lnSpc>
                <a:spcPct val="150000"/>
              </a:lnSpc>
            </a:pPr>
            <a:r>
              <a:rPr lang="da-DK" sz="1800" dirty="0">
                <a:solidFill>
                  <a:schemeClr val="tx1">
                    <a:lumMod val="65000"/>
                    <a:lumOff val="35000"/>
                  </a:schemeClr>
                </a:solidFill>
              </a:rPr>
              <a:t>Stå, gå, sidde på gulvet mm</a:t>
            </a:r>
          </a:p>
          <a:p>
            <a:pPr>
              <a:lnSpc>
                <a:spcPct val="150000"/>
              </a:lnSpc>
            </a:pPr>
            <a:r>
              <a:rPr lang="da-DK" sz="1800" dirty="0">
                <a:solidFill>
                  <a:schemeClr val="tx1">
                    <a:lumMod val="65000"/>
                    <a:lumOff val="35000"/>
                  </a:schemeClr>
                </a:solidFill>
              </a:rPr>
              <a:t>Pause undervejs</a:t>
            </a:r>
          </a:p>
          <a:p>
            <a:pPr>
              <a:lnSpc>
                <a:spcPct val="150000"/>
              </a:lnSpc>
            </a:pPr>
            <a:r>
              <a:rPr lang="da-DK" sz="1800" dirty="0">
                <a:solidFill>
                  <a:schemeClr val="tx1">
                    <a:lumMod val="65000"/>
                    <a:lumOff val="35000"/>
                  </a:schemeClr>
                </a:solidFill>
              </a:rPr>
              <a:t>Byd gerne ind - men ræk hånden op</a:t>
            </a:r>
          </a:p>
          <a:p>
            <a:pPr>
              <a:lnSpc>
                <a:spcPct val="150000"/>
              </a:lnSpc>
            </a:pPr>
            <a:r>
              <a:rPr lang="da-DK" sz="1800" dirty="0">
                <a:solidFill>
                  <a:schemeClr val="tx1">
                    <a:lumMod val="65000"/>
                    <a:lumOff val="35000"/>
                  </a:schemeClr>
                </a:solidFill>
              </a:rPr>
              <a:t>Det er vigtigt at prioritere undervisningen for størst udbytte</a:t>
            </a:r>
          </a:p>
          <a:p>
            <a:pPr>
              <a:lnSpc>
                <a:spcPct val="150000"/>
              </a:lnSpc>
            </a:pPr>
            <a:r>
              <a:rPr lang="da-DK" sz="1800" dirty="0">
                <a:solidFill>
                  <a:schemeClr val="tx1">
                    <a:lumMod val="65000"/>
                    <a:lumOff val="35000"/>
                  </a:schemeClr>
                </a:solidFill>
              </a:rPr>
              <a:t>HUSK at melde afbud til underviserne </a:t>
            </a:r>
            <a:endParaRPr lang="da-DK" sz="1400" dirty="0">
              <a:solidFill>
                <a:schemeClr val="tx1">
                  <a:lumMod val="65000"/>
                  <a:lumOff val="35000"/>
                </a:schemeClr>
              </a:solidFill>
            </a:endParaRPr>
          </a:p>
        </p:txBody>
      </p:sp>
      <p:pic>
        <p:nvPicPr>
          <p:cNvPr id="11" name="Billede 10">
            <a:extLst>
              <a:ext uri="{FF2B5EF4-FFF2-40B4-BE49-F238E27FC236}">
                <a16:creationId xmlns:a16="http://schemas.microsoft.com/office/drawing/2014/main" id="{B0D611C7-F751-E6F5-DD73-FFC574BBFC94}"/>
              </a:ext>
            </a:extLst>
          </p:cNvPr>
          <p:cNvPicPr>
            <a:picLocks noChangeAspect="1"/>
          </p:cNvPicPr>
          <p:nvPr/>
        </p:nvPicPr>
        <p:blipFill>
          <a:blip r:embed="rId3"/>
          <a:stretch>
            <a:fillRect/>
          </a:stretch>
        </p:blipFill>
        <p:spPr>
          <a:xfrm>
            <a:off x="4459596" y="1534571"/>
            <a:ext cx="6318131" cy="3788858"/>
          </a:xfrm>
          <a:prstGeom prst="rect">
            <a:avLst/>
          </a:prstGeom>
        </p:spPr>
      </p:pic>
    </p:spTree>
    <p:extLst>
      <p:ext uri="{BB962C8B-B14F-4D97-AF65-F5344CB8AC3E}">
        <p14:creationId xmlns:p14="http://schemas.microsoft.com/office/powerpoint/2010/main" val="37185578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0CD80-44CB-034B-AFD0-2D797A40396D}"/>
            </a:ext>
          </a:extLst>
        </p:cNvPr>
        <p:cNvGrpSpPr/>
        <p:nvPr/>
      </p:nvGrpSpPr>
      <p:grpSpPr>
        <a:xfrm>
          <a:off x="0" y="0"/>
          <a:ext cx="0" cy="0"/>
          <a:chOff x="0" y="0"/>
          <a:chExt cx="0" cy="0"/>
        </a:xfrm>
      </p:grpSpPr>
      <p:sp>
        <p:nvSpPr>
          <p:cNvPr id="14" name="Titel 1">
            <a:extLst>
              <a:ext uri="{FF2B5EF4-FFF2-40B4-BE49-F238E27FC236}">
                <a16:creationId xmlns:a16="http://schemas.microsoft.com/office/drawing/2014/main" id="{1DBB76F0-ED4A-380D-6E45-515FB32C7020}"/>
              </a:ext>
            </a:extLst>
          </p:cNvPr>
          <p:cNvSpPr txBox="1">
            <a:spLocks/>
          </p:cNvSpPr>
          <p:nvPr/>
        </p:nvSpPr>
        <p:spPr>
          <a:xfrm>
            <a:off x="500860" y="-5473"/>
            <a:ext cx="10515600" cy="1325563"/>
          </a:xfrm>
          <a:prstGeom prst="rect">
            <a:avLst/>
          </a:prstGeom>
        </p:spPr>
        <p:txBody>
          <a:bodyPr vert="horz" wrap="square" lIns="0" tIns="0" rIns="0" bIns="0" rtlCol="0" anchor="ctr">
            <a:normAutofit/>
          </a:bodyPr>
          <a:lstStyle>
            <a:lvl1pPr>
              <a:defRPr sz="5000" b="1" i="0">
                <a:solidFill>
                  <a:srgbClr val="63609A"/>
                </a:solidFill>
                <a:latin typeface="Times New Roman"/>
                <a:ea typeface="Trebuchet MS" charset="0"/>
                <a:cs typeface="Times New Roman"/>
              </a:defRPr>
            </a:lvl1pPr>
          </a:lstStyle>
          <a:p>
            <a:pPr defTabSz="914400"/>
            <a:r>
              <a:rPr lang="da-DK" kern="0" dirty="0">
                <a:solidFill>
                  <a:srgbClr val="644D79"/>
                </a:solidFill>
                <a:latin typeface="+mn-lt"/>
              </a:rPr>
              <a:t>Hvad er psykoedukation?</a:t>
            </a:r>
            <a:endParaRPr lang="da-DK" kern="0" baseline="30000" dirty="0">
              <a:solidFill>
                <a:srgbClr val="644D79"/>
              </a:solidFill>
              <a:latin typeface="+mn-lt"/>
            </a:endParaRPr>
          </a:p>
        </p:txBody>
      </p:sp>
      <p:grpSp>
        <p:nvGrpSpPr>
          <p:cNvPr id="21" name="Gruppe 20">
            <a:extLst>
              <a:ext uri="{FF2B5EF4-FFF2-40B4-BE49-F238E27FC236}">
                <a16:creationId xmlns:a16="http://schemas.microsoft.com/office/drawing/2014/main" id="{10164247-50C8-B87B-62AE-72A37ADB2B33}"/>
              </a:ext>
            </a:extLst>
          </p:cNvPr>
          <p:cNvGrpSpPr/>
          <p:nvPr/>
        </p:nvGrpSpPr>
        <p:grpSpPr>
          <a:xfrm>
            <a:off x="500860" y="1436914"/>
            <a:ext cx="9800135" cy="4838432"/>
            <a:chOff x="477307" y="1653996"/>
            <a:chExt cx="10119838" cy="5050557"/>
          </a:xfrm>
        </p:grpSpPr>
        <p:sp>
          <p:nvSpPr>
            <p:cNvPr id="15" name="Rektangel 14">
              <a:extLst>
                <a:ext uri="{FF2B5EF4-FFF2-40B4-BE49-F238E27FC236}">
                  <a16:creationId xmlns:a16="http://schemas.microsoft.com/office/drawing/2014/main" id="{4704256F-A7E5-8687-F30C-07E94CE13508}"/>
                </a:ext>
              </a:extLst>
            </p:cNvPr>
            <p:cNvSpPr/>
            <p:nvPr/>
          </p:nvSpPr>
          <p:spPr>
            <a:xfrm>
              <a:off x="487680" y="1653996"/>
              <a:ext cx="9960356" cy="59390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ctangle 10">
              <a:extLst>
                <a:ext uri="{FF2B5EF4-FFF2-40B4-BE49-F238E27FC236}">
                  <a16:creationId xmlns:a16="http://schemas.microsoft.com/office/drawing/2014/main" id="{807D55BE-9905-F118-9E76-546730A84483}"/>
                </a:ext>
              </a:extLst>
            </p:cNvPr>
            <p:cNvSpPr/>
            <p:nvPr/>
          </p:nvSpPr>
          <p:spPr>
            <a:xfrm>
              <a:off x="487680" y="2327436"/>
              <a:ext cx="4824476"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2B40A8E7-DC4B-4318-A1F4-53DD8A5E9393}"/>
                </a:ext>
              </a:extLst>
            </p:cNvPr>
            <p:cNvSpPr txBox="1"/>
            <p:nvPr/>
          </p:nvSpPr>
          <p:spPr>
            <a:xfrm>
              <a:off x="519147" y="1725456"/>
              <a:ext cx="10077998" cy="738921"/>
            </a:xfrm>
            <a:prstGeom prst="rect">
              <a:avLst/>
            </a:prstGeom>
            <a:noFill/>
          </p:spPr>
          <p:txBody>
            <a:bodyPr wrap="square">
              <a:spAutoFit/>
            </a:bodyPr>
            <a:lstStyle/>
            <a:p>
              <a:pPr marL="0" indent="0">
                <a:buNone/>
              </a:pPr>
              <a:r>
                <a:rPr lang="da-DK" sz="1000" b="1" dirty="0">
                  <a:solidFill>
                    <a:schemeClr val="bg1"/>
                  </a:solidFill>
                </a:rPr>
                <a:t>Psykoedukation er undervisning af én selv og ens pårørende om sin diagnose.</a:t>
              </a:r>
            </a:p>
            <a:p>
              <a:pPr marL="0" indent="0">
                <a:buNone/>
              </a:pPr>
              <a:r>
                <a:rPr lang="da-DK" sz="1000" b="1" dirty="0">
                  <a:solidFill>
                    <a:schemeClr val="bg1"/>
                  </a:solidFill>
                </a:rPr>
                <a:t>Formålet med psykoedukation er, at opnå viden og forståelse om sin diagnose og derigennem få bedre mulighed for at mestre den og skabe et meningsfyldt liv. </a:t>
              </a:r>
            </a:p>
            <a:p>
              <a:pPr marL="0" indent="0">
                <a:buNone/>
              </a:pPr>
              <a:r>
                <a:rPr lang="da-DK" sz="1000" b="1" dirty="0">
                  <a:solidFill>
                    <a:schemeClr val="bg1"/>
                  </a:solidFill>
                </a:rPr>
                <a:t>Psykoedukation er et krav i behandling af ADHD </a:t>
              </a:r>
            </a:p>
            <a:p>
              <a:pPr marL="0" indent="0">
                <a:buNone/>
              </a:pPr>
              <a:endParaRPr lang="da-DK" sz="1000" b="1" dirty="0">
                <a:solidFill>
                  <a:schemeClr val="bg1"/>
                </a:solidFill>
              </a:endParaRPr>
            </a:p>
          </p:txBody>
        </p:sp>
        <p:sp>
          <p:nvSpPr>
            <p:cNvPr id="4" name="Tekstfelt 3">
              <a:extLst>
                <a:ext uri="{FF2B5EF4-FFF2-40B4-BE49-F238E27FC236}">
                  <a16:creationId xmlns:a16="http://schemas.microsoft.com/office/drawing/2014/main" id="{E0912392-B9F3-8538-B3B3-ECD91E12EF0E}"/>
                </a:ext>
              </a:extLst>
            </p:cNvPr>
            <p:cNvSpPr txBox="1"/>
            <p:nvPr/>
          </p:nvSpPr>
          <p:spPr>
            <a:xfrm>
              <a:off x="572502" y="2696618"/>
              <a:ext cx="4654832" cy="2246769"/>
            </a:xfrm>
            <a:prstGeom prst="rect">
              <a:avLst/>
            </a:prstGeom>
            <a:noFill/>
          </p:spPr>
          <p:txBody>
            <a:bodyPr wrap="square">
              <a:spAutoFit/>
            </a:bodyPr>
            <a:lstStyle/>
            <a:p>
              <a:pPr marL="0" indent="0" algn="ctr">
                <a:buNone/>
              </a:pPr>
              <a:r>
                <a:rPr lang="da-DK" sz="2000" b="1" dirty="0">
                  <a:solidFill>
                    <a:srgbClr val="70578B"/>
                  </a:solidFill>
                </a:rPr>
                <a:t>Behandling af ADHD består ofte af en kombination af psykoedukation, hjælp til hverdagen og eventuelt medicin</a:t>
              </a:r>
              <a:br>
                <a:rPr lang="da-DK" sz="2000" b="1" dirty="0">
                  <a:solidFill>
                    <a:srgbClr val="70578B"/>
                  </a:solidFill>
                </a:rPr>
              </a:br>
              <a:endParaRPr lang="da-DK" sz="2000" b="1" dirty="0">
                <a:solidFill>
                  <a:srgbClr val="70578B"/>
                </a:solidFill>
              </a:endParaRPr>
            </a:p>
            <a:p>
              <a:pPr marL="0" indent="0" algn="ctr">
                <a:buNone/>
              </a:pPr>
              <a:r>
                <a:rPr lang="da-DK" sz="2000" b="1" dirty="0">
                  <a:solidFill>
                    <a:srgbClr val="70578B"/>
                  </a:solidFill>
                </a:rPr>
                <a:t>Medicin + psykoedukation </a:t>
              </a:r>
              <a:br>
                <a:rPr lang="da-DK" sz="2000" b="1" dirty="0">
                  <a:solidFill>
                    <a:srgbClr val="70578B"/>
                  </a:solidFill>
                </a:rPr>
              </a:br>
              <a:r>
                <a:rPr lang="da-DK" sz="2000" b="1" dirty="0">
                  <a:solidFill>
                    <a:srgbClr val="70578B"/>
                  </a:solidFill>
                </a:rPr>
                <a:t>= </a:t>
              </a:r>
            </a:p>
            <a:p>
              <a:pPr marL="0" indent="0" algn="ctr">
                <a:buNone/>
              </a:pPr>
              <a:r>
                <a:rPr lang="da-DK" sz="2000" b="1" dirty="0">
                  <a:solidFill>
                    <a:srgbClr val="70578B"/>
                  </a:solidFill>
                </a:rPr>
                <a:t>Bedre end medicinsk behandling alene</a:t>
              </a:r>
            </a:p>
          </p:txBody>
        </p:sp>
        <p:sp>
          <p:nvSpPr>
            <p:cNvPr id="16" name="Rectangle 10">
              <a:extLst>
                <a:ext uri="{FF2B5EF4-FFF2-40B4-BE49-F238E27FC236}">
                  <a16:creationId xmlns:a16="http://schemas.microsoft.com/office/drawing/2014/main" id="{2BCCB192-E51D-C0BE-61DB-49C86771FCC0}"/>
                </a:ext>
              </a:extLst>
            </p:cNvPr>
            <p:cNvSpPr/>
            <p:nvPr/>
          </p:nvSpPr>
          <p:spPr>
            <a:xfrm>
              <a:off x="5623560" y="2319360"/>
              <a:ext cx="4824476"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kstfelt 5">
              <a:extLst>
                <a:ext uri="{FF2B5EF4-FFF2-40B4-BE49-F238E27FC236}">
                  <a16:creationId xmlns:a16="http://schemas.microsoft.com/office/drawing/2014/main" id="{A19758ED-B013-7E90-1CBF-32F7CA3CDD32}"/>
                </a:ext>
              </a:extLst>
            </p:cNvPr>
            <p:cNvSpPr txBox="1"/>
            <p:nvPr/>
          </p:nvSpPr>
          <p:spPr>
            <a:xfrm>
              <a:off x="6048142" y="3191440"/>
              <a:ext cx="4081992" cy="1323439"/>
            </a:xfrm>
            <a:prstGeom prst="rect">
              <a:avLst/>
            </a:prstGeom>
            <a:noFill/>
          </p:spPr>
          <p:txBody>
            <a:bodyPr wrap="square">
              <a:spAutoFit/>
            </a:bodyPr>
            <a:lstStyle/>
            <a:p>
              <a:pPr marL="0" indent="0" algn="ctr">
                <a:buNone/>
              </a:pPr>
              <a:r>
                <a:rPr lang="da-DK" sz="2000" b="1" dirty="0">
                  <a:solidFill>
                    <a:srgbClr val="70578B"/>
                  </a:solidFill>
                </a:rPr>
                <a:t>Forskning viser, at psykoedukation kan styrke effekten af medicin, øge livskvaliteten og gøre det lettere at tackle udfordringer i hverdagen.</a:t>
              </a:r>
            </a:p>
          </p:txBody>
        </p:sp>
        <p:sp>
          <p:nvSpPr>
            <p:cNvPr id="3" name="Tekstfelt 2">
              <a:extLst>
                <a:ext uri="{FF2B5EF4-FFF2-40B4-BE49-F238E27FC236}">
                  <a16:creationId xmlns:a16="http://schemas.microsoft.com/office/drawing/2014/main" id="{AF177309-498B-4246-1267-E02C66A479E8}"/>
                </a:ext>
              </a:extLst>
            </p:cNvPr>
            <p:cNvSpPr txBox="1"/>
            <p:nvPr/>
          </p:nvSpPr>
          <p:spPr>
            <a:xfrm>
              <a:off x="572502" y="6242888"/>
              <a:ext cx="8991046" cy="461665"/>
            </a:xfrm>
            <a:prstGeom prst="rect">
              <a:avLst/>
            </a:prstGeom>
            <a:noFill/>
          </p:spPr>
          <p:txBody>
            <a:bodyPr wrap="square" rtlCol="0">
              <a:spAutoFit/>
            </a:bodyPr>
            <a:lstStyle/>
            <a:p>
              <a:r>
                <a:rPr lang="da-DK" sz="1200" dirty="0"/>
                <a:t>Kilde: </a:t>
              </a:r>
              <a:r>
                <a:rPr lang="en-US" sz="1200" dirty="0"/>
                <a:t>Liu, C. I., et al. (2023). </a:t>
              </a:r>
              <a:r>
                <a:rPr lang="en-US" sz="1200" i="1" dirty="0"/>
                <a:t>Cognitive </a:t>
              </a:r>
              <a:r>
                <a:rPr lang="en-US" sz="1200" i="1" dirty="0" err="1"/>
                <a:t>behavioural</a:t>
              </a:r>
              <a:r>
                <a:rPr lang="en-US" sz="1200" i="1" dirty="0"/>
                <a:t> therapy for adult ADHD: A meta-analysis of randomized controlled trials</a:t>
              </a:r>
              <a:r>
                <a:rPr lang="en-US" sz="1200" dirty="0"/>
                <a:t>. Psychology and Psychotherapy: Theory, Research and Practice, 96(3), 543–599. https://doi.org/10.1111/papt.12455</a:t>
              </a:r>
              <a:endParaRPr lang="da-DK" sz="1200" dirty="0"/>
            </a:p>
          </p:txBody>
        </p:sp>
        <p:sp>
          <p:nvSpPr>
            <p:cNvPr id="19" name="Ligebenet trekant 18">
              <a:extLst>
                <a:ext uri="{FF2B5EF4-FFF2-40B4-BE49-F238E27FC236}">
                  <a16:creationId xmlns:a16="http://schemas.microsoft.com/office/drawing/2014/main" id="{4135B9FD-A7CB-F950-D3CB-86BCE6DA2A87}"/>
                </a:ext>
              </a:extLst>
            </p:cNvPr>
            <p:cNvSpPr/>
            <p:nvPr/>
          </p:nvSpPr>
          <p:spPr>
            <a:xfrm rot="5400000">
              <a:off x="4560584" y="3615691"/>
              <a:ext cx="1950720" cy="617220"/>
            </a:xfrm>
            <a:prstGeom prst="triangle">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Graphic 7">
              <a:extLst>
                <a:ext uri="{FF2B5EF4-FFF2-40B4-BE49-F238E27FC236}">
                  <a16:creationId xmlns:a16="http://schemas.microsoft.com/office/drawing/2014/main" id="{D9C0087B-2149-6A7F-A46E-0200E778C8F2}"/>
                </a:ext>
              </a:extLst>
            </p:cNvPr>
            <p:cNvSpPr/>
            <p:nvPr/>
          </p:nvSpPr>
          <p:spPr>
            <a:xfrm rot="16200000">
              <a:off x="477307" y="2327436"/>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grpSp>
    </p:spTree>
    <p:extLst>
      <p:ext uri="{BB962C8B-B14F-4D97-AF65-F5344CB8AC3E}">
        <p14:creationId xmlns:p14="http://schemas.microsoft.com/office/powerpoint/2010/main" val="279804947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CBE92D70-7839-1872-EA75-BB132553F80C}"/>
            </a:ext>
          </a:extLst>
        </p:cNvPr>
        <p:cNvGrpSpPr/>
        <p:nvPr/>
      </p:nvGrpSpPr>
      <p:grpSpPr>
        <a:xfrm>
          <a:off x="0" y="0"/>
          <a:ext cx="0" cy="0"/>
          <a:chOff x="0" y="0"/>
          <a:chExt cx="0" cy="0"/>
        </a:xfrm>
      </p:grpSpPr>
      <p:sp>
        <p:nvSpPr>
          <p:cNvPr id="2" name="Rectangle 10">
            <a:extLst>
              <a:ext uri="{FF2B5EF4-FFF2-40B4-BE49-F238E27FC236}">
                <a16:creationId xmlns:a16="http://schemas.microsoft.com/office/drawing/2014/main" id="{B1FF1AC6-1D0E-08BA-4382-5456D418795E}"/>
              </a:ext>
            </a:extLst>
          </p:cNvPr>
          <p:cNvSpPr/>
          <p:nvPr/>
        </p:nvSpPr>
        <p:spPr>
          <a:xfrm>
            <a:off x="0" y="1698171"/>
            <a:ext cx="12192000" cy="3760728"/>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 name="Billede 3">
            <a:extLst>
              <a:ext uri="{FF2B5EF4-FFF2-40B4-BE49-F238E27FC236}">
                <a16:creationId xmlns:a16="http://schemas.microsoft.com/office/drawing/2014/main" id="{E31F951F-D4BF-8A7A-25D7-D346FB3A05DB}"/>
              </a:ext>
            </a:extLst>
          </p:cNvPr>
          <p:cNvPicPr>
            <a:picLocks noChangeAspect="1"/>
          </p:cNvPicPr>
          <p:nvPr/>
        </p:nvPicPr>
        <p:blipFill>
          <a:blip r:embed="rId3">
            <a:alphaModFix amt="20000"/>
          </a:blip>
          <a:srcRect r="19352" b="6402"/>
          <a:stretch/>
        </p:blipFill>
        <p:spPr>
          <a:xfrm>
            <a:off x="3325667" y="1"/>
            <a:ext cx="8866333" cy="6858000"/>
          </a:xfrm>
          <a:prstGeom prst="rect">
            <a:avLst/>
          </a:prstGeom>
        </p:spPr>
      </p:pic>
      <p:sp>
        <p:nvSpPr>
          <p:cNvPr id="90" name="Google Shape;90;p19">
            <a:extLst>
              <a:ext uri="{FF2B5EF4-FFF2-40B4-BE49-F238E27FC236}">
                <a16:creationId xmlns:a16="http://schemas.microsoft.com/office/drawing/2014/main" id="{85961C95-0457-CFB2-130F-1ACC11906292}"/>
              </a:ext>
            </a:extLst>
          </p:cNvPr>
          <p:cNvSpPr txBox="1">
            <a:spLocks noGrp="1"/>
          </p:cNvSpPr>
          <p:nvPr>
            <p:ph type="title"/>
          </p:nvPr>
        </p:nvSpPr>
        <p:spPr>
          <a:xfrm>
            <a:off x="415600" y="604629"/>
            <a:ext cx="11360800" cy="763600"/>
          </a:xfrm>
          <a:prstGeom prst="rect">
            <a:avLst/>
          </a:prstGeom>
        </p:spPr>
        <p:txBody>
          <a:bodyPr spcFirstLastPara="1" vert="horz" wrap="square" lIns="121900" tIns="121900" rIns="121900" bIns="121900" anchor="t" anchorCtr="0">
            <a:normAutofit fontScale="90000"/>
          </a:bodyPr>
          <a:lstStyle/>
          <a:p>
            <a:pPr algn="l" rtl="0">
              <a:buClr>
                <a:schemeClr val="dk1"/>
              </a:buClr>
              <a:buSzPts val="990"/>
            </a:pPr>
            <a:r>
              <a:rPr lang="da" dirty="0">
                <a:solidFill>
                  <a:srgbClr val="644D79"/>
                </a:solidFill>
                <a:latin typeface="+mn-lt"/>
              </a:rPr>
              <a:t>Den gode udredning</a:t>
            </a:r>
            <a:endParaRPr dirty="0">
              <a:solidFill>
                <a:srgbClr val="644D79"/>
              </a:solidFill>
              <a:latin typeface="+mn-lt"/>
            </a:endParaRPr>
          </a:p>
        </p:txBody>
      </p:sp>
      <p:sp>
        <p:nvSpPr>
          <p:cNvPr id="91" name="Google Shape;91;p19">
            <a:extLst>
              <a:ext uri="{FF2B5EF4-FFF2-40B4-BE49-F238E27FC236}">
                <a16:creationId xmlns:a16="http://schemas.microsoft.com/office/drawing/2014/main" id="{235106E1-D0D2-867D-BA63-F2FC9F4E3DE0}"/>
              </a:ext>
            </a:extLst>
          </p:cNvPr>
          <p:cNvSpPr txBox="1">
            <a:spLocks noGrp="1"/>
          </p:cNvSpPr>
          <p:nvPr>
            <p:ph type="body" idx="1"/>
          </p:nvPr>
        </p:nvSpPr>
        <p:spPr>
          <a:xfrm>
            <a:off x="522564" y="1698171"/>
            <a:ext cx="11360800" cy="3461658"/>
          </a:xfrm>
          <a:prstGeom prst="rect">
            <a:avLst/>
          </a:prstGeom>
        </p:spPr>
        <p:txBody>
          <a:bodyPr spcFirstLastPara="1" wrap="square" lIns="121900" tIns="121900" rIns="121900" bIns="121900" anchor="t" anchorCtr="0">
            <a:normAutofit fontScale="70000" lnSpcReduction="20000"/>
          </a:bodyPr>
          <a:lstStyle/>
          <a:p>
            <a:pPr marL="571500" indent="-571500" algn="l" rtl="0">
              <a:lnSpc>
                <a:spcPct val="120000"/>
              </a:lnSpc>
              <a:spcBef>
                <a:spcPts val="1333"/>
              </a:spcBef>
              <a:buClr>
                <a:srgbClr val="70578B"/>
              </a:buClr>
              <a:buSzPct val="47000"/>
            </a:pPr>
            <a:r>
              <a:rPr lang="en-US" sz="2000" dirty="0" err="1">
                <a:solidFill>
                  <a:srgbClr val="70578B"/>
                </a:solidFill>
                <a:latin typeface="+mn-lt"/>
                <a:ea typeface="Calibri"/>
                <a:cs typeface="Calibri"/>
                <a:sym typeface="Calibri"/>
              </a:rPr>
              <a:t>Samtale</a:t>
            </a:r>
            <a:r>
              <a:rPr lang="en-US" sz="2000" dirty="0">
                <a:solidFill>
                  <a:srgbClr val="70578B"/>
                </a:solidFill>
                <a:latin typeface="+mn-lt"/>
                <a:ea typeface="Calibri"/>
                <a:cs typeface="Calibri"/>
                <a:sym typeface="Calibri"/>
              </a:rPr>
              <a:t> om dine </a:t>
            </a:r>
            <a:r>
              <a:rPr lang="en-US" sz="2000" dirty="0" err="1">
                <a:solidFill>
                  <a:srgbClr val="70578B"/>
                </a:solidFill>
                <a:latin typeface="+mn-lt"/>
                <a:ea typeface="Calibri"/>
                <a:cs typeface="Calibri"/>
                <a:sym typeface="Calibri"/>
              </a:rPr>
              <a:t>symptomer</a:t>
            </a:r>
            <a:r>
              <a:rPr lang="en-US" sz="2000" dirty="0">
                <a:solidFill>
                  <a:srgbClr val="70578B"/>
                </a:solidFill>
                <a:latin typeface="+mn-lt"/>
                <a:ea typeface="Calibri"/>
                <a:cs typeface="Calibri"/>
                <a:sym typeface="Calibri"/>
              </a:rPr>
              <a:t> </a:t>
            </a:r>
            <a:r>
              <a:rPr lang="en-US" sz="2000" dirty="0" err="1">
                <a:solidFill>
                  <a:srgbClr val="70578B"/>
                </a:solidFill>
                <a:latin typeface="+mn-lt"/>
                <a:ea typeface="Calibri"/>
                <a:cs typeface="Calibri"/>
                <a:sym typeface="Calibri"/>
              </a:rPr>
              <a:t>og</a:t>
            </a:r>
            <a:r>
              <a:rPr lang="en-US" sz="2000" dirty="0">
                <a:solidFill>
                  <a:srgbClr val="70578B"/>
                </a:solidFill>
                <a:latin typeface="+mn-lt"/>
                <a:ea typeface="Calibri"/>
                <a:cs typeface="Calibri"/>
                <a:sym typeface="Calibri"/>
              </a:rPr>
              <a:t> din </a:t>
            </a:r>
            <a:r>
              <a:rPr lang="en-US" sz="2000" dirty="0" err="1">
                <a:solidFill>
                  <a:srgbClr val="70578B"/>
                </a:solidFill>
                <a:latin typeface="+mn-lt"/>
                <a:ea typeface="Calibri"/>
                <a:cs typeface="Calibri"/>
                <a:sym typeface="Calibri"/>
              </a:rPr>
              <a:t>hverdag</a:t>
            </a:r>
            <a:r>
              <a:rPr lang="en-US" sz="2000" dirty="0">
                <a:solidFill>
                  <a:srgbClr val="70578B"/>
                </a:solidFill>
                <a:latin typeface="+mn-lt"/>
                <a:ea typeface="Calibri"/>
                <a:cs typeface="Calibri"/>
                <a:sym typeface="Calibri"/>
              </a:rPr>
              <a:t> </a:t>
            </a:r>
            <a:r>
              <a:rPr lang="en-US" sz="2000" b="0" dirty="0">
                <a:solidFill>
                  <a:srgbClr val="70578B"/>
                </a:solidFill>
                <a:latin typeface="+mn-lt"/>
                <a:ea typeface="Calibri"/>
                <a:cs typeface="Calibri"/>
                <a:sym typeface="Calibri"/>
              </a:rPr>
              <a:t>– her taler man om, </a:t>
            </a:r>
            <a:r>
              <a:rPr lang="en-US" sz="2000" b="0" dirty="0" err="1">
                <a:solidFill>
                  <a:srgbClr val="70578B"/>
                </a:solidFill>
                <a:latin typeface="+mn-lt"/>
                <a:ea typeface="Calibri"/>
                <a:cs typeface="Calibri"/>
                <a:sym typeface="Calibri"/>
              </a:rPr>
              <a:t>hvordan</a:t>
            </a:r>
            <a:r>
              <a:rPr lang="en-US" sz="2000" b="0" dirty="0">
                <a:solidFill>
                  <a:srgbClr val="70578B"/>
                </a:solidFill>
                <a:latin typeface="+mn-lt"/>
                <a:ea typeface="Calibri"/>
                <a:cs typeface="Calibri"/>
                <a:sym typeface="Calibri"/>
              </a:rPr>
              <a:t> du </a:t>
            </a:r>
            <a:r>
              <a:rPr lang="en-US" sz="2000" b="0" dirty="0" err="1">
                <a:solidFill>
                  <a:srgbClr val="70578B"/>
                </a:solidFill>
                <a:latin typeface="+mn-lt"/>
                <a:ea typeface="Calibri"/>
                <a:cs typeface="Calibri"/>
                <a:sym typeface="Calibri"/>
              </a:rPr>
              <a:t>har</a:t>
            </a:r>
            <a:r>
              <a:rPr lang="en-US" sz="2000" b="0" dirty="0">
                <a:solidFill>
                  <a:srgbClr val="70578B"/>
                </a:solidFill>
                <a:latin typeface="+mn-lt"/>
                <a:ea typeface="Calibri"/>
                <a:cs typeface="Calibri"/>
                <a:sym typeface="Calibri"/>
              </a:rPr>
              <a:t> det, </a:t>
            </a:r>
            <a:r>
              <a:rPr lang="en-US" sz="2000" b="0" dirty="0" err="1">
                <a:solidFill>
                  <a:srgbClr val="70578B"/>
                </a:solidFill>
                <a:latin typeface="+mn-lt"/>
                <a:ea typeface="Calibri"/>
                <a:cs typeface="Calibri"/>
                <a:sym typeface="Calibri"/>
              </a:rPr>
              <a:t>og</a:t>
            </a:r>
            <a:r>
              <a:rPr lang="en-US" sz="2000" b="0" dirty="0">
                <a:solidFill>
                  <a:srgbClr val="70578B"/>
                </a:solidFill>
                <a:latin typeface="+mn-lt"/>
                <a:ea typeface="Calibri"/>
                <a:cs typeface="Calibri"/>
                <a:sym typeface="Calibri"/>
              </a:rPr>
              <a:t> </a:t>
            </a:r>
            <a:r>
              <a:rPr lang="en-US" sz="2000" b="0" dirty="0" err="1">
                <a:solidFill>
                  <a:srgbClr val="70578B"/>
                </a:solidFill>
                <a:latin typeface="+mn-lt"/>
                <a:ea typeface="Calibri"/>
                <a:cs typeface="Calibri"/>
                <a:sym typeface="Calibri"/>
              </a:rPr>
              <a:t>hvilke</a:t>
            </a:r>
            <a:r>
              <a:rPr lang="en-US" sz="2000" b="0" dirty="0">
                <a:solidFill>
                  <a:srgbClr val="70578B"/>
                </a:solidFill>
                <a:latin typeface="+mn-lt"/>
                <a:ea typeface="Calibri"/>
                <a:cs typeface="Calibri"/>
                <a:sym typeface="Calibri"/>
              </a:rPr>
              <a:t> </a:t>
            </a:r>
            <a:r>
              <a:rPr lang="en-US" sz="2000" b="0" dirty="0" err="1">
                <a:solidFill>
                  <a:srgbClr val="70578B"/>
                </a:solidFill>
                <a:latin typeface="+mn-lt"/>
                <a:ea typeface="Calibri"/>
                <a:cs typeface="Calibri"/>
                <a:sym typeface="Calibri"/>
              </a:rPr>
              <a:t>udfordringer</a:t>
            </a:r>
            <a:r>
              <a:rPr lang="en-US" sz="2000" b="0" dirty="0">
                <a:solidFill>
                  <a:srgbClr val="70578B"/>
                </a:solidFill>
                <a:latin typeface="+mn-lt"/>
                <a:ea typeface="Calibri"/>
                <a:cs typeface="Calibri"/>
                <a:sym typeface="Calibri"/>
              </a:rPr>
              <a:t> du </a:t>
            </a:r>
            <a:r>
              <a:rPr lang="en-US" sz="2000" b="0" dirty="0" err="1">
                <a:solidFill>
                  <a:srgbClr val="70578B"/>
                </a:solidFill>
                <a:latin typeface="+mn-lt"/>
                <a:ea typeface="Calibri"/>
                <a:cs typeface="Calibri"/>
                <a:sym typeface="Calibri"/>
              </a:rPr>
              <a:t>oplever</a:t>
            </a:r>
            <a:r>
              <a:rPr lang="en-US" sz="2000" b="0" dirty="0">
                <a:solidFill>
                  <a:srgbClr val="70578B"/>
                </a:solidFill>
                <a:latin typeface="+mn-lt"/>
                <a:ea typeface="Calibri"/>
                <a:cs typeface="Calibri"/>
                <a:sym typeface="Calibri"/>
              </a:rPr>
              <a:t>, </a:t>
            </a:r>
            <a:r>
              <a:rPr lang="en-US" sz="2000" b="0" dirty="0" err="1">
                <a:solidFill>
                  <a:srgbClr val="70578B"/>
                </a:solidFill>
                <a:latin typeface="+mn-lt"/>
                <a:ea typeface="Calibri"/>
                <a:cs typeface="Calibri"/>
                <a:sym typeface="Calibri"/>
              </a:rPr>
              <a:t>både</a:t>
            </a:r>
            <a:r>
              <a:rPr lang="en-US" sz="2000" b="0" dirty="0">
                <a:solidFill>
                  <a:srgbClr val="70578B"/>
                </a:solidFill>
                <a:latin typeface="+mn-lt"/>
                <a:ea typeface="Calibri"/>
                <a:cs typeface="Calibri"/>
                <a:sym typeface="Calibri"/>
              </a:rPr>
              <a:t> nu </a:t>
            </a:r>
            <a:r>
              <a:rPr lang="en-US" sz="2000" b="0" dirty="0" err="1">
                <a:solidFill>
                  <a:srgbClr val="70578B"/>
                </a:solidFill>
                <a:latin typeface="+mn-lt"/>
                <a:ea typeface="Calibri"/>
                <a:cs typeface="Calibri"/>
                <a:sym typeface="Calibri"/>
              </a:rPr>
              <a:t>og</a:t>
            </a:r>
            <a:r>
              <a:rPr lang="en-US" sz="2000" b="0" dirty="0">
                <a:solidFill>
                  <a:srgbClr val="70578B"/>
                </a:solidFill>
                <a:latin typeface="+mn-lt"/>
                <a:ea typeface="Calibri"/>
                <a:cs typeface="Calibri"/>
                <a:sym typeface="Calibri"/>
              </a:rPr>
              <a:t> </a:t>
            </a:r>
            <a:r>
              <a:rPr lang="en-US" sz="2000" b="0" dirty="0" err="1">
                <a:solidFill>
                  <a:srgbClr val="70578B"/>
                </a:solidFill>
                <a:latin typeface="+mn-lt"/>
                <a:ea typeface="Calibri"/>
                <a:cs typeface="Calibri"/>
                <a:sym typeface="Calibri"/>
              </a:rPr>
              <a:t>tidligere</a:t>
            </a:r>
            <a:r>
              <a:rPr lang="en-US" sz="2000" b="0" dirty="0">
                <a:solidFill>
                  <a:srgbClr val="70578B"/>
                </a:solidFill>
                <a:latin typeface="+mn-lt"/>
                <a:ea typeface="Calibri"/>
                <a:cs typeface="Calibri"/>
                <a:sym typeface="Calibri"/>
              </a:rPr>
              <a:t> </a:t>
            </a:r>
            <a:r>
              <a:rPr lang="en-US" sz="2000" b="0" dirty="0" err="1">
                <a:solidFill>
                  <a:srgbClr val="70578B"/>
                </a:solidFill>
                <a:latin typeface="+mn-lt"/>
                <a:ea typeface="Calibri"/>
                <a:cs typeface="Calibri"/>
                <a:sym typeface="Calibri"/>
              </a:rPr>
              <a:t>i</a:t>
            </a:r>
            <a:r>
              <a:rPr lang="en-US" sz="2000" b="0" dirty="0">
                <a:solidFill>
                  <a:srgbClr val="70578B"/>
                </a:solidFill>
                <a:latin typeface="+mn-lt"/>
                <a:ea typeface="Calibri"/>
                <a:cs typeface="Calibri"/>
                <a:sym typeface="Calibri"/>
              </a:rPr>
              <a:t> </a:t>
            </a:r>
            <a:r>
              <a:rPr lang="en-US" sz="2000" b="0" dirty="0" err="1">
                <a:solidFill>
                  <a:srgbClr val="70578B"/>
                </a:solidFill>
                <a:latin typeface="+mn-lt"/>
                <a:ea typeface="Calibri"/>
                <a:cs typeface="Calibri"/>
                <a:sym typeface="Calibri"/>
              </a:rPr>
              <a:t>livet</a:t>
            </a:r>
            <a:r>
              <a:rPr lang="en-US" sz="2000" b="0" dirty="0">
                <a:solidFill>
                  <a:srgbClr val="70578B"/>
                </a:solidFill>
                <a:latin typeface="+mn-lt"/>
                <a:ea typeface="Calibri"/>
                <a:cs typeface="Calibri"/>
                <a:sym typeface="Calibri"/>
              </a:rPr>
              <a:t>. </a:t>
            </a:r>
            <a:r>
              <a:rPr lang="da" sz="2000" b="0" dirty="0">
                <a:solidFill>
                  <a:srgbClr val="70578B"/>
                </a:solidFill>
                <a:latin typeface="+mn-lt"/>
                <a:ea typeface="Calibri"/>
                <a:cs typeface="Calibri"/>
                <a:sym typeface="Calibri"/>
              </a:rPr>
              <a:t>DMPG</a:t>
            </a:r>
            <a:r>
              <a:rPr lang="da" sz="2000" b="0" baseline="30000" dirty="0">
                <a:solidFill>
                  <a:srgbClr val="70578B"/>
                </a:solidFill>
                <a:latin typeface="+mn-lt"/>
                <a:ea typeface="Calibri"/>
                <a:cs typeface="Calibri"/>
                <a:sym typeface="Calibri"/>
              </a:rPr>
              <a:t>a</a:t>
            </a:r>
          </a:p>
          <a:p>
            <a:pPr marL="571500" indent="-571500" algn="l" rtl="0">
              <a:lnSpc>
                <a:spcPct val="120000"/>
              </a:lnSpc>
              <a:spcBef>
                <a:spcPts val="1333"/>
              </a:spcBef>
              <a:buClr>
                <a:srgbClr val="70578B"/>
              </a:buClr>
              <a:buSzPct val="47000"/>
            </a:pPr>
            <a:r>
              <a:rPr lang="da-DK" sz="2000" dirty="0">
                <a:solidFill>
                  <a:srgbClr val="70578B"/>
                </a:solidFill>
                <a:latin typeface="+mn-lt"/>
                <a:ea typeface="Calibri"/>
                <a:cs typeface="Calibri"/>
                <a:sym typeface="Calibri"/>
              </a:rPr>
              <a:t>Udfyldelse af spørgeskemaer (ASRS 1.1 screening</a:t>
            </a:r>
            <a:r>
              <a:rPr lang="da-DK" sz="2000" baseline="30000" dirty="0">
                <a:solidFill>
                  <a:srgbClr val="70578B"/>
                </a:solidFill>
                <a:latin typeface="+mn-lt"/>
                <a:ea typeface="Calibri"/>
                <a:cs typeface="Calibri"/>
                <a:sym typeface="Calibri"/>
              </a:rPr>
              <a:t>b</a:t>
            </a:r>
            <a:r>
              <a:rPr lang="da-DK" sz="2000" dirty="0">
                <a:solidFill>
                  <a:srgbClr val="70578B"/>
                </a:solidFill>
                <a:latin typeface="+mn-lt"/>
                <a:ea typeface="Calibri"/>
                <a:cs typeface="Calibri"/>
                <a:sym typeface="Calibri"/>
              </a:rPr>
              <a:t>) – </a:t>
            </a:r>
            <a:r>
              <a:rPr lang="da-DK" sz="2000" b="0" dirty="0">
                <a:solidFill>
                  <a:srgbClr val="70578B"/>
                </a:solidFill>
                <a:latin typeface="+mn-lt"/>
                <a:ea typeface="Calibri"/>
                <a:cs typeface="Calibri"/>
                <a:sym typeface="Calibri"/>
              </a:rPr>
              <a:t>du bliver bedt om at svare på spørgsmål, som kan hjælpe med at vurdere, om der er tegn på ADHD.</a:t>
            </a:r>
            <a:endParaRPr sz="2000" b="0" baseline="30000" dirty="0">
              <a:solidFill>
                <a:srgbClr val="70578B"/>
              </a:solidFill>
              <a:latin typeface="+mn-lt"/>
              <a:ea typeface="Calibri"/>
              <a:cs typeface="Calibri"/>
              <a:sym typeface="Calibri"/>
            </a:endParaRPr>
          </a:p>
          <a:p>
            <a:pPr marL="571500" indent="-571500" algn="l" rtl="0">
              <a:lnSpc>
                <a:spcPct val="120000"/>
              </a:lnSpc>
              <a:spcBef>
                <a:spcPts val="1333"/>
              </a:spcBef>
              <a:buClr>
                <a:srgbClr val="70578B"/>
              </a:buClr>
              <a:buSzPct val="47000"/>
            </a:pPr>
            <a:r>
              <a:rPr lang="da-DK" sz="2000" dirty="0">
                <a:solidFill>
                  <a:srgbClr val="70578B"/>
                </a:solidFill>
                <a:latin typeface="+mn-lt"/>
                <a:ea typeface="Calibri"/>
                <a:cs typeface="Calibri"/>
                <a:sym typeface="Calibri"/>
              </a:rPr>
              <a:t>Grundig gennemgang af din</a:t>
            </a:r>
            <a:r>
              <a:rPr lang="da-DK" sz="2000" b="0" dirty="0">
                <a:solidFill>
                  <a:srgbClr val="70578B"/>
                </a:solidFill>
                <a:latin typeface="+mn-lt"/>
                <a:ea typeface="Calibri"/>
                <a:cs typeface="Calibri"/>
                <a:sym typeface="Calibri"/>
              </a:rPr>
              <a:t> </a:t>
            </a:r>
            <a:r>
              <a:rPr lang="da-DK" sz="2000" dirty="0">
                <a:solidFill>
                  <a:srgbClr val="70578B"/>
                </a:solidFill>
                <a:latin typeface="+mn-lt"/>
                <a:ea typeface="Calibri"/>
                <a:cs typeface="Calibri"/>
                <a:sym typeface="Calibri"/>
              </a:rPr>
              <a:t>udviklingshistorie</a:t>
            </a:r>
            <a:r>
              <a:rPr lang="da-DK" sz="2000" b="0" dirty="0">
                <a:solidFill>
                  <a:srgbClr val="70578B"/>
                </a:solidFill>
                <a:latin typeface="+mn-lt"/>
                <a:ea typeface="Calibri"/>
                <a:cs typeface="Calibri"/>
                <a:sym typeface="Calibri"/>
              </a:rPr>
              <a:t> </a:t>
            </a:r>
            <a:r>
              <a:rPr lang="da-DK" sz="2000" dirty="0">
                <a:solidFill>
                  <a:srgbClr val="70578B"/>
                </a:solidFill>
                <a:latin typeface="+mn-lt"/>
                <a:ea typeface="Calibri"/>
                <a:cs typeface="Calibri"/>
                <a:sym typeface="Calibri"/>
              </a:rPr>
              <a:t>(også kaldet et diagnostisk interview DIVA 5</a:t>
            </a:r>
            <a:r>
              <a:rPr lang="da-DK" sz="2000" baseline="30000" dirty="0">
                <a:solidFill>
                  <a:srgbClr val="70578B"/>
                </a:solidFill>
                <a:latin typeface="+mn-lt"/>
                <a:ea typeface="Calibri"/>
                <a:cs typeface="Calibri"/>
                <a:sym typeface="Calibri"/>
              </a:rPr>
              <a:t>c</a:t>
            </a:r>
            <a:r>
              <a:rPr lang="da-DK" sz="2000" dirty="0">
                <a:solidFill>
                  <a:srgbClr val="70578B"/>
                </a:solidFill>
                <a:latin typeface="+mn-lt"/>
                <a:ea typeface="Calibri"/>
                <a:cs typeface="Calibri"/>
                <a:sym typeface="Calibri"/>
              </a:rPr>
              <a:t>) – </a:t>
            </a:r>
            <a:r>
              <a:rPr lang="da-DK" sz="2000" b="0" dirty="0">
                <a:solidFill>
                  <a:srgbClr val="70578B"/>
                </a:solidFill>
                <a:latin typeface="+mn-lt"/>
                <a:ea typeface="Calibri"/>
                <a:cs typeface="Calibri"/>
                <a:sym typeface="Calibri"/>
              </a:rPr>
              <a:t>f.eks. hvordan du havde det som barn, i skolen og i familien. </a:t>
            </a:r>
            <a:r>
              <a:rPr lang="da" sz="2000" b="0" dirty="0">
                <a:solidFill>
                  <a:srgbClr val="70578B"/>
                </a:solidFill>
                <a:latin typeface="+mn-lt"/>
                <a:ea typeface="Calibri"/>
                <a:cs typeface="Calibri"/>
                <a:sym typeface="Calibri"/>
              </a:rPr>
              <a:t>Inkludering af pårørende - d</a:t>
            </a:r>
            <a:r>
              <a:rPr lang="da-DK" sz="2000" b="0" dirty="0">
                <a:solidFill>
                  <a:srgbClr val="70578B"/>
                </a:solidFill>
                <a:latin typeface="+mn-lt"/>
                <a:ea typeface="Calibri"/>
                <a:cs typeface="Calibri"/>
                <a:sym typeface="Calibri"/>
              </a:rPr>
              <a:t>et kan være en fordel, at en forælder, partner eller anden nær person deltager, da de ofte kan bidrage med vigtig viden om dig</a:t>
            </a:r>
            <a:endParaRPr sz="2000" b="0" dirty="0">
              <a:solidFill>
                <a:srgbClr val="70578B"/>
              </a:solidFill>
              <a:latin typeface="+mn-lt"/>
              <a:ea typeface="Calibri"/>
              <a:cs typeface="Calibri"/>
              <a:sym typeface="Calibri"/>
            </a:endParaRPr>
          </a:p>
          <a:p>
            <a:pPr marL="571500" indent="-571500" algn="l" rtl="0">
              <a:lnSpc>
                <a:spcPct val="120000"/>
              </a:lnSpc>
              <a:spcBef>
                <a:spcPts val="1333"/>
              </a:spcBef>
              <a:buClr>
                <a:srgbClr val="70578B"/>
              </a:buClr>
              <a:buSzPct val="47000"/>
            </a:pPr>
            <a:r>
              <a:rPr lang="da" sz="2000" dirty="0">
                <a:solidFill>
                  <a:srgbClr val="70578B"/>
                </a:solidFill>
                <a:latin typeface="+mn-lt"/>
                <a:ea typeface="Calibri"/>
                <a:cs typeface="Calibri"/>
                <a:sym typeface="Calibri"/>
              </a:rPr>
              <a:t>Symptomerne skal ikke bedre kunne forklares af anden psykisk/fysisk lidelse - </a:t>
            </a:r>
            <a:r>
              <a:rPr lang="da-DK" sz="2000" b="0" dirty="0">
                <a:solidFill>
                  <a:srgbClr val="70578B"/>
                </a:solidFill>
                <a:latin typeface="+mn-lt"/>
                <a:ea typeface="Calibri"/>
                <a:cs typeface="Calibri"/>
                <a:sym typeface="Calibri"/>
              </a:rPr>
              <a:t>det betyder, at man skal sikre sig, at der ikke er en anden årsag til det, du oplever</a:t>
            </a:r>
            <a:endParaRPr sz="2000" b="0" dirty="0">
              <a:solidFill>
                <a:srgbClr val="70578B"/>
              </a:solidFill>
              <a:latin typeface="+mn-lt"/>
              <a:ea typeface="Calibri"/>
              <a:cs typeface="Calibri"/>
              <a:sym typeface="Calibri"/>
            </a:endParaRPr>
          </a:p>
          <a:p>
            <a:pPr marL="571500" indent="-571500" algn="l" rtl="0">
              <a:lnSpc>
                <a:spcPct val="120000"/>
              </a:lnSpc>
              <a:spcBef>
                <a:spcPts val="1333"/>
              </a:spcBef>
              <a:buClr>
                <a:srgbClr val="70578B"/>
              </a:buClr>
              <a:buSzPct val="47000"/>
            </a:pPr>
            <a:r>
              <a:rPr lang="da-DK" sz="2000" dirty="0">
                <a:solidFill>
                  <a:srgbClr val="70578B"/>
                </a:solidFill>
                <a:latin typeface="+mn-lt"/>
                <a:ea typeface="Calibri"/>
                <a:cs typeface="Calibri"/>
                <a:sym typeface="Calibri"/>
              </a:rPr>
              <a:t>Symptomerne skal gøre det svært at fungere i hverdagen i flere forskellige situationer – </a:t>
            </a:r>
            <a:r>
              <a:rPr lang="da-DK" sz="2000" b="0" dirty="0">
                <a:solidFill>
                  <a:srgbClr val="70578B"/>
                </a:solidFill>
                <a:latin typeface="+mn-lt"/>
                <a:ea typeface="Calibri"/>
                <a:cs typeface="Calibri"/>
                <a:sym typeface="Calibri"/>
              </a:rPr>
              <a:t>f.eks. i skolen, på arbejdet, eller i relationer med andre </a:t>
            </a:r>
            <a:endParaRPr sz="2000" b="0" dirty="0">
              <a:solidFill>
                <a:srgbClr val="70578B"/>
              </a:solidFill>
              <a:latin typeface="+mn-lt"/>
              <a:ea typeface="Calibri"/>
              <a:cs typeface="Calibri"/>
              <a:sym typeface="Calibri"/>
            </a:endParaRPr>
          </a:p>
        </p:txBody>
      </p:sp>
      <p:sp>
        <p:nvSpPr>
          <p:cNvPr id="8" name="Tekstfelt 7">
            <a:extLst>
              <a:ext uri="{FF2B5EF4-FFF2-40B4-BE49-F238E27FC236}">
                <a16:creationId xmlns:a16="http://schemas.microsoft.com/office/drawing/2014/main" id="{454168EB-5892-D367-97D4-3A34CFBD2E82}"/>
              </a:ext>
            </a:extLst>
          </p:cNvPr>
          <p:cNvSpPr txBox="1"/>
          <p:nvPr/>
        </p:nvSpPr>
        <p:spPr>
          <a:xfrm>
            <a:off x="577565" y="5874642"/>
            <a:ext cx="8866333" cy="977383"/>
          </a:xfrm>
          <a:prstGeom prst="rect">
            <a:avLst/>
          </a:prstGeom>
          <a:noFill/>
        </p:spPr>
        <p:txBody>
          <a:bodyPr wrap="square">
            <a:spAutoFit/>
          </a:bodyPr>
          <a:lstStyle/>
          <a:p>
            <a:pPr marL="0" indent="0" algn="l" rtl="0">
              <a:buNone/>
            </a:pPr>
            <a:endParaRPr lang="da-DK" dirty="0">
              <a:solidFill>
                <a:schemeClr val="bg1">
                  <a:lumMod val="65000"/>
                </a:schemeClr>
              </a:solidFill>
              <a:latin typeface="+mn-lt"/>
            </a:endParaRPr>
          </a:p>
          <a:p>
            <a:pPr marL="0" indent="0" algn="l" rtl="0">
              <a:spcBef>
                <a:spcPts val="1600"/>
              </a:spcBef>
              <a:buNone/>
            </a:pPr>
            <a:r>
              <a:rPr lang="da-DK" sz="1200" dirty="0"/>
              <a:t>Kilde: Dansk Multipraksis Gruppe. (2023). Udredning af ADHD hos voksne i hospitalsregi. Hentet fra https://www.dmpg.dk/dmpgerne/dmpg-adhd/udredning-af-adhd-hos-voksne-i-hospitalsregi/</a:t>
            </a:r>
            <a:r>
              <a:rPr lang="da-DK" sz="1200" dirty="0">
                <a:hlinkClick r:id="rId4">
                  <a:extLst>
                    <a:ext uri="{A12FA001-AC4F-418D-AE19-62706E023703}">
                      <ahyp:hlinkClr xmlns:ahyp="http://schemas.microsoft.com/office/drawing/2018/hyperlinkcolor" val="tx"/>
                    </a:ext>
                  </a:extLst>
                </a:hlinkClick>
              </a:rPr>
              <a:t>https://www.dmpg.dk/dmpgerne/dmpg-adhd/udredning-af-adhd-hos-voksne-i-hospitalsregi/</a:t>
            </a:r>
            <a:r>
              <a:rPr lang="da-DK" sz="1200" dirty="0"/>
              <a:t>   </a:t>
            </a:r>
            <a:endParaRPr lang="da-DK" sz="105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kstfelt 2">
            <a:extLst>
              <a:ext uri="{FF2B5EF4-FFF2-40B4-BE49-F238E27FC236}">
                <a16:creationId xmlns:a16="http://schemas.microsoft.com/office/drawing/2014/main" id="{7D898EDC-FDCF-208E-A906-C4261ADF27C6}"/>
              </a:ext>
            </a:extLst>
          </p:cNvPr>
          <p:cNvSpPr txBox="1"/>
          <p:nvPr/>
        </p:nvSpPr>
        <p:spPr>
          <a:xfrm>
            <a:off x="522564" y="5458899"/>
            <a:ext cx="6668933" cy="830997"/>
          </a:xfrm>
          <a:prstGeom prst="rect">
            <a:avLst/>
          </a:prstGeom>
          <a:noFill/>
        </p:spPr>
        <p:txBody>
          <a:bodyPr wrap="square" rtlCol="0">
            <a:spAutoFit/>
          </a:bodyPr>
          <a:lstStyle/>
          <a:p>
            <a:pPr marL="228600" indent="-228600" algn="l">
              <a:buAutoNum type="alphaLcPeriod"/>
            </a:pPr>
            <a:r>
              <a:rPr lang="da-DK" sz="1200" dirty="0"/>
              <a:t>Kliniske retningslinjer er udarbejdet af Danske Multidisciplinære Psykiatri Grupper (DMPG)</a:t>
            </a:r>
          </a:p>
          <a:p>
            <a:pPr marL="228600" indent="-228600" algn="l">
              <a:buAutoNum type="alphaLcPeriod"/>
            </a:pPr>
            <a:r>
              <a:rPr lang="en-US" sz="1200" dirty="0"/>
              <a:t>Adult ADHD Self-Report Scale, version 1.1</a:t>
            </a:r>
          </a:p>
          <a:p>
            <a:pPr marL="228600" indent="-228600" algn="l">
              <a:buAutoNum type="alphaLcPeriod"/>
            </a:pPr>
            <a:r>
              <a:rPr lang="en-US" sz="1200" dirty="0"/>
              <a:t>Diagnostic Interview for ADHD in Adults, version </a:t>
            </a:r>
            <a:r>
              <a:rPr lang="da-DK" sz="1200" dirty="0"/>
              <a:t>5</a:t>
            </a:r>
          </a:p>
          <a:p>
            <a:pPr marL="228600" indent="-228600" algn="l">
              <a:buAutoNum type="alphaLcPeriod"/>
            </a:pPr>
            <a:endParaRPr lang="da-DK" sz="1200" dirty="0"/>
          </a:p>
        </p:txBody>
      </p:sp>
    </p:spTree>
    <p:extLst>
      <p:ext uri="{BB962C8B-B14F-4D97-AF65-F5344CB8AC3E}">
        <p14:creationId xmlns:p14="http://schemas.microsoft.com/office/powerpoint/2010/main" val="1938086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C531C-B2D0-CF46-A416-9791ED7E50C9}"/>
            </a:ext>
          </a:extLst>
        </p:cNvPr>
        <p:cNvGrpSpPr/>
        <p:nvPr/>
      </p:nvGrpSpPr>
      <p:grpSpPr>
        <a:xfrm>
          <a:off x="0" y="0"/>
          <a:ext cx="0" cy="0"/>
          <a:chOff x="0" y="0"/>
          <a:chExt cx="0" cy="0"/>
        </a:xfrm>
      </p:grpSpPr>
      <p:sp>
        <p:nvSpPr>
          <p:cNvPr id="3" name="Rectangle 7">
            <a:extLst>
              <a:ext uri="{FF2B5EF4-FFF2-40B4-BE49-F238E27FC236}">
                <a16:creationId xmlns:a16="http://schemas.microsoft.com/office/drawing/2014/main" id="{B2B91B79-83F7-E97B-1230-E3DBEB5BAB26}"/>
              </a:ext>
            </a:extLst>
          </p:cNvPr>
          <p:cNvSpPr/>
          <p:nvPr/>
        </p:nvSpPr>
        <p:spPr>
          <a:xfrm>
            <a:off x="0" y="1760048"/>
            <a:ext cx="12192000" cy="4221652"/>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4" name="Rectangle 10">
            <a:extLst>
              <a:ext uri="{FF2B5EF4-FFF2-40B4-BE49-F238E27FC236}">
                <a16:creationId xmlns:a16="http://schemas.microsoft.com/office/drawing/2014/main" id="{C5DE3897-00FC-A968-72F6-E0FF1C1D4B49}"/>
              </a:ext>
            </a:extLst>
          </p:cNvPr>
          <p:cNvSpPr/>
          <p:nvPr/>
        </p:nvSpPr>
        <p:spPr>
          <a:xfrm>
            <a:off x="389257" y="860634"/>
            <a:ext cx="8095189" cy="124438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D" sz="4000" b="1" i="0" u="none" strike="noStrike" kern="1200" cap="none" spc="0" normalizeH="0" baseline="0" noProof="0" dirty="0">
                <a:ln>
                  <a:noFill/>
                </a:ln>
                <a:solidFill>
                  <a:srgbClr val="70578B"/>
                </a:solidFill>
                <a:effectLst/>
                <a:uLnTx/>
                <a:uFillTx/>
                <a:latin typeface="Calibri" panose="020F0502020204030204"/>
                <a:ea typeface="+mn-ea"/>
                <a:cs typeface="+mn-cs"/>
              </a:rPr>
              <a:t>   Den </a:t>
            </a:r>
            <a:r>
              <a:rPr kumimoji="0" lang="en-ID" sz="4000" b="1" i="0" u="none" strike="noStrike" kern="1200" cap="none" spc="0" normalizeH="0" baseline="0" noProof="0" dirty="0" err="1">
                <a:ln>
                  <a:noFill/>
                </a:ln>
                <a:solidFill>
                  <a:srgbClr val="70578B"/>
                </a:solidFill>
                <a:effectLst/>
                <a:uLnTx/>
                <a:uFillTx/>
                <a:latin typeface="Calibri" panose="020F0502020204030204"/>
                <a:ea typeface="+mn-ea"/>
                <a:cs typeface="+mn-cs"/>
              </a:rPr>
              <a:t>gode</a:t>
            </a:r>
            <a:r>
              <a:rPr kumimoji="0" lang="en-ID" sz="4000" b="1" i="0" u="none" strike="noStrike" kern="1200" cap="none" spc="0" normalizeH="0" baseline="0" noProof="0" dirty="0">
                <a:ln>
                  <a:noFill/>
                </a:ln>
                <a:solidFill>
                  <a:srgbClr val="70578B"/>
                </a:solidFill>
                <a:effectLst/>
                <a:uLnTx/>
                <a:uFillTx/>
                <a:latin typeface="Calibri" panose="020F0502020204030204"/>
                <a:ea typeface="+mn-ea"/>
                <a:cs typeface="+mn-cs"/>
              </a:rPr>
              <a:t> </a:t>
            </a:r>
            <a:r>
              <a:rPr kumimoji="0" lang="en-ID" sz="4000" b="1" i="0" u="none" strike="noStrike" kern="1200" cap="none" spc="0" normalizeH="0" baseline="0" noProof="0" dirty="0" err="1">
                <a:ln>
                  <a:noFill/>
                </a:ln>
                <a:solidFill>
                  <a:srgbClr val="70578B"/>
                </a:solidFill>
                <a:effectLst/>
                <a:uLnTx/>
                <a:uFillTx/>
                <a:latin typeface="Calibri" panose="020F0502020204030204"/>
                <a:ea typeface="+mn-ea"/>
                <a:cs typeface="+mn-cs"/>
              </a:rPr>
              <a:t>udredning</a:t>
            </a:r>
            <a:endParaRPr kumimoji="0" lang="en-ID" sz="4000" b="1" i="0" u="none" strike="noStrike" kern="1200" cap="none" spc="0" normalizeH="0" baseline="0" noProof="0" dirty="0">
              <a:ln>
                <a:noFill/>
              </a:ln>
              <a:solidFill>
                <a:srgbClr val="70578B"/>
              </a:solidFill>
              <a:effectLst/>
              <a:uLnTx/>
              <a:uFillTx/>
              <a:latin typeface="Calibri" panose="020F0502020204030204"/>
              <a:ea typeface="+mn-ea"/>
              <a:cs typeface="+mn-cs"/>
            </a:endParaRPr>
          </a:p>
        </p:txBody>
      </p:sp>
      <p:grpSp>
        <p:nvGrpSpPr>
          <p:cNvPr id="11" name="Gruppe 10">
            <a:extLst>
              <a:ext uri="{FF2B5EF4-FFF2-40B4-BE49-F238E27FC236}">
                <a16:creationId xmlns:a16="http://schemas.microsoft.com/office/drawing/2014/main" id="{29F752A6-09ED-72CE-26D1-9CB8F3152C8E}"/>
              </a:ext>
            </a:extLst>
          </p:cNvPr>
          <p:cNvGrpSpPr/>
          <p:nvPr/>
        </p:nvGrpSpPr>
        <p:grpSpPr>
          <a:xfrm>
            <a:off x="1438358" y="2978764"/>
            <a:ext cx="8511771" cy="2532462"/>
            <a:chOff x="1188835" y="2859085"/>
            <a:chExt cx="8946627" cy="2532462"/>
          </a:xfrm>
        </p:grpSpPr>
        <p:sp>
          <p:nvSpPr>
            <p:cNvPr id="6" name="Tekstfelt 5">
              <a:extLst>
                <a:ext uri="{FF2B5EF4-FFF2-40B4-BE49-F238E27FC236}">
                  <a16:creationId xmlns:a16="http://schemas.microsoft.com/office/drawing/2014/main" id="{068EB799-7C05-63E7-16DB-0A8B2762ED97}"/>
                </a:ext>
              </a:extLst>
            </p:cNvPr>
            <p:cNvSpPr txBox="1"/>
            <p:nvPr/>
          </p:nvSpPr>
          <p:spPr>
            <a:xfrm>
              <a:off x="1188835" y="2859085"/>
              <a:ext cx="6108700" cy="1721112"/>
            </a:xfrm>
            <a:prstGeom prst="rect">
              <a:avLst/>
            </a:prstGeom>
            <a:noFill/>
          </p:spPr>
          <p:txBody>
            <a:bodyPr wrap="square">
              <a:spAutoFit/>
            </a:bodyPr>
            <a:lstStyle/>
            <a:p>
              <a:pPr marL="0" indent="0" algn="r" rtl="0">
                <a:lnSpc>
                  <a:spcPct val="98181"/>
                </a:lnSpc>
                <a:spcBef>
                  <a:spcPts val="1333"/>
                </a:spcBef>
                <a:buClr>
                  <a:schemeClr val="dk1"/>
                </a:buClr>
                <a:buSzPts val="1100"/>
                <a:buNone/>
              </a:pPr>
              <a:r>
                <a:rPr lang="da-DK" sz="5400" dirty="0">
                  <a:solidFill>
                    <a:schemeClr val="bg1"/>
                  </a:solidFill>
                  <a:latin typeface="Calibri"/>
                  <a:ea typeface="Calibri"/>
                  <a:cs typeface="Calibri"/>
                  <a:sym typeface="Calibri"/>
                </a:rPr>
                <a:t>Kan jeg have snydt mig til diagnosen?</a:t>
              </a:r>
              <a:endParaRPr lang="da-DK" sz="4800" dirty="0">
                <a:solidFill>
                  <a:schemeClr val="bg1"/>
                </a:solidFill>
              </a:endParaRPr>
            </a:p>
          </p:txBody>
        </p:sp>
        <p:sp>
          <p:nvSpPr>
            <p:cNvPr id="8" name="Tekstfelt 7">
              <a:extLst>
                <a:ext uri="{FF2B5EF4-FFF2-40B4-BE49-F238E27FC236}">
                  <a16:creationId xmlns:a16="http://schemas.microsoft.com/office/drawing/2014/main" id="{0FCF8E27-B7E6-650A-60CB-B4A60831D9BE}"/>
                </a:ext>
              </a:extLst>
            </p:cNvPr>
            <p:cNvSpPr txBox="1"/>
            <p:nvPr/>
          </p:nvSpPr>
          <p:spPr>
            <a:xfrm>
              <a:off x="8934541" y="2990890"/>
              <a:ext cx="1200921" cy="2400657"/>
            </a:xfrm>
            <a:prstGeom prst="rect">
              <a:avLst/>
            </a:prstGeom>
            <a:noFill/>
          </p:spPr>
          <p:txBody>
            <a:bodyPr wrap="square">
              <a:spAutoFit/>
            </a:bodyPr>
            <a:lstStyle/>
            <a:p>
              <a:endParaRPr lang="da-DK" sz="15000" dirty="0"/>
            </a:p>
          </p:txBody>
        </p:sp>
        <p:sp>
          <p:nvSpPr>
            <p:cNvPr id="9" name="Tekstfelt 8">
              <a:extLst>
                <a:ext uri="{FF2B5EF4-FFF2-40B4-BE49-F238E27FC236}">
                  <a16:creationId xmlns:a16="http://schemas.microsoft.com/office/drawing/2014/main" id="{DB35BF3D-27BE-C90E-07E1-C91DAFB952C8}"/>
                </a:ext>
              </a:extLst>
            </p:cNvPr>
            <p:cNvSpPr txBox="1"/>
            <p:nvPr/>
          </p:nvSpPr>
          <p:spPr>
            <a:xfrm>
              <a:off x="6203133" y="2990890"/>
              <a:ext cx="1200921" cy="2400657"/>
            </a:xfrm>
            <a:prstGeom prst="rect">
              <a:avLst/>
            </a:prstGeom>
            <a:noFill/>
          </p:spPr>
          <p:txBody>
            <a:bodyPr wrap="square">
              <a:spAutoFit/>
            </a:bodyPr>
            <a:lstStyle/>
            <a:p>
              <a:endParaRPr lang="da-DK" sz="15000" dirty="0"/>
            </a:p>
          </p:txBody>
        </p:sp>
      </p:grpSp>
      <p:pic>
        <p:nvPicPr>
          <p:cNvPr id="13" name="Billede 12">
            <a:extLst>
              <a:ext uri="{FF2B5EF4-FFF2-40B4-BE49-F238E27FC236}">
                <a16:creationId xmlns:a16="http://schemas.microsoft.com/office/drawing/2014/main" id="{4BAB6CFC-A8A6-EAC7-C873-294D58D8E38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rcRect l="6133" t="2582" r="8786" b="3176"/>
          <a:stretch/>
        </p:blipFill>
        <p:spPr>
          <a:xfrm>
            <a:off x="6644795" y="1858458"/>
            <a:ext cx="5135399" cy="4024831"/>
          </a:xfrm>
          <a:prstGeom prst="rect">
            <a:avLst/>
          </a:prstGeom>
        </p:spPr>
      </p:pic>
    </p:spTree>
    <p:extLst>
      <p:ext uri="{BB962C8B-B14F-4D97-AF65-F5344CB8AC3E}">
        <p14:creationId xmlns:p14="http://schemas.microsoft.com/office/powerpoint/2010/main" val="308840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55433" y="1815569"/>
            <a:ext cx="5198619" cy="763600"/>
          </a:xfrm>
          <a:prstGeom prst="rect">
            <a:avLst/>
          </a:prstGeom>
        </p:spPr>
        <p:txBody>
          <a:bodyPr spcFirstLastPara="1" vert="horz" wrap="square" lIns="121900" tIns="121900" rIns="121900" bIns="121900" anchor="t" anchorCtr="0">
            <a:normAutofit fontScale="90000"/>
          </a:bodyPr>
          <a:lstStyle/>
          <a:p>
            <a:pPr algn="ctr" rtl="0"/>
            <a:r>
              <a:rPr lang="da" sz="4000" kern="1200" dirty="0">
                <a:solidFill>
                  <a:srgbClr val="70578B"/>
                </a:solidFill>
                <a:latin typeface="Calibri" panose="020F0502020204030204"/>
                <a:ea typeface="+mn-ea"/>
                <a:cs typeface="+mn-cs"/>
              </a:rPr>
              <a:t>Reaktioner på diagnosen</a:t>
            </a:r>
            <a:endParaRPr sz="4000" kern="1200" dirty="0">
              <a:solidFill>
                <a:srgbClr val="70578B"/>
              </a:solidFill>
              <a:latin typeface="Calibri" panose="020F0502020204030204"/>
              <a:ea typeface="+mn-ea"/>
              <a:cs typeface="+mn-cs"/>
            </a:endParaRPr>
          </a:p>
        </p:txBody>
      </p:sp>
      <p:sp>
        <p:nvSpPr>
          <p:cNvPr id="103" name="Google Shape;103;p21"/>
          <p:cNvSpPr txBox="1">
            <a:spLocks noGrp="1"/>
          </p:cNvSpPr>
          <p:nvPr>
            <p:ph type="body" idx="1"/>
          </p:nvPr>
        </p:nvSpPr>
        <p:spPr>
          <a:xfrm>
            <a:off x="472829" y="2603594"/>
            <a:ext cx="4594996" cy="1806152"/>
          </a:xfrm>
          <a:prstGeom prst="rect">
            <a:avLst/>
          </a:prstGeom>
        </p:spPr>
        <p:txBody>
          <a:bodyPr spcFirstLastPara="1" wrap="square" lIns="121900" tIns="121900" rIns="121900" bIns="121900" anchor="t" anchorCtr="0">
            <a:normAutofit/>
          </a:bodyPr>
          <a:lstStyle/>
          <a:p>
            <a:pPr marL="0" indent="0" algn="l" rtl="0">
              <a:lnSpc>
                <a:spcPct val="98181"/>
              </a:lnSpc>
              <a:spcBef>
                <a:spcPts val="1333"/>
              </a:spcBef>
              <a:buClr>
                <a:schemeClr val="dk1"/>
              </a:buClr>
              <a:buSzPts val="1100"/>
              <a:buNone/>
            </a:pPr>
            <a:r>
              <a:rPr lang="da" sz="2000" dirty="0">
                <a:solidFill>
                  <a:srgbClr val="70578B"/>
                </a:solidFill>
                <a:latin typeface="Calibri"/>
                <a:ea typeface="Calibri"/>
                <a:cs typeface="Calibri"/>
                <a:sym typeface="Calibri"/>
              </a:rPr>
              <a:t>Egne reaktioner:</a:t>
            </a:r>
            <a:endParaRPr sz="200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b="0" dirty="0">
                <a:solidFill>
                  <a:srgbClr val="70578B"/>
                </a:solidFill>
                <a:latin typeface="Calibri"/>
                <a:ea typeface="Calibri"/>
                <a:cs typeface="Calibri"/>
                <a:sym typeface="Calibri"/>
              </a:rPr>
              <a:t>Forklaring – meningsgivende</a:t>
            </a:r>
            <a:endParaRPr sz="2000" b="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b="0" dirty="0">
                <a:solidFill>
                  <a:srgbClr val="70578B"/>
                </a:solidFill>
                <a:latin typeface="Calibri"/>
                <a:ea typeface="Calibri"/>
                <a:cs typeface="Calibri"/>
                <a:sym typeface="Calibri"/>
              </a:rPr>
              <a:t>Accept er grundlag for det videre arbejde</a:t>
            </a:r>
            <a:endParaRPr sz="2000" b="0" dirty="0">
              <a:solidFill>
                <a:srgbClr val="70578B"/>
              </a:solidFill>
              <a:latin typeface="Calibri"/>
              <a:ea typeface="Calibri"/>
              <a:cs typeface="Calibri"/>
              <a:sym typeface="Calibri"/>
            </a:endParaRPr>
          </a:p>
          <a:p>
            <a:pPr marL="16933" indent="0" algn="l" rtl="0">
              <a:lnSpc>
                <a:spcPct val="98181"/>
              </a:lnSpc>
              <a:spcBef>
                <a:spcPts val="1600"/>
              </a:spcBef>
              <a:buClr>
                <a:schemeClr val="dk1"/>
              </a:buClr>
              <a:buSzPts val="1100"/>
              <a:buNone/>
            </a:pPr>
            <a:endParaRPr b="0" dirty="0">
              <a:solidFill>
                <a:srgbClr val="70578B"/>
              </a:solidFill>
            </a:endParaRPr>
          </a:p>
          <a:p>
            <a:pPr marL="16933" indent="0" algn="l" rtl="0">
              <a:lnSpc>
                <a:spcPct val="98181"/>
              </a:lnSpc>
              <a:spcBef>
                <a:spcPts val="1600"/>
              </a:spcBef>
              <a:buNone/>
            </a:pPr>
            <a:endParaRPr dirty="0"/>
          </a:p>
        </p:txBody>
      </p:sp>
      <p:sp>
        <p:nvSpPr>
          <p:cNvPr id="29" name="Tekstfelt 28">
            <a:extLst>
              <a:ext uri="{FF2B5EF4-FFF2-40B4-BE49-F238E27FC236}">
                <a16:creationId xmlns:a16="http://schemas.microsoft.com/office/drawing/2014/main" id="{48EE6161-A2AC-C27B-0180-D807F9534A3B}"/>
              </a:ext>
            </a:extLst>
          </p:cNvPr>
          <p:cNvSpPr txBox="1"/>
          <p:nvPr/>
        </p:nvSpPr>
        <p:spPr>
          <a:xfrm>
            <a:off x="5792286" y="5566551"/>
            <a:ext cx="6096000" cy="584775"/>
          </a:xfrm>
          <a:prstGeom prst="rect">
            <a:avLst/>
          </a:prstGeom>
          <a:noFill/>
        </p:spPr>
        <p:txBody>
          <a:bodyPr wrap="square">
            <a:spAutoFit/>
          </a:bodyPr>
          <a:lstStyle/>
          <a:p>
            <a:pPr algn="ctr"/>
            <a:r>
              <a:rPr lang="da" sz="3200" b="1" dirty="0">
                <a:solidFill>
                  <a:srgbClr val="70578B"/>
                </a:solidFill>
              </a:rPr>
              <a:t>Kender du nogle af disse følelser?</a:t>
            </a:r>
            <a:endParaRPr lang="da-DK" sz="2800" b="1" dirty="0">
              <a:solidFill>
                <a:srgbClr val="70578B"/>
              </a:solidFill>
            </a:endParaRPr>
          </a:p>
        </p:txBody>
      </p:sp>
      <p:grpSp>
        <p:nvGrpSpPr>
          <p:cNvPr id="48" name="Gruppe 47">
            <a:extLst>
              <a:ext uri="{FF2B5EF4-FFF2-40B4-BE49-F238E27FC236}">
                <a16:creationId xmlns:a16="http://schemas.microsoft.com/office/drawing/2014/main" id="{3B994AD6-CF5C-6F9C-0D68-A63F3571813D}"/>
              </a:ext>
            </a:extLst>
          </p:cNvPr>
          <p:cNvGrpSpPr/>
          <p:nvPr/>
        </p:nvGrpSpPr>
        <p:grpSpPr>
          <a:xfrm>
            <a:off x="6047569" y="773804"/>
            <a:ext cx="5397902" cy="849387"/>
            <a:chOff x="6047569" y="773804"/>
            <a:chExt cx="5397902" cy="849387"/>
          </a:xfrm>
        </p:grpSpPr>
        <p:sp>
          <p:nvSpPr>
            <p:cNvPr id="9" name="Rectangle 86">
              <a:extLst>
                <a:ext uri="{FF2B5EF4-FFF2-40B4-BE49-F238E27FC236}">
                  <a16:creationId xmlns:a16="http://schemas.microsoft.com/office/drawing/2014/main" id="{D07A39CE-B753-C853-1B8B-F669B841EE71}"/>
                </a:ext>
              </a:extLst>
            </p:cNvPr>
            <p:cNvSpPr/>
            <p:nvPr/>
          </p:nvSpPr>
          <p:spPr>
            <a:xfrm>
              <a:off x="6472451" y="863508"/>
              <a:ext cx="4973020" cy="669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10" name="Freeform: Shape 84">
              <a:extLst>
                <a:ext uri="{FF2B5EF4-FFF2-40B4-BE49-F238E27FC236}">
                  <a16:creationId xmlns:a16="http://schemas.microsoft.com/office/drawing/2014/main" id="{B07579E6-0E57-0D75-F3BD-139A9DBB9FDD}"/>
                </a:ext>
              </a:extLst>
            </p:cNvPr>
            <p:cNvSpPr/>
            <p:nvPr/>
          </p:nvSpPr>
          <p:spPr>
            <a:xfrm>
              <a:off x="6047569" y="773804"/>
              <a:ext cx="849764" cy="849387"/>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11" name="Tekstfelt 10">
              <a:extLst>
                <a:ext uri="{FF2B5EF4-FFF2-40B4-BE49-F238E27FC236}">
                  <a16:creationId xmlns:a16="http://schemas.microsoft.com/office/drawing/2014/main" id="{4004FFC1-9E0A-8C00-DEBF-B34137A2C7CD}"/>
                </a:ext>
              </a:extLst>
            </p:cNvPr>
            <p:cNvSpPr txBox="1"/>
            <p:nvPr/>
          </p:nvSpPr>
          <p:spPr>
            <a:xfrm>
              <a:off x="6946381" y="1021699"/>
              <a:ext cx="1552773" cy="307777"/>
            </a:xfrm>
            <a:prstGeom prst="rect">
              <a:avLst/>
            </a:prstGeom>
            <a:noFill/>
          </p:spPr>
          <p:txBody>
            <a:bodyPr wrap="square" rtlCol="0">
              <a:spAutoFit/>
            </a:bodyPr>
            <a:lstStyle/>
            <a:p>
              <a:pPr algn="l"/>
              <a:r>
                <a:rPr lang="da-DK" sz="1400" b="1" dirty="0">
                  <a:solidFill>
                    <a:schemeClr val="bg1"/>
                  </a:solidFill>
                </a:rPr>
                <a:t>Lettelse/mening </a:t>
              </a:r>
            </a:p>
          </p:txBody>
        </p:sp>
        <p:sp>
          <p:nvSpPr>
            <p:cNvPr id="12" name="Tekstfelt 11">
              <a:extLst>
                <a:ext uri="{FF2B5EF4-FFF2-40B4-BE49-F238E27FC236}">
                  <a16:creationId xmlns:a16="http://schemas.microsoft.com/office/drawing/2014/main" id="{11D1819A-FA88-582C-E198-E1C1E57DFAD1}"/>
                </a:ext>
              </a:extLst>
            </p:cNvPr>
            <p:cNvSpPr txBox="1"/>
            <p:nvPr/>
          </p:nvSpPr>
          <p:spPr>
            <a:xfrm>
              <a:off x="6047569" y="863508"/>
              <a:ext cx="604181" cy="517843"/>
            </a:xfrm>
            <a:prstGeom prst="rect">
              <a:avLst/>
            </a:prstGeom>
            <a:noFill/>
          </p:spPr>
          <p:txBody>
            <a:bodyPr wrap="square" rtlCol="0">
              <a:spAutoFit/>
            </a:bodyPr>
            <a:lstStyle/>
            <a:p>
              <a:pPr algn="l"/>
              <a:r>
                <a:rPr lang="da" sz="4000" dirty="0">
                  <a:solidFill>
                    <a:srgbClr val="FF0000"/>
                  </a:solidFill>
                </a:rPr>
                <a:t>😌</a:t>
              </a:r>
              <a:endParaRPr lang="da-DK" sz="4000" dirty="0"/>
            </a:p>
          </p:txBody>
        </p:sp>
        <p:sp>
          <p:nvSpPr>
            <p:cNvPr id="31" name="Tekstfelt 30">
              <a:extLst>
                <a:ext uri="{FF2B5EF4-FFF2-40B4-BE49-F238E27FC236}">
                  <a16:creationId xmlns:a16="http://schemas.microsoft.com/office/drawing/2014/main" id="{42D2EA05-5ED4-B279-A7DF-6279EE851DF0}"/>
                </a:ext>
              </a:extLst>
            </p:cNvPr>
            <p:cNvSpPr txBox="1"/>
            <p:nvPr/>
          </p:nvSpPr>
          <p:spPr>
            <a:xfrm>
              <a:off x="9136154" y="1051480"/>
              <a:ext cx="1932868" cy="303481"/>
            </a:xfrm>
            <a:prstGeom prst="rect">
              <a:avLst/>
            </a:prstGeom>
            <a:noFill/>
          </p:spPr>
          <p:txBody>
            <a:bodyPr wrap="square">
              <a:spAutoFit/>
            </a:bodyPr>
            <a:lstStyle/>
            <a:p>
              <a:pPr marL="16933" indent="0" algn="ctr" rtl="0">
                <a:lnSpc>
                  <a:spcPct val="98181"/>
                </a:lnSpc>
                <a:spcBef>
                  <a:spcPts val="1600"/>
                </a:spcBef>
                <a:buClr>
                  <a:schemeClr val="dk1"/>
                </a:buClr>
                <a:buSzPts val="1100"/>
                <a:buNone/>
              </a:pPr>
              <a:r>
                <a:rPr lang="da-DK" sz="1400" i="1" dirty="0">
                  <a:solidFill>
                    <a:schemeClr val="bg1"/>
                  </a:solidFill>
                </a:rPr>
                <a:t>"Endelig en forklaring!"</a:t>
              </a:r>
            </a:p>
          </p:txBody>
        </p:sp>
        <p:sp>
          <p:nvSpPr>
            <p:cNvPr id="32" name="Ligebenet trekant 31">
              <a:extLst>
                <a:ext uri="{FF2B5EF4-FFF2-40B4-BE49-F238E27FC236}">
                  <a16:creationId xmlns:a16="http://schemas.microsoft.com/office/drawing/2014/main" id="{A6467A1A-BE51-D456-119C-D34BE3C55BD6}"/>
                </a:ext>
              </a:extLst>
            </p:cNvPr>
            <p:cNvSpPr/>
            <p:nvPr/>
          </p:nvSpPr>
          <p:spPr>
            <a:xfrm rot="5400000">
              <a:off x="8497894" y="1049216"/>
              <a:ext cx="409980" cy="274804"/>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49" name="Gruppe 48">
            <a:extLst>
              <a:ext uri="{FF2B5EF4-FFF2-40B4-BE49-F238E27FC236}">
                <a16:creationId xmlns:a16="http://schemas.microsoft.com/office/drawing/2014/main" id="{5E658CE2-8474-0E17-C3BB-54D1C687086F}"/>
              </a:ext>
            </a:extLst>
          </p:cNvPr>
          <p:cNvGrpSpPr/>
          <p:nvPr/>
        </p:nvGrpSpPr>
        <p:grpSpPr>
          <a:xfrm>
            <a:off x="6047569" y="1753595"/>
            <a:ext cx="5397902" cy="849387"/>
            <a:chOff x="6047569" y="1753595"/>
            <a:chExt cx="5397902" cy="849387"/>
          </a:xfrm>
        </p:grpSpPr>
        <p:sp>
          <p:nvSpPr>
            <p:cNvPr id="2" name="Rectangle 86">
              <a:extLst>
                <a:ext uri="{FF2B5EF4-FFF2-40B4-BE49-F238E27FC236}">
                  <a16:creationId xmlns:a16="http://schemas.microsoft.com/office/drawing/2014/main" id="{9EA9551E-6A9B-9FB8-0DE4-CE3027194507}"/>
                </a:ext>
              </a:extLst>
            </p:cNvPr>
            <p:cNvSpPr/>
            <p:nvPr/>
          </p:nvSpPr>
          <p:spPr>
            <a:xfrm>
              <a:off x="6472451" y="1843299"/>
              <a:ext cx="4973020" cy="669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 name="Freeform: Shape 84">
              <a:extLst>
                <a:ext uri="{FF2B5EF4-FFF2-40B4-BE49-F238E27FC236}">
                  <a16:creationId xmlns:a16="http://schemas.microsoft.com/office/drawing/2014/main" id="{957EF229-8577-588F-A00B-D023579539B6}"/>
                </a:ext>
              </a:extLst>
            </p:cNvPr>
            <p:cNvSpPr/>
            <p:nvPr/>
          </p:nvSpPr>
          <p:spPr>
            <a:xfrm>
              <a:off x="6047569" y="1753595"/>
              <a:ext cx="849764" cy="849387"/>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5" name="Tekstfelt 4">
              <a:extLst>
                <a:ext uri="{FF2B5EF4-FFF2-40B4-BE49-F238E27FC236}">
                  <a16:creationId xmlns:a16="http://schemas.microsoft.com/office/drawing/2014/main" id="{164B1369-2A05-4D5A-590B-E02FE01B66BE}"/>
                </a:ext>
              </a:extLst>
            </p:cNvPr>
            <p:cNvSpPr txBox="1"/>
            <p:nvPr/>
          </p:nvSpPr>
          <p:spPr>
            <a:xfrm>
              <a:off x="6047569" y="1843299"/>
              <a:ext cx="604181" cy="707886"/>
            </a:xfrm>
            <a:prstGeom prst="rect">
              <a:avLst/>
            </a:prstGeom>
            <a:noFill/>
          </p:spPr>
          <p:txBody>
            <a:bodyPr wrap="square" rtlCol="0">
              <a:spAutoFit/>
            </a:bodyPr>
            <a:lstStyle/>
            <a:p>
              <a:pPr algn="l"/>
              <a:r>
                <a:rPr lang="da" sz="4000" dirty="0">
                  <a:solidFill>
                    <a:srgbClr val="FF0000"/>
                  </a:solidFill>
                </a:rPr>
                <a:t>😢</a:t>
              </a:r>
              <a:endParaRPr lang="da-DK" sz="4000" dirty="0"/>
            </a:p>
          </p:txBody>
        </p:sp>
        <p:sp>
          <p:nvSpPr>
            <p:cNvPr id="33" name="Tekstfelt 32">
              <a:extLst>
                <a:ext uri="{FF2B5EF4-FFF2-40B4-BE49-F238E27FC236}">
                  <a16:creationId xmlns:a16="http://schemas.microsoft.com/office/drawing/2014/main" id="{E35217EB-07F4-AA2F-52A6-6D51DF853263}"/>
                </a:ext>
              </a:extLst>
            </p:cNvPr>
            <p:cNvSpPr txBox="1"/>
            <p:nvPr/>
          </p:nvSpPr>
          <p:spPr>
            <a:xfrm>
              <a:off x="6971897" y="2008690"/>
              <a:ext cx="1552773" cy="307777"/>
            </a:xfrm>
            <a:prstGeom prst="rect">
              <a:avLst/>
            </a:prstGeom>
            <a:noFill/>
          </p:spPr>
          <p:txBody>
            <a:bodyPr wrap="square" rtlCol="0">
              <a:spAutoFit/>
            </a:bodyPr>
            <a:lstStyle/>
            <a:p>
              <a:pPr algn="l"/>
              <a:r>
                <a:rPr lang="da" sz="1400" b="1" dirty="0">
                  <a:solidFill>
                    <a:schemeClr val="bg1"/>
                  </a:solidFill>
                </a:rPr>
                <a:t>Sorg/vrede</a:t>
              </a:r>
              <a:endParaRPr lang="da-DK" sz="1400" b="1" dirty="0">
                <a:solidFill>
                  <a:schemeClr val="bg1"/>
                </a:solidFill>
              </a:endParaRPr>
            </a:p>
          </p:txBody>
        </p:sp>
        <p:sp>
          <p:nvSpPr>
            <p:cNvPr id="34" name="Tekstfelt 33">
              <a:extLst>
                <a:ext uri="{FF2B5EF4-FFF2-40B4-BE49-F238E27FC236}">
                  <a16:creationId xmlns:a16="http://schemas.microsoft.com/office/drawing/2014/main" id="{6F1F6D29-9CE7-B4E1-67B2-9A8DD1A9BB72}"/>
                </a:ext>
              </a:extLst>
            </p:cNvPr>
            <p:cNvSpPr txBox="1"/>
            <p:nvPr/>
          </p:nvSpPr>
          <p:spPr>
            <a:xfrm>
              <a:off x="9193368" y="1940345"/>
              <a:ext cx="1708632" cy="514628"/>
            </a:xfrm>
            <a:prstGeom prst="rect">
              <a:avLst/>
            </a:prstGeom>
            <a:noFill/>
          </p:spPr>
          <p:txBody>
            <a:bodyPr wrap="square">
              <a:spAutoFit/>
            </a:bodyPr>
            <a:lstStyle/>
            <a:p>
              <a:pPr marL="16933" indent="0" algn="ctr" rtl="0">
                <a:lnSpc>
                  <a:spcPct val="98181"/>
                </a:lnSpc>
                <a:spcBef>
                  <a:spcPts val="1600"/>
                </a:spcBef>
                <a:buClr>
                  <a:schemeClr val="dk1"/>
                </a:buClr>
                <a:buSzPts val="1100"/>
                <a:buNone/>
              </a:pPr>
              <a:r>
                <a:rPr lang="da-DK" sz="1400" i="1" dirty="0">
                  <a:solidFill>
                    <a:schemeClr val="bg1"/>
                  </a:solidFill>
                </a:rPr>
                <a:t>"Hvorfor opdagede ingen det før?"</a:t>
              </a:r>
            </a:p>
          </p:txBody>
        </p:sp>
        <p:sp>
          <p:nvSpPr>
            <p:cNvPr id="35" name="Ligebenet trekant 34">
              <a:extLst>
                <a:ext uri="{FF2B5EF4-FFF2-40B4-BE49-F238E27FC236}">
                  <a16:creationId xmlns:a16="http://schemas.microsoft.com/office/drawing/2014/main" id="{93D6CCD4-739D-3732-5551-A9CD74632614}"/>
                </a:ext>
              </a:extLst>
            </p:cNvPr>
            <p:cNvSpPr/>
            <p:nvPr/>
          </p:nvSpPr>
          <p:spPr>
            <a:xfrm rot="5400000">
              <a:off x="8523410" y="2036207"/>
              <a:ext cx="409980" cy="274804"/>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50" name="Gruppe 49">
            <a:extLst>
              <a:ext uri="{FF2B5EF4-FFF2-40B4-BE49-F238E27FC236}">
                <a16:creationId xmlns:a16="http://schemas.microsoft.com/office/drawing/2014/main" id="{61839B8E-1EB2-6EA5-A045-9382722447E6}"/>
              </a:ext>
            </a:extLst>
          </p:cNvPr>
          <p:cNvGrpSpPr/>
          <p:nvPr/>
        </p:nvGrpSpPr>
        <p:grpSpPr>
          <a:xfrm>
            <a:off x="6047569" y="2657283"/>
            <a:ext cx="5397902" cy="849387"/>
            <a:chOff x="6047569" y="2657283"/>
            <a:chExt cx="5397902" cy="849387"/>
          </a:xfrm>
        </p:grpSpPr>
        <p:sp>
          <p:nvSpPr>
            <p:cNvPr id="14" name="Rectangle 86">
              <a:extLst>
                <a:ext uri="{FF2B5EF4-FFF2-40B4-BE49-F238E27FC236}">
                  <a16:creationId xmlns:a16="http://schemas.microsoft.com/office/drawing/2014/main" id="{ABDB7094-A83D-F121-1206-FB19BEC5D86D}"/>
                </a:ext>
              </a:extLst>
            </p:cNvPr>
            <p:cNvSpPr/>
            <p:nvPr/>
          </p:nvSpPr>
          <p:spPr>
            <a:xfrm>
              <a:off x="6472451" y="2746987"/>
              <a:ext cx="4973020" cy="669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15" name="Freeform: Shape 84">
              <a:extLst>
                <a:ext uri="{FF2B5EF4-FFF2-40B4-BE49-F238E27FC236}">
                  <a16:creationId xmlns:a16="http://schemas.microsoft.com/office/drawing/2014/main" id="{C02C7A5E-97ED-446B-F8B0-B4E8AEEF1220}"/>
                </a:ext>
              </a:extLst>
            </p:cNvPr>
            <p:cNvSpPr/>
            <p:nvPr/>
          </p:nvSpPr>
          <p:spPr>
            <a:xfrm>
              <a:off x="6047569" y="2657283"/>
              <a:ext cx="849764" cy="849387"/>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17" name="Tekstfelt 16">
              <a:extLst>
                <a:ext uri="{FF2B5EF4-FFF2-40B4-BE49-F238E27FC236}">
                  <a16:creationId xmlns:a16="http://schemas.microsoft.com/office/drawing/2014/main" id="{0C450FC0-55C0-ACB1-D914-3DD2D7345585}"/>
                </a:ext>
              </a:extLst>
            </p:cNvPr>
            <p:cNvSpPr txBox="1"/>
            <p:nvPr/>
          </p:nvSpPr>
          <p:spPr>
            <a:xfrm>
              <a:off x="6047569" y="2746987"/>
              <a:ext cx="604181" cy="707886"/>
            </a:xfrm>
            <a:prstGeom prst="rect">
              <a:avLst/>
            </a:prstGeom>
            <a:noFill/>
          </p:spPr>
          <p:txBody>
            <a:bodyPr wrap="square" rtlCol="0">
              <a:spAutoFit/>
            </a:bodyPr>
            <a:lstStyle/>
            <a:p>
              <a:pPr algn="l"/>
              <a:r>
                <a:rPr lang="da" sz="4000" dirty="0">
                  <a:solidFill>
                    <a:srgbClr val="FF0000"/>
                  </a:solidFill>
                </a:rPr>
                <a:t>🤯</a:t>
              </a:r>
              <a:endParaRPr lang="da-DK" sz="4000" dirty="0"/>
            </a:p>
          </p:txBody>
        </p:sp>
        <p:sp>
          <p:nvSpPr>
            <p:cNvPr id="36" name="Tekstfelt 35">
              <a:extLst>
                <a:ext uri="{FF2B5EF4-FFF2-40B4-BE49-F238E27FC236}">
                  <a16:creationId xmlns:a16="http://schemas.microsoft.com/office/drawing/2014/main" id="{6DF41FA2-1A60-B6B9-7FC5-B602D5A3D1D7}"/>
                </a:ext>
              </a:extLst>
            </p:cNvPr>
            <p:cNvSpPr txBox="1"/>
            <p:nvPr/>
          </p:nvSpPr>
          <p:spPr>
            <a:xfrm>
              <a:off x="6971897" y="2889615"/>
              <a:ext cx="1552773" cy="307777"/>
            </a:xfrm>
            <a:prstGeom prst="rect">
              <a:avLst/>
            </a:prstGeom>
            <a:noFill/>
          </p:spPr>
          <p:txBody>
            <a:bodyPr wrap="square" rtlCol="0">
              <a:spAutoFit/>
            </a:bodyPr>
            <a:lstStyle/>
            <a:p>
              <a:pPr algn="l"/>
              <a:r>
                <a:rPr lang="da" sz="1400" b="1" dirty="0">
                  <a:solidFill>
                    <a:schemeClr val="bg1"/>
                  </a:solidFill>
                </a:rPr>
                <a:t>Forvirring</a:t>
              </a:r>
              <a:endParaRPr lang="da-DK" sz="1400" b="1" dirty="0">
                <a:solidFill>
                  <a:schemeClr val="bg1"/>
                </a:solidFill>
              </a:endParaRPr>
            </a:p>
          </p:txBody>
        </p:sp>
        <p:sp>
          <p:nvSpPr>
            <p:cNvPr id="37" name="Tekstfelt 36">
              <a:extLst>
                <a:ext uri="{FF2B5EF4-FFF2-40B4-BE49-F238E27FC236}">
                  <a16:creationId xmlns:a16="http://schemas.microsoft.com/office/drawing/2014/main" id="{EC1FA81C-E877-7AAA-5F23-9EB6A6E47C63}"/>
                </a:ext>
              </a:extLst>
            </p:cNvPr>
            <p:cNvSpPr txBox="1"/>
            <p:nvPr/>
          </p:nvSpPr>
          <p:spPr>
            <a:xfrm>
              <a:off x="9272296" y="2853704"/>
              <a:ext cx="1550776" cy="514628"/>
            </a:xfrm>
            <a:prstGeom prst="rect">
              <a:avLst/>
            </a:prstGeom>
            <a:noFill/>
          </p:spPr>
          <p:txBody>
            <a:bodyPr wrap="square">
              <a:spAutoFit/>
            </a:bodyPr>
            <a:lstStyle/>
            <a:p>
              <a:pPr marL="16933" indent="0" algn="ctr" rtl="0">
                <a:lnSpc>
                  <a:spcPct val="98181"/>
                </a:lnSpc>
                <a:spcBef>
                  <a:spcPts val="1600"/>
                </a:spcBef>
                <a:buClr>
                  <a:schemeClr val="dk1"/>
                </a:buClr>
                <a:buSzPts val="1100"/>
                <a:buNone/>
              </a:pPr>
              <a:r>
                <a:rPr lang="da-DK" sz="1400" i="1" dirty="0">
                  <a:solidFill>
                    <a:schemeClr val="bg1"/>
                  </a:solidFill>
                </a:rPr>
                <a:t>"Hvad betyder det for mig nu?"</a:t>
              </a:r>
            </a:p>
          </p:txBody>
        </p:sp>
        <p:sp>
          <p:nvSpPr>
            <p:cNvPr id="38" name="Ligebenet trekant 37">
              <a:extLst>
                <a:ext uri="{FF2B5EF4-FFF2-40B4-BE49-F238E27FC236}">
                  <a16:creationId xmlns:a16="http://schemas.microsoft.com/office/drawing/2014/main" id="{1A13A08C-99B7-ABA2-003B-F596EA3D2023}"/>
                </a:ext>
              </a:extLst>
            </p:cNvPr>
            <p:cNvSpPr/>
            <p:nvPr/>
          </p:nvSpPr>
          <p:spPr>
            <a:xfrm rot="5400000">
              <a:off x="8523410" y="2917132"/>
              <a:ext cx="409980" cy="274804"/>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51" name="Gruppe 50">
            <a:extLst>
              <a:ext uri="{FF2B5EF4-FFF2-40B4-BE49-F238E27FC236}">
                <a16:creationId xmlns:a16="http://schemas.microsoft.com/office/drawing/2014/main" id="{6D21615D-5875-A462-58B7-ECA3AA286E9D}"/>
              </a:ext>
            </a:extLst>
          </p:cNvPr>
          <p:cNvGrpSpPr/>
          <p:nvPr/>
        </p:nvGrpSpPr>
        <p:grpSpPr>
          <a:xfrm>
            <a:off x="6047569" y="3615271"/>
            <a:ext cx="5384958" cy="849387"/>
            <a:chOff x="6047569" y="3615271"/>
            <a:chExt cx="5384958" cy="849387"/>
          </a:xfrm>
        </p:grpSpPr>
        <p:sp>
          <p:nvSpPr>
            <p:cNvPr id="19" name="Rectangle 86">
              <a:extLst>
                <a:ext uri="{FF2B5EF4-FFF2-40B4-BE49-F238E27FC236}">
                  <a16:creationId xmlns:a16="http://schemas.microsoft.com/office/drawing/2014/main" id="{DCE56532-60AC-BDF4-0B34-F6E80D193204}"/>
                </a:ext>
              </a:extLst>
            </p:cNvPr>
            <p:cNvSpPr/>
            <p:nvPr/>
          </p:nvSpPr>
          <p:spPr>
            <a:xfrm>
              <a:off x="6472451" y="3704975"/>
              <a:ext cx="4960076" cy="669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20" name="Freeform: Shape 84">
              <a:extLst>
                <a:ext uri="{FF2B5EF4-FFF2-40B4-BE49-F238E27FC236}">
                  <a16:creationId xmlns:a16="http://schemas.microsoft.com/office/drawing/2014/main" id="{DD389B92-E62B-F789-1703-B50FB70558E7}"/>
                </a:ext>
              </a:extLst>
            </p:cNvPr>
            <p:cNvSpPr/>
            <p:nvPr/>
          </p:nvSpPr>
          <p:spPr>
            <a:xfrm>
              <a:off x="6047569" y="3615271"/>
              <a:ext cx="849764" cy="849387"/>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22" name="Tekstfelt 21">
              <a:extLst>
                <a:ext uri="{FF2B5EF4-FFF2-40B4-BE49-F238E27FC236}">
                  <a16:creationId xmlns:a16="http://schemas.microsoft.com/office/drawing/2014/main" id="{D1DBD26E-9786-15D2-1C58-AFD23F6E8ED8}"/>
                </a:ext>
              </a:extLst>
            </p:cNvPr>
            <p:cNvSpPr txBox="1"/>
            <p:nvPr/>
          </p:nvSpPr>
          <p:spPr>
            <a:xfrm>
              <a:off x="6047569" y="3704975"/>
              <a:ext cx="604181" cy="707886"/>
            </a:xfrm>
            <a:prstGeom prst="rect">
              <a:avLst/>
            </a:prstGeom>
            <a:noFill/>
          </p:spPr>
          <p:txBody>
            <a:bodyPr wrap="square" rtlCol="0">
              <a:spAutoFit/>
            </a:bodyPr>
            <a:lstStyle/>
            <a:p>
              <a:pPr algn="l"/>
              <a:r>
                <a:rPr lang="da" sz="4000" dirty="0">
                  <a:solidFill>
                    <a:srgbClr val="FF0000"/>
                  </a:solidFill>
                </a:rPr>
                <a:t>🌟</a:t>
              </a:r>
              <a:endParaRPr lang="da-DK" sz="4000" dirty="0"/>
            </a:p>
          </p:txBody>
        </p:sp>
        <p:sp>
          <p:nvSpPr>
            <p:cNvPr id="39" name="Tekstfelt 38">
              <a:extLst>
                <a:ext uri="{FF2B5EF4-FFF2-40B4-BE49-F238E27FC236}">
                  <a16:creationId xmlns:a16="http://schemas.microsoft.com/office/drawing/2014/main" id="{AA5F5EE2-F659-0283-1AF0-38E925DABD6A}"/>
                </a:ext>
              </a:extLst>
            </p:cNvPr>
            <p:cNvSpPr txBox="1"/>
            <p:nvPr/>
          </p:nvSpPr>
          <p:spPr>
            <a:xfrm>
              <a:off x="6983935" y="3850829"/>
              <a:ext cx="1552773" cy="307777"/>
            </a:xfrm>
            <a:prstGeom prst="rect">
              <a:avLst/>
            </a:prstGeom>
            <a:noFill/>
          </p:spPr>
          <p:txBody>
            <a:bodyPr wrap="square" rtlCol="0">
              <a:spAutoFit/>
            </a:bodyPr>
            <a:lstStyle/>
            <a:p>
              <a:pPr algn="l"/>
              <a:r>
                <a:rPr lang="da-DK" sz="1400" b="1" dirty="0">
                  <a:solidFill>
                    <a:schemeClr val="bg1"/>
                  </a:solidFill>
                </a:rPr>
                <a:t>Håb</a:t>
              </a:r>
            </a:p>
          </p:txBody>
        </p:sp>
        <p:sp>
          <p:nvSpPr>
            <p:cNvPr id="40" name="Tekstfelt 39">
              <a:extLst>
                <a:ext uri="{FF2B5EF4-FFF2-40B4-BE49-F238E27FC236}">
                  <a16:creationId xmlns:a16="http://schemas.microsoft.com/office/drawing/2014/main" id="{AB8374E2-BAC6-ED83-282D-A3A6F3719449}"/>
                </a:ext>
              </a:extLst>
            </p:cNvPr>
            <p:cNvSpPr txBox="1"/>
            <p:nvPr/>
          </p:nvSpPr>
          <p:spPr>
            <a:xfrm>
              <a:off x="9272296" y="3784492"/>
              <a:ext cx="1514845" cy="514628"/>
            </a:xfrm>
            <a:prstGeom prst="rect">
              <a:avLst/>
            </a:prstGeom>
            <a:noFill/>
          </p:spPr>
          <p:txBody>
            <a:bodyPr wrap="square">
              <a:spAutoFit/>
            </a:bodyPr>
            <a:lstStyle/>
            <a:p>
              <a:pPr marL="16933" indent="0" algn="ctr" rtl="0">
                <a:lnSpc>
                  <a:spcPct val="98181"/>
                </a:lnSpc>
                <a:spcBef>
                  <a:spcPts val="1600"/>
                </a:spcBef>
                <a:buClr>
                  <a:schemeClr val="dk1"/>
                </a:buClr>
                <a:buSzPts val="1100"/>
                <a:buNone/>
              </a:pPr>
              <a:r>
                <a:rPr lang="da-DK" sz="1400" i="1" dirty="0">
                  <a:solidFill>
                    <a:schemeClr val="bg1"/>
                  </a:solidFill>
                </a:rPr>
                <a:t>"Nu kan jeg gøre noget ved det!"</a:t>
              </a:r>
            </a:p>
          </p:txBody>
        </p:sp>
        <p:sp>
          <p:nvSpPr>
            <p:cNvPr id="41" name="Ligebenet trekant 40">
              <a:extLst>
                <a:ext uri="{FF2B5EF4-FFF2-40B4-BE49-F238E27FC236}">
                  <a16:creationId xmlns:a16="http://schemas.microsoft.com/office/drawing/2014/main" id="{62694FE8-E02C-F976-14B7-E09E71A17DD8}"/>
                </a:ext>
              </a:extLst>
            </p:cNvPr>
            <p:cNvSpPr/>
            <p:nvPr/>
          </p:nvSpPr>
          <p:spPr>
            <a:xfrm rot="5400000">
              <a:off x="8535448" y="3878346"/>
              <a:ext cx="409980" cy="274804"/>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52" name="Gruppe 51">
            <a:extLst>
              <a:ext uri="{FF2B5EF4-FFF2-40B4-BE49-F238E27FC236}">
                <a16:creationId xmlns:a16="http://schemas.microsoft.com/office/drawing/2014/main" id="{AF2736BE-836F-09FE-EA3E-38C78C238DEA}"/>
              </a:ext>
            </a:extLst>
          </p:cNvPr>
          <p:cNvGrpSpPr/>
          <p:nvPr/>
        </p:nvGrpSpPr>
        <p:grpSpPr>
          <a:xfrm>
            <a:off x="6047569" y="4546059"/>
            <a:ext cx="5384958" cy="849387"/>
            <a:chOff x="6047569" y="4546059"/>
            <a:chExt cx="5384958" cy="849387"/>
          </a:xfrm>
        </p:grpSpPr>
        <p:sp>
          <p:nvSpPr>
            <p:cNvPr id="24" name="Rectangle 86">
              <a:extLst>
                <a:ext uri="{FF2B5EF4-FFF2-40B4-BE49-F238E27FC236}">
                  <a16:creationId xmlns:a16="http://schemas.microsoft.com/office/drawing/2014/main" id="{E00FC434-2160-5D09-5EEA-1346B13B9C9B}"/>
                </a:ext>
              </a:extLst>
            </p:cNvPr>
            <p:cNvSpPr/>
            <p:nvPr/>
          </p:nvSpPr>
          <p:spPr>
            <a:xfrm>
              <a:off x="6472451" y="4635763"/>
              <a:ext cx="4960076" cy="669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25" name="Freeform: Shape 84">
              <a:extLst>
                <a:ext uri="{FF2B5EF4-FFF2-40B4-BE49-F238E27FC236}">
                  <a16:creationId xmlns:a16="http://schemas.microsoft.com/office/drawing/2014/main" id="{485AF2B9-CE46-7525-DBB8-7D43CD2DDE75}"/>
                </a:ext>
              </a:extLst>
            </p:cNvPr>
            <p:cNvSpPr/>
            <p:nvPr/>
          </p:nvSpPr>
          <p:spPr>
            <a:xfrm>
              <a:off x="6047569" y="4546059"/>
              <a:ext cx="849764" cy="849387"/>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27" name="Tekstfelt 26">
              <a:extLst>
                <a:ext uri="{FF2B5EF4-FFF2-40B4-BE49-F238E27FC236}">
                  <a16:creationId xmlns:a16="http://schemas.microsoft.com/office/drawing/2014/main" id="{9F296403-9856-32DF-F774-31A3FF0C688E}"/>
                </a:ext>
              </a:extLst>
            </p:cNvPr>
            <p:cNvSpPr txBox="1"/>
            <p:nvPr/>
          </p:nvSpPr>
          <p:spPr>
            <a:xfrm>
              <a:off x="6047569" y="4635763"/>
              <a:ext cx="604181" cy="707886"/>
            </a:xfrm>
            <a:prstGeom prst="rect">
              <a:avLst/>
            </a:prstGeom>
            <a:noFill/>
          </p:spPr>
          <p:txBody>
            <a:bodyPr wrap="square" rtlCol="0">
              <a:spAutoFit/>
            </a:bodyPr>
            <a:lstStyle/>
            <a:p>
              <a:pPr algn="l"/>
              <a:r>
                <a:rPr lang="da-DK" sz="4000" dirty="0">
                  <a:solidFill>
                    <a:srgbClr val="FF0000"/>
                  </a:solidFill>
                </a:rPr>
                <a:t>🫤</a:t>
              </a:r>
              <a:endParaRPr lang="da-DK" sz="4000" dirty="0"/>
            </a:p>
          </p:txBody>
        </p:sp>
        <p:sp>
          <p:nvSpPr>
            <p:cNvPr id="42" name="Tekstfelt 41">
              <a:extLst>
                <a:ext uri="{FF2B5EF4-FFF2-40B4-BE49-F238E27FC236}">
                  <a16:creationId xmlns:a16="http://schemas.microsoft.com/office/drawing/2014/main" id="{F0F2C358-5655-A9F2-F6D6-56F1883D5D9F}"/>
                </a:ext>
              </a:extLst>
            </p:cNvPr>
            <p:cNvSpPr txBox="1"/>
            <p:nvPr/>
          </p:nvSpPr>
          <p:spPr>
            <a:xfrm>
              <a:off x="6971897" y="4790518"/>
              <a:ext cx="1552773" cy="307777"/>
            </a:xfrm>
            <a:prstGeom prst="rect">
              <a:avLst/>
            </a:prstGeom>
            <a:noFill/>
          </p:spPr>
          <p:txBody>
            <a:bodyPr wrap="square" rtlCol="0">
              <a:spAutoFit/>
            </a:bodyPr>
            <a:lstStyle/>
            <a:p>
              <a:pPr algn="l"/>
              <a:r>
                <a:rPr lang="da-DK" sz="1400" b="1" dirty="0">
                  <a:solidFill>
                    <a:schemeClr val="bg1"/>
                  </a:solidFill>
                </a:rPr>
                <a:t>Ensomhed  </a:t>
              </a:r>
            </a:p>
          </p:txBody>
        </p:sp>
        <p:sp>
          <p:nvSpPr>
            <p:cNvPr id="43" name="Tekstfelt 42">
              <a:extLst>
                <a:ext uri="{FF2B5EF4-FFF2-40B4-BE49-F238E27FC236}">
                  <a16:creationId xmlns:a16="http://schemas.microsoft.com/office/drawing/2014/main" id="{7E772936-D12B-9C61-627E-57D1AFAAC358}"/>
                </a:ext>
              </a:extLst>
            </p:cNvPr>
            <p:cNvSpPr txBox="1"/>
            <p:nvPr/>
          </p:nvSpPr>
          <p:spPr>
            <a:xfrm>
              <a:off x="9089406" y="4789246"/>
              <a:ext cx="1932868" cy="303481"/>
            </a:xfrm>
            <a:prstGeom prst="rect">
              <a:avLst/>
            </a:prstGeom>
            <a:noFill/>
          </p:spPr>
          <p:txBody>
            <a:bodyPr wrap="square">
              <a:spAutoFit/>
            </a:bodyPr>
            <a:lstStyle/>
            <a:p>
              <a:pPr marL="16933" indent="0" algn="ctr" rtl="0">
                <a:lnSpc>
                  <a:spcPct val="98181"/>
                </a:lnSpc>
                <a:spcBef>
                  <a:spcPts val="1600"/>
                </a:spcBef>
                <a:buClr>
                  <a:schemeClr val="dk1"/>
                </a:buClr>
                <a:buSzPts val="1100"/>
                <a:buNone/>
              </a:pPr>
              <a:r>
                <a:rPr lang="da-DK" sz="1400" i="1" dirty="0">
                  <a:solidFill>
                    <a:schemeClr val="bg1"/>
                  </a:solidFill>
                </a:rPr>
                <a:t>”Ingen forstår mig”</a:t>
              </a:r>
            </a:p>
          </p:txBody>
        </p:sp>
        <p:sp>
          <p:nvSpPr>
            <p:cNvPr id="44" name="Ligebenet trekant 43">
              <a:extLst>
                <a:ext uri="{FF2B5EF4-FFF2-40B4-BE49-F238E27FC236}">
                  <a16:creationId xmlns:a16="http://schemas.microsoft.com/office/drawing/2014/main" id="{965392A4-2397-3BC9-A177-B5D3B8CCE16F}"/>
                </a:ext>
              </a:extLst>
            </p:cNvPr>
            <p:cNvSpPr/>
            <p:nvPr/>
          </p:nvSpPr>
          <p:spPr>
            <a:xfrm rot="5400000">
              <a:off x="8523410" y="4818035"/>
              <a:ext cx="409980" cy="274804"/>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cxnSp>
        <p:nvCxnSpPr>
          <p:cNvPr id="47" name="Lige forbindelse 46">
            <a:extLst>
              <a:ext uri="{FF2B5EF4-FFF2-40B4-BE49-F238E27FC236}">
                <a16:creationId xmlns:a16="http://schemas.microsoft.com/office/drawing/2014/main" id="{71A26A4E-A253-433C-D91B-40A551F6474E}"/>
              </a:ext>
            </a:extLst>
          </p:cNvPr>
          <p:cNvCxnSpPr/>
          <p:nvPr/>
        </p:nvCxnSpPr>
        <p:spPr>
          <a:xfrm>
            <a:off x="619580" y="2579169"/>
            <a:ext cx="4670323" cy="0"/>
          </a:xfrm>
          <a:prstGeom prst="line">
            <a:avLst/>
          </a:prstGeom>
          <a:ln w="28575">
            <a:solidFill>
              <a:srgbClr val="70578B"/>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2" name="Rectangle 10">
            <a:extLst>
              <a:ext uri="{FF2B5EF4-FFF2-40B4-BE49-F238E27FC236}">
                <a16:creationId xmlns:a16="http://schemas.microsoft.com/office/drawing/2014/main" id="{8B368D53-4A5F-C235-67C6-E338D8C615FD}"/>
              </a:ext>
            </a:extLst>
          </p:cNvPr>
          <p:cNvSpPr/>
          <p:nvPr/>
        </p:nvSpPr>
        <p:spPr>
          <a:xfrm>
            <a:off x="581012" y="1853580"/>
            <a:ext cx="5176249" cy="407465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3">
            <a:extLst>
              <a:ext uri="{FF2B5EF4-FFF2-40B4-BE49-F238E27FC236}">
                <a16:creationId xmlns:a16="http://schemas.microsoft.com/office/drawing/2014/main" id="{36E976D7-A902-000A-05E1-16D1D6C07CC6}"/>
              </a:ext>
            </a:extLst>
          </p:cNvPr>
          <p:cNvSpPr/>
          <p:nvPr/>
        </p:nvSpPr>
        <p:spPr>
          <a:xfrm>
            <a:off x="581012" y="1416289"/>
            <a:ext cx="5176249" cy="51514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9" name="Google Shape;109;p22"/>
          <p:cNvSpPr txBox="1">
            <a:spLocks noGrp="1"/>
          </p:cNvSpPr>
          <p:nvPr>
            <p:ph type="body" idx="1"/>
          </p:nvPr>
        </p:nvSpPr>
        <p:spPr>
          <a:xfrm>
            <a:off x="899951" y="2266955"/>
            <a:ext cx="4510822" cy="3713098"/>
          </a:xfrm>
          <a:prstGeom prst="rect">
            <a:avLst/>
          </a:prstGeom>
        </p:spPr>
        <p:txBody>
          <a:bodyPr spcFirstLastPara="1" wrap="square" lIns="121900" tIns="121900" rIns="121900" bIns="121900" anchor="t" anchorCtr="0">
            <a:normAutofit/>
          </a:bodyPr>
          <a:lstStyle/>
          <a:p>
            <a:pPr marL="16933" indent="0" algn="l" rtl="0">
              <a:lnSpc>
                <a:spcPct val="98181"/>
              </a:lnSpc>
              <a:spcBef>
                <a:spcPts val="667"/>
              </a:spcBef>
              <a:buClr>
                <a:schemeClr val="dk1"/>
              </a:buClr>
              <a:buSzPts val="1100"/>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Stigma</a:t>
            </a:r>
            <a:endParaRPr sz="200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Ikke lav IQ</a:t>
            </a:r>
            <a:endParaRPr sz="200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Ikke pga. dårlige forældre</a:t>
            </a:r>
            <a:endParaRPr sz="200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Ikke fordi du er doven</a:t>
            </a:r>
            <a:endParaRPr sz="200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”Du skal bare…”</a:t>
            </a:r>
            <a:endParaRPr sz="2000" dirty="0">
              <a:solidFill>
                <a:srgbClr val="70578B"/>
              </a:solidFill>
              <a:latin typeface="Calibri"/>
              <a:ea typeface="Calibri"/>
              <a:cs typeface="Calibri"/>
              <a:sym typeface="Calibri"/>
            </a:endParaRPr>
          </a:p>
          <a:p>
            <a:pPr marL="16933" indent="0" algn="l" rtl="0">
              <a:lnSpc>
                <a:spcPct val="98181"/>
              </a:lnSpc>
              <a:spcBef>
                <a:spcPts val="667"/>
              </a:spcBef>
              <a:buClr>
                <a:schemeClr val="dk1"/>
              </a:buClr>
              <a:buSzPts val="1100"/>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Har vi ikke alle lidt ADHD?</a:t>
            </a:r>
            <a:endParaRPr sz="2000" dirty="0">
              <a:solidFill>
                <a:srgbClr val="70578B"/>
              </a:solidFill>
              <a:latin typeface="Calibri"/>
              <a:ea typeface="Calibri"/>
              <a:cs typeface="Calibri"/>
              <a:sym typeface="Calibri"/>
            </a:endParaRPr>
          </a:p>
          <a:p>
            <a:pPr marL="16933" indent="0" algn="l" rtl="0">
              <a:lnSpc>
                <a:spcPct val="98181"/>
              </a:lnSpc>
              <a:spcBef>
                <a:spcPts val="667"/>
              </a:spcBef>
              <a:buNone/>
            </a:pPr>
            <a:r>
              <a:rPr lang="da" sz="2000" dirty="0">
                <a:solidFill>
                  <a:srgbClr val="70578B"/>
                </a:solidFill>
                <a:latin typeface="Calibri"/>
                <a:ea typeface="Calibri"/>
                <a:cs typeface="Calibri"/>
              </a:rPr>
              <a:t>• </a:t>
            </a:r>
            <a:r>
              <a:rPr lang="da" sz="2000" dirty="0">
                <a:solidFill>
                  <a:srgbClr val="70578B"/>
                </a:solidFill>
                <a:latin typeface="Calibri"/>
                <a:ea typeface="Calibri"/>
                <a:cs typeface="Calibri"/>
                <a:sym typeface="Calibri"/>
              </a:rPr>
              <a:t>Manglende viden</a:t>
            </a:r>
            <a:endParaRPr sz="2000" dirty="0">
              <a:solidFill>
                <a:srgbClr val="70578B"/>
              </a:solidFill>
              <a:latin typeface="Calibri"/>
              <a:ea typeface="Calibri"/>
              <a:cs typeface="Calibri"/>
              <a:sym typeface="Calibri"/>
            </a:endParaRPr>
          </a:p>
          <a:p>
            <a:pPr marL="16933" indent="0" algn="l" rtl="0">
              <a:lnSpc>
                <a:spcPct val="98181"/>
              </a:lnSpc>
              <a:spcBef>
                <a:spcPts val="667"/>
              </a:spcBef>
              <a:buNone/>
            </a:pPr>
            <a:endParaRPr sz="2000" dirty="0">
              <a:solidFill>
                <a:schemeClr val="dk1"/>
              </a:solidFill>
              <a:latin typeface="Calibri"/>
              <a:ea typeface="Calibri"/>
              <a:cs typeface="Calibri"/>
              <a:sym typeface="Calibri"/>
            </a:endParaRPr>
          </a:p>
        </p:txBody>
      </p:sp>
      <p:sp>
        <p:nvSpPr>
          <p:cNvPr id="2" name="Google Shape;90;p19">
            <a:extLst>
              <a:ext uri="{FF2B5EF4-FFF2-40B4-BE49-F238E27FC236}">
                <a16:creationId xmlns:a16="http://schemas.microsoft.com/office/drawing/2014/main" id="{2A042C8F-3274-80F4-48A9-0553E4249D43}"/>
              </a:ext>
            </a:extLst>
          </p:cNvPr>
          <p:cNvSpPr txBox="1">
            <a:spLocks/>
          </p:cNvSpPr>
          <p:nvPr/>
        </p:nvSpPr>
        <p:spPr>
          <a:xfrm>
            <a:off x="568000" y="166169"/>
            <a:ext cx="11360800" cy="763600"/>
          </a:xfrm>
          <a:prstGeom prst="rect">
            <a:avLst/>
          </a:prstGeom>
        </p:spPr>
        <p:txBody>
          <a:bodyPr spcFirstLastPara="1" vert="horz" wrap="square" lIns="121900" tIns="121900" rIns="121900" bIns="121900" anchor="t" anchorCtr="0">
            <a:normAutofit fontScale="82500" lnSpcReduction="20000"/>
          </a:bodyPr>
          <a:lstStyle>
            <a:lvl1pPr lvl="0">
              <a:spcBef>
                <a:spcPts val="0"/>
              </a:spcBef>
              <a:spcAft>
                <a:spcPts val="0"/>
              </a:spcAft>
              <a:buSzPts val="2800"/>
              <a:buNone/>
              <a:defRPr sz="5000" b="1" i="0">
                <a:solidFill>
                  <a:srgbClr val="63609A"/>
                </a:solidFill>
                <a:latin typeface="Times New Roman"/>
                <a:ea typeface="Trebuchet MS" charset="0"/>
                <a:cs typeface="Times New Roman"/>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defTabSz="914400" rtl="0">
              <a:buClr>
                <a:schemeClr val="dk1"/>
              </a:buClr>
              <a:buSzPts val="990"/>
            </a:pPr>
            <a:r>
              <a:rPr lang="da-DK" kern="0" dirty="0">
                <a:solidFill>
                  <a:srgbClr val="644D79"/>
                </a:solidFill>
                <a:latin typeface="+mn-lt"/>
              </a:rPr>
              <a:t>Reaktioner på diagnosen</a:t>
            </a:r>
          </a:p>
        </p:txBody>
      </p:sp>
      <p:pic>
        <p:nvPicPr>
          <p:cNvPr id="10" name="Billede 9">
            <a:extLst>
              <a:ext uri="{FF2B5EF4-FFF2-40B4-BE49-F238E27FC236}">
                <a16:creationId xmlns:a16="http://schemas.microsoft.com/office/drawing/2014/main" id="{1ADC66C3-7DCF-7F43-50AB-99D607224EBE}"/>
              </a:ext>
            </a:extLst>
          </p:cNvPr>
          <p:cNvPicPr>
            <a:picLocks noChangeAspect="1"/>
          </p:cNvPicPr>
          <p:nvPr/>
        </p:nvPicPr>
        <p:blipFill>
          <a:blip r:embed="rId3"/>
          <a:stretch>
            <a:fillRect/>
          </a:stretch>
        </p:blipFill>
        <p:spPr>
          <a:xfrm>
            <a:off x="6153061" y="378943"/>
            <a:ext cx="5659291" cy="5659291"/>
          </a:xfrm>
          <a:prstGeom prst="rect">
            <a:avLst/>
          </a:prstGeom>
        </p:spPr>
      </p:pic>
      <p:sp>
        <p:nvSpPr>
          <p:cNvPr id="11" name="Tekstfelt 10">
            <a:extLst>
              <a:ext uri="{FF2B5EF4-FFF2-40B4-BE49-F238E27FC236}">
                <a16:creationId xmlns:a16="http://schemas.microsoft.com/office/drawing/2014/main" id="{A9B3C016-9F87-5026-7926-6B6893863627}"/>
              </a:ext>
            </a:extLst>
          </p:cNvPr>
          <p:cNvSpPr txBox="1"/>
          <p:nvPr/>
        </p:nvSpPr>
        <p:spPr>
          <a:xfrm>
            <a:off x="6076200" y="5406475"/>
            <a:ext cx="6096000" cy="584775"/>
          </a:xfrm>
          <a:prstGeom prst="rect">
            <a:avLst/>
          </a:prstGeom>
          <a:noFill/>
        </p:spPr>
        <p:txBody>
          <a:bodyPr wrap="square">
            <a:spAutoFit/>
          </a:bodyPr>
          <a:lstStyle/>
          <a:p>
            <a:pPr algn="ctr"/>
            <a:r>
              <a:rPr lang="da-DK" sz="3200" b="1" dirty="0">
                <a:solidFill>
                  <a:srgbClr val="70578B"/>
                </a:solidFill>
              </a:rPr>
              <a:t>Har du følt dig stigmatiseret?</a:t>
            </a:r>
          </a:p>
        </p:txBody>
      </p:sp>
      <p:sp>
        <p:nvSpPr>
          <p:cNvPr id="14" name="Tekstfelt 13">
            <a:extLst>
              <a:ext uri="{FF2B5EF4-FFF2-40B4-BE49-F238E27FC236}">
                <a16:creationId xmlns:a16="http://schemas.microsoft.com/office/drawing/2014/main" id="{9D7A2C60-70D7-1D84-75A6-4AD1A4D7515F}"/>
              </a:ext>
            </a:extLst>
          </p:cNvPr>
          <p:cNvSpPr txBox="1"/>
          <p:nvPr/>
        </p:nvSpPr>
        <p:spPr>
          <a:xfrm>
            <a:off x="899951" y="1475444"/>
            <a:ext cx="4277066" cy="400110"/>
          </a:xfrm>
          <a:prstGeom prst="rect">
            <a:avLst/>
          </a:prstGeom>
          <a:noFill/>
        </p:spPr>
        <p:txBody>
          <a:bodyPr wrap="square" rtlCol="0">
            <a:spAutoFit/>
          </a:bodyPr>
          <a:lstStyle/>
          <a:p>
            <a:pPr algn="l"/>
            <a:r>
              <a:rPr lang="da-DK" sz="2000" b="1" dirty="0">
                <a:solidFill>
                  <a:schemeClr val="bg1"/>
                </a:solidFill>
              </a:rPr>
              <a:t>Andres reaktioner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5CBC7-CDCA-3A89-D9CF-2B299C4FDF4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DBE732D-1D26-35DB-C239-5F962E57400B}"/>
              </a:ext>
            </a:extLst>
          </p:cNvPr>
          <p:cNvSpPr/>
          <p:nvPr/>
        </p:nvSpPr>
        <p:spPr>
          <a:xfrm>
            <a:off x="-26171" y="522514"/>
            <a:ext cx="12218171" cy="4730739"/>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A2FB715F-EB9C-0149-F8EB-DCA901A1AC51}"/>
              </a:ext>
            </a:extLst>
          </p:cNvPr>
          <p:cNvSpPr txBox="1"/>
          <p:nvPr/>
        </p:nvSpPr>
        <p:spPr>
          <a:xfrm>
            <a:off x="-113504" y="711324"/>
            <a:ext cx="9902687" cy="707886"/>
          </a:xfrm>
          <a:prstGeom prst="rect">
            <a:avLst/>
          </a:prstGeom>
          <a:noFill/>
        </p:spPr>
        <p:txBody>
          <a:bodyPr wrap="square" rtlCol="0">
            <a:spAutoFit/>
          </a:bodyPr>
          <a:lstStyle/>
          <a:p>
            <a:pPr algn="ctr"/>
            <a:r>
              <a:rPr kumimoji="1" lang="nb-NO" sz="4000" b="1" i="0" strike="noStrike" kern="1200" cap="none" spc="0" normalizeH="0" baseline="0" noProof="0" dirty="0">
                <a:ln>
                  <a:noFill/>
                </a:ln>
                <a:solidFill>
                  <a:schemeClr val="bg1"/>
                </a:solidFill>
                <a:effectLst/>
                <a:uLnTx/>
                <a:uFillTx/>
                <a:latin typeface="Calibri" panose="020F0502020204030204"/>
                <a:ea typeface="+mn-ea"/>
                <a:cs typeface="+mn-cs"/>
              </a:rPr>
              <a:t>Hvordan påvirker diagnosen din identitet?</a:t>
            </a:r>
          </a:p>
        </p:txBody>
      </p:sp>
      <p:sp>
        <p:nvSpPr>
          <p:cNvPr id="13" name="Ellipse 12">
            <a:extLst>
              <a:ext uri="{FF2B5EF4-FFF2-40B4-BE49-F238E27FC236}">
                <a16:creationId xmlns:a16="http://schemas.microsoft.com/office/drawing/2014/main" id="{154E97A6-D0BF-1E49-FF85-D301168CC43E}"/>
              </a:ext>
            </a:extLst>
          </p:cNvPr>
          <p:cNvSpPr/>
          <p:nvPr/>
        </p:nvSpPr>
        <p:spPr>
          <a:xfrm>
            <a:off x="376154" y="1750747"/>
            <a:ext cx="4381476" cy="4343818"/>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felt 2">
            <a:extLst>
              <a:ext uri="{FF2B5EF4-FFF2-40B4-BE49-F238E27FC236}">
                <a16:creationId xmlns:a16="http://schemas.microsoft.com/office/drawing/2014/main" id="{69A73553-154D-18F8-4A2C-E25AAE48B712}"/>
              </a:ext>
            </a:extLst>
          </p:cNvPr>
          <p:cNvSpPr txBox="1"/>
          <p:nvPr/>
        </p:nvSpPr>
        <p:spPr>
          <a:xfrm>
            <a:off x="5169760" y="1936283"/>
            <a:ext cx="6715036" cy="2554545"/>
          </a:xfrm>
          <a:prstGeom prst="rect">
            <a:avLst/>
          </a:prstGeom>
          <a:noFill/>
        </p:spPr>
        <p:txBody>
          <a:bodyPr wrap="square" rtlCol="0">
            <a:spAutoFit/>
          </a:bodyPr>
          <a:lstStyle/>
          <a:p>
            <a:pPr marL="457200" indent="-457200">
              <a:buFont typeface="Arial" panose="020B0604020202020204" pitchFamily="34" charset="0"/>
              <a:buChar char="•"/>
            </a:pPr>
            <a:r>
              <a:rPr lang="da-DK" sz="2800" dirty="0">
                <a:solidFill>
                  <a:schemeClr val="bg1">
                    <a:lumMod val="85000"/>
                  </a:schemeClr>
                </a:solidFill>
              </a:rPr>
              <a:t>Mere selvkærlig og tilgivende?</a:t>
            </a:r>
          </a:p>
          <a:p>
            <a:pPr marL="457200" indent="-457200">
              <a:buFont typeface="Arial" panose="020B0604020202020204" pitchFamily="34" charset="0"/>
              <a:buChar char="•"/>
            </a:pPr>
            <a:r>
              <a:rPr lang="da-DK" sz="2800" dirty="0">
                <a:solidFill>
                  <a:schemeClr val="bg1">
                    <a:lumMod val="85000"/>
                  </a:schemeClr>
                </a:solidFill>
              </a:rPr>
              <a:t>AHA! – Det giver en forklaring på mine udfordringer i opvæksten</a:t>
            </a:r>
          </a:p>
          <a:p>
            <a:pPr marL="457200" indent="-457200">
              <a:buFont typeface="Arial" panose="020B0604020202020204" pitchFamily="34" charset="0"/>
              <a:buChar char="•"/>
            </a:pPr>
            <a:r>
              <a:rPr lang="da-DK" sz="2800" dirty="0">
                <a:solidFill>
                  <a:schemeClr val="bg1">
                    <a:lumMod val="85000"/>
                  </a:schemeClr>
                </a:solidFill>
              </a:rPr>
              <a:t>At føle sig anderledes</a:t>
            </a:r>
          </a:p>
          <a:p>
            <a:pPr marL="457200" indent="-457200">
              <a:buFont typeface="Arial" panose="020B0604020202020204" pitchFamily="34" charset="0"/>
              <a:buChar char="•"/>
            </a:pPr>
            <a:r>
              <a:rPr lang="da-DK" sz="2800" dirty="0">
                <a:solidFill>
                  <a:schemeClr val="bg1">
                    <a:lumMod val="85000"/>
                  </a:schemeClr>
                </a:solidFill>
              </a:rPr>
              <a:t>At få et nyt syn på sig selv</a:t>
            </a:r>
          </a:p>
          <a:p>
            <a:pPr marL="457200" indent="-457200">
              <a:buFont typeface="Arial" panose="020B0604020202020204" pitchFamily="34" charset="0"/>
              <a:buChar char="•"/>
            </a:pPr>
            <a:endParaRPr lang="en-US" sz="2000" dirty="0"/>
          </a:p>
        </p:txBody>
      </p:sp>
      <p:pic>
        <p:nvPicPr>
          <p:cNvPr id="15" name="Billede 14">
            <a:extLst>
              <a:ext uri="{FF2B5EF4-FFF2-40B4-BE49-F238E27FC236}">
                <a16:creationId xmlns:a16="http://schemas.microsoft.com/office/drawing/2014/main" id="{66A4497B-61BA-6F60-11CD-157273FC9525}"/>
              </a:ext>
            </a:extLst>
          </p:cNvPr>
          <p:cNvPicPr>
            <a:picLocks noChangeAspect="1"/>
          </p:cNvPicPr>
          <p:nvPr/>
        </p:nvPicPr>
        <p:blipFill>
          <a:blip r:embed="rId3"/>
          <a:srcRect r="43925"/>
          <a:stretch/>
        </p:blipFill>
        <p:spPr>
          <a:xfrm>
            <a:off x="818147" y="1597872"/>
            <a:ext cx="3485721" cy="4068273"/>
          </a:xfrm>
          <a:prstGeom prst="rect">
            <a:avLst/>
          </a:prstGeom>
        </p:spPr>
      </p:pic>
    </p:spTree>
    <p:extLst>
      <p:ext uri="{BB962C8B-B14F-4D97-AF65-F5344CB8AC3E}">
        <p14:creationId xmlns:p14="http://schemas.microsoft.com/office/powerpoint/2010/main" val="184082816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4161A-B47B-01AB-E73E-E9D74E62A8FE}"/>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5E994DC0-9330-5E46-B362-F0F19279352B}"/>
              </a:ext>
            </a:extLst>
          </p:cNvPr>
          <p:cNvSpPr/>
          <p:nvPr/>
        </p:nvSpPr>
        <p:spPr>
          <a:xfrm>
            <a:off x="0" y="2167333"/>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Pladsholder til indhold 2">
            <a:extLst>
              <a:ext uri="{FF2B5EF4-FFF2-40B4-BE49-F238E27FC236}">
                <a16:creationId xmlns:a16="http://schemas.microsoft.com/office/drawing/2014/main" id="{A10DFF29-C3B6-4D65-6F2A-1ED0808EDE19}"/>
              </a:ext>
            </a:extLst>
          </p:cNvPr>
          <p:cNvSpPr>
            <a:spLocks noGrp="1"/>
          </p:cNvSpPr>
          <p:nvPr>
            <p:ph idx="1"/>
          </p:nvPr>
        </p:nvSpPr>
        <p:spPr>
          <a:xfrm>
            <a:off x="838200" y="1984847"/>
            <a:ext cx="10515600" cy="4351338"/>
          </a:xfrm>
        </p:spPr>
        <p:txBody>
          <a:bodyPr vert="horz" lIns="91440" tIns="45720" rIns="91440" bIns="45720" rtlCol="0" anchor="t">
            <a:normAutofit/>
          </a:bodyPr>
          <a:lstStyle/>
          <a:p>
            <a:endParaRPr lang="da-DK" dirty="0"/>
          </a:p>
          <a:p>
            <a:endParaRPr lang="da-DK" dirty="0"/>
          </a:p>
          <a:p>
            <a:pPr marL="0" indent="0" algn="ctr">
              <a:buNone/>
            </a:pPr>
            <a:r>
              <a:rPr lang="da-DK" dirty="0">
                <a:solidFill>
                  <a:srgbClr val="70578B"/>
                </a:solidFill>
              </a:rPr>
              <a:t>De neurologiske implikationer af ADHD rækker langt ud over medicinske termer. Den neurologiske "grundkode" oversættes til psykologiske mønstre, følelsesmæssige reaktioner og sociale interaktioner.</a:t>
            </a:r>
          </a:p>
        </p:txBody>
      </p:sp>
      <p:sp>
        <p:nvSpPr>
          <p:cNvPr id="5" name="Freeform: Shape 84">
            <a:extLst>
              <a:ext uri="{FF2B5EF4-FFF2-40B4-BE49-F238E27FC236}">
                <a16:creationId xmlns:a16="http://schemas.microsoft.com/office/drawing/2014/main" id="{E9C4B69E-AFF8-9EF5-1463-4248CF4F5566}"/>
              </a:ext>
            </a:extLst>
          </p:cNvPr>
          <p:cNvSpPr/>
          <p:nvPr/>
        </p:nvSpPr>
        <p:spPr>
          <a:xfrm>
            <a:off x="4985532" y="521815"/>
            <a:ext cx="2220936" cy="2219951"/>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pic>
        <p:nvPicPr>
          <p:cNvPr id="6" name="Grafik 5" descr="Hjerne med massiv udfyldning">
            <a:extLst>
              <a:ext uri="{FF2B5EF4-FFF2-40B4-BE49-F238E27FC236}">
                <a16:creationId xmlns:a16="http://schemas.microsoft.com/office/drawing/2014/main" id="{602901F8-C0D1-E357-062B-5E52B9D530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8726" y="870144"/>
            <a:ext cx="1748270" cy="1748270"/>
          </a:xfrm>
          <a:prstGeom prst="rect">
            <a:avLst/>
          </a:prstGeom>
        </p:spPr>
      </p:pic>
      <p:sp>
        <p:nvSpPr>
          <p:cNvPr id="7" name="Rectangle 27">
            <a:extLst>
              <a:ext uri="{FF2B5EF4-FFF2-40B4-BE49-F238E27FC236}">
                <a16:creationId xmlns:a16="http://schemas.microsoft.com/office/drawing/2014/main" id="{87052A68-0DF7-87FE-8233-D84F309B59BB}"/>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6A1DC8B1-87D5-700E-B668-E07AEBA4B664}"/>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52446320-5A94-9D00-83B9-12DE6905C6FC}"/>
              </a:ext>
            </a:extLst>
          </p:cNvPr>
          <p:cNvSpPr txBox="1"/>
          <p:nvPr/>
        </p:nvSpPr>
        <p:spPr>
          <a:xfrm>
            <a:off x="4834487" y="1246287"/>
            <a:ext cx="7191852" cy="3323987"/>
          </a:xfrm>
          <a:prstGeom prst="rect">
            <a:avLst/>
          </a:prstGeom>
          <a:noFill/>
        </p:spPr>
        <p:txBody>
          <a:bodyPr wrap="square">
            <a:spAutoFit/>
          </a:bodyPr>
          <a:lstStyle/>
          <a:p>
            <a:endParaRPr kumimoji="1" lang="da-DK" sz="18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Hvor er det svært for DIG?</a:t>
            </a: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Hvad har DU brug for?</a:t>
            </a: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Der findes ikke et quickfix – behov for kontinuerlige justeringer</a:t>
            </a: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Du er ikke en fejl – du har en anderledes hjerne – diversitet også kaldet neurodiversitet </a:t>
            </a: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Tillæring af nye strategier</a:t>
            </a: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Individuelle udfordringer og behov</a:t>
            </a:r>
          </a:p>
        </p:txBody>
      </p:sp>
      <p:cxnSp>
        <p:nvCxnSpPr>
          <p:cNvPr id="13" name="Lige forbindelse 12">
            <a:extLst>
              <a:ext uri="{FF2B5EF4-FFF2-40B4-BE49-F238E27FC236}">
                <a16:creationId xmlns:a16="http://schemas.microsoft.com/office/drawing/2014/main" id="{E14612C1-0211-4AF6-37E3-F53F3619D0F0}"/>
              </a:ext>
            </a:extLst>
          </p:cNvPr>
          <p:cNvCxnSpPr>
            <a:cxnSpLocks/>
          </p:cNvCxnSpPr>
          <p:nvPr/>
        </p:nvCxnSpPr>
        <p:spPr>
          <a:xfrm>
            <a:off x="4242385" y="5660572"/>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20" name="Tekstfelt 19">
            <a:extLst>
              <a:ext uri="{FF2B5EF4-FFF2-40B4-BE49-F238E27FC236}">
                <a16:creationId xmlns:a16="http://schemas.microsoft.com/office/drawing/2014/main" id="{28F811F9-0DBF-13DE-D080-1A9B1DE36DA7}"/>
              </a:ext>
            </a:extLst>
          </p:cNvPr>
          <p:cNvSpPr txBox="1"/>
          <p:nvPr/>
        </p:nvSpPr>
        <p:spPr>
          <a:xfrm>
            <a:off x="521190" y="849024"/>
            <a:ext cx="2992467" cy="3662541"/>
          </a:xfrm>
          <a:prstGeom prst="rect">
            <a:avLst/>
          </a:prstGeom>
          <a:noFill/>
        </p:spPr>
        <p:txBody>
          <a:bodyPr wrap="square" rtlCol="0">
            <a:spAutoFit/>
          </a:bodyPr>
          <a:lstStyle/>
          <a:p>
            <a:pPr algn="ctr"/>
            <a:r>
              <a:rPr lang="en-US" sz="23200" dirty="0">
                <a:solidFill>
                  <a:srgbClr val="E5DBF2"/>
                </a:solidFill>
              </a:rPr>
              <a:t>?</a:t>
            </a:r>
          </a:p>
        </p:txBody>
      </p:sp>
      <p:sp>
        <p:nvSpPr>
          <p:cNvPr id="2" name="Tekstfelt 1">
            <a:extLst>
              <a:ext uri="{FF2B5EF4-FFF2-40B4-BE49-F238E27FC236}">
                <a16:creationId xmlns:a16="http://schemas.microsoft.com/office/drawing/2014/main" id="{2AF493CB-FFDC-3654-B8D0-16BFB8819E33}"/>
              </a:ext>
            </a:extLst>
          </p:cNvPr>
          <p:cNvSpPr txBox="1"/>
          <p:nvPr/>
        </p:nvSpPr>
        <p:spPr>
          <a:xfrm>
            <a:off x="-13825" y="3988195"/>
            <a:ext cx="4256210" cy="830997"/>
          </a:xfrm>
          <a:prstGeom prst="rect">
            <a:avLst/>
          </a:prstGeom>
          <a:noFill/>
        </p:spPr>
        <p:txBody>
          <a:bodyPr wrap="square" rtlCol="0">
            <a:spAutoFit/>
          </a:bodyPr>
          <a:lstStyle/>
          <a:p>
            <a:pPr algn="ctr"/>
            <a:r>
              <a:rPr lang="da" sz="4800" dirty="0">
                <a:solidFill>
                  <a:srgbClr val="E5DBF2"/>
                </a:solidFill>
              </a:rPr>
              <a:t>Hvad så nu...</a:t>
            </a:r>
            <a:endParaRPr lang="da-DK" sz="4800" dirty="0">
              <a:solidFill>
                <a:srgbClr val="E5DBF2"/>
              </a:solidFill>
            </a:endParaRPr>
          </a:p>
        </p:txBody>
      </p:sp>
    </p:spTree>
    <p:extLst>
      <p:ext uri="{BB962C8B-B14F-4D97-AF65-F5344CB8AC3E}">
        <p14:creationId xmlns:p14="http://schemas.microsoft.com/office/powerpoint/2010/main" val="2565554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sp>
        <p:nvSpPr>
          <p:cNvPr id="7" name="Rektangel 6">
            <a:extLst>
              <a:ext uri="{FF2B5EF4-FFF2-40B4-BE49-F238E27FC236}">
                <a16:creationId xmlns:a16="http://schemas.microsoft.com/office/drawing/2014/main" id="{05F9C7FB-3829-620A-62FD-2ECEC9DFB35D}"/>
              </a:ext>
            </a:extLst>
          </p:cNvPr>
          <p:cNvSpPr/>
          <p:nvPr/>
        </p:nvSpPr>
        <p:spPr>
          <a:xfrm>
            <a:off x="9969023" y="6201420"/>
            <a:ext cx="2138183" cy="5637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1877133"/>
              <a:ext cx="8636080" cy="923330"/>
            </a:xfrm>
            <a:prstGeom prst="rect">
              <a:avLst/>
            </a:prstGeom>
            <a:noFill/>
          </p:spPr>
          <p:txBody>
            <a:bodyPr wrap="square">
              <a:spAutoFit/>
            </a:bodyPr>
            <a:lstStyle/>
            <a:p>
              <a:pPr algn="l"/>
              <a:r>
                <a:rPr lang="da-DK" sz="1800" b="1" dirty="0">
                  <a:solidFill>
                    <a:srgbClr val="70578B"/>
                  </a:solidFill>
                  <a:latin typeface="Calibri-Bold"/>
                </a:rPr>
                <a:t>Medicinsk behandling kan ikke stå alene</a:t>
              </a:r>
            </a:p>
            <a:p>
              <a:pPr algn="l"/>
              <a:r>
                <a:rPr lang="da-DK" sz="1800" dirty="0">
                  <a:solidFill>
                    <a:srgbClr val="70578B"/>
                  </a:solidFill>
                  <a:latin typeface="Calibri" panose="020F0502020204030204" pitchFamily="34" charset="0"/>
                </a:rPr>
                <a:t>Det er vigtigt også at få viden om ADHD (psykoedukation) og redskaber til at håndtere hverdagen</a:t>
              </a:r>
              <a:endParaRPr lang="da-DK" sz="2800" dirty="0">
                <a:solidFill>
                  <a:srgbClr val="70578B"/>
                </a:solidFill>
              </a:endParaRP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05285"/>
              <a:ext cx="9035556" cy="923330"/>
            </a:xfrm>
            <a:prstGeom prst="rect">
              <a:avLst/>
            </a:prstGeom>
            <a:noFill/>
          </p:spPr>
          <p:txBody>
            <a:bodyPr wrap="square">
              <a:spAutoFit/>
            </a:bodyPr>
            <a:lstStyle/>
            <a:p>
              <a:pPr algn="l"/>
              <a:r>
                <a:rPr lang="da-DK" sz="1800" b="1" dirty="0">
                  <a:solidFill>
                    <a:srgbClr val="70578B"/>
                  </a:solidFill>
                  <a:latin typeface="Calibri-Bold"/>
                </a:rPr>
                <a:t>Udredning</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Udredningen er omfattende, og består af flere trin, for at sikre den rigtige diagnose. Man kan ikke snyde sig til en diagnose</a:t>
              </a:r>
              <a:endParaRPr lang="da-DK" sz="2800" dirty="0">
                <a:solidFill>
                  <a:srgbClr val="70578B"/>
                </a:solidFill>
              </a:endParaRP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943784"/>
              <a:ext cx="9035556" cy="646331"/>
            </a:xfrm>
            <a:prstGeom prst="rect">
              <a:avLst/>
            </a:prstGeom>
            <a:noFill/>
          </p:spPr>
          <p:txBody>
            <a:bodyPr wrap="square">
              <a:spAutoFit/>
            </a:bodyPr>
            <a:lstStyle/>
            <a:p>
              <a:pPr algn="l"/>
              <a:r>
                <a:rPr lang="da-DK" sz="1800" b="1" dirty="0">
                  <a:solidFill>
                    <a:srgbClr val="70578B"/>
                  </a:solidFill>
                  <a:latin typeface="Calibri-Bold"/>
                </a:rPr>
                <a:t>Reaktioner på diagnosen</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Man er ofte igennem hele følelsesregistret som en reaktion på at have fået stillet diagnosen</a:t>
              </a:r>
              <a:endParaRPr lang="da-DK" sz="2800" dirty="0">
                <a:solidFill>
                  <a:srgbClr val="70578B"/>
                </a:solidFill>
              </a:endParaRP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77133"/>
              <a:ext cx="8636080" cy="646331"/>
            </a:xfrm>
            <a:prstGeom prst="rect">
              <a:avLst/>
            </a:prstGeom>
            <a:noFill/>
          </p:spPr>
          <p:txBody>
            <a:bodyPr wrap="square">
              <a:spAutoFit/>
            </a:bodyPr>
            <a:lstStyle/>
            <a:p>
              <a:pPr algn="l"/>
              <a:r>
                <a:rPr lang="da-DK" sz="1800" b="1" i="0" u="none" strike="noStrike" baseline="0" dirty="0">
                  <a:solidFill>
                    <a:srgbClr val="70578B"/>
                  </a:solidFill>
                  <a:latin typeface="Calibri-Bold"/>
                </a:rPr>
                <a:t>Påvirkning af identitet</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Diagnosen kan medføre at man ser sig selv i et nyt lys</a:t>
              </a:r>
              <a:endParaRPr lang="da-DK" sz="2800" dirty="0">
                <a:solidFill>
                  <a:srgbClr val="70578B"/>
                </a:solidFill>
              </a:endParaRP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406261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Denne præsentation er lavet af Anne Mette Christiansen og Berit Wittenkamp,</a:t>
            </a:r>
          </a:p>
          <a:p>
            <a:pPr>
              <a:lnSpc>
                <a:spcPct val="115000"/>
              </a:lnSpc>
              <a:spcAft>
                <a:spcPts val="800"/>
              </a:spcAft>
              <a:buNone/>
            </a:pPr>
            <a:r>
              <a:rPr lang="da-DK" sz="2000" dirty="0">
                <a:solidFill>
                  <a:srgbClr val="70578B"/>
                </a:solidFill>
                <a:latin typeface="Calibri" panose="020F0502020204030204" pitchFamily="34" charset="0"/>
                <a:ea typeface="Times New Roman" panose="02020603050405020304" pitchFamily="18" charset="0"/>
                <a:cs typeface="Calibri" panose="020F0502020204030204" pitchFamily="34" charset="0"/>
              </a:rPr>
              <a:t>p</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sykiatriske sygeplejersker, i samarbejde med Takeda Pharma A/S.</a:t>
            </a:r>
          </a:p>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183861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D232-C119-7FAD-B29B-FF760E4AF2B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49A9D2-1BEB-E5DA-88E7-02313D3ECAAB}"/>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76279E8-0703-DCB2-76BC-FFD8EEE93B39}"/>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defPPr>
              <a:defRPr lang="sv-SE"/>
            </a:defPPr>
            <a:lvl1pPr marL="0" algn="r" defTabSz="415778" rtl="0" eaLnBrk="1" latinLnBrk="0" hangingPunct="1">
              <a:defRPr sz="800" b="1" kern="1200" spc="100" baseline="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6F09B92D-D112-41DE-D006-E8ED100FC0E5}"/>
              </a:ext>
            </a:extLst>
          </p:cNvPr>
          <p:cNvSpPr/>
          <p:nvPr/>
        </p:nvSpPr>
        <p:spPr>
          <a:xfrm>
            <a:off x="217487" y="885825"/>
            <a:ext cx="11757025" cy="534352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14350" defTabSz="914400">
              <a:lnSpc>
                <a:spcPct val="90000"/>
              </a:lnSpc>
              <a:spcBef>
                <a:spcPts val="1000"/>
              </a:spcBef>
              <a:buFont typeface="+mj-lt"/>
              <a:buAutoNum type="arabicPeriod"/>
            </a:pPr>
            <a:endParaRPr lang="en-US" sz="1000" dirty="0">
              <a:solidFill>
                <a:schemeClr val="tx1"/>
              </a:solidFill>
            </a:endParaRPr>
          </a:p>
          <a:p>
            <a:pPr indent="-514350" defTabSz="914400">
              <a:lnSpc>
                <a:spcPct val="90000"/>
              </a:lnSpc>
              <a:spcBef>
                <a:spcPts val="1000"/>
              </a:spcBef>
              <a:buFont typeface="+mj-lt"/>
              <a:buAutoNum type="arabicPeriod"/>
            </a:pPr>
            <a:r>
              <a:rPr lang="en-US" sz="1000" dirty="0">
                <a:solidFill>
                  <a:schemeClr val="tx1"/>
                </a:solidFill>
              </a:rPr>
              <a:t>Liu, C. I., et al. (2023). Cognitive </a:t>
            </a:r>
            <a:r>
              <a:rPr lang="en-US" sz="1000" dirty="0" err="1">
                <a:solidFill>
                  <a:schemeClr val="tx1"/>
                </a:solidFill>
              </a:rPr>
              <a:t>behavioural</a:t>
            </a:r>
            <a:r>
              <a:rPr lang="en-US" sz="1000" dirty="0">
                <a:solidFill>
                  <a:schemeClr val="tx1"/>
                </a:solidFill>
              </a:rPr>
              <a:t> therapy for adult ADHD: A meta-analysis of randomized controlled trials. Psychology and Psychotherapy: Theory, Research and Practice, 96(3), 543–599.      	</a:t>
            </a:r>
            <a:r>
              <a:rPr lang="en-US" sz="1000" dirty="0">
                <a:solidFill>
                  <a:schemeClr val="tx1"/>
                </a:solidFill>
                <a:hlinkClick r:id="rId2"/>
              </a:rPr>
              <a:t>https://doi.org/10.1111/papt.12455</a:t>
            </a:r>
            <a:endParaRPr lang="en-US" sz="1000" dirty="0">
              <a:solidFill>
                <a:schemeClr val="tx1"/>
              </a:solidFill>
            </a:endParaRPr>
          </a:p>
          <a:p>
            <a:pPr indent="-514350" defTabSz="914400">
              <a:lnSpc>
                <a:spcPct val="90000"/>
              </a:lnSpc>
              <a:spcBef>
                <a:spcPts val="1000"/>
              </a:spcBef>
              <a:buFont typeface="+mj-lt"/>
              <a:buAutoNum type="arabicPeriod"/>
            </a:pPr>
            <a:r>
              <a:rPr lang="da-DK" sz="1000" dirty="0">
                <a:solidFill>
                  <a:schemeClr val="tx1"/>
                </a:solidFill>
              </a:rPr>
              <a:t>Dansk Multipraksis Gruppe. (2023). Udredning af ADHD hos voksne i hospitalsregi. </a:t>
            </a:r>
            <a:br>
              <a:rPr lang="da-DK" sz="1000" dirty="0">
                <a:solidFill>
                  <a:schemeClr val="tx1"/>
                </a:solidFill>
              </a:rPr>
            </a:br>
            <a:r>
              <a:rPr lang="da-DK" sz="1000" dirty="0">
                <a:solidFill>
                  <a:schemeClr val="tx1"/>
                </a:solidFill>
              </a:rPr>
              <a:t>                          Hentet fra </a:t>
            </a:r>
            <a:r>
              <a:rPr lang="da-DK" sz="1000" dirty="0">
                <a:solidFill>
                  <a:schemeClr val="tx1"/>
                </a:solidFill>
                <a:hlinkClick r:id="rId3"/>
              </a:rPr>
              <a:t>https://www.dmpg.dk/dmpgerne/dmpg-adhd/udredning-af-adhd-hos-voksne-i-hospitalsregi/https://www.dmpg.dk/dmpgerne/dmpg-adhd/udredning-af-adhd-hos-voksne-i-hospitalsregi</a:t>
            </a:r>
            <a:endParaRPr lang="da-DK" sz="1000" dirty="0">
              <a:solidFill>
                <a:schemeClr val="tx1"/>
              </a:solidFill>
            </a:endParaRPr>
          </a:p>
          <a:p>
            <a:pPr indent="-514350" defTabSz="914400">
              <a:lnSpc>
                <a:spcPct val="90000"/>
              </a:lnSpc>
              <a:spcBef>
                <a:spcPts val="1000"/>
              </a:spcBef>
              <a:buFont typeface="+mj-lt"/>
              <a:buAutoNum type="arabicPeriod"/>
            </a:pPr>
            <a:endParaRPr lang="en-US" sz="10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ID" sz="800" dirty="0">
              <a:solidFill>
                <a:schemeClr val="tx1"/>
              </a:solidFill>
            </a:endParaRPr>
          </a:p>
        </p:txBody>
      </p:sp>
      <p:sp>
        <p:nvSpPr>
          <p:cNvPr id="10" name="Titel 1">
            <a:extLst>
              <a:ext uri="{FF2B5EF4-FFF2-40B4-BE49-F238E27FC236}">
                <a16:creationId xmlns:a16="http://schemas.microsoft.com/office/drawing/2014/main" id="{202CF06B-29BB-E891-7DFD-5BE15030B015}"/>
              </a:ext>
            </a:extLst>
          </p:cNvPr>
          <p:cNvSpPr>
            <a:spLocks noGrp="1"/>
          </p:cNvSpPr>
          <p:nvPr>
            <p:ph type="title"/>
          </p:nvPr>
        </p:nvSpPr>
        <p:spPr>
          <a:xfrm>
            <a:off x="700456" y="-65602"/>
            <a:ext cx="10291394" cy="860072"/>
          </a:xfrm>
        </p:spPr>
        <p:txBody>
          <a:bodyPr/>
          <a:lstStyle/>
          <a:p>
            <a:r>
              <a:rPr lang="da-DK" dirty="0">
                <a:solidFill>
                  <a:srgbClr val="644D79"/>
                </a:solidFill>
                <a:latin typeface="+mn-lt"/>
              </a:rPr>
              <a:t>Kildeliste </a:t>
            </a:r>
            <a:endParaRPr lang="da-DK" baseline="30000" dirty="0">
              <a:solidFill>
                <a:srgbClr val="644D79"/>
              </a:solidFill>
              <a:latin typeface="+mn-lt"/>
            </a:endParaRPr>
          </a:p>
        </p:txBody>
      </p:sp>
    </p:spTree>
    <p:extLst>
      <p:ext uri="{BB962C8B-B14F-4D97-AF65-F5344CB8AC3E}">
        <p14:creationId xmlns:p14="http://schemas.microsoft.com/office/powerpoint/2010/main" val="62692683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979276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021490" cy="400648"/>
          </a:xfrm>
          <a:prstGeom prst="rect">
            <a:avLst/>
          </a:prstGeom>
        </p:spPr>
        <p:txBody>
          <a:bodyPr lIns="91440" tIns="45720" rIns="91440" bIns="45720" anchor="t"/>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1.2</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latin typeface="Trebuchet MS"/>
              </a:rPr>
              <a:t>Hvad er ADHD?</a:t>
            </a:r>
          </a:p>
          <a:p>
            <a:pPr defTabSz="914400"/>
            <a:r>
              <a:rPr lang="da-DK" sz="3200" kern="0" dirty="0">
                <a:solidFill>
                  <a:schemeClr val="bg1"/>
                </a:solidFill>
              </a:rPr>
              <a:t> </a:t>
            </a: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095298"/>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Kirsten Callesen, psykolog</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a:t>
            </a:r>
            <a:r>
              <a:rPr lang="da-DK" sz="900">
                <a:effectLst/>
                <a:latin typeface="Aptos" panose="020B0004020202020204" pitchFamily="34" charset="0"/>
                <a:ea typeface="Aptos" panose="020B0004020202020204" pitchFamily="34" charset="0"/>
                <a:cs typeface="Aptos" panose="020B0004020202020204" pitchFamily="34" charset="0"/>
              </a:rPr>
              <a:t>/0163</a:t>
            </a:r>
            <a:endParaRPr lang="da-DK" sz="900" dirty="0">
              <a:effectLst/>
              <a:latin typeface="Aptos" panose="020B0004020202020204" pitchFamily="34" charset="0"/>
              <a:ea typeface="Aptos" panose="020B0004020202020204" pitchFamily="34" charset="0"/>
              <a:cs typeface="Aptos" panose="020B0004020202020204" pitchFamily="34" charset="0"/>
            </a:endParaRPr>
          </a:p>
        </p:txBody>
      </p:sp>
      <p:pic>
        <p:nvPicPr>
          <p:cNvPr id="7" name="Billede 6">
            <a:extLst>
              <a:ext uri="{FF2B5EF4-FFF2-40B4-BE49-F238E27FC236}">
                <a16:creationId xmlns:a16="http://schemas.microsoft.com/office/drawing/2014/main" id="{D8954435-3B06-A961-959F-75A854B49FE0}"/>
              </a:ext>
            </a:extLst>
          </p:cNvPr>
          <p:cNvPicPr>
            <a:picLocks noChangeAspect="1"/>
          </p:cNvPicPr>
          <p:nvPr/>
        </p:nvPicPr>
        <p:blipFill>
          <a:blip r:embed="rId4"/>
          <a:stretch>
            <a:fillRect/>
          </a:stretch>
        </p:blipFill>
        <p:spPr>
          <a:xfrm>
            <a:off x="784618" y="127874"/>
            <a:ext cx="4557403" cy="968413"/>
          </a:xfrm>
          <a:prstGeom prst="rect">
            <a:avLst/>
          </a:prstGeom>
        </p:spPr>
      </p:pic>
    </p:spTree>
    <p:extLst>
      <p:ext uri="{BB962C8B-B14F-4D97-AF65-F5344CB8AC3E}">
        <p14:creationId xmlns:p14="http://schemas.microsoft.com/office/powerpoint/2010/main" val="2040265271"/>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372230" y="192217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b="1" dirty="0">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8204849"/>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3"/>
          </p:nvPr>
        </p:nvSpPr>
        <p:spPr>
          <a:xfrm>
            <a:off x="7766050" y="6523001"/>
            <a:ext cx="4114800" cy="196131"/>
          </a:xfrm>
          <a:prstGeom prst="rect">
            <a:avLst/>
          </a:prstGeom>
        </p:spPr>
        <p:txBody>
          <a:bodyPr vert="horz" wrap="square" lIns="0" tIns="0" rIns="0" bIns="0" rtlCol="0" anchor="ctr">
            <a:spAutoFit/>
          </a:bodyPr>
          <a:lstStyle>
            <a:defPPr>
              <a:defRPr lang="sv-SE"/>
            </a:defPPr>
            <a:lvl1pPr marL="0" algn="r" defTabSz="415778" rtl="0" eaLnBrk="1" latinLnBrk="0" hangingPunct="1">
              <a:defRPr sz="800" b="1" kern="1200" spc="100" baseline="0">
                <a:solidFill>
                  <a:schemeClr val="tx1"/>
                </a:solidFill>
                <a:latin typeface="Trebuchet MS" charset="0"/>
                <a:ea typeface="Trebuchet MS" charset="0"/>
                <a:cs typeface="Trebuchet MS" charset="0"/>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lstStyle/>
          <a:p>
            <a:r>
              <a:rPr lang="da-DK" dirty="0">
                <a:solidFill>
                  <a:srgbClr val="644D79"/>
                </a:solidFill>
                <a:latin typeface="+mn-lt"/>
              </a:rPr>
              <a:t>Agenda for sessionen </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E1CF067D-F46C-CFAB-8885-DA4327A21DB3}"/>
              </a:ext>
            </a:extLst>
          </p:cNvPr>
          <p:cNvSpPr txBox="1"/>
          <p:nvPr/>
        </p:nvSpPr>
        <p:spPr>
          <a:xfrm>
            <a:off x="700456" y="2331775"/>
            <a:ext cx="7503744" cy="2727926"/>
          </a:xfrm>
          <a:prstGeom prst="rect">
            <a:avLst/>
          </a:prstGeom>
          <a:noFill/>
        </p:spPr>
        <p:txBody>
          <a:bodyPr wrap="square">
            <a:spAutoFit/>
          </a:bodyPr>
          <a:lstStyle/>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Hvordan defineres AD(H)D?</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Hvad forårsager ADHD?</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Eksekutive funktioner</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PAUSE</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Strategier</a:t>
            </a:r>
          </a:p>
          <a:p>
            <a:pPr marL="514350" indent="-514350" defTabSz="91440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Time </a:t>
            </a:r>
            <a:r>
              <a:rPr kumimoji="1" lang="da-DK" sz="2400" dirty="0" err="1">
                <a:solidFill>
                  <a:schemeClr val="tx1">
                    <a:lumMod val="65000"/>
                    <a:lumOff val="35000"/>
                  </a:schemeClr>
                </a:solidFill>
                <a:latin typeface="Calibri" panose="020F0502020204030204" pitchFamily="34" charset="0"/>
                <a:cs typeface="Calibri" panose="020F0502020204030204" pitchFamily="34" charset="0"/>
              </a:rPr>
              <a:t>Blindness</a:t>
            </a:r>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336715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A033-BB77-5F60-81D0-CAED232EDC09}"/>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AD8C11CA-90AE-9D9F-33CC-49EA5A415448}"/>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743D4A1A-E217-5F0B-ABD8-38D4FF141FC6}"/>
              </a:ext>
            </a:extLst>
          </p:cNvPr>
          <p:cNvSpPr/>
          <p:nvPr/>
        </p:nvSpPr>
        <p:spPr>
          <a:xfrm>
            <a:off x="470058" y="838772"/>
            <a:ext cx="11355265" cy="53976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4B3E116C-A6A2-5D8E-23B8-E0C1A0C37392}"/>
              </a:ext>
            </a:extLst>
          </p:cNvPr>
          <p:cNvSpPr txBox="1"/>
          <p:nvPr/>
        </p:nvSpPr>
        <p:spPr>
          <a:xfrm>
            <a:off x="822674" y="2244227"/>
            <a:ext cx="7207546" cy="3323987"/>
          </a:xfrm>
          <a:prstGeom prst="rect">
            <a:avLst/>
          </a:prstGeom>
          <a:noFill/>
        </p:spPr>
        <p:txBody>
          <a:bodyPr wrap="square">
            <a:spAutoFit/>
          </a:bodyPr>
          <a:lstStyle/>
          <a:p>
            <a:pPr marL="342900" indent="-342900">
              <a:buFont typeface="Arial" panose="020B0604020202020204" pitchFamily="34" charset="0"/>
              <a:buChar char="•"/>
            </a:pPr>
            <a:r>
              <a:rPr lang="da-DK" sz="1600" b="1" dirty="0">
                <a:solidFill>
                  <a:srgbClr val="70578B"/>
                </a:solidFill>
              </a:rPr>
              <a:t>ADHD</a:t>
            </a:r>
            <a:r>
              <a:rPr lang="da-DK" sz="1600" b="0" dirty="0">
                <a:solidFill>
                  <a:srgbClr val="70578B"/>
                </a:solidFill>
              </a:rPr>
              <a:t> står for Attention Deficit </a:t>
            </a:r>
            <a:r>
              <a:rPr lang="da-DK" sz="1600" b="0" dirty="0" err="1">
                <a:solidFill>
                  <a:srgbClr val="70578B"/>
                </a:solidFill>
              </a:rPr>
              <a:t>Hyperactivity</a:t>
            </a:r>
            <a:r>
              <a:rPr lang="da-DK" sz="1600" b="0" dirty="0">
                <a:solidFill>
                  <a:srgbClr val="70578B"/>
                </a:solidFill>
              </a:rPr>
              <a:t> </a:t>
            </a:r>
            <a:r>
              <a:rPr lang="da-DK" sz="1600" b="0" dirty="0" err="1">
                <a:solidFill>
                  <a:srgbClr val="70578B"/>
                </a:solidFill>
              </a:rPr>
              <a:t>Disorder</a:t>
            </a:r>
            <a:r>
              <a:rPr lang="da-DK" sz="1600" b="0" dirty="0">
                <a:solidFill>
                  <a:srgbClr val="70578B"/>
                </a:solidFill>
              </a:rPr>
              <a:t> (på dansk: Opmærksomhedsforstyrrelse med eller uden hyperaktivitet). Det er en neurologisk udviklingsforstyrrelse, der påvirker hjernens evne til at regulere opmærksomhed, impulskontrol og aktivitetsniveau.</a:t>
            </a:r>
          </a:p>
          <a:p>
            <a:pPr marL="342900" indent="-342900">
              <a:buFont typeface="Arial" panose="020B0604020202020204" pitchFamily="34" charset="0"/>
              <a:buChar char="•"/>
            </a:pPr>
            <a:endParaRPr lang="da-DK" sz="600" b="0" dirty="0">
              <a:solidFill>
                <a:srgbClr val="70578B"/>
              </a:solidFill>
            </a:endParaRPr>
          </a:p>
          <a:p>
            <a:pPr marL="342900" indent="-342900">
              <a:buFont typeface="Arial" panose="020B0604020202020204" pitchFamily="34" charset="0"/>
              <a:buChar char="•"/>
            </a:pPr>
            <a:r>
              <a:rPr lang="da-DK" sz="1600" b="0" dirty="0">
                <a:solidFill>
                  <a:srgbClr val="70578B"/>
                </a:solidFill>
              </a:rPr>
              <a:t>ADHD er ikke en sygdom, men betyder, at hjernen arbejder på en anden måde end hos personer uden ADHD. Det kaldes neurodiversitet og handler om, at vi mennesker kan tænke og reagere forskelligt.</a:t>
            </a:r>
          </a:p>
          <a:p>
            <a:pPr marL="342900" indent="-342900">
              <a:buFont typeface="Arial" panose="020B0604020202020204" pitchFamily="34" charset="0"/>
              <a:buChar char="•"/>
            </a:pPr>
            <a:endParaRPr lang="da-DK" sz="600" b="0" dirty="0">
              <a:solidFill>
                <a:srgbClr val="70578B"/>
              </a:solidFill>
            </a:endParaRPr>
          </a:p>
          <a:p>
            <a:pPr marL="342900" indent="-342900">
              <a:buFont typeface="Arial" panose="020B0604020202020204" pitchFamily="34" charset="0"/>
              <a:buChar char="•"/>
            </a:pPr>
            <a:r>
              <a:rPr lang="da-DK" sz="1600" b="0" dirty="0">
                <a:solidFill>
                  <a:srgbClr val="70578B"/>
                </a:solidFill>
              </a:rPr>
              <a:t>ADD (Attention Deficit Disorder) er en ældre betegnelse, der officielt kaldes Opmærksomhedsforstyrrelse uden hyperaktivtet i ICD-1</a:t>
            </a:r>
            <a:r>
              <a:rPr lang="da-DK" sz="1600" dirty="0">
                <a:solidFill>
                  <a:srgbClr val="70578B"/>
                </a:solidFill>
              </a:rPr>
              <a:t>0</a:t>
            </a:r>
            <a:endParaRPr lang="da-DK" sz="1600" b="0" dirty="0">
              <a:solidFill>
                <a:srgbClr val="70578B"/>
              </a:solidFill>
            </a:endParaRPr>
          </a:p>
          <a:p>
            <a:pPr marL="342900" indent="-342900">
              <a:buFont typeface="Arial" panose="020B0604020202020204" pitchFamily="34" charset="0"/>
              <a:buChar char="•"/>
            </a:pPr>
            <a:endParaRPr lang="da-DK" sz="600" b="0" dirty="0">
              <a:solidFill>
                <a:srgbClr val="70578B"/>
              </a:solidFill>
            </a:endParaRPr>
          </a:p>
          <a:p>
            <a:pPr marL="342900" indent="-342900">
              <a:buFont typeface="Arial" panose="020B0604020202020204" pitchFamily="34" charset="0"/>
              <a:buChar char="•"/>
            </a:pPr>
            <a:r>
              <a:rPr lang="da-DK" sz="1600" b="0" dirty="0">
                <a:solidFill>
                  <a:srgbClr val="70578B"/>
                </a:solidFill>
              </a:rPr>
              <a:t>ADD betyder ADHD uden hyperaktivitet.</a:t>
            </a:r>
            <a:br>
              <a:rPr lang="da-DK" sz="1600" b="0" dirty="0">
                <a:solidFill>
                  <a:srgbClr val="70578B"/>
                </a:solidFill>
              </a:rPr>
            </a:br>
            <a:r>
              <a:rPr lang="da-DK" sz="1600" b="0" dirty="0">
                <a:solidFill>
                  <a:srgbClr val="70578B"/>
                </a:solidFill>
              </a:rPr>
              <a:t>Personer med ADD har svært ved koncentration, organisering og hukommelse, men er ikke hyperaktive. De kan ofte virke stille, dagdrømmende eller distræte.</a:t>
            </a:r>
          </a:p>
        </p:txBody>
      </p:sp>
      <p:cxnSp>
        <p:nvCxnSpPr>
          <p:cNvPr id="13" name="Lige forbindelse 12">
            <a:extLst>
              <a:ext uri="{FF2B5EF4-FFF2-40B4-BE49-F238E27FC236}">
                <a16:creationId xmlns:a16="http://schemas.microsoft.com/office/drawing/2014/main" id="{002C846F-E30C-FBFD-D265-423E86D6C7CF}"/>
              </a:ext>
            </a:extLst>
          </p:cNvPr>
          <p:cNvCxnSpPr>
            <a:cxnSpLocks/>
          </p:cNvCxnSpPr>
          <p:nvPr/>
        </p:nvCxnSpPr>
        <p:spPr>
          <a:xfrm>
            <a:off x="1230659" y="5640705"/>
            <a:ext cx="10594664"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0A93A524-4961-C8E0-DD6C-65430EF69235}"/>
              </a:ext>
            </a:extLst>
          </p:cNvPr>
          <p:cNvSpPr txBox="1"/>
          <p:nvPr/>
        </p:nvSpPr>
        <p:spPr>
          <a:xfrm>
            <a:off x="747047" y="1636780"/>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defineres ADHD?</a:t>
            </a:r>
            <a:endParaRPr kumimoji="1" lang="da-DK" sz="2000" dirty="0">
              <a:solidFill>
                <a:srgbClr val="70578B"/>
              </a:solidFill>
              <a:latin typeface="Calibri" panose="020F0502020204030204" pitchFamily="34" charset="0"/>
              <a:cs typeface="Calibri" panose="020F0502020204030204" pitchFamily="34" charset="0"/>
            </a:endParaRPr>
          </a:p>
        </p:txBody>
      </p:sp>
      <p:pic>
        <p:nvPicPr>
          <p:cNvPr id="3" name="Billede 2">
            <a:extLst>
              <a:ext uri="{FF2B5EF4-FFF2-40B4-BE49-F238E27FC236}">
                <a16:creationId xmlns:a16="http://schemas.microsoft.com/office/drawing/2014/main" id="{8F47E6DC-54F4-868B-60CB-4D5E7E7A645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147690" y="1117079"/>
            <a:ext cx="5822575" cy="4245320"/>
          </a:xfrm>
          <a:prstGeom prst="rect">
            <a:avLst/>
          </a:prstGeom>
        </p:spPr>
      </p:pic>
      <p:sp>
        <p:nvSpPr>
          <p:cNvPr id="2" name="Tekstfelt 17">
            <a:extLst>
              <a:ext uri="{FF2B5EF4-FFF2-40B4-BE49-F238E27FC236}">
                <a16:creationId xmlns:a16="http://schemas.microsoft.com/office/drawing/2014/main" id="{4D472835-4789-E876-ED21-E1E05692DD85}"/>
              </a:ext>
            </a:extLst>
          </p:cNvPr>
          <p:cNvSpPr txBox="1"/>
          <p:nvPr/>
        </p:nvSpPr>
        <p:spPr>
          <a:xfrm>
            <a:off x="1077973" y="5784259"/>
            <a:ext cx="7539643" cy="344069"/>
          </a:xfrm>
          <a:prstGeom prst="rect">
            <a:avLst/>
          </a:prstGeom>
          <a:noFill/>
        </p:spPr>
        <p:txBody>
          <a:bodyPr wrap="square">
            <a:spAutoFit/>
          </a:bodyPr>
          <a:lstStyle/>
          <a:p>
            <a:r>
              <a:rPr lang="da-DK" dirty="0"/>
              <a:t>Kilde: ICD-10 ADHD Reference (WHO):  </a:t>
            </a:r>
            <a:r>
              <a:rPr lang="da-DK" dirty="0">
                <a:hlinkClick r:id="rId4"/>
              </a:rPr>
              <a:t>https://icd.who.int/browse10/2019/en</a:t>
            </a:r>
            <a:endParaRPr lang="da-DK" dirty="0"/>
          </a:p>
          <a:p>
            <a:endParaRPr lang="da-DK" dirty="0"/>
          </a:p>
        </p:txBody>
      </p:sp>
    </p:spTree>
    <p:extLst>
      <p:ext uri="{BB962C8B-B14F-4D97-AF65-F5344CB8AC3E}">
        <p14:creationId xmlns:p14="http://schemas.microsoft.com/office/powerpoint/2010/main" val="1993214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AE7F-120C-0500-C3C9-18103C786BAF}"/>
            </a:ext>
          </a:extLst>
        </p:cNvPr>
        <p:cNvGrpSpPr/>
        <p:nvPr/>
      </p:nvGrpSpPr>
      <p:grpSpPr>
        <a:xfrm>
          <a:off x="0" y="0"/>
          <a:ext cx="0" cy="0"/>
          <a:chOff x="0" y="0"/>
          <a:chExt cx="0" cy="0"/>
        </a:xfrm>
      </p:grpSpPr>
      <p:sp>
        <p:nvSpPr>
          <p:cNvPr id="2" name="Rectangle 10">
            <a:extLst>
              <a:ext uri="{FF2B5EF4-FFF2-40B4-BE49-F238E27FC236}">
                <a16:creationId xmlns:a16="http://schemas.microsoft.com/office/drawing/2014/main" id="{0465A086-6201-C653-DCD4-CCC7671BC6F2}"/>
              </a:ext>
            </a:extLst>
          </p:cNvPr>
          <p:cNvSpPr/>
          <p:nvPr/>
        </p:nvSpPr>
        <p:spPr>
          <a:xfrm>
            <a:off x="2" y="0"/>
            <a:ext cx="4562474" cy="6057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89BFE90-68F7-9D43-28F9-EB1CAF23541B}"/>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latin typeface="Calibri" panose="020F0502020204030204" pitchFamily="34" charset="0"/>
                <a:ea typeface="Calibri" panose="020F0502020204030204" pitchFamily="34" charset="0"/>
                <a:cs typeface="Calibri" panose="020F0502020204030204" pitchFamily="34" charset="0"/>
              </a:rPr>
              <a:t>ADHD og ADD</a:t>
            </a:r>
            <a:endParaRPr lang="da-DK" sz="3600"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Pladsholder til indhold 3">
            <a:extLst>
              <a:ext uri="{FF2B5EF4-FFF2-40B4-BE49-F238E27FC236}">
                <a16:creationId xmlns:a16="http://schemas.microsoft.com/office/drawing/2014/main" id="{A36D7EC2-B590-2CBE-0986-936F4F80248E}"/>
              </a:ext>
            </a:extLst>
          </p:cNvPr>
          <p:cNvGraphicFramePr>
            <a:graphicFrameLocks/>
          </p:cNvGraphicFramePr>
          <p:nvPr>
            <p:extLst>
              <p:ext uri="{D42A27DB-BD31-4B8C-83A1-F6EECF244321}">
                <p14:modId xmlns:p14="http://schemas.microsoft.com/office/powerpoint/2010/main" val="3683303931"/>
              </p:ext>
            </p:extLst>
          </p:nvPr>
        </p:nvGraphicFramePr>
        <p:xfrm>
          <a:off x="500860" y="1430338"/>
          <a:ext cx="4061615" cy="4627560"/>
        </p:xfrm>
        <a:graphic>
          <a:graphicData uri="http://schemas.openxmlformats.org/drawingml/2006/table">
            <a:tbl>
              <a:tblPr/>
              <a:tblGrid>
                <a:gridCol w="4061615">
                  <a:extLst>
                    <a:ext uri="{9D8B030D-6E8A-4147-A177-3AD203B41FA5}">
                      <a16:colId xmlns:a16="http://schemas.microsoft.com/office/drawing/2014/main" val="2259181694"/>
                    </a:ext>
                  </a:extLst>
                </a:gridCol>
              </a:tblGrid>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bg1"/>
                          </a:solidFill>
                          <a:latin typeface="+mn-lt"/>
                          <a:ea typeface="+mn-ea"/>
                          <a:cs typeface="+mn-cs"/>
                        </a:rPr>
                        <a:t>FUNKTION</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Opmærksomhedsproblemer</a:t>
                      </a:r>
                    </a:p>
                  </a:txBody>
                  <a:tcPr marL="70939" marR="70939" marT="35469" marB="35469" anchor="ctr">
                    <a:lnL>
                      <a:noFill/>
                    </a:lnL>
                    <a:lnR>
                      <a:noFill/>
                    </a:lnR>
                    <a:lnT>
                      <a:noFill/>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Hyperaktivitet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Impulsivitet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Distræthed</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Svær ved at følge instruktioner</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Har svært ved at sidde stille</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Dagdrømmeri</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Problemer med tidsstyring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Taler meget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Virker rastløs og utålmodig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Glemmer ting og mister overblik</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sp>
        <p:nvSpPr>
          <p:cNvPr id="14" name="Rectangle 13">
            <a:extLst>
              <a:ext uri="{FF2B5EF4-FFF2-40B4-BE49-F238E27FC236}">
                <a16:creationId xmlns:a16="http://schemas.microsoft.com/office/drawing/2014/main" id="{7DF79C53-267F-1B91-1839-019D399B4CB1}"/>
              </a:ext>
            </a:extLst>
          </p:cNvPr>
          <p:cNvSpPr/>
          <p:nvPr/>
        </p:nvSpPr>
        <p:spPr>
          <a:xfrm>
            <a:off x="4647935" y="1803400"/>
            <a:ext cx="3491177" cy="42545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endParaRPr lang="da-DK"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D110EBC4-63AB-5258-9C9F-8A2E9110F326}"/>
              </a:ext>
            </a:extLst>
          </p:cNvPr>
          <p:cNvSpPr/>
          <p:nvPr/>
        </p:nvSpPr>
        <p:spPr>
          <a:xfrm>
            <a:off x="8224573" y="1803400"/>
            <a:ext cx="3491177" cy="42545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2" name="Pladsholder til indhold 3">
            <a:extLst>
              <a:ext uri="{FF2B5EF4-FFF2-40B4-BE49-F238E27FC236}">
                <a16:creationId xmlns:a16="http://schemas.microsoft.com/office/drawing/2014/main" id="{DECE4D0C-AE73-E7AD-A3AA-F5DFB77DDAD3}"/>
              </a:ext>
            </a:extLst>
          </p:cNvPr>
          <p:cNvGraphicFramePr>
            <a:graphicFrameLocks/>
          </p:cNvGraphicFramePr>
          <p:nvPr>
            <p:extLst>
              <p:ext uri="{D42A27DB-BD31-4B8C-83A1-F6EECF244321}">
                <p14:modId xmlns:p14="http://schemas.microsoft.com/office/powerpoint/2010/main" val="1799594665"/>
              </p:ext>
            </p:extLst>
          </p:nvPr>
        </p:nvGraphicFramePr>
        <p:xfrm>
          <a:off x="4647937" y="1430338"/>
          <a:ext cx="3491176" cy="4627560"/>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ADHD (KOMBINERET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NOGLE GANGE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aphicFrame>
        <p:nvGraphicFramePr>
          <p:cNvPr id="24" name="Pladsholder til indhold 3">
            <a:extLst>
              <a:ext uri="{FF2B5EF4-FFF2-40B4-BE49-F238E27FC236}">
                <a16:creationId xmlns:a16="http://schemas.microsoft.com/office/drawing/2014/main" id="{4CF32028-C8C8-8649-99B5-E1B5B57E0F25}"/>
              </a:ext>
            </a:extLst>
          </p:cNvPr>
          <p:cNvGraphicFramePr>
            <a:graphicFrameLocks/>
          </p:cNvGraphicFramePr>
          <p:nvPr>
            <p:extLst>
              <p:ext uri="{D42A27DB-BD31-4B8C-83A1-F6EECF244321}">
                <p14:modId xmlns:p14="http://schemas.microsoft.com/office/powerpoint/2010/main" val="1973551242"/>
              </p:ext>
            </p:extLst>
          </p:nvPr>
        </p:nvGraphicFramePr>
        <p:xfrm>
          <a:off x="8224573" y="1430338"/>
          <a:ext cx="3491176" cy="4684934"/>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ADD (ADHD, UOPMÆRKSOM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 ELLER MILDT</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443004">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MEGET OFTE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pSp>
        <p:nvGrpSpPr>
          <p:cNvPr id="20" name="Gruppe 19">
            <a:extLst>
              <a:ext uri="{FF2B5EF4-FFF2-40B4-BE49-F238E27FC236}">
                <a16:creationId xmlns:a16="http://schemas.microsoft.com/office/drawing/2014/main" id="{485A1C85-5992-5C74-3354-57E4177DC527}"/>
              </a:ext>
            </a:extLst>
          </p:cNvPr>
          <p:cNvGrpSpPr/>
          <p:nvPr/>
        </p:nvGrpSpPr>
        <p:grpSpPr>
          <a:xfrm>
            <a:off x="4762516" y="1885786"/>
            <a:ext cx="256669" cy="4051721"/>
            <a:chOff x="4762516" y="1885786"/>
            <a:chExt cx="256669" cy="4051721"/>
          </a:xfrm>
        </p:grpSpPr>
        <p:pic>
          <p:nvPicPr>
            <p:cNvPr id="5" name="Grafik 4" descr="Tommelfingeren opad med massiv udfyldning">
              <a:extLst>
                <a:ext uri="{FF2B5EF4-FFF2-40B4-BE49-F238E27FC236}">
                  <a16:creationId xmlns:a16="http://schemas.microsoft.com/office/drawing/2014/main" id="{8BB6DA3C-CE58-A050-8719-D98BB71499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6" name="Grafik 5" descr="Tommelfingeren opad med massiv udfyldning">
              <a:extLst>
                <a:ext uri="{FF2B5EF4-FFF2-40B4-BE49-F238E27FC236}">
                  <a16:creationId xmlns:a16="http://schemas.microsoft.com/office/drawing/2014/main" id="{AA0128F6-ACEF-0752-C1D9-7D4D1B68B3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258848"/>
              <a:ext cx="256669" cy="256669"/>
            </a:xfrm>
            <a:prstGeom prst="rect">
              <a:avLst/>
            </a:prstGeom>
          </p:spPr>
        </p:pic>
        <p:pic>
          <p:nvPicPr>
            <p:cNvPr id="7" name="Grafik 6" descr="Tommelfingeren opad med massiv udfyldning">
              <a:extLst>
                <a:ext uri="{FF2B5EF4-FFF2-40B4-BE49-F238E27FC236}">
                  <a16:creationId xmlns:a16="http://schemas.microsoft.com/office/drawing/2014/main" id="{230CE6DB-216A-FAF0-74C5-241F14988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652759"/>
              <a:ext cx="256669" cy="256669"/>
            </a:xfrm>
            <a:prstGeom prst="rect">
              <a:avLst/>
            </a:prstGeom>
          </p:spPr>
        </p:pic>
        <p:pic>
          <p:nvPicPr>
            <p:cNvPr id="9" name="Grafik 8" descr="Tommelfingeren opad med massiv udfyldning">
              <a:extLst>
                <a:ext uri="{FF2B5EF4-FFF2-40B4-BE49-F238E27FC236}">
                  <a16:creationId xmlns:a16="http://schemas.microsoft.com/office/drawing/2014/main" id="{356E0412-85C9-4D0F-DC04-1F452F685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11" name="Grafik 10" descr="Tommelfingeren opad med massiv udfyldning">
              <a:extLst>
                <a:ext uri="{FF2B5EF4-FFF2-40B4-BE49-F238E27FC236}">
                  <a16:creationId xmlns:a16="http://schemas.microsoft.com/office/drawing/2014/main" id="{4EB82B37-25BD-5603-9224-68C1D4BA43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12" name="Grafik 11" descr="Tommelfingeren opad med massiv udfyldning">
              <a:extLst>
                <a:ext uri="{FF2B5EF4-FFF2-40B4-BE49-F238E27FC236}">
                  <a16:creationId xmlns:a16="http://schemas.microsoft.com/office/drawing/2014/main" id="{3B04667D-8AC2-3186-DCA3-EEB6BB7704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788724"/>
              <a:ext cx="256669" cy="256669"/>
            </a:xfrm>
            <a:prstGeom prst="rect">
              <a:avLst/>
            </a:prstGeom>
          </p:spPr>
        </p:pic>
        <p:pic>
          <p:nvPicPr>
            <p:cNvPr id="13" name="Grafik 12" descr="Tommelfingeren opad med massiv udfyldning">
              <a:extLst>
                <a:ext uri="{FF2B5EF4-FFF2-40B4-BE49-F238E27FC236}">
                  <a16:creationId xmlns:a16="http://schemas.microsoft.com/office/drawing/2014/main" id="{F6B3D498-AD44-27B3-F2A6-240814C2C8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16" name="Grafik 15" descr="Tommelfingeren opad med massiv udfyldning">
              <a:extLst>
                <a:ext uri="{FF2B5EF4-FFF2-40B4-BE49-F238E27FC236}">
                  <a16:creationId xmlns:a16="http://schemas.microsoft.com/office/drawing/2014/main" id="{33BBC15F-749D-FFD5-345B-18CC66A376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945538"/>
              <a:ext cx="256669" cy="256669"/>
            </a:xfrm>
            <a:prstGeom prst="rect">
              <a:avLst/>
            </a:prstGeom>
          </p:spPr>
        </p:pic>
        <p:pic>
          <p:nvPicPr>
            <p:cNvPr id="17" name="Grafik 16" descr="Tommelfingeren opad med massiv udfyldning">
              <a:extLst>
                <a:ext uri="{FF2B5EF4-FFF2-40B4-BE49-F238E27FC236}">
                  <a16:creationId xmlns:a16="http://schemas.microsoft.com/office/drawing/2014/main" id="{C9872ABF-BC71-D8DD-797E-2A5826F1C9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307776"/>
              <a:ext cx="256669" cy="256669"/>
            </a:xfrm>
            <a:prstGeom prst="rect">
              <a:avLst/>
            </a:prstGeom>
          </p:spPr>
        </p:pic>
        <p:pic>
          <p:nvPicPr>
            <p:cNvPr id="18" name="Grafik 17" descr="Tommelfingeren opad med massiv udfyldning">
              <a:extLst>
                <a:ext uri="{FF2B5EF4-FFF2-40B4-BE49-F238E27FC236}">
                  <a16:creationId xmlns:a16="http://schemas.microsoft.com/office/drawing/2014/main" id="{D4DFC3B9-EB54-DAD6-EADC-BCD6EC557E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19" name="Grafik 18" descr="Tommelfingeren opad med massiv udfyldning">
              <a:extLst>
                <a:ext uri="{FF2B5EF4-FFF2-40B4-BE49-F238E27FC236}">
                  <a16:creationId xmlns:a16="http://schemas.microsoft.com/office/drawing/2014/main" id="{0F7A8E6D-3B3C-064A-F2CE-EEADDFE65A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2516" y="4177254"/>
              <a:ext cx="256669" cy="256669"/>
            </a:xfrm>
            <a:prstGeom prst="rect">
              <a:avLst/>
            </a:prstGeom>
          </p:spPr>
        </p:pic>
      </p:grpSp>
      <p:sp>
        <p:nvSpPr>
          <p:cNvPr id="3" name="Rectangle 1">
            <a:extLst>
              <a:ext uri="{FF2B5EF4-FFF2-40B4-BE49-F238E27FC236}">
                <a16:creationId xmlns:a16="http://schemas.microsoft.com/office/drawing/2014/main" id="{963A90B6-982A-4B2B-1572-B6DA02782431}"/>
              </a:ext>
            </a:extLst>
          </p:cNvPr>
          <p:cNvSpPr>
            <a:spLocks noChangeArrowheads="1"/>
          </p:cNvSpPr>
          <p:nvPr/>
        </p:nvSpPr>
        <p:spPr bwMode="auto">
          <a:xfrm>
            <a:off x="4716605" y="449111"/>
            <a:ext cx="74522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ADHD</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er ofte forbundet med </a:t>
            </a: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fysisk uro, snakken, rastløshed og impulsive handlinger</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tabLst/>
            </a:pP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ADD</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(ADHD, uopmærksom type) er </a:t>
            </a:r>
            <a:r>
              <a:rPr kumimoji="0" lang="da-DK" altLang="da-DK" sz="1200" b="1"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mere indadvendt, rolig, dagdrømmende og glemsom</a:t>
            </a:r>
            <a:r>
              <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chemeClr val="tx1">
                  <a:lumMod val="50000"/>
                  <a:lumOff val="50000"/>
                </a:schemeClr>
              </a:solidFill>
              <a:effectLst/>
              <a:latin typeface="Calibri" panose="020F0502020204030204" pitchFamily="34" charset="0"/>
              <a:cs typeface="Calibri" panose="020F0502020204030204" pitchFamily="34" charset="0"/>
            </a:endParaRPr>
          </a:p>
        </p:txBody>
      </p:sp>
      <p:grpSp>
        <p:nvGrpSpPr>
          <p:cNvPr id="32" name="Gruppe 31">
            <a:extLst>
              <a:ext uri="{FF2B5EF4-FFF2-40B4-BE49-F238E27FC236}">
                <a16:creationId xmlns:a16="http://schemas.microsoft.com/office/drawing/2014/main" id="{51B9B242-FE8A-0939-1C78-9B833C279C7D}"/>
              </a:ext>
            </a:extLst>
          </p:cNvPr>
          <p:cNvGrpSpPr/>
          <p:nvPr/>
        </p:nvGrpSpPr>
        <p:grpSpPr>
          <a:xfrm>
            <a:off x="8314418" y="1885786"/>
            <a:ext cx="256670" cy="4051721"/>
            <a:chOff x="8314418" y="1885786"/>
            <a:chExt cx="256670" cy="4051721"/>
          </a:xfrm>
        </p:grpSpPr>
        <p:grpSp>
          <p:nvGrpSpPr>
            <p:cNvPr id="23" name="Gruppe 22">
              <a:extLst>
                <a:ext uri="{FF2B5EF4-FFF2-40B4-BE49-F238E27FC236}">
                  <a16:creationId xmlns:a16="http://schemas.microsoft.com/office/drawing/2014/main" id="{392EE923-73D4-72ED-BC72-176C16AEDF2A}"/>
                </a:ext>
              </a:extLst>
            </p:cNvPr>
            <p:cNvGrpSpPr/>
            <p:nvPr/>
          </p:nvGrpSpPr>
          <p:grpSpPr>
            <a:xfrm>
              <a:off x="8314419" y="1885786"/>
              <a:ext cx="256669" cy="4051721"/>
              <a:chOff x="4762516" y="1885786"/>
              <a:chExt cx="256669" cy="4051721"/>
            </a:xfrm>
          </p:grpSpPr>
          <p:pic>
            <p:nvPicPr>
              <p:cNvPr id="26" name="Grafik 25" descr="Tommelfingeren opad med massiv udfyldning">
                <a:extLst>
                  <a:ext uri="{FF2B5EF4-FFF2-40B4-BE49-F238E27FC236}">
                    <a16:creationId xmlns:a16="http://schemas.microsoft.com/office/drawing/2014/main" id="{D25A572A-8202-C62D-941A-C20A3814F2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38" name="Grafik 37" descr="Tommelfingeren opad med massiv udfyldning">
                <a:extLst>
                  <a:ext uri="{FF2B5EF4-FFF2-40B4-BE49-F238E27FC236}">
                    <a16:creationId xmlns:a16="http://schemas.microsoft.com/office/drawing/2014/main" id="{FE2A4B8A-9C7B-B463-75E9-C109437226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39" name="Grafik 38" descr="Tommelfingeren opad med massiv udfyldning">
                <a:extLst>
                  <a:ext uri="{FF2B5EF4-FFF2-40B4-BE49-F238E27FC236}">
                    <a16:creationId xmlns:a16="http://schemas.microsoft.com/office/drawing/2014/main" id="{635F9B4D-2284-C218-EE11-D002176E67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43" name="Grafik 42" descr="Tommelfingeren opad med massiv udfyldning">
                <a:extLst>
                  <a:ext uri="{FF2B5EF4-FFF2-40B4-BE49-F238E27FC236}">
                    <a16:creationId xmlns:a16="http://schemas.microsoft.com/office/drawing/2014/main" id="{2A668B74-793C-B198-4C5C-FB70304203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46" name="Grafik 45" descr="Tommelfingeren opad med massiv udfyldning">
                <a:extLst>
                  <a:ext uri="{FF2B5EF4-FFF2-40B4-BE49-F238E27FC236}">
                    <a16:creationId xmlns:a16="http://schemas.microsoft.com/office/drawing/2014/main" id="{F09A58E8-A5C2-73FD-3F8E-28BD6A0855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47" name="Grafik 46" descr="Tommelfingeren opad med massiv udfyldning">
                <a:extLst>
                  <a:ext uri="{FF2B5EF4-FFF2-40B4-BE49-F238E27FC236}">
                    <a16:creationId xmlns:a16="http://schemas.microsoft.com/office/drawing/2014/main" id="{6FB21B90-E546-FB4A-45CA-EF7AB1A764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177254"/>
                <a:ext cx="256669" cy="256669"/>
              </a:xfrm>
              <a:prstGeom prst="rect">
                <a:avLst/>
              </a:prstGeom>
            </p:spPr>
          </p:pic>
        </p:grpSp>
        <p:pic>
          <p:nvPicPr>
            <p:cNvPr id="21" name="Grafik 20" descr="Tommelfinger ned med massiv udfyldning">
              <a:extLst>
                <a:ext uri="{FF2B5EF4-FFF2-40B4-BE49-F238E27FC236}">
                  <a16:creationId xmlns:a16="http://schemas.microsoft.com/office/drawing/2014/main" id="{43F9C2A0-197E-CB45-2E5A-C68A3AC374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2680838"/>
              <a:ext cx="256669" cy="256669"/>
            </a:xfrm>
            <a:prstGeom prst="rect">
              <a:avLst/>
            </a:prstGeom>
          </p:spPr>
        </p:pic>
        <p:pic>
          <p:nvPicPr>
            <p:cNvPr id="25" name="Grafik 24" descr="Tommelfinger ned med massiv udfyldning">
              <a:extLst>
                <a:ext uri="{FF2B5EF4-FFF2-40B4-BE49-F238E27FC236}">
                  <a16:creationId xmlns:a16="http://schemas.microsoft.com/office/drawing/2014/main" id="{245D083F-1CB6-6BF3-8F90-2F09C35B650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2292308"/>
              <a:ext cx="256669" cy="256669"/>
            </a:xfrm>
            <a:prstGeom prst="rect">
              <a:avLst/>
            </a:prstGeom>
          </p:spPr>
        </p:pic>
        <p:pic>
          <p:nvPicPr>
            <p:cNvPr id="27" name="Grafik 26" descr="Tommelfinger ned med massiv udfyldning">
              <a:extLst>
                <a:ext uri="{FF2B5EF4-FFF2-40B4-BE49-F238E27FC236}">
                  <a16:creationId xmlns:a16="http://schemas.microsoft.com/office/drawing/2014/main" id="{550D521C-E182-DDDC-C258-183804FDB3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3815016"/>
              <a:ext cx="256669" cy="256669"/>
            </a:xfrm>
            <a:prstGeom prst="rect">
              <a:avLst/>
            </a:prstGeom>
          </p:spPr>
        </p:pic>
        <p:pic>
          <p:nvPicPr>
            <p:cNvPr id="28" name="Grafik 27" descr="Tommelfinger ned med massiv udfyldning">
              <a:extLst>
                <a:ext uri="{FF2B5EF4-FFF2-40B4-BE49-F238E27FC236}">
                  <a16:creationId xmlns:a16="http://schemas.microsoft.com/office/drawing/2014/main" id="{19D87919-F55B-9270-0A77-45662669F0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9" y="4979125"/>
              <a:ext cx="256669" cy="256669"/>
            </a:xfrm>
            <a:prstGeom prst="rect">
              <a:avLst/>
            </a:prstGeom>
          </p:spPr>
        </p:pic>
        <p:pic>
          <p:nvPicPr>
            <p:cNvPr id="31" name="Grafik 30" descr="Tommelfinger ned med massiv udfyldning">
              <a:extLst>
                <a:ext uri="{FF2B5EF4-FFF2-40B4-BE49-F238E27FC236}">
                  <a16:creationId xmlns:a16="http://schemas.microsoft.com/office/drawing/2014/main" id="{4C0197BB-46F1-97AA-1565-0EF51F1EE3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8" y="5368281"/>
              <a:ext cx="256669" cy="256669"/>
            </a:xfrm>
            <a:prstGeom prst="rect">
              <a:avLst/>
            </a:prstGeom>
          </p:spPr>
        </p:pic>
      </p:grpSp>
      <p:sp>
        <p:nvSpPr>
          <p:cNvPr id="29" name="TextBox 28">
            <a:extLst>
              <a:ext uri="{FF2B5EF4-FFF2-40B4-BE49-F238E27FC236}">
                <a16:creationId xmlns:a16="http://schemas.microsoft.com/office/drawing/2014/main" id="{28ABD9A1-92F3-5192-5774-202A1FB8A74C}"/>
              </a:ext>
            </a:extLst>
          </p:cNvPr>
          <p:cNvSpPr txBox="1"/>
          <p:nvPr/>
        </p:nvSpPr>
        <p:spPr>
          <a:xfrm>
            <a:off x="482230" y="6125741"/>
            <a:ext cx="9429026" cy="461665"/>
          </a:xfrm>
          <a:prstGeom prst="rect">
            <a:avLst/>
          </a:prstGeom>
          <a:noFill/>
        </p:spPr>
        <p:txBody>
          <a:bodyPr wrap="square" rtlCol="0">
            <a:spAutoFit/>
          </a:bodyPr>
          <a:lstStyle/>
          <a:p>
            <a:pPr algn="l"/>
            <a:r>
              <a:rPr lang="en-US" sz="800" b="1" dirty="0"/>
              <a:t>Faraone et al</a:t>
            </a:r>
            <a:r>
              <a:rPr lang="en-US" sz="800" dirty="0"/>
              <a:t>., </a:t>
            </a:r>
            <a:r>
              <a:rPr lang="en-US" sz="800" dirty="0" err="1"/>
              <a:t>Neurosci</a:t>
            </a:r>
            <a:r>
              <a:rPr lang="en-US" sz="800" dirty="0"/>
              <a:t> </a:t>
            </a:r>
            <a:r>
              <a:rPr lang="en-US" sz="800" dirty="0" err="1"/>
              <a:t>Biobehav</a:t>
            </a:r>
            <a:r>
              <a:rPr lang="en-US" sz="800" dirty="0"/>
              <a:t> Rev. 2015;56:165-183. </a:t>
            </a:r>
            <a:r>
              <a:rPr lang="en-US" sz="800" b="1" dirty="0"/>
              <a:t>Rubia S.</a:t>
            </a:r>
            <a:r>
              <a:rPr lang="en-US" sz="800" dirty="0"/>
              <a:t>, Biol Psychiatry </a:t>
            </a:r>
            <a:r>
              <a:rPr lang="en-US" sz="800" dirty="0" err="1"/>
              <a:t>Cogn</a:t>
            </a:r>
            <a:r>
              <a:rPr lang="en-US" sz="800" dirty="0"/>
              <a:t> </a:t>
            </a:r>
            <a:r>
              <a:rPr lang="en-US" sz="800" dirty="0" err="1"/>
              <a:t>Neurosci</a:t>
            </a:r>
            <a:r>
              <a:rPr lang="en-US" sz="800" dirty="0"/>
              <a:t> Neuroimaging. 2018;3(9):709-716. </a:t>
            </a:r>
            <a:r>
              <a:rPr lang="en-US" sz="800" b="1" dirty="0"/>
              <a:t>Barkley RA</a:t>
            </a:r>
            <a:r>
              <a:rPr lang="en-US" sz="800" dirty="0"/>
              <a:t>., Attention-Deficit Hyperactivity Disorder: A Handbook for Diagnosis and Treatment. 1997. </a:t>
            </a:r>
            <a:r>
              <a:rPr lang="en-US" sz="800" b="1" dirty="0"/>
              <a:t>Becker SP, et al</a:t>
            </a:r>
            <a:r>
              <a:rPr lang="en-US" sz="800" dirty="0"/>
              <a:t>., J </a:t>
            </a:r>
            <a:r>
              <a:rPr lang="en-US" sz="800" dirty="0" err="1"/>
              <a:t>Abnorm</a:t>
            </a:r>
            <a:r>
              <a:rPr lang="en-US" sz="800" dirty="0"/>
              <a:t> Child Psychol. 2016;44(8):1559-1574. </a:t>
            </a:r>
            <a:r>
              <a:rPr lang="en-US" sz="800" b="1" dirty="0"/>
              <a:t>Martinussen R, et al</a:t>
            </a:r>
            <a:r>
              <a:rPr lang="en-US" sz="800" dirty="0"/>
              <a:t>., J Am </a:t>
            </a:r>
            <a:r>
              <a:rPr lang="en-US" sz="800" dirty="0" err="1"/>
              <a:t>Acad</a:t>
            </a:r>
            <a:r>
              <a:rPr lang="en-US" sz="800" dirty="0"/>
              <a:t> Child </a:t>
            </a:r>
            <a:r>
              <a:rPr lang="en-US" sz="800" dirty="0" err="1"/>
              <a:t>Adolesc</a:t>
            </a:r>
            <a:r>
              <a:rPr lang="en-US" sz="800" dirty="0"/>
              <a:t> Psychiatry. 2005;44(4):377-384. </a:t>
            </a:r>
            <a:r>
              <a:rPr lang="en-US" sz="800" b="1" dirty="0" err="1"/>
              <a:t>Zentall</a:t>
            </a:r>
            <a:r>
              <a:rPr lang="en-US" sz="800" b="1" dirty="0"/>
              <a:t> SS., J Learn </a:t>
            </a:r>
            <a:r>
              <a:rPr lang="en-US" sz="800" b="1" dirty="0" err="1"/>
              <a:t>Disabil</a:t>
            </a:r>
            <a:r>
              <a:rPr lang="en-US" sz="800" dirty="0"/>
              <a:t>. 2006;39(2):103-112</a:t>
            </a:r>
            <a:r>
              <a:rPr lang="en-US" sz="800" b="1" dirty="0"/>
              <a:t>. Toplak ME, et al</a:t>
            </a:r>
            <a:r>
              <a:rPr lang="en-US" sz="800" dirty="0"/>
              <a:t>., Neuropsychology. 2005;19(3):353-361. APA DSM-5, 2013. </a:t>
            </a:r>
            <a:r>
              <a:rPr lang="en-US" sz="800" b="1" dirty="0"/>
              <a:t>Shaw P, et al</a:t>
            </a:r>
            <a:r>
              <a:rPr lang="en-US" sz="800" dirty="0"/>
              <a:t>., Biol Psychiatry. 2014;75(8):615-622 </a:t>
            </a:r>
            <a:r>
              <a:rPr lang="en-US" sz="800" b="1" dirty="0"/>
              <a:t>Willcutt EG, et al</a:t>
            </a:r>
            <a:r>
              <a:rPr lang="en-US" sz="800" dirty="0"/>
              <a:t>., Psychol Bull. 2005;131(4):571-589.</a:t>
            </a:r>
          </a:p>
        </p:txBody>
      </p:sp>
    </p:spTree>
    <p:extLst>
      <p:ext uri="{BB962C8B-B14F-4D97-AF65-F5344CB8AC3E}">
        <p14:creationId xmlns:p14="http://schemas.microsoft.com/office/powerpoint/2010/main" val="1512638149"/>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7FDCF-9AE0-2AF0-B0BE-9B0B8CE301E1}"/>
            </a:ext>
          </a:extLst>
        </p:cNvPr>
        <p:cNvGrpSpPr/>
        <p:nvPr/>
      </p:nvGrpSpPr>
      <p:grpSpPr>
        <a:xfrm>
          <a:off x="0" y="0"/>
          <a:ext cx="0" cy="0"/>
          <a:chOff x="0" y="0"/>
          <a:chExt cx="0" cy="0"/>
        </a:xfrm>
      </p:grpSpPr>
      <p:grpSp>
        <p:nvGrpSpPr>
          <p:cNvPr id="16" name="Gruppe 15">
            <a:extLst>
              <a:ext uri="{FF2B5EF4-FFF2-40B4-BE49-F238E27FC236}">
                <a16:creationId xmlns:a16="http://schemas.microsoft.com/office/drawing/2014/main" id="{BB712814-EB59-37B7-9F5E-3369936C4DCE}"/>
              </a:ext>
            </a:extLst>
          </p:cNvPr>
          <p:cNvGrpSpPr/>
          <p:nvPr/>
        </p:nvGrpSpPr>
        <p:grpSpPr>
          <a:xfrm>
            <a:off x="780132" y="1088897"/>
            <a:ext cx="9876897" cy="4562745"/>
            <a:chOff x="567001" y="1205775"/>
            <a:chExt cx="9876897" cy="4562745"/>
          </a:xfrm>
        </p:grpSpPr>
        <p:sp>
          <p:nvSpPr>
            <p:cNvPr id="5" name="Rectangle 10">
              <a:extLst>
                <a:ext uri="{FF2B5EF4-FFF2-40B4-BE49-F238E27FC236}">
                  <a16:creationId xmlns:a16="http://schemas.microsoft.com/office/drawing/2014/main" id="{8A872B7B-7801-2EE0-D8AC-C1917DF1E1F2}"/>
                </a:ext>
              </a:extLst>
            </p:cNvPr>
            <p:cNvSpPr/>
            <p:nvPr/>
          </p:nvSpPr>
          <p:spPr>
            <a:xfrm>
              <a:off x="577060" y="2324099"/>
              <a:ext cx="4775990" cy="34444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BE108248-7B84-1668-F89B-618DF42C00B5}"/>
                </a:ext>
              </a:extLst>
            </p:cNvPr>
            <p:cNvSpPr txBox="1"/>
            <p:nvPr/>
          </p:nvSpPr>
          <p:spPr>
            <a:xfrm>
              <a:off x="1104158" y="3173126"/>
              <a:ext cx="4004077" cy="2062103"/>
            </a:xfrm>
            <a:prstGeom prst="rect">
              <a:avLst/>
            </a:prstGeom>
            <a:noFill/>
          </p:spPr>
          <p:txBody>
            <a:bodyPr wrap="square">
              <a:spAutoFit/>
            </a:bodyPr>
            <a:lstStyle/>
            <a:p>
              <a:pPr algn="ctr"/>
              <a:r>
                <a:rPr lang="da-DK" sz="1600" dirty="0">
                  <a:solidFill>
                    <a:schemeClr val="tx1">
                      <a:lumMod val="65000"/>
                      <a:lumOff val="35000"/>
                    </a:schemeClr>
                  </a:solidFill>
                </a:rPr>
                <a:t>ADHD er forbundet med lavere niveauer af dopamin og noradrenalin, som påvirker motivation, belønning og opmærksomhed.</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Præfrontale cortex (hjernens "kontrolcenter") fungerer anderledes hos personer med ADHD, hvilket gør det sværere at regulere adfærd og planlægge fremtidige handlinger.</a:t>
              </a:r>
            </a:p>
          </p:txBody>
        </p:sp>
        <p:grpSp>
          <p:nvGrpSpPr>
            <p:cNvPr id="14" name="Gruppe 13">
              <a:extLst>
                <a:ext uri="{FF2B5EF4-FFF2-40B4-BE49-F238E27FC236}">
                  <a16:creationId xmlns:a16="http://schemas.microsoft.com/office/drawing/2014/main" id="{A9E696C3-E2CD-BFFE-ABA7-4C7938A018BA}"/>
                </a:ext>
              </a:extLst>
            </p:cNvPr>
            <p:cNvGrpSpPr/>
            <p:nvPr/>
          </p:nvGrpSpPr>
          <p:grpSpPr>
            <a:xfrm>
              <a:off x="567001" y="1205775"/>
              <a:ext cx="9876897" cy="992016"/>
              <a:chOff x="567001" y="1275053"/>
              <a:chExt cx="9876897" cy="992016"/>
            </a:xfrm>
          </p:grpSpPr>
          <p:sp>
            <p:nvSpPr>
              <p:cNvPr id="60" name="Rectangle 3">
                <a:extLst>
                  <a:ext uri="{FF2B5EF4-FFF2-40B4-BE49-F238E27FC236}">
                    <a16:creationId xmlns:a16="http://schemas.microsoft.com/office/drawing/2014/main" id="{F405AA88-7CF7-44D4-64AB-930154E7119C}"/>
                  </a:ext>
                </a:extLst>
              </p:cNvPr>
              <p:cNvSpPr/>
              <p:nvPr/>
            </p:nvSpPr>
            <p:spPr>
              <a:xfrm>
                <a:off x="567001" y="1275053"/>
                <a:ext cx="9876897" cy="99201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0" name="Tekstfelt 39">
                <a:extLst>
                  <a:ext uri="{FF2B5EF4-FFF2-40B4-BE49-F238E27FC236}">
                    <a16:creationId xmlns:a16="http://schemas.microsoft.com/office/drawing/2014/main" id="{5FB5CE3B-5D00-EAFF-81B5-09AC82C9DF88}"/>
                  </a:ext>
                </a:extLst>
              </p:cNvPr>
              <p:cNvSpPr txBox="1"/>
              <p:nvPr/>
            </p:nvSpPr>
            <p:spPr>
              <a:xfrm>
                <a:off x="1104158" y="1446938"/>
                <a:ext cx="8633615" cy="584775"/>
              </a:xfrm>
              <a:prstGeom prst="rect">
                <a:avLst/>
              </a:prstGeom>
              <a:noFill/>
            </p:spPr>
            <p:txBody>
              <a:bodyPr wrap="square">
                <a:spAutoFit/>
              </a:bodyPr>
              <a:lstStyle/>
              <a:p>
                <a:pPr algn="ctr"/>
                <a:r>
                  <a:rPr lang="en-US"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Hvad</a:t>
                </a: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forårsager</a:t>
                </a: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 ADHD?</a:t>
                </a:r>
              </a:p>
            </p:txBody>
          </p:sp>
        </p:grpSp>
        <p:sp>
          <p:nvSpPr>
            <p:cNvPr id="7" name="Rectangle 10">
              <a:extLst>
                <a:ext uri="{FF2B5EF4-FFF2-40B4-BE49-F238E27FC236}">
                  <a16:creationId xmlns:a16="http://schemas.microsoft.com/office/drawing/2014/main" id="{6424E61B-9EB0-AB0D-DE5E-378312C9540D}"/>
                </a:ext>
              </a:extLst>
            </p:cNvPr>
            <p:cNvSpPr/>
            <p:nvPr/>
          </p:nvSpPr>
          <p:spPr>
            <a:xfrm>
              <a:off x="5505450" y="2324100"/>
              <a:ext cx="4904217" cy="344442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Tekstfelt 3">
              <a:extLst>
                <a:ext uri="{FF2B5EF4-FFF2-40B4-BE49-F238E27FC236}">
                  <a16:creationId xmlns:a16="http://schemas.microsoft.com/office/drawing/2014/main" id="{E74933AD-BAE6-34D7-4F29-B106FD3CDCF5}"/>
                </a:ext>
              </a:extLst>
            </p:cNvPr>
            <p:cNvSpPr txBox="1"/>
            <p:nvPr/>
          </p:nvSpPr>
          <p:spPr>
            <a:xfrm>
              <a:off x="6227822" y="2447642"/>
              <a:ext cx="3812723" cy="677108"/>
            </a:xfrm>
            <a:prstGeom prst="rect">
              <a:avLst/>
            </a:prstGeom>
            <a:noFill/>
          </p:spPr>
          <p:txBody>
            <a:bodyPr wrap="square">
              <a:spAutoFit/>
            </a:bodyPr>
            <a:lstStyle/>
            <a:p>
              <a:r>
                <a:rPr lang="da-DK" sz="2400" b="1" dirty="0">
                  <a:solidFill>
                    <a:srgbClr val="70578B"/>
                  </a:solidFill>
                </a:rPr>
                <a:t>Genetik</a:t>
              </a:r>
              <a:br>
                <a:rPr lang="da-DK" sz="2400" b="1" dirty="0">
                  <a:solidFill>
                    <a:srgbClr val="70578B"/>
                  </a:solidFill>
                </a:rPr>
              </a:br>
              <a:endParaRPr lang="da-DK" sz="1400" dirty="0">
                <a:solidFill>
                  <a:schemeClr val="tx1">
                    <a:lumMod val="65000"/>
                    <a:lumOff val="35000"/>
                  </a:schemeClr>
                </a:solidFill>
              </a:endParaRPr>
            </a:p>
          </p:txBody>
        </p:sp>
        <p:sp>
          <p:nvSpPr>
            <p:cNvPr id="8" name="Rektangel 7">
              <a:extLst>
                <a:ext uri="{FF2B5EF4-FFF2-40B4-BE49-F238E27FC236}">
                  <a16:creationId xmlns:a16="http://schemas.microsoft.com/office/drawing/2014/main" id="{DAA103F1-7A06-BB3C-3859-E1F7EFB2E624}"/>
                </a:ext>
              </a:extLst>
            </p:cNvPr>
            <p:cNvSpPr/>
            <p:nvPr/>
          </p:nvSpPr>
          <p:spPr>
            <a:xfrm>
              <a:off x="577060" y="2324100"/>
              <a:ext cx="603298" cy="5634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6557B7C5-8BF0-558E-2ABD-B6BF9ED71809}"/>
                </a:ext>
              </a:extLst>
            </p:cNvPr>
            <p:cNvSpPr/>
            <p:nvPr/>
          </p:nvSpPr>
          <p:spPr>
            <a:xfrm>
              <a:off x="5514617" y="2339418"/>
              <a:ext cx="603298" cy="5634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Tekstfelt 14">
              <a:extLst>
                <a:ext uri="{FF2B5EF4-FFF2-40B4-BE49-F238E27FC236}">
                  <a16:creationId xmlns:a16="http://schemas.microsoft.com/office/drawing/2014/main" id="{96AD94D6-1645-A639-B475-FE3977914B5E}"/>
                </a:ext>
              </a:extLst>
            </p:cNvPr>
            <p:cNvSpPr txBox="1"/>
            <p:nvPr/>
          </p:nvSpPr>
          <p:spPr>
            <a:xfrm>
              <a:off x="6117915" y="3182849"/>
              <a:ext cx="3812723" cy="1323439"/>
            </a:xfrm>
            <a:prstGeom prst="rect">
              <a:avLst/>
            </a:prstGeom>
            <a:noFill/>
          </p:spPr>
          <p:txBody>
            <a:bodyPr wrap="square">
              <a:spAutoFit/>
            </a:bodyPr>
            <a:lstStyle/>
            <a:p>
              <a:pPr algn="ctr"/>
              <a:r>
                <a:rPr lang="da-DK" sz="1600" dirty="0">
                  <a:solidFill>
                    <a:schemeClr val="tx1">
                      <a:lumMod val="65000"/>
                      <a:lumOff val="35000"/>
                    </a:schemeClr>
                  </a:solidFill>
                </a:rPr>
                <a:t>ADHD er meget arveligt – omkring 70-80% af tilfældene skyldes genetik.</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Hvis en forælder har ADHD, er der stor sandsynlighed for, at barnet også har det.</a:t>
              </a:r>
            </a:p>
          </p:txBody>
        </p:sp>
      </p:grpSp>
      <p:sp>
        <p:nvSpPr>
          <p:cNvPr id="18" name="Tekstfelt 17">
            <a:extLst>
              <a:ext uri="{FF2B5EF4-FFF2-40B4-BE49-F238E27FC236}">
                <a16:creationId xmlns:a16="http://schemas.microsoft.com/office/drawing/2014/main" id="{21844AB0-0741-F853-5605-04AAE4F18DB1}"/>
              </a:ext>
            </a:extLst>
          </p:cNvPr>
          <p:cNvSpPr txBox="1"/>
          <p:nvPr/>
        </p:nvSpPr>
        <p:spPr>
          <a:xfrm>
            <a:off x="546350" y="6265700"/>
            <a:ext cx="9160713" cy="451790"/>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Faraone SV, Larsson H. Genetics of attention deficit hyperactivity disorder. Mol Psychiatry. 2019 Apr;24(4):562-575. </a:t>
            </a:r>
            <a:r>
              <a:rPr lang="en-US" sz="700" b="0" i="0" dirty="0" err="1">
                <a:solidFill>
                  <a:srgbClr val="1B1B1B"/>
                </a:solidFill>
                <a:effectLst/>
                <a:latin typeface="Roboto Mono Web"/>
              </a:rPr>
              <a:t>doi</a:t>
            </a:r>
            <a:r>
              <a:rPr lang="en-US" sz="700" b="0" i="0" dirty="0">
                <a:solidFill>
                  <a:srgbClr val="1B1B1B"/>
                </a:solidFill>
                <a:effectLst/>
                <a:latin typeface="Roboto Mono Web"/>
              </a:rPr>
              <a:t>: 10.1038/s41380-018-0070-0. </a:t>
            </a:r>
            <a:r>
              <a:rPr lang="en-US" sz="700" b="0" i="0" dirty="0" err="1">
                <a:solidFill>
                  <a:srgbClr val="1B1B1B"/>
                </a:solidFill>
                <a:effectLst/>
                <a:latin typeface="Roboto Mono Web"/>
              </a:rPr>
              <a:t>Epub</a:t>
            </a:r>
            <a:r>
              <a:rPr lang="en-US" sz="700" b="0" i="0" dirty="0">
                <a:solidFill>
                  <a:srgbClr val="1B1B1B"/>
                </a:solidFill>
                <a:effectLst/>
                <a:latin typeface="Roboto Mono Web"/>
              </a:rPr>
              <a:t> 2018 Jun 11. </a:t>
            </a:r>
            <a:endParaRPr lang="da-DK" sz="700" dirty="0"/>
          </a:p>
          <a:p>
            <a:endParaRPr lang="da-DK" dirty="0"/>
          </a:p>
        </p:txBody>
      </p:sp>
      <p:pic>
        <p:nvPicPr>
          <p:cNvPr id="17" name="Grafik 16" descr="Hjerne kontur">
            <a:extLst>
              <a:ext uri="{FF2B5EF4-FFF2-40B4-BE49-F238E27FC236}">
                <a16:creationId xmlns:a16="http://schemas.microsoft.com/office/drawing/2014/main" id="{8CA9DC68-9A99-F274-D4CC-7302588927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6377" y="2234834"/>
            <a:ext cx="526791" cy="526791"/>
          </a:xfrm>
          <a:prstGeom prst="rect">
            <a:avLst/>
          </a:prstGeom>
        </p:spPr>
      </p:pic>
      <p:pic>
        <p:nvPicPr>
          <p:cNvPr id="20" name="Grafik 19" descr="DNA kontur">
            <a:extLst>
              <a:ext uri="{FF2B5EF4-FFF2-40B4-BE49-F238E27FC236}">
                <a16:creationId xmlns:a16="http://schemas.microsoft.com/office/drawing/2014/main" id="{BEBD389D-C26D-6C25-6003-E936E4BB3B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227790">
            <a:off x="5787597" y="2251041"/>
            <a:ext cx="499855" cy="499855"/>
          </a:xfrm>
          <a:prstGeom prst="rect">
            <a:avLst/>
          </a:prstGeom>
        </p:spPr>
      </p:pic>
      <p:sp>
        <p:nvSpPr>
          <p:cNvPr id="2" name="Tekstfelt 1">
            <a:extLst>
              <a:ext uri="{FF2B5EF4-FFF2-40B4-BE49-F238E27FC236}">
                <a16:creationId xmlns:a16="http://schemas.microsoft.com/office/drawing/2014/main" id="{906F152D-3EB4-59F0-1110-9A10CFBD9B8D}"/>
              </a:ext>
            </a:extLst>
          </p:cNvPr>
          <p:cNvSpPr txBox="1"/>
          <p:nvPr/>
        </p:nvSpPr>
        <p:spPr>
          <a:xfrm>
            <a:off x="1630019" y="2324354"/>
            <a:ext cx="4004077" cy="461665"/>
          </a:xfrm>
          <a:prstGeom prst="rect">
            <a:avLst/>
          </a:prstGeom>
          <a:noFill/>
        </p:spPr>
        <p:txBody>
          <a:bodyPr wrap="square">
            <a:spAutoFit/>
          </a:bodyPr>
          <a:lstStyle/>
          <a:p>
            <a:r>
              <a:rPr lang="da-DK" sz="2400" b="1" dirty="0">
                <a:solidFill>
                  <a:srgbClr val="70578B"/>
                </a:solidFill>
              </a:rPr>
              <a:t>Neurologiske forskelle</a:t>
            </a:r>
          </a:p>
        </p:txBody>
      </p:sp>
    </p:spTree>
    <p:extLst>
      <p:ext uri="{BB962C8B-B14F-4D97-AF65-F5344CB8AC3E}">
        <p14:creationId xmlns:p14="http://schemas.microsoft.com/office/powerpoint/2010/main" val="2957987694"/>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36082-0720-CEAD-FCF3-ED993E222B76}"/>
            </a:ext>
          </a:extLst>
        </p:cNvPr>
        <p:cNvGrpSpPr/>
        <p:nvPr/>
      </p:nvGrpSpPr>
      <p:grpSpPr>
        <a:xfrm>
          <a:off x="0" y="0"/>
          <a:ext cx="0" cy="0"/>
          <a:chOff x="0" y="0"/>
          <a:chExt cx="0" cy="0"/>
        </a:xfrm>
      </p:grpSpPr>
      <p:sp>
        <p:nvSpPr>
          <p:cNvPr id="22" name="Rectangle 3">
            <a:extLst>
              <a:ext uri="{FF2B5EF4-FFF2-40B4-BE49-F238E27FC236}">
                <a16:creationId xmlns:a16="http://schemas.microsoft.com/office/drawing/2014/main" id="{55CF4414-B644-5A0D-608F-F0871795852F}"/>
              </a:ext>
            </a:extLst>
          </p:cNvPr>
          <p:cNvSpPr/>
          <p:nvPr/>
        </p:nvSpPr>
        <p:spPr>
          <a:xfrm>
            <a:off x="5779566" y="1179647"/>
            <a:ext cx="6247237" cy="498364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7" name="Rectangle 10">
            <a:extLst>
              <a:ext uri="{FF2B5EF4-FFF2-40B4-BE49-F238E27FC236}">
                <a16:creationId xmlns:a16="http://schemas.microsoft.com/office/drawing/2014/main" id="{B93C7FEC-7368-4EEF-2024-AEC924055C61}"/>
              </a:ext>
            </a:extLst>
          </p:cNvPr>
          <p:cNvSpPr/>
          <p:nvPr/>
        </p:nvSpPr>
        <p:spPr>
          <a:xfrm>
            <a:off x="238133" y="1492261"/>
            <a:ext cx="6322953" cy="362419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Tekstfelt 14">
            <a:extLst>
              <a:ext uri="{FF2B5EF4-FFF2-40B4-BE49-F238E27FC236}">
                <a16:creationId xmlns:a16="http://schemas.microsoft.com/office/drawing/2014/main" id="{AAA45F2D-84BC-8C35-DA1A-8B3D4CDC56D5}"/>
              </a:ext>
            </a:extLst>
          </p:cNvPr>
          <p:cNvSpPr txBox="1"/>
          <p:nvPr/>
        </p:nvSpPr>
        <p:spPr>
          <a:xfrm>
            <a:off x="529860" y="2253703"/>
            <a:ext cx="5857912" cy="2554545"/>
          </a:xfrm>
          <a:prstGeom prst="rect">
            <a:avLst/>
          </a:prstGeom>
          <a:noFill/>
        </p:spPr>
        <p:txBody>
          <a:bodyPr wrap="square">
            <a:spAutoFit/>
          </a:bodyPr>
          <a:lstStyle/>
          <a:p>
            <a:pPr marL="285750" indent="-285750">
              <a:buFont typeface="Arial" panose="020B0604020202020204" pitchFamily="34" charset="0"/>
              <a:buChar char="•"/>
            </a:pPr>
            <a:r>
              <a:rPr lang="da-DK" sz="1600" b="1" dirty="0">
                <a:solidFill>
                  <a:schemeClr val="tx1">
                    <a:lumMod val="65000"/>
                    <a:lumOff val="35000"/>
                  </a:schemeClr>
                </a:solidFill>
              </a:rPr>
              <a:t>Skole og uddannelse </a:t>
            </a:r>
            <a:r>
              <a:rPr lang="da-DK" sz="1600" dirty="0">
                <a:solidFill>
                  <a:schemeClr val="tx1">
                    <a:lumMod val="65000"/>
                    <a:lumOff val="35000"/>
                  </a:schemeClr>
                </a:solidFill>
              </a:rPr>
              <a:t>– Har svært ved at følge undervisningen, glemmer eller magter ikke lektier og mister fokus.</a:t>
            </a:r>
          </a:p>
          <a:p>
            <a:pPr marL="285750" indent="-285750">
              <a:buFont typeface="Arial" panose="020B0604020202020204" pitchFamily="34" charset="0"/>
              <a:buChar char="•"/>
            </a:pPr>
            <a:r>
              <a:rPr lang="da-DK" sz="1600" b="1" dirty="0">
                <a:solidFill>
                  <a:schemeClr val="tx1">
                    <a:lumMod val="65000"/>
                    <a:lumOff val="35000"/>
                  </a:schemeClr>
                </a:solidFill>
              </a:rPr>
              <a:t>Arbejde</a:t>
            </a:r>
            <a:r>
              <a:rPr lang="da-DK" sz="1600" dirty="0">
                <a:solidFill>
                  <a:schemeClr val="tx1">
                    <a:lumMod val="65000"/>
                    <a:lumOff val="35000"/>
                  </a:schemeClr>
                </a:solidFill>
              </a:rPr>
              <a:t> – Problemer med organisering, deadlines og lange møder.</a:t>
            </a:r>
          </a:p>
          <a:p>
            <a:pPr marL="285750" indent="-285750">
              <a:buFont typeface="Arial" panose="020B0604020202020204" pitchFamily="34" charset="0"/>
              <a:buChar char="•"/>
            </a:pPr>
            <a:r>
              <a:rPr lang="da-DK" sz="1600" b="1" dirty="0">
                <a:solidFill>
                  <a:schemeClr val="tx1">
                    <a:lumMod val="65000"/>
                    <a:lumOff val="35000"/>
                  </a:schemeClr>
                </a:solidFill>
              </a:rPr>
              <a:t>Relationer</a:t>
            </a:r>
            <a:r>
              <a:rPr lang="da-DK" sz="1600" dirty="0">
                <a:solidFill>
                  <a:schemeClr val="tx1">
                    <a:lumMod val="65000"/>
                    <a:lumOff val="35000"/>
                  </a:schemeClr>
                </a:solidFill>
              </a:rPr>
              <a:t> – Kan virke distræte, afbrydende eller impulsive i samtaler.</a:t>
            </a:r>
          </a:p>
          <a:p>
            <a:pPr marL="285750" indent="-285750">
              <a:buFont typeface="Arial" panose="020B0604020202020204" pitchFamily="34" charset="0"/>
              <a:buChar char="•"/>
            </a:pPr>
            <a:r>
              <a:rPr lang="da-DK" sz="1600" b="1" dirty="0">
                <a:solidFill>
                  <a:schemeClr val="tx1">
                    <a:lumMod val="65000"/>
                    <a:lumOff val="35000"/>
                  </a:schemeClr>
                </a:solidFill>
              </a:rPr>
              <a:t>Økonomi</a:t>
            </a:r>
            <a:r>
              <a:rPr lang="da-DK" sz="1600" dirty="0">
                <a:solidFill>
                  <a:schemeClr val="tx1">
                    <a:lumMod val="65000"/>
                    <a:lumOff val="35000"/>
                  </a:schemeClr>
                </a:solidFill>
              </a:rPr>
              <a:t> – Tendens til impulskøb og problemer med at planlægge økonomien.</a:t>
            </a:r>
          </a:p>
          <a:p>
            <a:pPr marL="285750" indent="-285750">
              <a:buFont typeface="Arial" panose="020B0604020202020204" pitchFamily="34" charset="0"/>
              <a:buChar char="•"/>
            </a:pPr>
            <a:r>
              <a:rPr lang="da-DK" sz="1600" b="1" dirty="0">
                <a:solidFill>
                  <a:schemeClr val="tx1">
                    <a:lumMod val="65000"/>
                    <a:lumOff val="35000"/>
                  </a:schemeClr>
                </a:solidFill>
              </a:rPr>
              <a:t>Søvn</a:t>
            </a:r>
            <a:r>
              <a:rPr lang="da-DK" sz="1600" dirty="0">
                <a:solidFill>
                  <a:schemeClr val="tx1">
                    <a:lumMod val="65000"/>
                    <a:lumOff val="35000"/>
                  </a:schemeClr>
                </a:solidFill>
              </a:rPr>
              <a:t> – Mange med ADHD har svært ved at falde i søvn eller regulere søvnrytmen.</a:t>
            </a:r>
          </a:p>
        </p:txBody>
      </p:sp>
      <p:sp>
        <p:nvSpPr>
          <p:cNvPr id="2" name="Tekstfelt 1">
            <a:extLst>
              <a:ext uri="{FF2B5EF4-FFF2-40B4-BE49-F238E27FC236}">
                <a16:creationId xmlns:a16="http://schemas.microsoft.com/office/drawing/2014/main" id="{B33EC671-22B7-FE24-8F09-5976D59E284B}"/>
              </a:ext>
            </a:extLst>
          </p:cNvPr>
          <p:cNvSpPr txBox="1"/>
          <p:nvPr/>
        </p:nvSpPr>
        <p:spPr>
          <a:xfrm>
            <a:off x="351587" y="199468"/>
            <a:ext cx="9029738" cy="646331"/>
          </a:xfrm>
          <a:prstGeom prst="rect">
            <a:avLst/>
          </a:prstGeom>
          <a:noFill/>
        </p:spPr>
        <p:txBody>
          <a:bodyPr wrap="square">
            <a:spAutoFit/>
          </a:bodyPr>
          <a:lstStyle/>
          <a:p>
            <a:r>
              <a:rPr lang="da-DK" sz="3600" b="1" dirty="0">
                <a:solidFill>
                  <a:srgbClr val="70578B"/>
                </a:solidFill>
              </a:rPr>
              <a:t>Hvordan påvirker ADHD hverdagen?</a:t>
            </a:r>
            <a:endParaRPr lang="da-DK" sz="2000" dirty="0">
              <a:solidFill>
                <a:schemeClr val="tx1">
                  <a:lumMod val="65000"/>
                  <a:lumOff val="35000"/>
                </a:schemeClr>
              </a:solidFill>
            </a:endParaRPr>
          </a:p>
        </p:txBody>
      </p:sp>
      <p:sp>
        <p:nvSpPr>
          <p:cNvPr id="19" name="Tekstfelt 18">
            <a:extLst>
              <a:ext uri="{FF2B5EF4-FFF2-40B4-BE49-F238E27FC236}">
                <a16:creationId xmlns:a16="http://schemas.microsoft.com/office/drawing/2014/main" id="{772E5D48-1A8F-8E62-DF55-1D0A281A47FD}"/>
              </a:ext>
            </a:extLst>
          </p:cNvPr>
          <p:cNvSpPr txBox="1"/>
          <p:nvPr/>
        </p:nvSpPr>
        <p:spPr>
          <a:xfrm>
            <a:off x="570256" y="1818098"/>
            <a:ext cx="6180794" cy="369332"/>
          </a:xfrm>
          <a:prstGeom prst="rect">
            <a:avLst/>
          </a:prstGeom>
          <a:noFill/>
        </p:spPr>
        <p:txBody>
          <a:bodyPr wrap="square">
            <a:spAutoFit/>
          </a:bodyPr>
          <a:lstStyle/>
          <a:p>
            <a:pPr>
              <a:buNone/>
            </a:pPr>
            <a:r>
              <a:rPr lang="da-DK" sz="1800" b="1" dirty="0">
                <a:solidFill>
                  <a:srgbClr val="70578B"/>
                </a:solidFill>
              </a:rPr>
              <a:t>ADHD kan påvirke mange aspekter af en persons liv</a:t>
            </a:r>
          </a:p>
        </p:txBody>
      </p:sp>
      <p:sp>
        <p:nvSpPr>
          <p:cNvPr id="21" name="Tekstfelt 20">
            <a:extLst>
              <a:ext uri="{FF2B5EF4-FFF2-40B4-BE49-F238E27FC236}">
                <a16:creationId xmlns:a16="http://schemas.microsoft.com/office/drawing/2014/main" id="{649F73D5-15C8-982E-EED7-CA3F3B9E251F}"/>
              </a:ext>
            </a:extLst>
          </p:cNvPr>
          <p:cNvSpPr txBox="1"/>
          <p:nvPr/>
        </p:nvSpPr>
        <p:spPr>
          <a:xfrm>
            <a:off x="6973953" y="2253703"/>
            <a:ext cx="4836839" cy="1169551"/>
          </a:xfrm>
          <a:prstGeom prst="rect">
            <a:avLst/>
          </a:prstGeom>
          <a:noFill/>
        </p:spPr>
        <p:txBody>
          <a:bodyPr wrap="square">
            <a:spAutoFit/>
          </a:bodyPr>
          <a:lstStyle/>
          <a:p>
            <a:r>
              <a:rPr lang="da-DK" sz="1400" b="1" i="1" dirty="0">
                <a:solidFill>
                  <a:schemeClr val="bg1"/>
                </a:solidFill>
                <a:latin typeface="Calibri" panose="020F0502020204030204" pitchFamily="34" charset="0"/>
                <a:cs typeface="Calibri" panose="020F0502020204030204" pitchFamily="34" charset="0"/>
              </a:rPr>
              <a:t>Eksempel:</a:t>
            </a:r>
            <a:r>
              <a:rPr lang="da-DK" sz="1400" i="1" dirty="0">
                <a:solidFill>
                  <a:schemeClr val="bg1"/>
                </a:solidFill>
                <a:latin typeface="Calibri" panose="020F0502020204030204" pitchFamily="34" charset="0"/>
                <a:cs typeface="Calibri" panose="020F0502020204030204" pitchFamily="34" charset="0"/>
              </a:rPr>
              <a:t> En person med ADHD har svært ved at strukturere deres arbejdsdag og glemmer ofte opgaver eller har svært ved at komme i gang, hvilket skaber stress. Eller personen får en stærk trang eller drift mod en særlig spise eller en særlig aktivitet og kan ikke gøre andet, indtil det er gennemført.</a:t>
            </a:r>
            <a:endParaRPr lang="da-DK" sz="1400" i="1" dirty="0">
              <a:solidFill>
                <a:schemeClr val="bg1"/>
              </a:solidFill>
            </a:endParaRPr>
          </a:p>
        </p:txBody>
      </p:sp>
      <p:pic>
        <p:nvPicPr>
          <p:cNvPr id="23" name="Billede 22">
            <a:extLst>
              <a:ext uri="{FF2B5EF4-FFF2-40B4-BE49-F238E27FC236}">
                <a16:creationId xmlns:a16="http://schemas.microsoft.com/office/drawing/2014/main" id="{D842088C-7310-8F5A-150D-A2420D0B55E1}"/>
              </a:ext>
            </a:extLst>
          </p:cNvPr>
          <p:cNvPicPr>
            <a:picLocks noChangeAspect="1"/>
          </p:cNvPicPr>
          <p:nvPr/>
        </p:nvPicPr>
        <p:blipFill>
          <a:blip r:embed="rId3">
            <a:biLevel thresh="25000"/>
            <a:extLst>
              <a:ext uri="{28A0092B-C50C-407E-A947-70E740481C1C}">
                <a14:useLocalDpi xmlns:a14="http://schemas.microsoft.com/office/drawing/2010/main"/>
              </a:ext>
            </a:extLst>
          </a:blip>
          <a:srcRect/>
          <a:stretch/>
        </p:blipFill>
        <p:spPr>
          <a:xfrm>
            <a:off x="6561086" y="3304357"/>
            <a:ext cx="5015189" cy="2485521"/>
          </a:xfrm>
          <a:prstGeom prst="rect">
            <a:avLst/>
          </a:prstGeom>
        </p:spPr>
      </p:pic>
      <p:sp>
        <p:nvSpPr>
          <p:cNvPr id="4" name="Tekstfelt 17">
            <a:extLst>
              <a:ext uri="{FF2B5EF4-FFF2-40B4-BE49-F238E27FC236}">
                <a16:creationId xmlns:a16="http://schemas.microsoft.com/office/drawing/2014/main" id="{755F6CA2-7398-16CF-A6DB-77875DDDEED5}"/>
              </a:ext>
            </a:extLst>
          </p:cNvPr>
          <p:cNvSpPr txBox="1"/>
          <p:nvPr/>
        </p:nvSpPr>
        <p:spPr>
          <a:xfrm>
            <a:off x="286099" y="6203064"/>
            <a:ext cx="9160713" cy="649088"/>
          </a:xfrm>
          <a:prstGeom prst="rect">
            <a:avLst/>
          </a:prstGeom>
          <a:noFill/>
        </p:spPr>
        <p:txBody>
          <a:bodyPr wrap="square">
            <a:spAutoFit/>
          </a:bodyPr>
          <a:lstStyle/>
          <a:p>
            <a:r>
              <a:rPr lang="en-US" sz="700" b="0" i="0" dirty="0">
                <a:solidFill>
                  <a:srgbClr val="1B1B1B"/>
                </a:solidFill>
                <a:effectLst/>
                <a:latin typeface="Roboto Mono Web"/>
              </a:rPr>
              <a:t>Kilde </a:t>
            </a:r>
          </a:p>
          <a:p>
            <a:r>
              <a:rPr lang="en-US" sz="700" dirty="0"/>
              <a:t>Smith, J., &amp; Hansen, M. (2022). The lived experiences of adults with attention-deficit/hyperactivity disorder: Challenges in relationships and work. </a:t>
            </a:r>
            <a:r>
              <a:rPr lang="en-US" sz="700" i="1" dirty="0"/>
              <a:t>Frontiers in Psychiatry</a:t>
            </a:r>
            <a:r>
              <a:rPr lang="en-US" sz="700" dirty="0"/>
              <a:t>, 13,</a:t>
            </a:r>
          </a:p>
          <a:p>
            <a:r>
              <a:rPr lang="en-US" sz="700" dirty="0">
                <a:hlinkClick r:id="rId4"/>
              </a:rPr>
              <a:t>https://doi.org/10.3389/fpsyt.2022.949321</a:t>
            </a:r>
            <a:r>
              <a:rPr lang="en-US" sz="700" dirty="0"/>
              <a:t>  </a:t>
            </a:r>
          </a:p>
          <a:p>
            <a:r>
              <a:rPr lang="en-US" sz="700" dirty="0"/>
              <a:t>Shah,  et al. (2024). The impacts associated with having ADHD: An umbrella review. </a:t>
            </a:r>
            <a:r>
              <a:rPr lang="en-US" sz="700" i="1" dirty="0"/>
              <a:t>Frontiers in Psychiatry, 15</a:t>
            </a:r>
            <a:r>
              <a:rPr lang="en-US" sz="700" dirty="0"/>
              <a:t>. </a:t>
            </a:r>
            <a:r>
              <a:rPr lang="en-US" sz="700" dirty="0">
                <a:hlinkClick r:id="rId5"/>
              </a:rPr>
              <a:t>https://doi.org/10.3389/fpsyt.2024.1343314</a:t>
            </a:r>
            <a:endParaRPr lang="en-US" sz="700" dirty="0"/>
          </a:p>
          <a:p>
            <a:endParaRPr lang="da-DK" dirty="0"/>
          </a:p>
        </p:txBody>
      </p:sp>
    </p:spTree>
    <p:extLst>
      <p:ext uri="{BB962C8B-B14F-4D97-AF65-F5344CB8AC3E}">
        <p14:creationId xmlns:p14="http://schemas.microsoft.com/office/powerpoint/2010/main" val="74923257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921D7-91C0-C8D8-1364-92A9F18E06E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FD7608-F62A-5264-FF2B-C59A0FDDB798}"/>
              </a:ext>
            </a:extLst>
          </p:cNvPr>
          <p:cNvSpPr/>
          <p:nvPr/>
        </p:nvSpPr>
        <p:spPr>
          <a:xfrm>
            <a:off x="1" y="2034669"/>
            <a:ext cx="12192000" cy="3013246"/>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7351F2FA-9E71-ED08-0F05-D73181D7403C}"/>
              </a:ext>
            </a:extLst>
          </p:cNvPr>
          <p:cNvSpPr>
            <a:spLocks noGrp="1"/>
          </p:cNvSpPr>
          <p:nvPr>
            <p:ph type="title"/>
          </p:nvPr>
        </p:nvSpPr>
        <p:spPr>
          <a:xfrm>
            <a:off x="480058" y="481314"/>
            <a:ext cx="11901127" cy="1325563"/>
          </a:xfrm>
        </p:spPr>
        <p:txBody>
          <a:bodyPr>
            <a:normAutofit fontScale="90000"/>
          </a:bodyPr>
          <a:lstStyle/>
          <a:p>
            <a:r>
              <a:rPr lang="da-DK" sz="5400" dirty="0">
                <a:latin typeface="Calibri" panose="020F0502020204030204" pitchFamily="34" charset="0"/>
                <a:cs typeface="Calibri" panose="020F0502020204030204" pitchFamily="34" charset="0"/>
              </a:rPr>
              <a:t>ADHD er en måde, hjernen fungerer anderledes på – ikke noget, der er forkert.</a:t>
            </a:r>
            <a:endParaRPr lang="da-DK" baseline="30000" dirty="0">
              <a:solidFill>
                <a:srgbClr val="644D79"/>
              </a:solidFill>
              <a:latin typeface="+mn-lt"/>
            </a:endParaRPr>
          </a:p>
        </p:txBody>
      </p:sp>
      <p:sp>
        <p:nvSpPr>
          <p:cNvPr id="3" name="Tekstfelt 2">
            <a:extLst>
              <a:ext uri="{FF2B5EF4-FFF2-40B4-BE49-F238E27FC236}">
                <a16:creationId xmlns:a16="http://schemas.microsoft.com/office/drawing/2014/main" id="{5488AEEA-05C1-0C5D-9A8C-703A9C09C3BD}"/>
              </a:ext>
            </a:extLst>
          </p:cNvPr>
          <p:cNvSpPr txBox="1"/>
          <p:nvPr/>
        </p:nvSpPr>
        <p:spPr>
          <a:xfrm>
            <a:off x="429366" y="2103322"/>
            <a:ext cx="10995659" cy="1015663"/>
          </a:xfrm>
          <a:prstGeom prst="rect">
            <a:avLst/>
          </a:prstGeom>
          <a:noFill/>
        </p:spPr>
        <p:txBody>
          <a:bodyPr wrap="square" rtlCol="0">
            <a:spAutoFit/>
          </a:bodyPr>
          <a:lstStyle/>
          <a:p>
            <a:r>
              <a:rPr lang="da-DK" sz="2000" b="1" dirty="0">
                <a:solidFill>
                  <a:schemeClr val="bg1"/>
                </a:solidFill>
                <a:latin typeface="Calibri" panose="020F0502020204030204" pitchFamily="34" charset="0"/>
                <a:cs typeface="Calibri" panose="020F0502020204030204" pitchFamily="34" charset="0"/>
              </a:rPr>
              <a:t>ADHD er ikke en mangel på viljestyrke. Det betyder bare, at hjernen fungerer lidt anderledes end hos andre – og det kan påvirke, hvordan man tænker, handler og koncentrerer sig. På fagsprog kalder man det neurodiversitet.</a:t>
            </a:r>
          </a:p>
        </p:txBody>
      </p:sp>
      <p:sp>
        <p:nvSpPr>
          <p:cNvPr id="20" name="Tekstfelt 19">
            <a:extLst>
              <a:ext uri="{FF2B5EF4-FFF2-40B4-BE49-F238E27FC236}">
                <a16:creationId xmlns:a16="http://schemas.microsoft.com/office/drawing/2014/main" id="{59462869-C7B6-903A-111A-6C751EBAE709}"/>
              </a:ext>
            </a:extLst>
          </p:cNvPr>
          <p:cNvSpPr txBox="1"/>
          <p:nvPr/>
        </p:nvSpPr>
        <p:spPr>
          <a:xfrm>
            <a:off x="364717" y="5632294"/>
            <a:ext cx="11462566" cy="400110"/>
          </a:xfrm>
          <a:prstGeom prst="rect">
            <a:avLst/>
          </a:prstGeom>
          <a:noFill/>
        </p:spPr>
        <p:txBody>
          <a:bodyPr wrap="square">
            <a:spAutoFit/>
          </a:bodyPr>
          <a:lstStyle/>
          <a:p>
            <a:r>
              <a:rPr lang="da-DK" sz="2000" b="1" dirty="0">
                <a:solidFill>
                  <a:srgbClr val="70578B"/>
                </a:solidFill>
              </a:rPr>
              <a:t>Vigtig pointe: ADHD er ikke en ulempe – det er også en unik måde at opleve verden på!!! </a:t>
            </a:r>
            <a:endParaRPr lang="da-DK" sz="1800" dirty="0"/>
          </a:p>
        </p:txBody>
      </p:sp>
      <p:grpSp>
        <p:nvGrpSpPr>
          <p:cNvPr id="23" name="Gruppe 22">
            <a:extLst>
              <a:ext uri="{FF2B5EF4-FFF2-40B4-BE49-F238E27FC236}">
                <a16:creationId xmlns:a16="http://schemas.microsoft.com/office/drawing/2014/main" id="{C79ADA0C-4B0C-0F28-A08F-891CFC3A09A2}"/>
              </a:ext>
            </a:extLst>
          </p:cNvPr>
          <p:cNvGrpSpPr/>
          <p:nvPr/>
        </p:nvGrpSpPr>
        <p:grpSpPr>
          <a:xfrm>
            <a:off x="320940" y="3060739"/>
            <a:ext cx="11415107" cy="2264235"/>
            <a:chOff x="320940" y="3060739"/>
            <a:chExt cx="11415107" cy="2264235"/>
          </a:xfrm>
        </p:grpSpPr>
        <p:sp>
          <p:nvSpPr>
            <p:cNvPr id="5" name="Rectangle 10">
              <a:extLst>
                <a:ext uri="{FF2B5EF4-FFF2-40B4-BE49-F238E27FC236}">
                  <a16:creationId xmlns:a16="http://schemas.microsoft.com/office/drawing/2014/main" id="{16EF0238-5A34-789D-1C27-F4B9E3405991}"/>
                </a:ext>
              </a:extLst>
            </p:cNvPr>
            <p:cNvSpPr/>
            <p:nvPr/>
          </p:nvSpPr>
          <p:spPr>
            <a:xfrm>
              <a:off x="320940" y="3078798"/>
              <a:ext cx="3470590" cy="224617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id="{65457524-F241-2738-E358-B5D1CFF8D682}"/>
                </a:ext>
              </a:extLst>
            </p:cNvPr>
            <p:cNvSpPr/>
            <p:nvPr/>
          </p:nvSpPr>
          <p:spPr>
            <a:xfrm>
              <a:off x="4191901" y="3060739"/>
              <a:ext cx="3470590" cy="225554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714C0CFB-8009-2E19-5AB9-1AE140E1D72F}"/>
                </a:ext>
              </a:extLst>
            </p:cNvPr>
            <p:cNvSpPr/>
            <p:nvPr/>
          </p:nvSpPr>
          <p:spPr>
            <a:xfrm>
              <a:off x="8265457" y="3071178"/>
              <a:ext cx="3470590" cy="224617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F0E558A0-5D05-2924-F600-6280D2CA04E3}"/>
                </a:ext>
              </a:extLst>
            </p:cNvPr>
            <p:cNvSpPr txBox="1"/>
            <p:nvPr/>
          </p:nvSpPr>
          <p:spPr>
            <a:xfrm>
              <a:off x="501837" y="3406482"/>
              <a:ext cx="3002453" cy="1077218"/>
            </a:xfrm>
            <a:prstGeom prst="rect">
              <a:avLst/>
            </a:prstGeom>
            <a:noFill/>
          </p:spPr>
          <p:txBody>
            <a:bodyPr wrap="square">
              <a:spAutoFit/>
            </a:bodyPr>
            <a:lstStyle/>
            <a:p>
              <a:pPr marL="0" indent="0" algn="ctr">
                <a:buNone/>
              </a:pPr>
              <a:r>
                <a:rPr lang="da-DK" sz="1600" b="1" dirty="0">
                  <a:solidFill>
                    <a:srgbClr val="70578B"/>
                  </a:solidFill>
                </a:rPr>
                <a:t>Med de rette strategier, medicin og støtte kan personer med ADHD leve et succesfuldt og tilfredsstillende liv.</a:t>
              </a:r>
            </a:p>
          </p:txBody>
        </p:sp>
        <p:sp>
          <p:nvSpPr>
            <p:cNvPr id="11" name="Tekstfelt 10">
              <a:extLst>
                <a:ext uri="{FF2B5EF4-FFF2-40B4-BE49-F238E27FC236}">
                  <a16:creationId xmlns:a16="http://schemas.microsoft.com/office/drawing/2014/main" id="{CCD63A0E-31DA-BBA9-02CE-E60771C444B4}"/>
                </a:ext>
              </a:extLst>
            </p:cNvPr>
            <p:cNvSpPr txBox="1"/>
            <p:nvPr/>
          </p:nvSpPr>
          <p:spPr>
            <a:xfrm>
              <a:off x="4394496" y="3388424"/>
              <a:ext cx="3002453" cy="830997"/>
            </a:xfrm>
            <a:prstGeom prst="rect">
              <a:avLst/>
            </a:prstGeom>
            <a:noFill/>
          </p:spPr>
          <p:txBody>
            <a:bodyPr wrap="square">
              <a:spAutoFit/>
            </a:bodyPr>
            <a:lstStyle/>
            <a:p>
              <a:pPr marL="0" indent="0" algn="ctr">
                <a:buNone/>
              </a:pPr>
              <a:r>
                <a:rPr lang="da-DK" sz="1600" b="1" dirty="0">
                  <a:solidFill>
                    <a:srgbClr val="70578B"/>
                  </a:solidFill>
                </a:rPr>
                <a:t>ADHD har styrker – fx kreativitet, </a:t>
              </a:r>
              <a:r>
                <a:rPr lang="da-DK" sz="1600" b="1" dirty="0" err="1">
                  <a:solidFill>
                    <a:srgbClr val="70578B"/>
                  </a:solidFill>
                </a:rPr>
                <a:t>hyperfokus</a:t>
              </a:r>
              <a:r>
                <a:rPr lang="da-DK" sz="1600" b="1" dirty="0">
                  <a:solidFill>
                    <a:srgbClr val="70578B"/>
                  </a:solidFill>
                </a:rPr>
                <a:t> og evnen til at tænke ud af boksen.</a:t>
              </a:r>
            </a:p>
          </p:txBody>
        </p:sp>
        <p:sp>
          <p:nvSpPr>
            <p:cNvPr id="13" name="Tekstfelt 12">
              <a:extLst>
                <a:ext uri="{FF2B5EF4-FFF2-40B4-BE49-F238E27FC236}">
                  <a16:creationId xmlns:a16="http://schemas.microsoft.com/office/drawing/2014/main" id="{45A43C30-E41C-2841-24FF-8259BB7B1E7C}"/>
                </a:ext>
              </a:extLst>
            </p:cNvPr>
            <p:cNvSpPr txBox="1"/>
            <p:nvPr/>
          </p:nvSpPr>
          <p:spPr>
            <a:xfrm>
              <a:off x="8570751" y="3388424"/>
              <a:ext cx="3002453" cy="1323439"/>
            </a:xfrm>
            <a:prstGeom prst="rect">
              <a:avLst/>
            </a:prstGeom>
            <a:noFill/>
          </p:spPr>
          <p:txBody>
            <a:bodyPr wrap="square">
              <a:spAutoFit/>
            </a:bodyPr>
            <a:lstStyle/>
            <a:p>
              <a:pPr marL="0" indent="0" algn="ctr">
                <a:buNone/>
              </a:pPr>
              <a:r>
                <a:rPr lang="da-DK" sz="1600" b="1" dirty="0">
                  <a:solidFill>
                    <a:srgbClr val="70578B"/>
                  </a:solidFill>
                </a:rPr>
                <a:t>Det vigtigste er forståelse, accept og de rette værktøjer til at håndtere udfordringerne.</a:t>
              </a:r>
            </a:p>
            <a:p>
              <a:pPr marL="0" indent="0" algn="ctr">
                <a:buNone/>
              </a:pPr>
              <a:br>
                <a:rPr lang="da-DK" sz="1600" b="1" dirty="0">
                  <a:solidFill>
                    <a:srgbClr val="70578B"/>
                  </a:solidFill>
                </a:rPr>
              </a:br>
              <a:endParaRPr lang="da-DK" sz="1600" b="1" dirty="0">
                <a:solidFill>
                  <a:srgbClr val="70578B"/>
                </a:solidFill>
              </a:endParaRPr>
            </a:p>
          </p:txBody>
        </p:sp>
        <p:pic>
          <p:nvPicPr>
            <p:cNvPr id="17" name="Grafik 16" descr="Tommelfingeren opad kontur">
              <a:extLst>
                <a:ext uri="{FF2B5EF4-FFF2-40B4-BE49-F238E27FC236}">
                  <a16:creationId xmlns:a16="http://schemas.microsoft.com/office/drawing/2014/main" id="{51BBE65C-0E43-336C-49E1-D00D5A013B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28520" y="4583738"/>
              <a:ext cx="549085" cy="549085"/>
            </a:xfrm>
            <a:prstGeom prst="rect">
              <a:avLst/>
            </a:prstGeom>
          </p:spPr>
        </p:pic>
        <p:pic>
          <p:nvPicPr>
            <p:cNvPr id="19" name="Grafik 18" descr="Tommelfingeren opad kontur">
              <a:extLst>
                <a:ext uri="{FF2B5EF4-FFF2-40B4-BE49-F238E27FC236}">
                  <a16:creationId xmlns:a16="http://schemas.microsoft.com/office/drawing/2014/main" id="{354EEE0C-A264-446F-9491-662970C44A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21179" y="4575943"/>
              <a:ext cx="549085" cy="549085"/>
            </a:xfrm>
            <a:prstGeom prst="rect">
              <a:avLst/>
            </a:prstGeom>
          </p:spPr>
        </p:pic>
        <p:pic>
          <p:nvPicPr>
            <p:cNvPr id="22" name="Grafik 21" descr="Tommelfingeren opad kontur">
              <a:extLst>
                <a:ext uri="{FF2B5EF4-FFF2-40B4-BE49-F238E27FC236}">
                  <a16:creationId xmlns:a16="http://schemas.microsoft.com/office/drawing/2014/main" id="{C7955CD1-057F-EE07-BC5E-451AB83499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97434" y="4529739"/>
              <a:ext cx="549085" cy="549085"/>
            </a:xfrm>
            <a:prstGeom prst="rect">
              <a:avLst/>
            </a:prstGeom>
          </p:spPr>
        </p:pic>
      </p:grpSp>
    </p:spTree>
    <p:extLst>
      <p:ext uri="{BB962C8B-B14F-4D97-AF65-F5344CB8AC3E}">
        <p14:creationId xmlns:p14="http://schemas.microsoft.com/office/powerpoint/2010/main" val="4285037834"/>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2410-D457-0AF5-B033-D9D3CADC8ECE}"/>
            </a:ext>
          </a:extLst>
        </p:cNvPr>
        <p:cNvGrpSpPr/>
        <p:nvPr/>
      </p:nvGrpSpPr>
      <p:grpSpPr>
        <a:xfrm>
          <a:off x="0" y="0"/>
          <a:ext cx="0" cy="0"/>
          <a:chOff x="0" y="0"/>
          <a:chExt cx="0" cy="0"/>
        </a:xfrm>
      </p:grpSpPr>
      <p:sp>
        <p:nvSpPr>
          <p:cNvPr id="26" name="Titel 1">
            <a:extLst>
              <a:ext uri="{FF2B5EF4-FFF2-40B4-BE49-F238E27FC236}">
                <a16:creationId xmlns:a16="http://schemas.microsoft.com/office/drawing/2014/main" id="{9419F81A-0D81-E6EF-7E9C-1CD1265755A2}"/>
              </a:ext>
            </a:extLst>
          </p:cNvPr>
          <p:cNvSpPr txBox="1">
            <a:spLocks/>
          </p:cNvSpPr>
          <p:nvPr/>
        </p:nvSpPr>
        <p:spPr>
          <a:xfrm>
            <a:off x="731835" y="412268"/>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De eksekutive funktioner</a:t>
            </a:r>
            <a:endParaRPr lang="da-DK" baseline="30000" dirty="0">
              <a:solidFill>
                <a:srgbClr val="644D79"/>
              </a:solidFill>
              <a:latin typeface="+mn-lt"/>
            </a:endParaRPr>
          </a:p>
        </p:txBody>
      </p:sp>
      <p:grpSp>
        <p:nvGrpSpPr>
          <p:cNvPr id="4" name="Gruppe 3">
            <a:extLst>
              <a:ext uri="{FF2B5EF4-FFF2-40B4-BE49-F238E27FC236}">
                <a16:creationId xmlns:a16="http://schemas.microsoft.com/office/drawing/2014/main" id="{498943D6-8B35-E602-B335-20B9023C3F04}"/>
              </a:ext>
            </a:extLst>
          </p:cNvPr>
          <p:cNvGrpSpPr/>
          <p:nvPr/>
        </p:nvGrpSpPr>
        <p:grpSpPr>
          <a:xfrm>
            <a:off x="731835" y="1514989"/>
            <a:ext cx="10728322" cy="3692271"/>
            <a:chOff x="731838" y="1288108"/>
            <a:chExt cx="10728322" cy="3692271"/>
          </a:xfrm>
        </p:grpSpPr>
        <p:sp>
          <p:nvSpPr>
            <p:cNvPr id="29" name="Rectangle 3">
              <a:extLst>
                <a:ext uri="{FF2B5EF4-FFF2-40B4-BE49-F238E27FC236}">
                  <a16:creationId xmlns:a16="http://schemas.microsoft.com/office/drawing/2014/main" id="{C3E0E3EE-5D6D-70D8-6441-516B4B768516}"/>
                </a:ext>
              </a:extLst>
            </p:cNvPr>
            <p:cNvSpPr/>
            <p:nvPr/>
          </p:nvSpPr>
          <p:spPr>
            <a:xfrm>
              <a:off x="731839" y="1288108"/>
              <a:ext cx="10728321" cy="791517"/>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0" name="Rectangle 10">
              <a:extLst>
                <a:ext uri="{FF2B5EF4-FFF2-40B4-BE49-F238E27FC236}">
                  <a16:creationId xmlns:a16="http://schemas.microsoft.com/office/drawing/2014/main" id="{420C9224-931B-76D0-7BE4-A0BC798A4FFF}"/>
                </a:ext>
              </a:extLst>
            </p:cNvPr>
            <p:cNvSpPr/>
            <p:nvPr/>
          </p:nvSpPr>
          <p:spPr>
            <a:xfrm>
              <a:off x="731838"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kstfelt 39">
              <a:extLst>
                <a:ext uri="{FF2B5EF4-FFF2-40B4-BE49-F238E27FC236}">
                  <a16:creationId xmlns:a16="http://schemas.microsoft.com/office/drawing/2014/main" id="{5464C184-0F03-E2E4-8828-B69A5C4F46AD}"/>
                </a:ext>
              </a:extLst>
            </p:cNvPr>
            <p:cNvSpPr txBox="1"/>
            <p:nvPr/>
          </p:nvSpPr>
          <p:spPr>
            <a:xfrm>
              <a:off x="3030313" y="1435643"/>
              <a:ext cx="6131371" cy="430887"/>
            </a:xfrm>
            <a:prstGeom prst="rect">
              <a:avLst/>
            </a:prstGeom>
            <a:noFill/>
          </p:spPr>
          <p:txBody>
            <a:bodyPr wrap="square" lIns="0" tIns="0" rIns="0" bIns="0">
              <a:spAutoFit/>
            </a:bodyPr>
            <a:lstStyle/>
            <a:p>
              <a:pPr algn="ct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Hvad</a:t>
              </a: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 er </a:t>
              </a: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eksekutive</a:t>
              </a: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funktioner</a:t>
              </a: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52" name="Rectangle 10">
              <a:extLst>
                <a:ext uri="{FF2B5EF4-FFF2-40B4-BE49-F238E27FC236}">
                  <a16:creationId xmlns:a16="http://schemas.microsoft.com/office/drawing/2014/main" id="{F8834704-0E6D-5F33-9812-E5A01FD6E4BE}"/>
                </a:ext>
              </a:extLst>
            </p:cNvPr>
            <p:cNvSpPr/>
            <p:nvPr/>
          </p:nvSpPr>
          <p:spPr>
            <a:xfrm>
              <a:off x="6189959"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kstfelt 11">
              <a:extLst>
                <a:ext uri="{FF2B5EF4-FFF2-40B4-BE49-F238E27FC236}">
                  <a16:creationId xmlns:a16="http://schemas.microsoft.com/office/drawing/2014/main" id="{C675F6AF-2B2A-D781-E004-43CE7E10B7B1}"/>
                </a:ext>
              </a:extLst>
            </p:cNvPr>
            <p:cNvSpPr txBox="1"/>
            <p:nvPr/>
          </p:nvSpPr>
          <p:spPr>
            <a:xfrm>
              <a:off x="955652" y="2544636"/>
              <a:ext cx="4711990" cy="2062103"/>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800" dirty="0"/>
                <a:t>Eksekutive funktioner er de mentale processer, der gør det muligt for os at </a:t>
              </a:r>
              <a:r>
                <a:rPr lang="da-DK" sz="1800" b="1" dirty="0"/>
                <a:t>planlægge, organisere, løse problemer og kontrollere vores adfærd</a:t>
              </a:r>
              <a:r>
                <a:rPr lang="da-DK" sz="1800" dirty="0"/>
                <a:t>. De fungerer som hjernens "kontrolcenter", der hjælper os med at tage beslutninger, styre vores tid og regulere vores følelser.</a:t>
              </a:r>
            </a:p>
            <a:p>
              <a:pPr marL="0" indent="0">
                <a:spcAft>
                  <a:spcPts val="1200"/>
                </a:spcAft>
                <a:buNone/>
              </a:pPr>
              <a:endParaRPr lang="da-DK" sz="1600" dirty="0"/>
            </a:p>
          </p:txBody>
        </p:sp>
        <p:sp>
          <p:nvSpPr>
            <p:cNvPr id="3" name="Tekstfelt 11">
              <a:extLst>
                <a:ext uri="{FF2B5EF4-FFF2-40B4-BE49-F238E27FC236}">
                  <a16:creationId xmlns:a16="http://schemas.microsoft.com/office/drawing/2014/main" id="{E8217796-C1CE-B1B4-2B12-FC45E8BD3F52}"/>
                </a:ext>
              </a:extLst>
            </p:cNvPr>
            <p:cNvSpPr txBox="1"/>
            <p:nvPr/>
          </p:nvSpPr>
          <p:spPr>
            <a:xfrm>
              <a:off x="6506025" y="2559203"/>
              <a:ext cx="4730323" cy="242117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800"/>
                </a:spcAft>
                <a:buNone/>
              </a:pPr>
              <a:r>
                <a:rPr lang="da-DK" sz="1800" kern="0" dirty="0">
                  <a:effectLst/>
                  <a:latin typeface="Calibri" panose="020F0502020204030204" pitchFamily="34" charset="0"/>
                  <a:ea typeface="Times New Roman" panose="02020603050405020304" pitchFamily="18" charset="0"/>
                  <a:cs typeface="Calibri" panose="020F0502020204030204" pitchFamily="34" charset="0"/>
                </a:rPr>
                <a:t>Eksekutive funktioner styres primært af den </a:t>
              </a:r>
              <a:r>
                <a:rPr lang="da-DK" sz="1800" b="1" kern="0" dirty="0">
                  <a:effectLst/>
                  <a:latin typeface="Calibri" panose="020F0502020204030204" pitchFamily="34" charset="0"/>
                  <a:ea typeface="Times New Roman" panose="02020603050405020304" pitchFamily="18" charset="0"/>
                  <a:cs typeface="Calibri" panose="020F0502020204030204" pitchFamily="34" charset="0"/>
                </a:rPr>
                <a:t>præfrontale cortex</a:t>
              </a:r>
              <a:r>
                <a:rPr lang="da-DK" sz="1800" kern="0" dirty="0">
                  <a:effectLst/>
                  <a:latin typeface="Calibri" panose="020F0502020204030204" pitchFamily="34" charset="0"/>
                  <a:ea typeface="Times New Roman" panose="02020603050405020304" pitchFamily="18" charset="0"/>
                  <a:cs typeface="Calibri" panose="020F0502020204030204" pitchFamily="34" charset="0"/>
                </a:rPr>
                <a:t> (den forreste del af hjernen), som er mindre aktiv hos personer med ADHD.</a:t>
              </a:r>
              <a:endParaRPr lang="da-DK" sz="1800" kern="100" dirty="0">
                <a:effectLst/>
                <a:latin typeface="Calibri" panose="020F0502020204030204" pitchFamily="34" charset="0"/>
                <a:ea typeface="DengXian" panose="02010600030101010101" pitchFamily="2" charset="-122"/>
                <a:cs typeface="Calibri" panose="020F0502020204030204" pitchFamily="34" charset="0"/>
              </a:endParaRPr>
            </a:p>
            <a:p>
              <a:pPr marL="0" indent="0" algn="ctr">
                <a:spcAft>
                  <a:spcPts val="800"/>
                </a:spcAft>
                <a:buNone/>
              </a:pPr>
              <a:br>
                <a:rPr lang="da-DK" sz="1800" kern="0" dirty="0">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effectLst/>
                  <a:latin typeface="Calibri" panose="020F0502020204030204" pitchFamily="34" charset="0"/>
                  <a:ea typeface="Times New Roman" panose="02020603050405020304" pitchFamily="18" charset="0"/>
                  <a:cs typeface="Calibri" panose="020F0502020204030204" pitchFamily="34" charset="0"/>
                </a:rPr>
                <a:t>Personer med ADHD har ofte udfordringer med de </a:t>
              </a:r>
              <a:r>
                <a:rPr lang="da-DK" sz="1800" b="1" kern="0" dirty="0">
                  <a:effectLst/>
                  <a:latin typeface="Calibri" panose="020F0502020204030204" pitchFamily="34" charset="0"/>
                  <a:ea typeface="Times New Roman" panose="02020603050405020304" pitchFamily="18" charset="0"/>
                  <a:cs typeface="Calibri" panose="020F0502020204030204" pitchFamily="34" charset="0"/>
                </a:rPr>
                <a:t>eksekutive funktioner</a:t>
              </a:r>
              <a:r>
                <a:rPr lang="da-DK" sz="1800" kern="0" dirty="0">
                  <a:effectLst/>
                  <a:latin typeface="Calibri" panose="020F0502020204030204" pitchFamily="34" charset="0"/>
                  <a:ea typeface="Times New Roman" panose="02020603050405020304" pitchFamily="18" charset="0"/>
                  <a:cs typeface="Calibri" panose="020F0502020204030204" pitchFamily="34" charset="0"/>
                </a:rPr>
                <a:t>, hvilket kan gøre hverdagen mere </a:t>
              </a:r>
              <a:r>
                <a:rPr lang="da-DK" sz="1800" b="1" kern="0" dirty="0">
                  <a:effectLst/>
                  <a:latin typeface="Calibri" panose="020F0502020204030204" pitchFamily="34" charset="0"/>
                  <a:ea typeface="Times New Roman" panose="02020603050405020304" pitchFamily="18" charset="0"/>
                  <a:cs typeface="Calibri" panose="020F0502020204030204" pitchFamily="34" charset="0"/>
                </a:rPr>
                <a:t>uforudsigelig og ustruktureret</a:t>
              </a:r>
              <a:r>
                <a:rPr lang="da-DK" sz="1800" kern="0" dirty="0">
                  <a:effectLst/>
                  <a:latin typeface="Calibri" panose="020F0502020204030204" pitchFamily="34" charset="0"/>
                  <a:ea typeface="Times New Roman" panose="02020603050405020304" pitchFamily="18" charset="0"/>
                  <a:cs typeface="Calibri" panose="020F0502020204030204" pitchFamily="34" charset="0"/>
                </a:rPr>
                <a:t>.</a:t>
              </a:r>
            </a:p>
            <a:p>
              <a:pPr marL="0" indent="0" algn="ctr">
                <a:spcAft>
                  <a:spcPts val="1200"/>
                </a:spcAft>
                <a:buNone/>
              </a:pPr>
              <a:endParaRPr lang="da-DK" sz="1800" dirty="0"/>
            </a:p>
          </p:txBody>
        </p:sp>
      </p:grpSp>
      <p:sp>
        <p:nvSpPr>
          <p:cNvPr id="2" name="Tekstfelt 17">
            <a:extLst>
              <a:ext uri="{FF2B5EF4-FFF2-40B4-BE49-F238E27FC236}">
                <a16:creationId xmlns:a16="http://schemas.microsoft.com/office/drawing/2014/main" id="{F41A4BA5-6E9E-2D96-6701-C3B1FA87F7A9}"/>
              </a:ext>
            </a:extLst>
          </p:cNvPr>
          <p:cNvSpPr txBox="1"/>
          <p:nvPr/>
        </p:nvSpPr>
        <p:spPr>
          <a:xfrm>
            <a:off x="731835" y="6273697"/>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2"/>
              </a:rPr>
              <a:t>https://doi.org/10.3389/fnhum.2018.00100</a:t>
            </a:r>
            <a:endParaRPr lang="da-DK" sz="700" dirty="0"/>
          </a:p>
        </p:txBody>
      </p:sp>
    </p:spTree>
    <p:extLst>
      <p:ext uri="{BB962C8B-B14F-4D97-AF65-F5344CB8AC3E}">
        <p14:creationId xmlns:p14="http://schemas.microsoft.com/office/powerpoint/2010/main" val="2594952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2029AA4B-8393-927C-332C-F8C6634AE2CE}"/>
              </a:ext>
            </a:extLst>
          </p:cNvPr>
          <p:cNvSpPr/>
          <p:nvPr/>
        </p:nvSpPr>
        <p:spPr>
          <a:xfrm>
            <a:off x="4355730" y="1870051"/>
            <a:ext cx="7363326" cy="4238953"/>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153A1F08-0D71-85B5-F2F5-ECF5B3CD51E7}"/>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085C3D22-6950-69C6-0E79-E19804D8B1F6}"/>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Planlægning og organisering</a:t>
            </a:r>
            <a:endParaRPr lang="da-DK" sz="2000" kern="100" dirty="0">
              <a:solidFill>
                <a:srgbClr val="70578B"/>
              </a:solidFill>
              <a:effectLst/>
              <a:latin typeface="Calibri" panose="020F0502020204030204" pitchFamily="34" charset="0"/>
              <a:ea typeface="DengXian" panose="02010600030101010101" pitchFamily="2" charset="-122"/>
              <a:cs typeface="Calibri" panose="020F0502020204030204" pitchFamily="34" charset="0"/>
            </a:endParaRP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lægge en strategi for, hvordan man løser en opgave, og sørge for, at den bliver udført korrekt.</a:t>
            </a:r>
          </a:p>
        </p:txBody>
      </p:sp>
      <p:sp>
        <p:nvSpPr>
          <p:cNvPr id="11" name="Tekstfelt 10">
            <a:extLst>
              <a:ext uri="{FF2B5EF4-FFF2-40B4-BE49-F238E27FC236}">
                <a16:creationId xmlns:a16="http://schemas.microsoft.com/office/drawing/2014/main" id="{D5AE9517-D1B2-F4E6-3548-70E33F2DDB7A}"/>
              </a:ext>
            </a:extLst>
          </p:cNvPr>
          <p:cNvSpPr txBox="1"/>
          <p:nvPr/>
        </p:nvSpPr>
        <p:spPr>
          <a:xfrm>
            <a:off x="763593" y="4162812"/>
            <a:ext cx="4687160" cy="193386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Svært ved at prioritere opgaver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lave en </a:t>
            </a:r>
            <a:r>
              <a:rPr lang="da-DK" sz="14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tidsplan</a:t>
            </a: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og holde sig til den</a:t>
            </a:r>
            <a:endParaRPr lang="da-DK" sz="14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Starter ofte for sent, fordi opgaven føles uoverskuelig</a:t>
            </a:r>
            <a:endParaRPr lang="da-DK" sz="14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Glemmer materialer eller informationer, der er nødvendige for opgaven</a:t>
            </a:r>
            <a:endParaRPr lang="da-DK" sz="14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p:txBody>
      </p:sp>
      <p:pic>
        <p:nvPicPr>
          <p:cNvPr id="13" name="Billede 12" descr="Et billede, der indeholder skitse, Stregtegning, tegning, stregtegning&#10;&#10;Indhold genereret af kunstig intelligens kan være forkert.">
            <a:extLst>
              <a:ext uri="{FF2B5EF4-FFF2-40B4-BE49-F238E27FC236}">
                <a16:creationId xmlns:a16="http://schemas.microsoft.com/office/drawing/2014/main" id="{52B97638-6E8F-D2EC-98CF-C4F231DAF0BC}"/>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196416" y="2608681"/>
            <a:ext cx="5231991" cy="3487994"/>
          </a:xfrm>
          <a:prstGeom prst="rect">
            <a:avLst/>
          </a:prstGeom>
        </p:spPr>
      </p:pic>
      <p:sp>
        <p:nvSpPr>
          <p:cNvPr id="15" name="Ellipse 14">
            <a:extLst>
              <a:ext uri="{FF2B5EF4-FFF2-40B4-BE49-F238E27FC236}">
                <a16:creationId xmlns:a16="http://schemas.microsoft.com/office/drawing/2014/main" id="{82E492CA-6461-655C-2F79-2917624DF8EC}"/>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1</a:t>
            </a:r>
          </a:p>
        </p:txBody>
      </p:sp>
    </p:spTree>
    <p:extLst>
      <p:ext uri="{BB962C8B-B14F-4D97-AF65-F5344CB8AC3E}">
        <p14:creationId xmlns:p14="http://schemas.microsoft.com/office/powerpoint/2010/main" val="3787945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1D4FB-2B86-89B3-7BE3-A617CDE71E61}"/>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1DA05B1B-D7A9-61C1-4680-2AA796008FFD}"/>
              </a:ext>
            </a:extLst>
          </p:cNvPr>
          <p:cNvSpPr/>
          <p:nvPr/>
        </p:nvSpPr>
        <p:spPr>
          <a:xfrm>
            <a:off x="4276898" y="1770388"/>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41A09089-B2E5-78E7-6A5B-32CF4FB21B32}"/>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5B289989-FF77-C10F-070A-A749850FAD5E}"/>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0EE6E5-BF20-15EB-8A8C-49D0D556B046}"/>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7E1063A-9D5E-967D-28EC-8F1377796097}"/>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Arbejdshukommelse </a:t>
            </a:r>
            <a:endParaRPr lang="da-DK" sz="200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Arbejdshukommelsen gør det muligt at holde information aktiv i hovedet i kort tid, mens vi bruger den.</a:t>
            </a:r>
          </a:p>
        </p:txBody>
      </p:sp>
      <p:sp>
        <p:nvSpPr>
          <p:cNvPr id="11" name="Tekstfelt 10">
            <a:extLst>
              <a:ext uri="{FF2B5EF4-FFF2-40B4-BE49-F238E27FC236}">
                <a16:creationId xmlns:a16="http://schemas.microsoft.com/office/drawing/2014/main" id="{EACC08D9-BDDD-1983-C726-83B966E42579}"/>
              </a:ext>
            </a:extLst>
          </p:cNvPr>
          <p:cNvSpPr txBox="1"/>
          <p:nvPr/>
        </p:nvSpPr>
        <p:spPr>
          <a:xfrm>
            <a:off x="763593" y="4162812"/>
            <a:ext cx="4687160" cy="140038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Glemmer instruktioner hurtigt</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huske detaljer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Mister overblikket over flere trin i en opgave</a:t>
            </a:r>
          </a:p>
        </p:txBody>
      </p:sp>
      <p:pic>
        <p:nvPicPr>
          <p:cNvPr id="6" name="Billede 5" descr="Et billede, der indeholder skitse, Stregtegning, tegning, clipart&#10;&#10;Indhold genereret af kunstig intelligens kan være forkert.">
            <a:extLst>
              <a:ext uri="{FF2B5EF4-FFF2-40B4-BE49-F238E27FC236}">
                <a16:creationId xmlns:a16="http://schemas.microsoft.com/office/drawing/2014/main" id="{097D66BB-18F6-F54B-CB52-C62EBA048C2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370025" y="2248055"/>
            <a:ext cx="4653409" cy="2980328"/>
          </a:xfrm>
          <a:prstGeom prst="rect">
            <a:avLst/>
          </a:prstGeom>
        </p:spPr>
      </p:pic>
      <p:sp>
        <p:nvSpPr>
          <p:cNvPr id="13" name="Tekstfelt 12">
            <a:extLst>
              <a:ext uri="{FF2B5EF4-FFF2-40B4-BE49-F238E27FC236}">
                <a16:creationId xmlns:a16="http://schemas.microsoft.com/office/drawing/2014/main" id="{CB51858E-E323-EF5A-AA23-23C96F0968CB}"/>
              </a:ext>
            </a:extLst>
          </p:cNvPr>
          <p:cNvSpPr txBox="1"/>
          <p:nvPr/>
        </p:nvSpPr>
        <p:spPr>
          <a:xfrm>
            <a:off x="6309499" y="5170269"/>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får en </a:t>
            </a:r>
            <a:r>
              <a:rPr lang="da-DK" sz="1400" i="1" kern="0" dirty="0" err="1">
                <a:effectLst/>
                <a:latin typeface="Calibri" panose="020F0502020204030204" pitchFamily="34" charset="0"/>
                <a:ea typeface="Times New Roman" panose="02020603050405020304" pitchFamily="18" charset="0"/>
                <a:cs typeface="Calibri" panose="020F0502020204030204" pitchFamily="34" charset="0"/>
              </a:rPr>
              <a:t>tre-trins</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instruktion på arbejdet. De husker kun det første trin og må spørge igen for at få resten gentaget.</a:t>
            </a:r>
            <a:endParaRPr lang="da-DK" sz="1200" i="1" dirty="0"/>
          </a:p>
        </p:txBody>
      </p:sp>
      <p:sp>
        <p:nvSpPr>
          <p:cNvPr id="14" name="Ellipse 13">
            <a:extLst>
              <a:ext uri="{FF2B5EF4-FFF2-40B4-BE49-F238E27FC236}">
                <a16:creationId xmlns:a16="http://schemas.microsoft.com/office/drawing/2014/main" id="{52D99563-E92A-F323-25CF-46343929706D}"/>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2</a:t>
            </a:r>
          </a:p>
        </p:txBody>
      </p:sp>
      <p:sp>
        <p:nvSpPr>
          <p:cNvPr id="4" name="Tekstfelt 17">
            <a:extLst>
              <a:ext uri="{FF2B5EF4-FFF2-40B4-BE49-F238E27FC236}">
                <a16:creationId xmlns:a16="http://schemas.microsoft.com/office/drawing/2014/main" id="{ACFD587B-C5D8-DC1F-36E7-8EA8A104ADE8}"/>
              </a:ext>
            </a:extLst>
          </p:cNvPr>
          <p:cNvSpPr txBox="1"/>
          <p:nvPr/>
        </p:nvSpPr>
        <p:spPr>
          <a:xfrm>
            <a:off x="646491" y="6418874"/>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3"/>
              </a:rPr>
              <a:t>https://doi.org/10.3389/fnhum.2018.00100</a:t>
            </a:r>
            <a:endParaRPr lang="da-DK" sz="700" dirty="0"/>
          </a:p>
        </p:txBody>
      </p:sp>
    </p:spTree>
    <p:extLst>
      <p:ext uri="{BB962C8B-B14F-4D97-AF65-F5344CB8AC3E}">
        <p14:creationId xmlns:p14="http://schemas.microsoft.com/office/powerpoint/2010/main" val="1118616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CBDD7-8435-BFEB-7B25-1C559FDA8CAC}"/>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A94E115D-05FA-DD42-369B-F1F80DFB0901}"/>
              </a:ext>
            </a:extLst>
          </p:cNvPr>
          <p:cNvSpPr/>
          <p:nvPr/>
        </p:nvSpPr>
        <p:spPr>
          <a:xfrm>
            <a:off x="4276898" y="1770388"/>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DFF8735D-2C62-E36F-C468-F20B3FB07A4E}"/>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D6E6707F-5542-0FB4-11C8-C6F82EDE3C32}"/>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697A374-B72F-B11F-4701-0E685B76574F}"/>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080C306-38F5-1F76-320D-1F372B0BDA01}"/>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Fokus og opmærksomhed</a:t>
            </a: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koncentrere sig om relevante ting og filtrere distraktioner fra.</a:t>
            </a:r>
          </a:p>
        </p:txBody>
      </p:sp>
      <p:sp>
        <p:nvSpPr>
          <p:cNvPr id="11" name="Tekstfelt 10">
            <a:extLst>
              <a:ext uri="{FF2B5EF4-FFF2-40B4-BE49-F238E27FC236}">
                <a16:creationId xmlns:a16="http://schemas.microsoft.com/office/drawing/2014/main" id="{1779AEB9-0C11-CC59-BC9F-080AEC131772}"/>
              </a:ext>
            </a:extLst>
          </p:cNvPr>
          <p:cNvSpPr txBox="1"/>
          <p:nvPr/>
        </p:nvSpPr>
        <p:spPr>
          <a:xfrm>
            <a:off x="763593" y="4162812"/>
            <a:ext cx="4687160" cy="1615827"/>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Bliver let distraheret af omgivelserne</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holde fokus på kedelige eller rutineprægede opgaver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Skifter fra én opgave til en anden uden at afslutte noget</a:t>
            </a:r>
          </a:p>
        </p:txBody>
      </p:sp>
      <p:sp>
        <p:nvSpPr>
          <p:cNvPr id="13" name="Tekstfelt 12">
            <a:extLst>
              <a:ext uri="{FF2B5EF4-FFF2-40B4-BE49-F238E27FC236}">
                <a16:creationId xmlns:a16="http://schemas.microsoft.com/office/drawing/2014/main" id="{A6C8D4F7-FA30-E404-7981-70A87C27BE0F}"/>
              </a:ext>
            </a:extLst>
          </p:cNvPr>
          <p:cNvSpPr txBox="1"/>
          <p:nvPr/>
        </p:nvSpPr>
        <p:spPr>
          <a:xfrm>
            <a:off x="6309499" y="5170269"/>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arbejder på en opgave, men begynder pludselig at tjekke sociale medier og mister tråden.</a:t>
            </a:r>
            <a:endParaRPr lang="da-DK" sz="1200" i="1" dirty="0"/>
          </a:p>
        </p:txBody>
      </p:sp>
      <p:sp>
        <p:nvSpPr>
          <p:cNvPr id="4" name="Ellipse 3">
            <a:extLst>
              <a:ext uri="{FF2B5EF4-FFF2-40B4-BE49-F238E27FC236}">
                <a16:creationId xmlns:a16="http://schemas.microsoft.com/office/drawing/2014/main" id="{B32AA112-5E56-FF87-3EE7-CD2368619875}"/>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3</a:t>
            </a:r>
          </a:p>
        </p:txBody>
      </p:sp>
      <p:pic>
        <p:nvPicPr>
          <p:cNvPr id="7" name="Billede 6" descr="Et billede, der indeholder skitse, tegning, Stregtegning, kunst&#10;&#10;Indhold genereret af kunstig intelligens kan være forkert.">
            <a:extLst>
              <a:ext uri="{FF2B5EF4-FFF2-40B4-BE49-F238E27FC236}">
                <a16:creationId xmlns:a16="http://schemas.microsoft.com/office/drawing/2014/main" id="{BCFE88AF-5C4D-096F-D020-8F04772A5145}"/>
              </a:ext>
            </a:extLst>
          </p:cNvPr>
          <p:cNvPicPr>
            <a:picLocks noChangeAspect="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23658" y="1980523"/>
            <a:ext cx="4351223" cy="2896953"/>
          </a:xfrm>
          <a:prstGeom prst="rect">
            <a:avLst/>
          </a:prstGeom>
        </p:spPr>
      </p:pic>
      <p:sp>
        <p:nvSpPr>
          <p:cNvPr id="10" name="Tekstfelt 9">
            <a:extLst>
              <a:ext uri="{FF2B5EF4-FFF2-40B4-BE49-F238E27FC236}">
                <a16:creationId xmlns:a16="http://schemas.microsoft.com/office/drawing/2014/main" id="{C49128E3-8AE3-6094-540B-AE3CEFA73770}"/>
              </a:ext>
            </a:extLst>
          </p:cNvPr>
          <p:cNvSpPr txBox="1"/>
          <p:nvPr/>
        </p:nvSpPr>
        <p:spPr>
          <a:xfrm>
            <a:off x="6623658" y="2074854"/>
            <a:ext cx="888331" cy="707886"/>
          </a:xfrm>
          <a:prstGeom prst="rect">
            <a:avLst/>
          </a:prstGeom>
          <a:noFill/>
        </p:spPr>
        <p:txBody>
          <a:bodyPr wrap="square" rtlCol="0">
            <a:spAutoFit/>
          </a:bodyPr>
          <a:lstStyle/>
          <a:p>
            <a:pPr algn="l"/>
            <a:r>
              <a:rPr lang="da-DK" sz="4000" b="1" dirty="0">
                <a:solidFill>
                  <a:srgbClr val="70578B"/>
                </a:solidFill>
              </a:rPr>
              <a:t>?</a:t>
            </a:r>
            <a:endParaRPr lang="da-DK" sz="1200" b="1" dirty="0">
              <a:solidFill>
                <a:srgbClr val="70578B"/>
              </a:solidFill>
            </a:endParaRPr>
          </a:p>
        </p:txBody>
      </p:sp>
      <p:pic>
        <p:nvPicPr>
          <p:cNvPr id="1026" name="Picture 2" descr="20 Best Free Social Media Icons Sets in 2025">
            <a:extLst>
              <a:ext uri="{FF2B5EF4-FFF2-40B4-BE49-F238E27FC236}">
                <a16:creationId xmlns:a16="http://schemas.microsoft.com/office/drawing/2014/main" id="{B0DC6C2B-6F52-9532-4C4D-B6619B53FA64}"/>
              </a:ext>
            </a:extLst>
          </p:cNvPr>
          <p:cNvPicPr>
            <a:picLocks noChangeAspect="1" noChangeArrowheads="1"/>
          </p:cNvPicPr>
          <p:nvPr/>
        </p:nvPicPr>
        <p:blipFill rotWithShape="1">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bwMode="auto">
          <a:xfrm>
            <a:off x="8528789" y="2428797"/>
            <a:ext cx="1304125" cy="765316"/>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17">
            <a:extLst>
              <a:ext uri="{FF2B5EF4-FFF2-40B4-BE49-F238E27FC236}">
                <a16:creationId xmlns:a16="http://schemas.microsoft.com/office/drawing/2014/main" id="{E318E75C-0790-FF71-D366-24C70F014EAD}"/>
              </a:ext>
            </a:extLst>
          </p:cNvPr>
          <p:cNvSpPr txBox="1"/>
          <p:nvPr/>
        </p:nvSpPr>
        <p:spPr>
          <a:xfrm>
            <a:off x="763593" y="6491949"/>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4"/>
              </a:rPr>
              <a:t>https://doi.org/10.3389/fnhum.2018.00100</a:t>
            </a:r>
            <a:endParaRPr lang="da-DK" sz="700" dirty="0"/>
          </a:p>
        </p:txBody>
      </p:sp>
    </p:spTree>
    <p:extLst>
      <p:ext uri="{BB962C8B-B14F-4D97-AF65-F5344CB8AC3E}">
        <p14:creationId xmlns:p14="http://schemas.microsoft.com/office/powerpoint/2010/main" val="1304348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3CFA8-2397-F012-6A6B-0E4C4B909230}"/>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3BF5234E-B8A2-8BFB-A1BF-02EC9A3BC090}"/>
              </a:ext>
            </a:extLst>
          </p:cNvPr>
          <p:cNvSpPr/>
          <p:nvPr/>
        </p:nvSpPr>
        <p:spPr>
          <a:xfrm>
            <a:off x="4276898" y="1770388"/>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817ED020-882D-D85D-F00E-E8279D92C74B}"/>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C78A0DB0-9A5C-ED62-AABD-D710E7E4E59D}"/>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FC7A82-F2C3-ADE7-80E8-C7A024BA1F61}"/>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6D298ED-B184-4126-9A46-73DBC8DB9904}"/>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Impulskontrol og selvregulering</a:t>
            </a:r>
            <a:b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tænke, før man handler, og styre følelser og reaktioner.</a:t>
            </a:r>
          </a:p>
          <a:p>
            <a:pPr>
              <a:lnSpc>
                <a:spcPct val="115000"/>
              </a:lnSpc>
              <a:spcAft>
                <a:spcPts val="800"/>
              </a:spcAft>
              <a:buNone/>
            </a:pPr>
            <a:endPar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1" name="Tekstfelt 10">
            <a:extLst>
              <a:ext uri="{FF2B5EF4-FFF2-40B4-BE49-F238E27FC236}">
                <a16:creationId xmlns:a16="http://schemas.microsoft.com/office/drawing/2014/main" id="{CEE44AE7-342B-5A23-6A10-35B907BF1EEA}"/>
              </a:ext>
            </a:extLst>
          </p:cNvPr>
          <p:cNvSpPr txBox="1"/>
          <p:nvPr/>
        </p:nvSpPr>
        <p:spPr>
          <a:xfrm>
            <a:off x="763593" y="4162812"/>
            <a:ext cx="4687160" cy="140038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Afbryder ofte andre i samtaler</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Siger ting uden at tænke over konsekvenserne</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modstå fristelser (fx impulsiv shopping)</a:t>
            </a:r>
          </a:p>
        </p:txBody>
      </p:sp>
      <p:sp>
        <p:nvSpPr>
          <p:cNvPr id="13" name="Tekstfelt 12">
            <a:extLst>
              <a:ext uri="{FF2B5EF4-FFF2-40B4-BE49-F238E27FC236}">
                <a16:creationId xmlns:a16="http://schemas.microsoft.com/office/drawing/2014/main" id="{DB5F4DE9-1FF1-3807-99A8-D90C109CB960}"/>
              </a:ext>
            </a:extLst>
          </p:cNvPr>
          <p:cNvSpPr txBox="1"/>
          <p:nvPr/>
        </p:nvSpPr>
        <p:spPr>
          <a:xfrm>
            <a:off x="6309499" y="5188513"/>
            <a:ext cx="5252373" cy="954107"/>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køber en dyr gadget på impuls, selvom de ikke har råd. Eller personen </a:t>
            </a:r>
            <a:r>
              <a:rPr lang="da-DK" sz="1400" i="1" kern="0" dirty="0" err="1">
                <a:effectLst/>
                <a:latin typeface="Calibri" panose="020F0502020204030204" pitchFamily="34" charset="0"/>
                <a:ea typeface="Times New Roman" panose="02020603050405020304" pitchFamily="18" charset="0"/>
                <a:cs typeface="Calibri" panose="020F0502020204030204" pitchFamily="34" charset="0"/>
              </a:rPr>
              <a:t>hyperfokuserer</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på en negativ oplevelse og har svært ved at slippe tilstanden.</a:t>
            </a:r>
            <a:endParaRPr lang="da-DK" sz="1200" i="1" dirty="0"/>
          </a:p>
        </p:txBody>
      </p:sp>
      <p:sp>
        <p:nvSpPr>
          <p:cNvPr id="4" name="Ellipse 3">
            <a:extLst>
              <a:ext uri="{FF2B5EF4-FFF2-40B4-BE49-F238E27FC236}">
                <a16:creationId xmlns:a16="http://schemas.microsoft.com/office/drawing/2014/main" id="{157F3BA9-AB00-7081-1028-EFB8C68FA1E5}"/>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4</a:t>
            </a:r>
          </a:p>
        </p:txBody>
      </p:sp>
      <p:pic>
        <p:nvPicPr>
          <p:cNvPr id="15" name="Billede 14" descr="Et billede, der indeholder skitse, Stregtegning, tegning, illustration/afbildning&#10;&#10;Indhold genereret af kunstig intelligens kan være forkert.">
            <a:extLst>
              <a:ext uri="{FF2B5EF4-FFF2-40B4-BE49-F238E27FC236}">
                <a16:creationId xmlns:a16="http://schemas.microsoft.com/office/drawing/2014/main" id="{F2D5111F-A317-3402-B2BC-14CD63F25EC5}"/>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flipH="1">
            <a:off x="6294629" y="2144915"/>
            <a:ext cx="5247291" cy="3301321"/>
          </a:xfrm>
          <a:prstGeom prst="rect">
            <a:avLst/>
          </a:prstGeom>
        </p:spPr>
      </p:pic>
      <p:sp>
        <p:nvSpPr>
          <p:cNvPr id="5" name="Tekstfelt 17">
            <a:extLst>
              <a:ext uri="{FF2B5EF4-FFF2-40B4-BE49-F238E27FC236}">
                <a16:creationId xmlns:a16="http://schemas.microsoft.com/office/drawing/2014/main" id="{FFAA3397-514E-EF1E-67F7-A1E2C6858A6A}"/>
              </a:ext>
            </a:extLst>
          </p:cNvPr>
          <p:cNvSpPr txBox="1"/>
          <p:nvPr/>
        </p:nvSpPr>
        <p:spPr>
          <a:xfrm>
            <a:off x="763593" y="6415979"/>
            <a:ext cx="9160713" cy="325923"/>
          </a:xfrm>
          <a:prstGeom prst="rect">
            <a:avLst/>
          </a:prstGeom>
          <a:noFill/>
        </p:spPr>
        <p:txBody>
          <a:bodyPr wrap="square">
            <a:spAutoFit/>
          </a:bodyPr>
          <a:lstStyle/>
          <a:p>
            <a:endParaRPr lang="da-DK" dirty="0"/>
          </a:p>
          <a:p>
            <a:r>
              <a:rPr lang="en-US" sz="700" b="0" i="0" dirty="0">
                <a:solidFill>
                  <a:srgbClr val="1B1B1B"/>
                </a:solidFill>
                <a:effectLst/>
                <a:latin typeface="Roboto Mono Web"/>
              </a:rPr>
              <a:t>Kilde </a:t>
            </a:r>
            <a:r>
              <a:rPr lang="en-US" sz="700" dirty="0"/>
              <a:t>Rubia, K. (2018). Cognitive neuroscience of ADHD and its clinical translation. </a:t>
            </a:r>
            <a:r>
              <a:rPr lang="en-US" sz="700" i="1" dirty="0"/>
              <a:t>Frontiers in Human Neuroscience, 12</a:t>
            </a:r>
            <a:r>
              <a:rPr lang="en-US" sz="700" dirty="0"/>
              <a:t>, 100. </a:t>
            </a:r>
            <a:r>
              <a:rPr lang="en-US" sz="700" dirty="0">
                <a:hlinkClick r:id="rId3"/>
              </a:rPr>
              <a:t>https://doi.org/10.3389/fnhum.2018.00100</a:t>
            </a:r>
            <a:endParaRPr lang="da-DK" sz="700" dirty="0"/>
          </a:p>
        </p:txBody>
      </p:sp>
    </p:spTree>
    <p:extLst>
      <p:ext uri="{BB962C8B-B14F-4D97-AF65-F5344CB8AC3E}">
        <p14:creationId xmlns:p14="http://schemas.microsoft.com/office/powerpoint/2010/main" val="3125108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C0325-860F-4F93-AF9E-335E1B44F222}"/>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5AD36E6B-D969-EA07-CB1C-44C986C5627C}"/>
              </a:ext>
            </a:extLst>
          </p:cNvPr>
          <p:cNvSpPr/>
          <p:nvPr/>
        </p:nvSpPr>
        <p:spPr>
          <a:xfrm>
            <a:off x="4276898" y="1750980"/>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29400AEC-7257-3B5D-6775-1BC5C271EBAB}"/>
              </a:ext>
            </a:extLst>
          </p:cNvPr>
          <p:cNvSpPr/>
          <p:nvPr/>
        </p:nvSpPr>
        <p:spPr>
          <a:xfrm>
            <a:off x="551776" y="1468963"/>
            <a:ext cx="5270201" cy="2492084"/>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8EB5095F-4DAD-377C-94AE-EF37E9083CF8}"/>
              </a:ext>
            </a:extLst>
          </p:cNvPr>
          <p:cNvSpPr/>
          <p:nvPr/>
        </p:nvSpPr>
        <p:spPr>
          <a:xfrm>
            <a:off x="551776" y="3961048"/>
            <a:ext cx="5270201" cy="2454931"/>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1C93AD-39A7-94F3-D6FE-207AE3C85C2A}"/>
              </a:ext>
            </a:extLst>
          </p:cNvPr>
          <p:cNvSpPr>
            <a:spLocks noGrp="1"/>
          </p:cNvSpPr>
          <p:nvPr>
            <p:ph type="title"/>
          </p:nvPr>
        </p:nvSpPr>
        <p:spPr>
          <a:xfrm>
            <a:off x="551776" y="311392"/>
            <a:ext cx="10744157" cy="955807"/>
          </a:xfrm>
        </p:spPr>
        <p:txBody>
          <a:bodyPr>
            <a:normAutofit fontScale="90000"/>
          </a:bodyPr>
          <a:lstStyle/>
          <a:p>
            <a:r>
              <a:rPr lang="da-DK" dirty="0">
                <a:latin typeface="Calibri" panose="020F0502020204030204" pitchFamily="34" charset="0"/>
                <a:cs typeface="Calibri" panose="020F0502020204030204" pitchFamily="34" charset="0"/>
              </a:rPr>
              <a:t>Hvilke eksekutive funktioner er påvirkede?</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8CFC393-05AA-32D8-875F-EE444059914E}"/>
              </a:ext>
            </a:extLst>
          </p:cNvPr>
          <p:cNvSpPr>
            <a:spLocks noGrp="1"/>
          </p:cNvSpPr>
          <p:nvPr>
            <p:ph idx="1"/>
          </p:nvPr>
        </p:nvSpPr>
        <p:spPr>
          <a:xfrm>
            <a:off x="870797" y="1770388"/>
            <a:ext cx="4632158"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Fleksibilitet og problemløsning</a:t>
            </a:r>
          </a:p>
          <a:p>
            <a:pPr>
              <a:lnSpc>
                <a:spcPct val="115000"/>
              </a:lnSpc>
              <a:spcAft>
                <a:spcPts val="800"/>
              </a:spcAft>
              <a:buNone/>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handler om evnen til at skifte strategi, hvis noget ikke fungerer, og tilpasse sig nye situationer.</a:t>
            </a:r>
          </a:p>
          <a:p>
            <a:pPr>
              <a:lnSpc>
                <a:spcPct val="115000"/>
              </a:lnSpc>
              <a:spcAft>
                <a:spcPts val="800"/>
              </a:spcAft>
              <a:buNone/>
            </a:pPr>
            <a:endPar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1" name="Tekstfelt 10">
            <a:extLst>
              <a:ext uri="{FF2B5EF4-FFF2-40B4-BE49-F238E27FC236}">
                <a16:creationId xmlns:a16="http://schemas.microsoft.com/office/drawing/2014/main" id="{DB52BD8A-64DF-BADE-C31B-933FAFD3C07F}"/>
              </a:ext>
            </a:extLst>
          </p:cNvPr>
          <p:cNvSpPr txBox="1"/>
          <p:nvPr/>
        </p:nvSpPr>
        <p:spPr>
          <a:xfrm>
            <a:off x="763593" y="4162812"/>
            <a:ext cx="4687160" cy="1400383"/>
          </a:xfrm>
          <a:prstGeom prst="rect">
            <a:avLst/>
          </a:prstGeom>
          <a:noFill/>
        </p:spPr>
        <p:txBody>
          <a:bodyPr wrap="square">
            <a:sp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Typiske udfordringer:</a:t>
            </a:r>
            <a:endParaRPr lang="da-DK" sz="20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skifte fra én opgave til en anden</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Føler sig overvældet, hvis tingene ikke går som planlagt</a:t>
            </a:r>
          </a:p>
          <a:p>
            <a:pPr marL="342900" lvl="0" indent="-342900">
              <a:lnSpc>
                <a:spcPct val="100000"/>
              </a:lnSpc>
              <a:spcAft>
                <a:spcPts val="800"/>
              </a:spcAft>
              <a:buSzPts val="1000"/>
              <a:buFont typeface="Symbol" pitchFamily="2" charset="2"/>
              <a:buChar char=""/>
              <a:tabLst>
                <a:tab pos="457200" algn="l"/>
              </a:tabLst>
            </a:pPr>
            <a:r>
              <a:rPr lang="da-DK" sz="14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Har svært ved at finde alternative løsninger</a:t>
            </a:r>
          </a:p>
        </p:txBody>
      </p:sp>
      <p:sp>
        <p:nvSpPr>
          <p:cNvPr id="13" name="Tekstfelt 12">
            <a:extLst>
              <a:ext uri="{FF2B5EF4-FFF2-40B4-BE49-F238E27FC236}">
                <a16:creationId xmlns:a16="http://schemas.microsoft.com/office/drawing/2014/main" id="{56EA7A42-1351-69FD-DD59-ABD432D9B3DF}"/>
              </a:ext>
            </a:extLst>
          </p:cNvPr>
          <p:cNvSpPr txBox="1"/>
          <p:nvPr/>
        </p:nvSpPr>
        <p:spPr>
          <a:xfrm>
            <a:off x="6309499" y="5170269"/>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bliver frustreret, hvis en opgave ændres i sidste øjeblik, og har svært ved at omstille sig.</a:t>
            </a:r>
            <a:endParaRPr lang="da-DK" sz="1200" i="1" dirty="0"/>
          </a:p>
        </p:txBody>
      </p:sp>
      <p:sp>
        <p:nvSpPr>
          <p:cNvPr id="4" name="Ellipse 3">
            <a:extLst>
              <a:ext uri="{FF2B5EF4-FFF2-40B4-BE49-F238E27FC236}">
                <a16:creationId xmlns:a16="http://schemas.microsoft.com/office/drawing/2014/main" id="{E01D5DB5-EE27-554A-2A02-336ADF58778E}"/>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5</a:t>
            </a:r>
          </a:p>
        </p:txBody>
      </p:sp>
      <p:pic>
        <p:nvPicPr>
          <p:cNvPr id="6" name="Billede 5" descr="Et billede, der indeholder skitse, tegning, Stregtegning, illustration/afbildning&#10;&#10;Indhold genereret af kunstig intelligens kan være forkert.">
            <a:extLst>
              <a:ext uri="{FF2B5EF4-FFF2-40B4-BE49-F238E27FC236}">
                <a16:creationId xmlns:a16="http://schemas.microsoft.com/office/drawing/2014/main" id="{297AE77B-DA9E-7FE0-6E1C-0F813218FE0F}"/>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210614" y="2460483"/>
            <a:ext cx="5351258" cy="3001128"/>
          </a:xfrm>
          <a:prstGeom prst="rect">
            <a:avLst/>
          </a:prstGeom>
        </p:spPr>
      </p:pic>
    </p:spTree>
    <p:extLst>
      <p:ext uri="{BB962C8B-B14F-4D97-AF65-F5344CB8AC3E}">
        <p14:creationId xmlns:p14="http://schemas.microsoft.com/office/powerpoint/2010/main" val="3756226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E0B5F-245C-B277-60F6-966EFE954284}"/>
            </a:ext>
          </a:extLst>
        </p:cNvPr>
        <p:cNvGrpSpPr/>
        <p:nvPr/>
      </p:nvGrpSpPr>
      <p:grpSpPr>
        <a:xfrm>
          <a:off x="0" y="0"/>
          <a:ext cx="0" cy="0"/>
          <a:chOff x="0" y="0"/>
          <a:chExt cx="0" cy="0"/>
        </a:xfrm>
      </p:grpSpPr>
      <p:graphicFrame>
        <p:nvGraphicFramePr>
          <p:cNvPr id="2" name="Pladsholder til indhold 1">
            <a:extLst>
              <a:ext uri="{FF2B5EF4-FFF2-40B4-BE49-F238E27FC236}">
                <a16:creationId xmlns:a16="http://schemas.microsoft.com/office/drawing/2014/main" id="{35C53A1A-0583-5558-87D2-D749BC0A9C5C}"/>
              </a:ext>
            </a:extLst>
          </p:cNvPr>
          <p:cNvGraphicFramePr>
            <a:graphicFrameLocks noGrp="1"/>
          </p:cNvGraphicFramePr>
          <p:nvPr>
            <p:ph idx="1"/>
            <p:extLst>
              <p:ext uri="{D42A27DB-BD31-4B8C-83A1-F6EECF244321}">
                <p14:modId xmlns:p14="http://schemas.microsoft.com/office/powerpoint/2010/main" val="962000827"/>
              </p:ext>
            </p:extLst>
          </p:nvPr>
        </p:nvGraphicFramePr>
        <p:xfrm>
          <a:off x="604156" y="1322615"/>
          <a:ext cx="10696890" cy="4660546"/>
        </p:xfrm>
        <a:graphic>
          <a:graphicData uri="http://schemas.openxmlformats.org/drawingml/2006/table">
            <a:tbl>
              <a:tblPr firstRow="1" firstCol="1" bandRow="1">
                <a:tableStyleId>{5C22544A-7EE6-4342-B048-85BDC9FD1C3A}</a:tableStyleId>
              </a:tblPr>
              <a:tblGrid>
                <a:gridCol w="3170675">
                  <a:extLst>
                    <a:ext uri="{9D8B030D-6E8A-4147-A177-3AD203B41FA5}">
                      <a16:colId xmlns:a16="http://schemas.microsoft.com/office/drawing/2014/main" val="1110682020"/>
                    </a:ext>
                  </a:extLst>
                </a:gridCol>
                <a:gridCol w="3305907">
                  <a:extLst>
                    <a:ext uri="{9D8B030D-6E8A-4147-A177-3AD203B41FA5}">
                      <a16:colId xmlns:a16="http://schemas.microsoft.com/office/drawing/2014/main" val="1734586720"/>
                    </a:ext>
                  </a:extLst>
                </a:gridCol>
                <a:gridCol w="4220308">
                  <a:extLst>
                    <a:ext uri="{9D8B030D-6E8A-4147-A177-3AD203B41FA5}">
                      <a16:colId xmlns:a16="http://schemas.microsoft.com/office/drawing/2014/main" val="4100486733"/>
                    </a:ext>
                  </a:extLst>
                </a:gridCol>
              </a:tblGrid>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Eksekutiv funktion</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Typisk ADHD-udfordring</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Eksempel i hverdagen</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extLst>
                  <a:ext uri="{0D108BD9-81ED-4DB2-BD59-A6C34878D82A}">
                    <a16:rowId xmlns:a16="http://schemas.microsoft.com/office/drawing/2014/main" val="3599196676"/>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Planlægning</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Svært ved at prioritere</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Starter altid sent på opgaver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extLst>
                  <a:ext uri="{0D108BD9-81ED-4DB2-BD59-A6C34878D82A}">
                    <a16:rowId xmlns:a16="http://schemas.microsoft.com/office/drawing/2014/main" val="4238127874"/>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Arbejdshukommelse</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a:effectLst/>
                          <a:latin typeface="Calibri" panose="020F0502020204030204" pitchFamily="34" charset="0"/>
                          <a:cs typeface="Calibri" panose="020F0502020204030204" pitchFamily="34" charset="0"/>
                        </a:rPr>
                        <a:t>Glemmer information</a:t>
                      </a:r>
                      <a:endParaRPr lang="da-DK" sz="2000" kern="10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Glemmer instruktioner i samtaler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extLst>
                  <a:ext uri="{0D108BD9-81ED-4DB2-BD59-A6C34878D82A}">
                    <a16:rowId xmlns:a16="http://schemas.microsoft.com/office/drawing/2014/main" val="2739668801"/>
                  </a:ext>
                </a:extLst>
              </a:tr>
              <a:tr h="643812">
                <a:tc>
                  <a:txBody>
                    <a:bodyPr/>
                    <a:lstStyle/>
                    <a:p>
                      <a:pPr algn="ctr">
                        <a:lnSpc>
                          <a:spcPct val="115000"/>
                        </a:lnSpc>
                        <a:spcAft>
                          <a:spcPts val="800"/>
                        </a:spcAft>
                        <a:buNone/>
                      </a:pPr>
                      <a:r>
                        <a:rPr lang="da-DK" sz="2000" kern="0">
                          <a:effectLst/>
                          <a:latin typeface="Calibri" panose="020F0502020204030204" pitchFamily="34" charset="0"/>
                          <a:cs typeface="Calibri" panose="020F0502020204030204" pitchFamily="34" charset="0"/>
                        </a:rPr>
                        <a:t>Fokus</a:t>
                      </a:r>
                      <a:endParaRPr lang="da-DK" sz="2000" kern="10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Bliver let distraheret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Skifter mellem opgaver </a:t>
                      </a:r>
                    </a:p>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uden at afslutte noget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extLst>
                  <a:ext uri="{0D108BD9-81ED-4DB2-BD59-A6C34878D82A}">
                    <a16:rowId xmlns:a16="http://schemas.microsoft.com/office/drawing/2014/main" val="2498110090"/>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Impulskontrol</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Handler spontant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Køber ting impulsivt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extLst>
                  <a:ext uri="{0D108BD9-81ED-4DB2-BD59-A6C34878D82A}">
                    <a16:rowId xmlns:a16="http://schemas.microsoft.com/office/drawing/2014/main" val="1601714341"/>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Fleksibilitet</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Har svært ved ændringer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Bliver frustreret hvis en plan ændres</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F5F1FA"/>
                    </a:solidFill>
                  </a:tcPr>
                </a:tc>
                <a:extLst>
                  <a:ext uri="{0D108BD9-81ED-4DB2-BD59-A6C34878D82A}">
                    <a16:rowId xmlns:a16="http://schemas.microsoft.com/office/drawing/2014/main" val="4239401811"/>
                  </a:ext>
                </a:extLst>
              </a:tr>
              <a:tr h="643812">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Tidsstyring</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solidFill>
                      <a:srgbClr val="70578B"/>
                    </a:solid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Dårlig fornemmelse af tid</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tc>
                  <a:txBody>
                    <a:bodyPr/>
                    <a:lstStyle/>
                    <a:p>
                      <a:pPr algn="ctr">
                        <a:lnSpc>
                          <a:spcPct val="115000"/>
                        </a:lnSpc>
                        <a:spcAft>
                          <a:spcPts val="800"/>
                        </a:spcAft>
                        <a:buNone/>
                      </a:pPr>
                      <a:r>
                        <a:rPr lang="da-DK" sz="2000" kern="0" dirty="0">
                          <a:effectLst/>
                          <a:latin typeface="Calibri" panose="020F0502020204030204" pitchFamily="34" charset="0"/>
                          <a:cs typeface="Calibri" panose="020F0502020204030204" pitchFamily="34" charset="0"/>
                        </a:rPr>
                        <a:t>Kommer ofte for sent til aftaler</a:t>
                      </a:r>
                      <a:endParaRPr lang="da-DK" sz="2000" kern="100" dirty="0">
                        <a:effectLst/>
                        <a:latin typeface="Calibri" panose="020F0502020204030204" pitchFamily="34" charset="0"/>
                        <a:ea typeface="DengXian" panose="02010600030101010101" pitchFamily="2" charset="-122"/>
                        <a:cs typeface="Calibri" panose="020F0502020204030204" pitchFamily="34" charset="0"/>
                      </a:endParaRPr>
                    </a:p>
                  </a:txBody>
                  <a:tcPr marL="7804" marR="7804" marT="7804" marB="7804" anchor="ctr">
                    <a:noFill/>
                  </a:tcPr>
                </a:tc>
                <a:extLst>
                  <a:ext uri="{0D108BD9-81ED-4DB2-BD59-A6C34878D82A}">
                    <a16:rowId xmlns:a16="http://schemas.microsoft.com/office/drawing/2014/main" val="1555159548"/>
                  </a:ext>
                </a:extLst>
              </a:tr>
            </a:tbl>
          </a:graphicData>
        </a:graphic>
      </p:graphicFrame>
      <p:sp>
        <p:nvSpPr>
          <p:cNvPr id="6" name="Title 1">
            <a:extLst>
              <a:ext uri="{FF2B5EF4-FFF2-40B4-BE49-F238E27FC236}">
                <a16:creationId xmlns:a16="http://schemas.microsoft.com/office/drawing/2014/main" id="{DED0B6C1-BE80-4A84-377B-E6B59118A863}"/>
              </a:ext>
            </a:extLst>
          </p:cNvPr>
          <p:cNvSpPr txBox="1">
            <a:spLocks/>
          </p:cNvSpPr>
          <p:nvPr/>
        </p:nvSpPr>
        <p:spPr>
          <a:xfrm>
            <a:off x="604156" y="366808"/>
            <a:ext cx="11057266" cy="955807"/>
          </a:xfrm>
          <a:prstGeom prst="rect">
            <a:avLst/>
          </a:prstGeom>
        </p:spPr>
        <p:txBody>
          <a:bodyPr vert="horz" lIns="91440" tIns="45720" rIns="91440" bIns="45720" rtlCol="0" anchor="ctr">
            <a:normAutofit fontScale="75000" lnSpcReduction="20000"/>
          </a:bodyPr>
          <a:lstStyle>
            <a:lvl1pPr algn="ctr"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4500" b="1" dirty="0">
                <a:solidFill>
                  <a:srgbClr val="63609A"/>
                </a:solidFill>
                <a:latin typeface="Calibri" panose="020F0502020204030204" pitchFamily="34" charset="0"/>
                <a:cs typeface="Calibri" panose="020F0502020204030204" pitchFamily="34" charset="0"/>
              </a:rPr>
              <a:t>Hvordan ADHD påvirker eksekutive funktioner i hverdagen</a:t>
            </a:r>
          </a:p>
        </p:txBody>
      </p:sp>
    </p:spTree>
    <p:extLst>
      <p:ext uri="{BB962C8B-B14F-4D97-AF65-F5344CB8AC3E}">
        <p14:creationId xmlns:p14="http://schemas.microsoft.com/office/powerpoint/2010/main" val="3721772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48EAA-EFA2-9BD2-D531-84CDA1E99098}"/>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056102FC-EC22-A23B-8B58-DC0444D0176E}"/>
              </a:ext>
            </a:extLst>
          </p:cNvPr>
          <p:cNvSpPr/>
          <p:nvPr/>
        </p:nvSpPr>
        <p:spPr>
          <a:xfrm>
            <a:off x="4355730" y="1715672"/>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Rectangle 10">
            <a:extLst>
              <a:ext uri="{FF2B5EF4-FFF2-40B4-BE49-F238E27FC236}">
                <a16:creationId xmlns:a16="http://schemas.microsoft.com/office/drawing/2014/main" id="{8B454CC1-E964-8242-F28C-7297D1933508}"/>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D09AA6-8564-3CF6-82C0-953CC3A2904A}"/>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6DDF50A0-2A7C-AA66-1950-FDCDE5ACB65E}"/>
              </a:ext>
            </a:extLst>
          </p:cNvPr>
          <p:cNvSpPr>
            <a:spLocks noGrp="1"/>
          </p:cNvSpPr>
          <p:nvPr>
            <p:ph idx="1"/>
          </p:nvPr>
        </p:nvSpPr>
        <p:spPr>
          <a:xfrm>
            <a:off x="1065116" y="1821651"/>
            <a:ext cx="4632158" cy="1210149"/>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Selvom eksekutive vanskeligheder kan være en stor udfordring, er der effektive strategier til at håndtere dem.</a:t>
            </a:r>
          </a:p>
          <a:p>
            <a:pPr algn="ctr">
              <a:lnSpc>
                <a:spcPct val="115000"/>
              </a:lnSpc>
              <a:spcAft>
                <a:spcPts val="800"/>
              </a:spcAft>
              <a:buNone/>
            </a:pP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0E1E3BF2-11D7-AC40-2FD3-6D687C2937AF}"/>
              </a:ext>
            </a:extLst>
          </p:cNvPr>
          <p:cNvSpPr txBox="1"/>
          <p:nvPr/>
        </p:nvSpPr>
        <p:spPr>
          <a:xfrm>
            <a:off x="6466683" y="5245087"/>
            <a:ext cx="5252373"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bruger en </a:t>
            </a:r>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daglig to-do-liste</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hvor de krydser opgaver af én efter én.</a:t>
            </a:r>
            <a:endParaRPr lang="da-DK" sz="1200" i="1" dirty="0"/>
          </a:p>
        </p:txBody>
      </p:sp>
      <p:sp>
        <p:nvSpPr>
          <p:cNvPr id="4" name="Ellipse 3">
            <a:extLst>
              <a:ext uri="{FF2B5EF4-FFF2-40B4-BE49-F238E27FC236}">
                <a16:creationId xmlns:a16="http://schemas.microsoft.com/office/drawing/2014/main" id="{784AA80A-C5C0-D63C-9572-CC791FB8D868}"/>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1</a:t>
            </a:r>
          </a:p>
        </p:txBody>
      </p:sp>
      <p:pic>
        <p:nvPicPr>
          <p:cNvPr id="7" name="Billede 6" descr="Et billede, der indeholder skitse, Stregtegning, tegning, illustration/afbildning&#10;&#10;Indhold genereret af kunstig intelligens kan være forkert.">
            <a:extLst>
              <a:ext uri="{FF2B5EF4-FFF2-40B4-BE49-F238E27FC236}">
                <a16:creationId xmlns:a16="http://schemas.microsoft.com/office/drawing/2014/main" id="{7C6210A8-646F-D2E7-02B1-32FA9EBEBFF1}"/>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282779" y="2009930"/>
            <a:ext cx="4436277" cy="3379536"/>
          </a:xfrm>
          <a:prstGeom prst="rect">
            <a:avLst/>
          </a:prstGeom>
        </p:spPr>
      </p:pic>
      <p:sp>
        <p:nvSpPr>
          <p:cNvPr id="9" name="Rectangle 10">
            <a:extLst>
              <a:ext uri="{FF2B5EF4-FFF2-40B4-BE49-F238E27FC236}">
                <a16:creationId xmlns:a16="http://schemas.microsoft.com/office/drawing/2014/main" id="{267A2034-4981-C47F-9DD5-257214C44906}"/>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0FBA9AA8-91BC-D37F-620A-6D08F01D00F9}"/>
              </a:ext>
            </a:extLst>
          </p:cNvPr>
          <p:cNvSpPr txBox="1"/>
          <p:nvPr/>
        </p:nvSpPr>
        <p:spPr>
          <a:xfrm>
            <a:off x="940410" y="3775155"/>
            <a:ext cx="5217794" cy="2009524"/>
          </a:xfrm>
          <a:prstGeom prst="rect">
            <a:avLst/>
          </a:prstGeom>
          <a:noFill/>
        </p:spPr>
        <p:txBody>
          <a:bodyPr wrap="square">
            <a:sp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For planlægning og organisering:</a:t>
            </a:r>
          </a:p>
          <a:p>
            <a:pPr marL="285750" indent="-285750">
              <a:lnSpc>
                <a:spcPct val="115000"/>
              </a:lnSpc>
              <a:spcAft>
                <a:spcPts val="800"/>
              </a:spcAft>
              <a:buFont typeface="Arial" panose="020B0604020202020204" pitchFamily="34" charset="0"/>
              <a:buChar char="•"/>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tjeklister og to-do-lister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(fx </a:t>
            </a:r>
            <a:r>
              <a:rPr lang="da-DK" sz="1800"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Todoist</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Google Keep)</a:t>
            </a:r>
          </a:p>
          <a:p>
            <a:pPr marL="285750" indent="-285750">
              <a:lnSpc>
                <a:spcPct val="115000"/>
              </a:lnSpc>
              <a:spcAft>
                <a:spcPts val="800"/>
              </a:spcAft>
              <a:buFont typeface="Arial" panose="020B0604020202020204" pitchFamily="34" charset="0"/>
              <a:buChar char="•"/>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kalendere</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med alarmer og påmindelser</a:t>
            </a:r>
          </a:p>
          <a:p>
            <a:pPr marL="285750" indent="-285750">
              <a:lnSpc>
                <a:spcPct val="115000"/>
              </a:lnSpc>
              <a:spcAft>
                <a:spcPts val="800"/>
              </a:spcAft>
              <a:buFont typeface="Arial" panose="020B0604020202020204" pitchFamily="34" charset="0"/>
              <a:buChar char="•"/>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Opdel store opgaver i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mindre delmål</a:t>
            </a:r>
          </a:p>
        </p:txBody>
      </p:sp>
    </p:spTree>
    <p:extLst>
      <p:ext uri="{BB962C8B-B14F-4D97-AF65-F5344CB8AC3E}">
        <p14:creationId xmlns:p14="http://schemas.microsoft.com/office/powerpoint/2010/main" val="1079663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2DC99-7C92-9A0E-55FD-E3C68B8EB222}"/>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C580F947-A38F-F8DD-AB78-B45B9FD00FA8}"/>
              </a:ext>
            </a:extLst>
          </p:cNvPr>
          <p:cNvSpPr/>
          <p:nvPr/>
        </p:nvSpPr>
        <p:spPr>
          <a:xfrm>
            <a:off x="4356246" y="1712150"/>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8C9710A9-7C17-EDF3-B457-01073BB090D7}"/>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516E74-0BF0-4117-E63E-9C72200AB29F}"/>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843430E3-EE9E-1A27-6A0D-532A0EB8CCDE}"/>
              </a:ext>
            </a:extLst>
          </p:cNvPr>
          <p:cNvSpPr>
            <a:spLocks noGrp="1"/>
          </p:cNvSpPr>
          <p:nvPr>
            <p:ph idx="1"/>
          </p:nvPr>
        </p:nvSpPr>
        <p:spPr>
          <a:xfrm>
            <a:off x="940410"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bedre arbejdshukommelse</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D8BD34AF-1EF4-5056-1D45-2FA766DDB301}"/>
              </a:ext>
            </a:extLst>
          </p:cNvPr>
          <p:cNvSpPr txBox="1"/>
          <p:nvPr/>
        </p:nvSpPr>
        <p:spPr>
          <a:xfrm>
            <a:off x="6466684" y="524508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optager vigtige samtaler på deres telefon, så de kan lytte til dem senere.</a:t>
            </a:r>
            <a:endParaRPr lang="da-DK" sz="1200" i="1" dirty="0"/>
          </a:p>
        </p:txBody>
      </p:sp>
      <p:sp>
        <p:nvSpPr>
          <p:cNvPr id="4" name="Ellipse 3">
            <a:extLst>
              <a:ext uri="{FF2B5EF4-FFF2-40B4-BE49-F238E27FC236}">
                <a16:creationId xmlns:a16="http://schemas.microsoft.com/office/drawing/2014/main" id="{B1C54BBC-4F47-30D9-BAA8-944BBAC458C0}"/>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2</a:t>
            </a:r>
          </a:p>
        </p:txBody>
      </p:sp>
      <p:sp>
        <p:nvSpPr>
          <p:cNvPr id="9" name="Rectangle 10">
            <a:extLst>
              <a:ext uri="{FF2B5EF4-FFF2-40B4-BE49-F238E27FC236}">
                <a16:creationId xmlns:a16="http://schemas.microsoft.com/office/drawing/2014/main" id="{D9263876-BA20-F36E-FAF7-603BA16AA9CF}"/>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68C077C5-548B-A683-289B-105890A0A18C}"/>
              </a:ext>
            </a:extLst>
          </p:cNvPr>
          <p:cNvSpPr txBox="1"/>
          <p:nvPr/>
        </p:nvSpPr>
        <p:spPr>
          <a:xfrm>
            <a:off x="1128185" y="3885401"/>
            <a:ext cx="5237067" cy="1578958"/>
          </a:xfrm>
          <a:prstGeom prst="rect">
            <a:avLst/>
          </a:prstGeom>
          <a:noFill/>
        </p:spPr>
        <p:txBody>
          <a:bodyPr wrap="square">
            <a:spAutoFit/>
          </a:bodyPr>
          <a:lstStyle/>
          <a:p>
            <a:pPr>
              <a:lnSpc>
                <a:spcPct val="115000"/>
              </a:lnSpc>
              <a:spcAft>
                <a:spcPts val="800"/>
              </a:spcAft>
              <a:buNone/>
            </a:pP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Skriv ting ned i stedet for at stole på hukommelsen</a:t>
            </a: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7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farvekodede noter </a:t>
            </a: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til at organisere information</a:t>
            </a: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7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stemmeoptagelser</a:t>
            </a:r>
            <a:r>
              <a:rPr lang="da-DK" sz="17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eller diktering</a:t>
            </a:r>
          </a:p>
        </p:txBody>
      </p:sp>
      <p:pic>
        <p:nvPicPr>
          <p:cNvPr id="6" name="Billede 5" descr="Et billede, der indeholder skitse, tegning, Stregtegning, stregtegning&#10;&#10;Indhold genereret af kunstig intelligens kan være forkert.">
            <a:extLst>
              <a:ext uri="{FF2B5EF4-FFF2-40B4-BE49-F238E27FC236}">
                <a16:creationId xmlns:a16="http://schemas.microsoft.com/office/drawing/2014/main" id="{2316B4BC-682F-1BFB-CD70-DCC14BB36DE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140342" y="2370476"/>
            <a:ext cx="5155591" cy="3029850"/>
          </a:xfrm>
          <a:prstGeom prst="rect">
            <a:avLst/>
          </a:prstGeom>
        </p:spPr>
      </p:pic>
      <p:pic>
        <p:nvPicPr>
          <p:cNvPr id="5" name="Grafik 4" descr="Afkrydsning med massiv udfyldning">
            <a:extLst>
              <a:ext uri="{FF2B5EF4-FFF2-40B4-BE49-F238E27FC236}">
                <a16:creationId xmlns:a16="http://schemas.microsoft.com/office/drawing/2014/main" id="{46260A13-64B9-5274-17D2-D5C2313C33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818" y="3922218"/>
            <a:ext cx="311367" cy="311367"/>
          </a:xfrm>
          <a:prstGeom prst="rect">
            <a:avLst/>
          </a:prstGeom>
        </p:spPr>
      </p:pic>
      <p:pic>
        <p:nvPicPr>
          <p:cNvPr id="7" name="Grafik 6" descr="Afkrydsning med massiv udfyldning">
            <a:extLst>
              <a:ext uri="{FF2B5EF4-FFF2-40B4-BE49-F238E27FC236}">
                <a16:creationId xmlns:a16="http://schemas.microsoft.com/office/drawing/2014/main" id="{15725270-9CFC-DC31-941E-505F1B2082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817" y="4561194"/>
            <a:ext cx="311367" cy="311367"/>
          </a:xfrm>
          <a:prstGeom prst="rect">
            <a:avLst/>
          </a:prstGeom>
        </p:spPr>
      </p:pic>
      <p:pic>
        <p:nvPicPr>
          <p:cNvPr id="10" name="Grafik 9" descr="Afkrydsning med massiv udfyldning">
            <a:extLst>
              <a:ext uri="{FF2B5EF4-FFF2-40B4-BE49-F238E27FC236}">
                <a16:creationId xmlns:a16="http://schemas.microsoft.com/office/drawing/2014/main" id="{E9919E5B-ECA1-C717-B6B1-26894138E3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350" y="5138027"/>
            <a:ext cx="311367" cy="311367"/>
          </a:xfrm>
          <a:prstGeom prst="rect">
            <a:avLst/>
          </a:prstGeom>
        </p:spPr>
      </p:pic>
    </p:spTree>
    <p:extLst>
      <p:ext uri="{BB962C8B-B14F-4D97-AF65-F5344CB8AC3E}">
        <p14:creationId xmlns:p14="http://schemas.microsoft.com/office/powerpoint/2010/main" val="27008896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CB16A-88DB-F5CC-1BF0-A1E7D93E2F03}"/>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D8CA1A60-14B4-D46F-259D-E675F7F1E417}"/>
              </a:ext>
            </a:extLst>
          </p:cNvPr>
          <p:cNvSpPr/>
          <p:nvPr/>
        </p:nvSpPr>
        <p:spPr>
          <a:xfrm>
            <a:off x="4361902" y="1731349"/>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4FB26088-833B-2991-0DDA-4D32FDE3716D}"/>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D4B30DC-4914-14A0-2F2B-B30D7A0AF1CA}"/>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623FE666-98D3-C008-DB5A-BF0642D21784}"/>
              </a:ext>
            </a:extLst>
          </p:cNvPr>
          <p:cNvSpPr>
            <a:spLocks noGrp="1"/>
          </p:cNvSpPr>
          <p:nvPr>
            <p:ph idx="1"/>
          </p:nvPr>
        </p:nvSpPr>
        <p:spPr>
          <a:xfrm>
            <a:off x="940410"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fokus og opmærksomhed</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0A32D00F-0B74-E114-CC5E-E00982123CC0}"/>
              </a:ext>
            </a:extLst>
          </p:cNvPr>
          <p:cNvSpPr txBox="1"/>
          <p:nvPr/>
        </p:nvSpPr>
        <p:spPr>
          <a:xfrm>
            <a:off x="6535089" y="520037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arbejder bedst med </a:t>
            </a:r>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baggrundsmusik</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der hjælper dem med at holde fokus.</a:t>
            </a:r>
            <a:endParaRPr lang="da-DK" sz="1200" i="1" dirty="0"/>
          </a:p>
        </p:txBody>
      </p:sp>
      <p:sp>
        <p:nvSpPr>
          <p:cNvPr id="4" name="Ellipse 3">
            <a:extLst>
              <a:ext uri="{FF2B5EF4-FFF2-40B4-BE49-F238E27FC236}">
                <a16:creationId xmlns:a16="http://schemas.microsoft.com/office/drawing/2014/main" id="{D0672071-B445-F0C8-73D2-4766218C9746}"/>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3</a:t>
            </a:r>
          </a:p>
        </p:txBody>
      </p:sp>
      <p:pic>
        <p:nvPicPr>
          <p:cNvPr id="7" name="Billede 6" descr="Et billede, der indeholder skitse, tegning, Stregtegning, diagram&#10;&#10;Indhold genereret af kunstig intelligens kan være forkert.">
            <a:extLst>
              <a:ext uri="{FF2B5EF4-FFF2-40B4-BE49-F238E27FC236}">
                <a16:creationId xmlns:a16="http://schemas.microsoft.com/office/drawing/2014/main" id="{F95ED606-05CD-80AD-0828-D4ED180A6B62}"/>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066390" y="2125533"/>
            <a:ext cx="5698874" cy="3419324"/>
          </a:xfrm>
          <a:prstGeom prst="rect">
            <a:avLst/>
          </a:prstGeom>
        </p:spPr>
      </p:pic>
      <p:grpSp>
        <p:nvGrpSpPr>
          <p:cNvPr id="20" name="Gruppe 19">
            <a:extLst>
              <a:ext uri="{FF2B5EF4-FFF2-40B4-BE49-F238E27FC236}">
                <a16:creationId xmlns:a16="http://schemas.microsoft.com/office/drawing/2014/main" id="{4E62E3EC-9AE0-E07A-A7F4-69F81E61CF8C}"/>
              </a:ext>
            </a:extLst>
          </p:cNvPr>
          <p:cNvGrpSpPr/>
          <p:nvPr/>
        </p:nvGrpSpPr>
        <p:grpSpPr>
          <a:xfrm>
            <a:off x="551776" y="3232344"/>
            <a:ext cx="5658838" cy="3183636"/>
            <a:chOff x="551776" y="3232344"/>
            <a:chExt cx="5658838" cy="3183636"/>
          </a:xfrm>
        </p:grpSpPr>
        <p:sp>
          <p:nvSpPr>
            <p:cNvPr id="9" name="Rectangle 10">
              <a:extLst>
                <a:ext uri="{FF2B5EF4-FFF2-40B4-BE49-F238E27FC236}">
                  <a16:creationId xmlns:a16="http://schemas.microsoft.com/office/drawing/2014/main" id="{E5F81BB4-7E47-000B-7E93-27B3A1DF5912}"/>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14D0D966-0FCD-2344-F5F4-4585CF5CF464}"/>
                </a:ext>
              </a:extLst>
            </p:cNvPr>
            <p:cNvSpPr txBox="1"/>
            <p:nvPr/>
          </p:nvSpPr>
          <p:spPr>
            <a:xfrm>
              <a:off x="1187618" y="3633431"/>
              <a:ext cx="4880030" cy="2119298"/>
            </a:xfrm>
            <a:prstGeom prst="rect">
              <a:avLst/>
            </a:prstGeom>
            <a:noFill/>
          </p:spPr>
          <p:txBody>
            <a:bodyPr wrap="square">
              <a:spAutoFit/>
            </a:bodyPr>
            <a:lstStyle/>
            <a:p>
              <a:pPr>
                <a:lnSpc>
                  <a:spcPct val="115000"/>
                </a:lnSpc>
                <a:spcAft>
                  <a:spcPts val="800"/>
                </a:spcAft>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Brug </a:t>
              </a:r>
              <a:r>
                <a:rPr lang="da-DK" sz="1800" b="1"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Pomodoro</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-teknikken</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4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(25 min arbejde, 5 min pause)</a:t>
              </a:r>
              <a:endParaRPr lang="da-DK" sz="1400" kern="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800"/>
                </a:spcAft>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 i et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roligt miljø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r>
                <a:rPr lang="da-DK" sz="14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(fx med støjdæmpende høretelefoner)</a:t>
              </a:r>
            </a:p>
            <a:p>
              <a:pPr>
                <a:lnSpc>
                  <a:spcPct val="115000"/>
                </a:lnSpc>
                <a:spcAft>
                  <a:spcPts val="800"/>
                </a:spcAft>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en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"body double" </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r>
                <a:rPr lang="da-DK" sz="14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(arbejd sammen med en person, der holder dig ansvarlig)</a:t>
              </a:r>
              <a:endPar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7" name="Grafik 16" descr="Afkrydsning med massiv udfyldning">
              <a:extLst>
                <a:ext uri="{FF2B5EF4-FFF2-40B4-BE49-F238E27FC236}">
                  <a16:creationId xmlns:a16="http://schemas.microsoft.com/office/drawing/2014/main" id="{6A27F504-06E3-98A1-B3E5-D1275ECC27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1918" y="3706868"/>
              <a:ext cx="311367" cy="311367"/>
            </a:xfrm>
            <a:prstGeom prst="rect">
              <a:avLst/>
            </a:prstGeom>
          </p:spPr>
        </p:pic>
        <p:pic>
          <p:nvPicPr>
            <p:cNvPr id="18" name="Grafik 17" descr="Afkrydsning med massiv udfyldning">
              <a:extLst>
                <a:ext uri="{FF2B5EF4-FFF2-40B4-BE49-F238E27FC236}">
                  <a16:creationId xmlns:a16="http://schemas.microsoft.com/office/drawing/2014/main" id="{AC9B76AA-5E2F-90BC-A3FF-587490B045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0451" y="4370651"/>
              <a:ext cx="311367" cy="311367"/>
            </a:xfrm>
            <a:prstGeom prst="rect">
              <a:avLst/>
            </a:prstGeom>
          </p:spPr>
        </p:pic>
        <p:pic>
          <p:nvPicPr>
            <p:cNvPr id="19" name="Grafik 18" descr="Afkrydsning med massiv udfyldning">
              <a:extLst>
                <a:ext uri="{FF2B5EF4-FFF2-40B4-BE49-F238E27FC236}">
                  <a16:creationId xmlns:a16="http://schemas.microsoft.com/office/drawing/2014/main" id="{7B4AEC94-05A7-8F36-EA18-3CC1FB36BB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251" y="4996668"/>
              <a:ext cx="311367" cy="311367"/>
            </a:xfrm>
            <a:prstGeom prst="rect">
              <a:avLst/>
            </a:prstGeom>
          </p:spPr>
        </p:pic>
      </p:grpSp>
    </p:spTree>
    <p:extLst>
      <p:ext uri="{BB962C8B-B14F-4D97-AF65-F5344CB8AC3E}">
        <p14:creationId xmlns:p14="http://schemas.microsoft.com/office/powerpoint/2010/main" val="3194614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1A3D3-12B5-C46F-DD29-0BA2933885F1}"/>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1BB738A8-D2C7-26CB-4B8C-B38F0E364D3A}"/>
              </a:ext>
            </a:extLst>
          </p:cNvPr>
          <p:cNvSpPr/>
          <p:nvPr/>
        </p:nvSpPr>
        <p:spPr>
          <a:xfrm>
            <a:off x="4379481" y="1771525"/>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2AFE028D-114F-BB73-9561-00EACC7FDF48}"/>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2D458D-34E6-155A-29A6-123D879C2230}"/>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B8863284-BF80-A809-C8DD-DCEDF4886D5F}"/>
              </a:ext>
            </a:extLst>
          </p:cNvPr>
          <p:cNvSpPr>
            <a:spLocks noGrp="1"/>
          </p:cNvSpPr>
          <p:nvPr>
            <p:ph idx="1"/>
          </p:nvPr>
        </p:nvSpPr>
        <p:spPr>
          <a:xfrm>
            <a:off x="940410"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impulskontrol</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FA28074A-E00A-F4FB-D768-58B7B30CD9A1}"/>
              </a:ext>
            </a:extLst>
          </p:cNvPr>
          <p:cNvSpPr txBox="1"/>
          <p:nvPr/>
        </p:nvSpPr>
        <p:spPr>
          <a:xfrm>
            <a:off x="6562113" y="538903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bruger en "48-timers-regel", hvor de venter 48 timer, før de køber noget spontant.</a:t>
            </a:r>
            <a:endParaRPr lang="da-DK" sz="1200" i="1" dirty="0"/>
          </a:p>
        </p:txBody>
      </p:sp>
      <p:sp>
        <p:nvSpPr>
          <p:cNvPr id="4" name="Ellipse 3">
            <a:extLst>
              <a:ext uri="{FF2B5EF4-FFF2-40B4-BE49-F238E27FC236}">
                <a16:creationId xmlns:a16="http://schemas.microsoft.com/office/drawing/2014/main" id="{325D0454-A652-B717-729C-020967259A24}"/>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4</a:t>
            </a:r>
          </a:p>
        </p:txBody>
      </p:sp>
      <p:sp>
        <p:nvSpPr>
          <p:cNvPr id="9" name="Rectangle 10">
            <a:extLst>
              <a:ext uri="{FF2B5EF4-FFF2-40B4-BE49-F238E27FC236}">
                <a16:creationId xmlns:a16="http://schemas.microsoft.com/office/drawing/2014/main" id="{A1660316-8A87-6728-38A2-1FEAE6C15187}"/>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pic>
        <p:nvPicPr>
          <p:cNvPr id="6" name="Billede 5" descr="Et billede, der indeholder skitse, tegning, Stregtegning, diagram&#10;&#10;Indhold genereret af kunstig intelligens kan være forkert.">
            <a:extLst>
              <a:ext uri="{FF2B5EF4-FFF2-40B4-BE49-F238E27FC236}">
                <a16:creationId xmlns:a16="http://schemas.microsoft.com/office/drawing/2014/main" id="{783BB8E8-D4E7-0341-9C02-5A1A8D846209}"/>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720663" y="2234465"/>
            <a:ext cx="4343152" cy="2891098"/>
          </a:xfrm>
          <a:prstGeom prst="rect">
            <a:avLst/>
          </a:prstGeom>
        </p:spPr>
      </p:pic>
      <p:grpSp>
        <p:nvGrpSpPr>
          <p:cNvPr id="14" name="Gruppe 13">
            <a:extLst>
              <a:ext uri="{FF2B5EF4-FFF2-40B4-BE49-F238E27FC236}">
                <a16:creationId xmlns:a16="http://schemas.microsoft.com/office/drawing/2014/main" id="{2EEEC9EC-40C5-FC4E-5E50-34666B4EE203}"/>
              </a:ext>
            </a:extLst>
          </p:cNvPr>
          <p:cNvGrpSpPr/>
          <p:nvPr/>
        </p:nvGrpSpPr>
        <p:grpSpPr>
          <a:xfrm>
            <a:off x="688410" y="3512098"/>
            <a:ext cx="5288154" cy="2055691"/>
            <a:chOff x="654034" y="3702678"/>
            <a:chExt cx="5288154" cy="2055691"/>
          </a:xfrm>
        </p:grpSpPr>
        <p:sp>
          <p:nvSpPr>
            <p:cNvPr id="11" name="Tekstfelt 10">
              <a:extLst>
                <a:ext uri="{FF2B5EF4-FFF2-40B4-BE49-F238E27FC236}">
                  <a16:creationId xmlns:a16="http://schemas.microsoft.com/office/drawing/2014/main" id="{C42B3534-5237-DE6B-87B2-41808775F486}"/>
                </a:ext>
              </a:extLst>
            </p:cNvPr>
            <p:cNvSpPr txBox="1"/>
            <p:nvPr/>
          </p:nvSpPr>
          <p:spPr>
            <a:xfrm>
              <a:off x="654034" y="3702678"/>
              <a:ext cx="5288154" cy="2055691"/>
            </a:xfrm>
            <a:prstGeom prst="rect">
              <a:avLst/>
            </a:prstGeom>
            <a:noFill/>
          </p:spPr>
          <p:txBody>
            <a:bodyPr wrap="square">
              <a:spAutoFit/>
            </a:bodyPr>
            <a:lstStyle/>
            <a:p>
              <a:pPr>
                <a:lnSpc>
                  <a:spcPct val="115000"/>
                </a:lnSpc>
                <a:spcAft>
                  <a:spcPts val="800"/>
                </a:spcAft>
                <a:buNone/>
              </a:pPr>
              <a:b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Tæl til 10</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før du reagerer på noget</a:t>
              </a:r>
              <a:br>
                <a:rPr lang="da-DK" sz="1800" kern="0" dirty="0">
                  <a:solidFill>
                    <a:srgbClr val="70578B"/>
                  </a:solidFill>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Brug en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"vente-app" </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for at udsætte impulsive køb</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Øv dig i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mindfulness og dyb vejrtrækning</a:t>
              </a:r>
            </a:p>
          </p:txBody>
        </p:sp>
        <p:pic>
          <p:nvPicPr>
            <p:cNvPr id="5" name="Grafik 4" descr="Afkrydsning med massiv udfyldning">
              <a:extLst>
                <a:ext uri="{FF2B5EF4-FFF2-40B4-BE49-F238E27FC236}">
                  <a16:creationId xmlns:a16="http://schemas.microsoft.com/office/drawing/2014/main" id="{DDC1FA44-A52F-FD9B-F8AD-05B21BAC80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442" y="4112798"/>
              <a:ext cx="311367" cy="311367"/>
            </a:xfrm>
            <a:prstGeom prst="rect">
              <a:avLst/>
            </a:prstGeom>
          </p:spPr>
        </p:pic>
        <p:pic>
          <p:nvPicPr>
            <p:cNvPr id="7" name="Grafik 6" descr="Afkrydsning med massiv udfyldning">
              <a:extLst>
                <a:ext uri="{FF2B5EF4-FFF2-40B4-BE49-F238E27FC236}">
                  <a16:creationId xmlns:a16="http://schemas.microsoft.com/office/drawing/2014/main" id="{152AC5BB-ECA5-418F-95D7-E2B4D47DB66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0975" y="4776581"/>
              <a:ext cx="311367" cy="311367"/>
            </a:xfrm>
            <a:prstGeom prst="rect">
              <a:avLst/>
            </a:prstGeom>
          </p:spPr>
        </p:pic>
        <p:pic>
          <p:nvPicPr>
            <p:cNvPr id="10" name="Grafik 9" descr="Afkrydsning med massiv udfyldning">
              <a:extLst>
                <a:ext uri="{FF2B5EF4-FFF2-40B4-BE49-F238E27FC236}">
                  <a16:creationId xmlns:a16="http://schemas.microsoft.com/office/drawing/2014/main" id="{EDAF4251-DCCE-DB0A-B920-F4B44C6E6F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6775" y="5402598"/>
              <a:ext cx="311367" cy="311367"/>
            </a:xfrm>
            <a:prstGeom prst="rect">
              <a:avLst/>
            </a:prstGeom>
          </p:spPr>
        </p:pic>
      </p:grpSp>
    </p:spTree>
    <p:extLst>
      <p:ext uri="{BB962C8B-B14F-4D97-AF65-F5344CB8AC3E}">
        <p14:creationId xmlns:p14="http://schemas.microsoft.com/office/powerpoint/2010/main" val="101440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FEFC7-23AB-A6EA-BB61-1EBAFA432679}"/>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C01DC1B7-F3AE-AB78-D928-EC054796CA24}"/>
              </a:ext>
            </a:extLst>
          </p:cNvPr>
          <p:cNvSpPr/>
          <p:nvPr/>
        </p:nvSpPr>
        <p:spPr>
          <a:xfrm>
            <a:off x="4355730" y="1786926"/>
            <a:ext cx="7363326" cy="442013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6921FF3C-C900-3121-6D23-3450850CF6E3}"/>
              </a:ext>
            </a:extLst>
          </p:cNvPr>
          <p:cNvSpPr/>
          <p:nvPr/>
        </p:nvSpPr>
        <p:spPr>
          <a:xfrm>
            <a:off x="551776" y="1468963"/>
            <a:ext cx="5658838" cy="176338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2745C8-5324-C5EF-6D13-43A7BACCD951}"/>
              </a:ext>
            </a:extLst>
          </p:cNvPr>
          <p:cNvSpPr>
            <a:spLocks noGrp="1"/>
          </p:cNvSpPr>
          <p:nvPr>
            <p:ph type="title"/>
          </p:nvPr>
        </p:nvSpPr>
        <p:spPr>
          <a:xfrm>
            <a:off x="551776" y="311392"/>
            <a:ext cx="10744157" cy="955807"/>
          </a:xfrm>
        </p:spPr>
        <p:txBody>
          <a:bodyPr>
            <a:noAutofit/>
          </a:bodyPr>
          <a:lstStyle/>
          <a:p>
            <a:r>
              <a:rPr lang="da-DK" sz="4000" dirty="0">
                <a:latin typeface="Calibri" panose="020F0502020204030204" pitchFamily="34" charset="0"/>
                <a:cs typeface="Calibri" panose="020F0502020204030204" pitchFamily="34" charset="0"/>
              </a:rPr>
              <a:t>Strategier til at håndtere eksekutive udfordringer</a:t>
            </a:r>
          </a:p>
        </p:txBody>
      </p:sp>
      <p:sp>
        <p:nvSpPr>
          <p:cNvPr id="3" name="Content Placeholder 2">
            <a:extLst>
              <a:ext uri="{FF2B5EF4-FFF2-40B4-BE49-F238E27FC236}">
                <a16:creationId xmlns:a16="http://schemas.microsoft.com/office/drawing/2014/main" id="{7C309703-C51D-12DE-4730-AFFBBFD6869D}"/>
              </a:ext>
            </a:extLst>
          </p:cNvPr>
          <p:cNvSpPr>
            <a:spLocks noGrp="1"/>
          </p:cNvSpPr>
          <p:nvPr>
            <p:ph idx="1"/>
          </p:nvPr>
        </p:nvSpPr>
        <p:spPr>
          <a:xfrm>
            <a:off x="1065116" y="2234465"/>
            <a:ext cx="4632158" cy="587758"/>
          </a:xfrm>
        </p:spPr>
        <p:txBody>
          <a:bodyPr>
            <a:noAutofit/>
          </a:bodyPr>
          <a:lstStyle/>
          <a:p>
            <a:pPr algn="ct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For fleksibilitet og problemløsning</a:t>
            </a:r>
            <a:endParaRPr lang="da-DK" sz="2400" b="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63712E55-D814-320A-EBF1-004A2BB2B3D5}"/>
              </a:ext>
            </a:extLst>
          </p:cNvPr>
          <p:cNvSpPr txBox="1"/>
          <p:nvPr/>
        </p:nvSpPr>
        <p:spPr>
          <a:xfrm>
            <a:off x="6562113" y="5389037"/>
            <a:ext cx="4707428" cy="738664"/>
          </a:xfrm>
          <a:prstGeom prst="rect">
            <a:avLst/>
          </a:prstGeom>
          <a:noFill/>
        </p:spPr>
        <p:txBody>
          <a:bodyPr wrap="square">
            <a:spAutoFit/>
          </a:bodyPr>
          <a:lstStyle/>
          <a:p>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Eksempel:</a:t>
            </a:r>
            <a:br>
              <a:rPr lang="da-DK" sz="1400" i="1" kern="0" dirty="0">
                <a:effectLst/>
                <a:latin typeface="Calibri" panose="020F0502020204030204" pitchFamily="34" charset="0"/>
                <a:ea typeface="Times New Roman" panose="02020603050405020304" pitchFamily="18" charset="0"/>
                <a:cs typeface="Calibri" panose="020F0502020204030204" pitchFamily="34" charset="0"/>
              </a:rPr>
            </a:b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En person med ADHD laver </a:t>
            </a:r>
            <a:r>
              <a:rPr lang="da-DK" sz="1400" b="1" i="1" kern="0" dirty="0">
                <a:effectLst/>
                <a:latin typeface="Calibri" panose="020F0502020204030204" pitchFamily="34" charset="0"/>
                <a:ea typeface="Times New Roman" panose="02020603050405020304" pitchFamily="18" charset="0"/>
                <a:cs typeface="Calibri" panose="020F0502020204030204" pitchFamily="34" charset="0"/>
              </a:rPr>
              <a:t>alternative scenarier</a:t>
            </a:r>
            <a:r>
              <a:rPr lang="da-DK" sz="1400" i="1" kern="0" dirty="0">
                <a:effectLst/>
                <a:latin typeface="Calibri" panose="020F0502020204030204" pitchFamily="34" charset="0"/>
                <a:ea typeface="Times New Roman" panose="02020603050405020304" pitchFamily="18" charset="0"/>
                <a:cs typeface="Calibri" panose="020F0502020204030204" pitchFamily="34" charset="0"/>
              </a:rPr>
              <a:t>, hvis deres plan ændres i sidste øjeblik.</a:t>
            </a:r>
            <a:endParaRPr lang="da-DK" sz="1200" i="1" dirty="0"/>
          </a:p>
        </p:txBody>
      </p:sp>
      <p:sp>
        <p:nvSpPr>
          <p:cNvPr id="4" name="Ellipse 3">
            <a:extLst>
              <a:ext uri="{FF2B5EF4-FFF2-40B4-BE49-F238E27FC236}">
                <a16:creationId xmlns:a16="http://schemas.microsoft.com/office/drawing/2014/main" id="{66942516-0F0D-5BF9-4EEA-C33F849D4CB1}"/>
              </a:ext>
            </a:extLst>
          </p:cNvPr>
          <p:cNvSpPr/>
          <p:nvPr/>
        </p:nvSpPr>
        <p:spPr>
          <a:xfrm>
            <a:off x="163139" y="1092780"/>
            <a:ext cx="777271" cy="777271"/>
          </a:xfrm>
          <a:prstGeom prst="ellipse">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5</a:t>
            </a:r>
          </a:p>
        </p:txBody>
      </p:sp>
      <p:sp>
        <p:nvSpPr>
          <p:cNvPr id="9" name="Rectangle 10">
            <a:extLst>
              <a:ext uri="{FF2B5EF4-FFF2-40B4-BE49-F238E27FC236}">
                <a16:creationId xmlns:a16="http://schemas.microsoft.com/office/drawing/2014/main" id="{6A5EE76B-7142-8C7E-9536-8E88E8BDD882}"/>
              </a:ext>
            </a:extLst>
          </p:cNvPr>
          <p:cNvSpPr/>
          <p:nvPr/>
        </p:nvSpPr>
        <p:spPr>
          <a:xfrm>
            <a:off x="551776" y="3232344"/>
            <a:ext cx="5658838" cy="3183636"/>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D" sz="1800" dirty="0">
              <a:solidFill>
                <a:srgbClr val="FFFFFF"/>
              </a:solidFill>
              <a:latin typeface="Calibri" panose="020F0502020204030204"/>
            </a:endParaRPr>
          </a:p>
        </p:txBody>
      </p:sp>
      <p:sp>
        <p:nvSpPr>
          <p:cNvPr id="11" name="Tekstfelt 10">
            <a:extLst>
              <a:ext uri="{FF2B5EF4-FFF2-40B4-BE49-F238E27FC236}">
                <a16:creationId xmlns:a16="http://schemas.microsoft.com/office/drawing/2014/main" id="{69C86B99-D56D-D8B4-D54B-673CB19AB766}"/>
              </a:ext>
            </a:extLst>
          </p:cNvPr>
          <p:cNvSpPr txBox="1"/>
          <p:nvPr/>
        </p:nvSpPr>
        <p:spPr>
          <a:xfrm>
            <a:off x="1128185" y="3853620"/>
            <a:ext cx="4755338" cy="2087495"/>
          </a:xfrm>
          <a:prstGeom prst="rect">
            <a:avLst/>
          </a:prstGeom>
          <a:noFill/>
        </p:spPr>
        <p:txBody>
          <a:bodyPr wrap="square">
            <a:spAutoFit/>
          </a:bodyPr>
          <a:lstStyle/>
          <a:p>
            <a:pPr>
              <a:lnSpc>
                <a:spcPct val="115000"/>
              </a:lnSpc>
              <a:spcAft>
                <a:spcPts val="800"/>
              </a:spcAft>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Øv dig i at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skifte strategi</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når noget ikke virker</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Hav en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 B"</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for uforudsete ændringer</a:t>
            </a: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a:t>
            </a:r>
            <a:r>
              <a:rPr lang="da-DK" sz="18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rollespil</a:t>
            </a: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til at træne problemløsning</a:t>
            </a:r>
          </a:p>
          <a:p>
            <a:pPr>
              <a:lnSpc>
                <a:spcPct val="115000"/>
              </a:lnSpc>
              <a:spcAft>
                <a:spcPts val="800"/>
              </a:spcAft>
              <a:buNone/>
            </a:pPr>
            <a:endPar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7" name="Billede 6" descr="Et billede, der indeholder tegning, clipart, skitse, Font/skrifttype&#10;&#10;Indhold genereret af kunstig intelligens kan være forkert.">
            <a:extLst>
              <a:ext uri="{FF2B5EF4-FFF2-40B4-BE49-F238E27FC236}">
                <a16:creationId xmlns:a16="http://schemas.microsoft.com/office/drawing/2014/main" id="{E31E8E0D-BF62-D20C-A852-AFBF06315C16}"/>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654125" y="2030797"/>
            <a:ext cx="4916938" cy="3384445"/>
          </a:xfrm>
          <a:prstGeom prst="rect">
            <a:avLst/>
          </a:prstGeom>
        </p:spPr>
      </p:pic>
      <p:pic>
        <p:nvPicPr>
          <p:cNvPr id="5" name="Grafik 4" descr="Afkrydsning med massiv udfyldning">
            <a:extLst>
              <a:ext uri="{FF2B5EF4-FFF2-40B4-BE49-F238E27FC236}">
                <a16:creationId xmlns:a16="http://schemas.microsoft.com/office/drawing/2014/main" id="{3311866B-CF75-1519-0A99-9613DFB83D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818" y="3922218"/>
            <a:ext cx="311367" cy="311367"/>
          </a:xfrm>
          <a:prstGeom prst="rect">
            <a:avLst/>
          </a:prstGeom>
        </p:spPr>
      </p:pic>
      <p:pic>
        <p:nvPicPr>
          <p:cNvPr id="6" name="Grafik 5" descr="Afkrydsning med massiv udfyldning">
            <a:extLst>
              <a:ext uri="{FF2B5EF4-FFF2-40B4-BE49-F238E27FC236}">
                <a16:creationId xmlns:a16="http://schemas.microsoft.com/office/drawing/2014/main" id="{D152B496-DDF0-6E3F-1F8E-6D9FF6E8BD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5351" y="4586001"/>
            <a:ext cx="311367" cy="311367"/>
          </a:xfrm>
          <a:prstGeom prst="rect">
            <a:avLst/>
          </a:prstGeom>
        </p:spPr>
      </p:pic>
      <p:pic>
        <p:nvPicPr>
          <p:cNvPr id="10" name="Grafik 9" descr="Afkrydsning med massiv udfyldning">
            <a:extLst>
              <a:ext uri="{FF2B5EF4-FFF2-40B4-BE49-F238E27FC236}">
                <a16:creationId xmlns:a16="http://schemas.microsoft.com/office/drawing/2014/main" id="{6DAFB094-11E6-5F70-FACF-A254DD4CFF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1151" y="5212018"/>
            <a:ext cx="311367" cy="311367"/>
          </a:xfrm>
          <a:prstGeom prst="rect">
            <a:avLst/>
          </a:prstGeom>
        </p:spPr>
      </p:pic>
    </p:spTree>
    <p:extLst>
      <p:ext uri="{BB962C8B-B14F-4D97-AF65-F5344CB8AC3E}">
        <p14:creationId xmlns:p14="http://schemas.microsoft.com/office/powerpoint/2010/main" val="1626597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117B9-9A39-114C-2790-B973C7594298}"/>
            </a:ext>
          </a:extLst>
        </p:cNvPr>
        <p:cNvGrpSpPr/>
        <p:nvPr/>
      </p:nvGrpSpPr>
      <p:grpSpPr>
        <a:xfrm>
          <a:off x="0" y="0"/>
          <a:ext cx="0" cy="0"/>
          <a:chOff x="0" y="0"/>
          <a:chExt cx="0" cy="0"/>
        </a:xfrm>
      </p:grpSpPr>
      <p:sp>
        <p:nvSpPr>
          <p:cNvPr id="7" name="Rectangle 28">
            <a:extLst>
              <a:ext uri="{FF2B5EF4-FFF2-40B4-BE49-F238E27FC236}">
                <a16:creationId xmlns:a16="http://schemas.microsoft.com/office/drawing/2014/main" id="{D34616FF-10C4-8F83-7641-10F4231C2529}"/>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527C4FB4-B8FC-4B6F-B70C-5A26C31DF524}"/>
              </a:ext>
            </a:extLst>
          </p:cNvPr>
          <p:cNvSpPr txBox="1"/>
          <p:nvPr/>
        </p:nvSpPr>
        <p:spPr>
          <a:xfrm>
            <a:off x="5372229" y="1669970"/>
            <a:ext cx="6514970" cy="3970318"/>
          </a:xfrm>
          <a:prstGeom prst="rect">
            <a:avLst/>
          </a:prstGeom>
          <a:noFill/>
        </p:spPr>
        <p:txBody>
          <a:bodyPr wrap="square">
            <a:spAutoFit/>
          </a:bodyPr>
          <a:lstStyle/>
          <a:p>
            <a:r>
              <a:rPr kumimoji="1" lang="da-DK" sz="1800" b="1" dirty="0">
                <a:solidFill>
                  <a:srgbClr val="70578B"/>
                </a:solidFill>
                <a:latin typeface="Calibri" panose="020F0502020204030204" pitchFamily="34" charset="0"/>
                <a:cs typeface="Calibri" panose="020F0502020204030204" pitchFamily="34" charset="0"/>
              </a:rPr>
              <a:t>Time </a:t>
            </a:r>
            <a:r>
              <a:rPr kumimoji="1" lang="da-DK" sz="1800" b="1" dirty="0" err="1">
                <a:solidFill>
                  <a:srgbClr val="70578B"/>
                </a:solidFill>
                <a:latin typeface="Calibri" panose="020F0502020204030204" pitchFamily="34" charset="0"/>
                <a:cs typeface="Calibri" panose="020F0502020204030204" pitchFamily="34" charset="0"/>
              </a:rPr>
              <a:t>Blindness</a:t>
            </a:r>
            <a:r>
              <a:rPr kumimoji="1" lang="da-DK" sz="1800" b="1" dirty="0">
                <a:solidFill>
                  <a:srgbClr val="70578B"/>
                </a:solidFill>
                <a:latin typeface="Calibri" panose="020F0502020204030204" pitchFamily="34" charset="0"/>
                <a:cs typeface="Calibri" panose="020F0502020204030204" pitchFamily="34" charset="0"/>
              </a:rPr>
              <a:t> skyldes en kombination af hjernens kemi og eksekutive funktionsvanskeligheder.</a:t>
            </a:r>
            <a:br>
              <a:rPr kumimoji="1" lang="da-DK" sz="1800" b="1" dirty="0">
                <a:solidFill>
                  <a:srgbClr val="70578B"/>
                </a:solidFill>
                <a:latin typeface="Calibri" panose="020F0502020204030204" pitchFamily="34" charset="0"/>
                <a:cs typeface="Calibri" panose="020F0502020204030204" pitchFamily="34" charset="0"/>
              </a:rPr>
            </a:br>
            <a:endParaRPr kumimoji="1" lang="da-DK" sz="1800" b="1" dirty="0">
              <a:solidFill>
                <a:srgbClr val="70578B"/>
              </a:solidFill>
              <a:latin typeface="Calibri" panose="020F0502020204030204" pitchFamily="34" charset="0"/>
              <a:cs typeface="Calibri" panose="020F0502020204030204" pitchFamily="34" charset="0"/>
            </a:endParaRPr>
          </a:p>
          <a:p>
            <a:r>
              <a:rPr kumimoji="1" lang="da-DK" sz="1800" b="1" dirty="0">
                <a:solidFill>
                  <a:srgbClr val="70578B"/>
                </a:solidFill>
                <a:latin typeface="Calibri" panose="020F0502020204030204" pitchFamily="34" charset="0"/>
                <a:cs typeface="Calibri" panose="020F0502020204030204" pitchFamily="34" charset="0"/>
              </a:rPr>
              <a:t>Time </a:t>
            </a:r>
            <a:r>
              <a:rPr kumimoji="1" lang="da-DK" sz="1800" b="1" dirty="0" err="1">
                <a:solidFill>
                  <a:srgbClr val="70578B"/>
                </a:solidFill>
                <a:latin typeface="Calibri" panose="020F0502020204030204" pitchFamily="34" charset="0"/>
                <a:cs typeface="Calibri" panose="020F0502020204030204" pitchFamily="34" charset="0"/>
              </a:rPr>
              <a:t>Blindness</a:t>
            </a:r>
            <a:r>
              <a:rPr kumimoji="1" lang="da-DK" sz="1800" b="1" dirty="0">
                <a:solidFill>
                  <a:srgbClr val="70578B"/>
                </a:solidFill>
                <a:latin typeface="Calibri" panose="020F0502020204030204" pitchFamily="34" charset="0"/>
                <a:cs typeface="Calibri" panose="020F0502020204030204" pitchFamily="34" charset="0"/>
              </a:rPr>
              <a:t> betyder, at en person har svært ved at mærke, forstå og vurdere tidens gang. Det kan føre til, at de:</a:t>
            </a:r>
          </a:p>
          <a:p>
            <a:endParaRPr kumimoji="1" lang="da-DK" sz="18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Ikke bemærker, hvor lang tid der går, når de er optaget af noget.</a:t>
            </a: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Undervurderer eller overvurderer, hvor lang tid en opgave vil tage.</a:t>
            </a: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Har svært ved at huske deadlines eller fornemme, hvor tæt de er på.</a:t>
            </a:r>
          </a:p>
          <a:p>
            <a:pPr marL="342900" indent="-342900">
              <a:buFont typeface="Arial" panose="020B0604020202020204" pitchFamily="34" charset="0"/>
              <a:buChar char="•"/>
            </a:pPr>
            <a:r>
              <a:rPr kumimoji="1" lang="da-DK" sz="1800" dirty="0">
                <a:solidFill>
                  <a:schemeClr val="tx1">
                    <a:lumMod val="65000"/>
                    <a:lumOff val="35000"/>
                  </a:schemeClr>
                </a:solidFill>
                <a:latin typeface="Calibri" panose="020F0502020204030204" pitchFamily="34" charset="0"/>
                <a:cs typeface="Calibri" panose="020F0502020204030204" pitchFamily="34" charset="0"/>
              </a:rPr>
              <a:t>Kommer for sent eller for tidligt til aftaler.</a:t>
            </a:r>
          </a:p>
          <a:p>
            <a:br>
              <a:rPr kumimoji="1" lang="da-DK" sz="1800" dirty="0">
                <a:solidFill>
                  <a:srgbClr val="70578B"/>
                </a:solidFill>
                <a:latin typeface="Calibri" panose="020F0502020204030204" pitchFamily="34" charset="0"/>
                <a:cs typeface="Calibri" panose="020F0502020204030204" pitchFamily="34" charset="0"/>
              </a:rPr>
            </a:br>
            <a:endParaRPr kumimoji="1" lang="da-DK" sz="18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 name="Tekstfelt 1">
            <a:extLst>
              <a:ext uri="{FF2B5EF4-FFF2-40B4-BE49-F238E27FC236}">
                <a16:creationId xmlns:a16="http://schemas.microsoft.com/office/drawing/2014/main" id="{9ABD3A7F-76BE-9D5B-E539-EE9D97B65032}"/>
              </a:ext>
            </a:extLst>
          </p:cNvPr>
          <p:cNvSpPr txBox="1"/>
          <p:nvPr/>
        </p:nvSpPr>
        <p:spPr>
          <a:xfrm>
            <a:off x="5372229" y="742950"/>
            <a:ext cx="6297257" cy="646331"/>
          </a:xfrm>
          <a:prstGeom prst="rect">
            <a:avLst/>
          </a:prstGeom>
          <a:noFill/>
        </p:spPr>
        <p:txBody>
          <a:bodyPr wrap="square">
            <a:spAutoFit/>
          </a:bodyPr>
          <a:lstStyle/>
          <a:p>
            <a:r>
              <a:rPr kumimoji="1" lang="da-DK" sz="3600" b="1" dirty="0">
                <a:solidFill>
                  <a:srgbClr val="70578B"/>
                </a:solidFill>
                <a:latin typeface="Calibri" panose="020F0502020204030204" pitchFamily="34" charset="0"/>
                <a:cs typeface="Calibri" panose="020F0502020204030204" pitchFamily="34" charset="0"/>
              </a:rPr>
              <a:t>Hvad er Time </a:t>
            </a:r>
            <a:r>
              <a:rPr kumimoji="1" lang="da-DK" sz="3600" b="1" dirty="0" err="1">
                <a:solidFill>
                  <a:srgbClr val="70578B"/>
                </a:solidFill>
                <a:latin typeface="Calibri" panose="020F0502020204030204" pitchFamily="34" charset="0"/>
                <a:cs typeface="Calibri" panose="020F0502020204030204" pitchFamily="34" charset="0"/>
              </a:rPr>
              <a:t>Blindness</a:t>
            </a:r>
            <a:r>
              <a:rPr kumimoji="1" lang="da-DK" sz="3600" b="1" dirty="0">
                <a:solidFill>
                  <a:srgbClr val="70578B"/>
                </a:solidFill>
                <a:latin typeface="Calibri" panose="020F0502020204030204" pitchFamily="34" charset="0"/>
                <a:cs typeface="Calibri" panose="020F0502020204030204" pitchFamily="34" charset="0"/>
              </a:rPr>
              <a:t>?</a:t>
            </a:r>
            <a:endParaRPr kumimoji="1" lang="da-DK" sz="2800" dirty="0">
              <a:solidFill>
                <a:srgbClr val="70578B"/>
              </a:solidFill>
              <a:latin typeface="Calibri" panose="020F0502020204030204" pitchFamily="34" charset="0"/>
              <a:cs typeface="Calibri" panose="020F0502020204030204" pitchFamily="34" charset="0"/>
            </a:endParaRPr>
          </a:p>
        </p:txBody>
      </p:sp>
      <p:sp>
        <p:nvSpPr>
          <p:cNvPr id="6" name="Rectangle 27">
            <a:extLst>
              <a:ext uri="{FF2B5EF4-FFF2-40B4-BE49-F238E27FC236}">
                <a16:creationId xmlns:a16="http://schemas.microsoft.com/office/drawing/2014/main" id="{8B418175-5E71-FCFB-6CE0-F41677E1C681}"/>
              </a:ext>
            </a:extLst>
          </p:cNvPr>
          <p:cNvSpPr/>
          <p:nvPr/>
        </p:nvSpPr>
        <p:spPr>
          <a:xfrm>
            <a:off x="0" y="1422400"/>
            <a:ext cx="5067428" cy="4018844"/>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pic>
        <p:nvPicPr>
          <p:cNvPr id="10" name="Billede 9" descr="Et billede, der indeholder skitse, tegning, Stregtegning, diagram&#10;&#10;Indhold genereret af kunstig intelligens kan være forkert.">
            <a:extLst>
              <a:ext uri="{FF2B5EF4-FFF2-40B4-BE49-F238E27FC236}">
                <a16:creationId xmlns:a16="http://schemas.microsoft.com/office/drawing/2014/main" id="{F2EDB306-68F0-3222-74AD-43E52A2C1830}"/>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0" y="1777539"/>
            <a:ext cx="4681425" cy="3116276"/>
          </a:xfrm>
          <a:prstGeom prst="rect">
            <a:avLst/>
          </a:prstGeom>
        </p:spPr>
      </p:pic>
    </p:spTree>
    <p:extLst>
      <p:ext uri="{BB962C8B-B14F-4D97-AF65-F5344CB8AC3E}">
        <p14:creationId xmlns:p14="http://schemas.microsoft.com/office/powerpoint/2010/main" val="1884873154"/>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B0F66-F17D-8D0E-E54D-4F3B47D4EC2C}"/>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4F68443C-232C-3CB4-8258-88101D7440F0}"/>
              </a:ext>
            </a:extLst>
          </p:cNvPr>
          <p:cNvSpPr/>
          <p:nvPr/>
        </p:nvSpPr>
        <p:spPr>
          <a:xfrm>
            <a:off x="6350627" y="3509454"/>
            <a:ext cx="5076000" cy="249946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D6F447F9-3CEF-1667-6710-42819B9EFD8B}"/>
              </a:ext>
            </a:extLst>
          </p:cNvPr>
          <p:cNvSpPr/>
          <p:nvPr/>
        </p:nvSpPr>
        <p:spPr>
          <a:xfrm>
            <a:off x="724845" y="3509454"/>
            <a:ext cx="5076000" cy="249946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1">
            <a:extLst>
              <a:ext uri="{FF2B5EF4-FFF2-40B4-BE49-F238E27FC236}">
                <a16:creationId xmlns:a16="http://schemas.microsoft.com/office/drawing/2014/main" id="{1662863D-9EDD-181A-2130-CB7B0F01FBCE}"/>
              </a:ext>
            </a:extLst>
          </p:cNvPr>
          <p:cNvSpPr txBox="1">
            <a:spLocks/>
          </p:cNvSpPr>
          <p:nvPr/>
        </p:nvSpPr>
        <p:spPr>
          <a:xfrm>
            <a:off x="702418" y="463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Hvorfor opstår Time </a:t>
            </a:r>
            <a:r>
              <a:rPr lang="da-DK" dirty="0" err="1">
                <a:solidFill>
                  <a:srgbClr val="644D79"/>
                </a:solidFill>
                <a:latin typeface="+mn-lt"/>
              </a:rPr>
              <a:t>Blindness</a:t>
            </a:r>
            <a:r>
              <a:rPr lang="da-DK" dirty="0">
                <a:solidFill>
                  <a:srgbClr val="644D79"/>
                </a:solidFill>
                <a:latin typeface="+mn-lt"/>
              </a:rPr>
              <a:t> ved ADHD?</a:t>
            </a:r>
            <a:endParaRPr lang="da-DK" baseline="30000" dirty="0">
              <a:solidFill>
                <a:srgbClr val="644D79"/>
              </a:solidFill>
              <a:latin typeface="+mn-lt"/>
            </a:endParaRPr>
          </a:p>
        </p:txBody>
      </p:sp>
      <p:sp>
        <p:nvSpPr>
          <p:cNvPr id="34" name="Content Placeholder 4">
            <a:extLst>
              <a:ext uri="{FF2B5EF4-FFF2-40B4-BE49-F238E27FC236}">
                <a16:creationId xmlns:a16="http://schemas.microsoft.com/office/drawing/2014/main" id="{254A7FDC-53E3-B9C6-47ED-1C8B63BC422E}"/>
              </a:ext>
            </a:extLst>
          </p:cNvPr>
          <p:cNvSpPr txBox="1">
            <a:spLocks/>
          </p:cNvSpPr>
          <p:nvPr/>
        </p:nvSpPr>
        <p:spPr>
          <a:xfrm>
            <a:off x="1171923" y="3877917"/>
            <a:ext cx="4181843" cy="17625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E5DBF2"/>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ADHD-hjernen har mindre dopamin, som er afgørende for motivation og tidsfornemmelse. Lav dopamin betyder, at hjernen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ikke føler samme pres</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for at handle rettidigt.</a:t>
            </a:r>
          </a:p>
          <a:p>
            <a:pPr marL="0" indent="0" algn="ctr">
              <a:buClr>
                <a:srgbClr val="E5DBF2"/>
              </a:buClr>
              <a:buNone/>
            </a:pPr>
            <a:endParaRPr lang="da-DK" sz="1800" dirty="0">
              <a:solidFill>
                <a:srgbClr val="70578B"/>
              </a:solidFill>
              <a:ea typeface="Calibri" panose="020F0502020204030204" pitchFamily="34" charset="0"/>
              <a:cs typeface="Calibri" panose="020F0502020204030204" pitchFamily="34" charset="0"/>
            </a:endParaRPr>
          </a:p>
        </p:txBody>
      </p:sp>
      <p:sp>
        <p:nvSpPr>
          <p:cNvPr id="37" name="Rectangle 86">
            <a:extLst>
              <a:ext uri="{FF2B5EF4-FFF2-40B4-BE49-F238E27FC236}">
                <a16:creationId xmlns:a16="http://schemas.microsoft.com/office/drawing/2014/main" id="{7FAF8D89-078B-B488-2F39-B2A3EFDC00F4}"/>
              </a:ext>
            </a:extLst>
          </p:cNvPr>
          <p:cNvSpPr/>
          <p:nvPr/>
        </p:nvSpPr>
        <p:spPr>
          <a:xfrm>
            <a:off x="724845" y="2513143"/>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8" name="Rectangle 88">
            <a:extLst>
              <a:ext uri="{FF2B5EF4-FFF2-40B4-BE49-F238E27FC236}">
                <a16:creationId xmlns:a16="http://schemas.microsoft.com/office/drawing/2014/main" id="{AA9A9C80-5288-7C02-CFFC-F0FD8D398E8F}"/>
              </a:ext>
            </a:extLst>
          </p:cNvPr>
          <p:cNvSpPr/>
          <p:nvPr/>
        </p:nvSpPr>
        <p:spPr>
          <a:xfrm>
            <a:off x="6359076" y="2513143"/>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latin typeface="Calibri" panose="020F0502020204030204" pitchFamily="34" charset="0"/>
            </a:endParaRPr>
          </a:p>
        </p:txBody>
      </p:sp>
      <p:sp>
        <p:nvSpPr>
          <p:cNvPr id="43" name="Isosceles Triangle 89">
            <a:extLst>
              <a:ext uri="{FF2B5EF4-FFF2-40B4-BE49-F238E27FC236}">
                <a16:creationId xmlns:a16="http://schemas.microsoft.com/office/drawing/2014/main" id="{2B9E00AB-F605-7640-95A7-B5C6DB0ABF8C}"/>
              </a:ext>
            </a:extLst>
          </p:cNvPr>
          <p:cNvSpPr/>
          <p:nvPr/>
        </p:nvSpPr>
        <p:spPr>
          <a:xfrm>
            <a:off x="2967961" y="3331892"/>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6" name="Content Placeholder 4">
            <a:extLst>
              <a:ext uri="{FF2B5EF4-FFF2-40B4-BE49-F238E27FC236}">
                <a16:creationId xmlns:a16="http://schemas.microsoft.com/office/drawing/2014/main" id="{8168B33B-0B00-DCAE-CA50-94BDC5941CDA}"/>
              </a:ext>
            </a:extLst>
          </p:cNvPr>
          <p:cNvSpPr txBox="1">
            <a:spLocks/>
          </p:cNvSpPr>
          <p:nvPr/>
        </p:nvSpPr>
        <p:spPr>
          <a:xfrm>
            <a:off x="6834617" y="3860588"/>
            <a:ext cx="4181843" cy="206723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E5DBF2"/>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Når noget er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interessant</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kan en person med ADHD fordybe sig i det i timevis uden at mærke, at tiden går. </a:t>
            </a:r>
            <a:b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b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Modsatte problem: Når noget er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kedeligt</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kan det føles uendeligt langt.</a:t>
            </a:r>
            <a:endParaRPr lang="da-DK" sz="2000" kern="100" dirty="0">
              <a:solidFill>
                <a:srgbClr val="70578B"/>
              </a:solidFill>
              <a:effectLst/>
              <a:latin typeface="Calibri" panose="020F0502020204030204" pitchFamily="34" charset="0"/>
              <a:ea typeface="DengXian" panose="02010600030101010101" pitchFamily="2" charset="-122"/>
              <a:cs typeface="Calibri" panose="020F0502020204030204" pitchFamily="34" charset="0"/>
            </a:endParaRPr>
          </a:p>
          <a:p>
            <a:pPr marL="0" indent="0" algn="ctr">
              <a:buClr>
                <a:srgbClr val="E5DBF2"/>
              </a:buClr>
              <a:buNone/>
            </a:pPr>
            <a:endParaRPr lang="da-DK" sz="2000" dirty="0">
              <a:solidFill>
                <a:srgbClr val="313C85"/>
              </a:solidFill>
              <a:ea typeface="Calibri" panose="020F0502020204030204" pitchFamily="34" charset="0"/>
              <a:cs typeface="Calibri" panose="020F0502020204030204" pitchFamily="34" charset="0"/>
            </a:endParaRPr>
          </a:p>
        </p:txBody>
      </p:sp>
      <p:sp>
        <p:nvSpPr>
          <p:cNvPr id="57" name="Isosceles Triangle 89">
            <a:extLst>
              <a:ext uri="{FF2B5EF4-FFF2-40B4-BE49-F238E27FC236}">
                <a16:creationId xmlns:a16="http://schemas.microsoft.com/office/drawing/2014/main" id="{08432CAB-FC87-3D57-7043-CC39DEFD3EFA}"/>
              </a:ext>
            </a:extLst>
          </p:cNvPr>
          <p:cNvSpPr/>
          <p:nvPr/>
        </p:nvSpPr>
        <p:spPr>
          <a:xfrm>
            <a:off x="8593744" y="3303379"/>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B20119E1-1C31-9309-05E5-13E8295B50DE}"/>
              </a:ext>
            </a:extLst>
          </p:cNvPr>
          <p:cNvSpPr txBox="1"/>
          <p:nvPr/>
        </p:nvSpPr>
        <p:spPr>
          <a:xfrm>
            <a:off x="985718" y="1337348"/>
            <a:ext cx="10203543" cy="1200329"/>
          </a:xfrm>
          <a:prstGeom prst="rect">
            <a:avLst/>
          </a:prstGeom>
          <a:noFill/>
        </p:spPr>
        <p:txBody>
          <a:bodyPr wrap="square" rtlCol="0">
            <a:spAutoFit/>
          </a:bodyPr>
          <a:lstStyle/>
          <a:p>
            <a:r>
              <a:rPr lang="da-DK" sz="2000" dirty="0">
                <a:solidFill>
                  <a:srgbClr val="70578B"/>
                </a:solidFill>
              </a:rPr>
              <a:t>Time Blindness skyldes at hjernen hos en person med ADHD fungerer lidt anderledes, især de dele af hjernen, der har med </a:t>
            </a:r>
            <a:r>
              <a:rPr lang="da-DK" sz="2000" b="1" dirty="0">
                <a:solidFill>
                  <a:srgbClr val="70578B"/>
                </a:solidFill>
              </a:rPr>
              <a:t>opmærksomhed, hukommelse og impulskontrol </a:t>
            </a:r>
            <a:r>
              <a:rPr lang="da-DK" sz="2000" dirty="0">
                <a:solidFill>
                  <a:srgbClr val="70578B"/>
                </a:solidFill>
              </a:rPr>
              <a:t>at gøre. </a:t>
            </a:r>
          </a:p>
          <a:p>
            <a:r>
              <a:rPr lang="da-DK" sz="2000" dirty="0">
                <a:solidFill>
                  <a:srgbClr val="70578B"/>
                </a:solidFill>
              </a:rPr>
              <a:t>Åsager til </a:t>
            </a:r>
            <a:r>
              <a:rPr lang="da-DK" sz="2000" b="1" dirty="0">
                <a:solidFill>
                  <a:srgbClr val="70578B"/>
                </a:solidFill>
              </a:rPr>
              <a:t>Time Blindsness</a:t>
            </a:r>
            <a:r>
              <a:rPr lang="da-DK" sz="2000" dirty="0">
                <a:solidFill>
                  <a:srgbClr val="70578B"/>
                </a:solidFill>
              </a:rPr>
              <a:t>:</a:t>
            </a:r>
            <a:endParaRPr lang="da-DK" sz="2000" b="1" dirty="0">
              <a:solidFill>
                <a:srgbClr val="70578B"/>
              </a:solidFill>
            </a:endParaRPr>
          </a:p>
          <a:p>
            <a:pPr algn="l"/>
            <a:endParaRPr lang="da-DK" sz="1200" dirty="0"/>
          </a:p>
        </p:txBody>
      </p:sp>
      <p:sp>
        <p:nvSpPr>
          <p:cNvPr id="3" name="Tekstfelt 2">
            <a:extLst>
              <a:ext uri="{FF2B5EF4-FFF2-40B4-BE49-F238E27FC236}">
                <a16:creationId xmlns:a16="http://schemas.microsoft.com/office/drawing/2014/main" id="{AF0905D5-71A9-84E7-67DF-1C669E25A407}"/>
              </a:ext>
            </a:extLst>
          </p:cNvPr>
          <p:cNvSpPr txBox="1"/>
          <p:nvPr/>
        </p:nvSpPr>
        <p:spPr>
          <a:xfrm>
            <a:off x="883539" y="2611189"/>
            <a:ext cx="4789831" cy="800219"/>
          </a:xfrm>
          <a:prstGeom prst="rect">
            <a:avLst/>
          </a:prstGeom>
          <a:noFill/>
        </p:spPr>
        <p:txBody>
          <a:bodyPr wrap="square" rtlCol="0">
            <a:spAutoFit/>
          </a:bodyPr>
          <a:lstStyle/>
          <a:p>
            <a:pPr algn="ctr"/>
            <a:r>
              <a:rPr lang="da-DK" sz="36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Dopamin ubalance</a:t>
            </a:r>
            <a:endParaRPr lang="da-DK" sz="3600" kern="100" dirty="0">
              <a:solidFill>
                <a:schemeClr val="bg1"/>
              </a:solidFill>
              <a:effectLst/>
              <a:latin typeface="Calibri" panose="020F0502020204030204" pitchFamily="34" charset="0"/>
              <a:ea typeface="DengXian" panose="02010600030101010101" pitchFamily="2" charset="-122"/>
              <a:cs typeface="Calibri" panose="020F0502020204030204" pitchFamily="34" charset="0"/>
            </a:endParaRPr>
          </a:p>
          <a:p>
            <a:pPr algn="ctr"/>
            <a:endParaRPr lang="da-DK" sz="1000" dirty="0">
              <a:solidFill>
                <a:schemeClr val="bg1"/>
              </a:solidFill>
            </a:endParaRPr>
          </a:p>
        </p:txBody>
      </p:sp>
      <p:sp>
        <p:nvSpPr>
          <p:cNvPr id="5" name="Tekstfelt 4">
            <a:extLst>
              <a:ext uri="{FF2B5EF4-FFF2-40B4-BE49-F238E27FC236}">
                <a16:creationId xmlns:a16="http://schemas.microsoft.com/office/drawing/2014/main" id="{7C387056-6B9C-53BC-1938-160FFE57B988}"/>
              </a:ext>
            </a:extLst>
          </p:cNvPr>
          <p:cNvSpPr txBox="1"/>
          <p:nvPr/>
        </p:nvSpPr>
        <p:spPr>
          <a:xfrm>
            <a:off x="6493712" y="2558614"/>
            <a:ext cx="4789831" cy="646331"/>
          </a:xfrm>
          <a:prstGeom prst="rect">
            <a:avLst/>
          </a:prstGeom>
          <a:noFill/>
        </p:spPr>
        <p:txBody>
          <a:bodyPr wrap="square" rtlCol="0">
            <a:spAutoFit/>
          </a:bodyPr>
          <a:lstStyle/>
          <a:p>
            <a:pPr algn="ctr"/>
            <a:r>
              <a:rPr lang="da-DK" sz="3600"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Hyperfokus</a:t>
            </a:r>
            <a:r>
              <a:rPr lang="da-DK" sz="36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-effekten</a:t>
            </a:r>
          </a:p>
        </p:txBody>
      </p:sp>
      <p:sp>
        <p:nvSpPr>
          <p:cNvPr id="9" name="Ellipse 8">
            <a:extLst>
              <a:ext uri="{FF2B5EF4-FFF2-40B4-BE49-F238E27FC236}">
                <a16:creationId xmlns:a16="http://schemas.microsoft.com/office/drawing/2014/main" id="{226B94E6-E0B8-7BDE-7F1B-1EDC9C1A1D57}"/>
              </a:ext>
            </a:extLst>
          </p:cNvPr>
          <p:cNvSpPr/>
          <p:nvPr/>
        </p:nvSpPr>
        <p:spPr>
          <a:xfrm>
            <a:off x="521164" y="2287934"/>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1</a:t>
            </a:r>
          </a:p>
        </p:txBody>
      </p:sp>
      <p:sp>
        <p:nvSpPr>
          <p:cNvPr id="11" name="Ellipse 10">
            <a:extLst>
              <a:ext uri="{FF2B5EF4-FFF2-40B4-BE49-F238E27FC236}">
                <a16:creationId xmlns:a16="http://schemas.microsoft.com/office/drawing/2014/main" id="{483DA8E4-9CCD-7B6E-AA27-DC0C2C1569E9}"/>
              </a:ext>
            </a:extLst>
          </p:cNvPr>
          <p:cNvSpPr/>
          <p:nvPr/>
        </p:nvSpPr>
        <p:spPr>
          <a:xfrm>
            <a:off x="6119765" y="2266101"/>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2</a:t>
            </a:r>
          </a:p>
        </p:txBody>
      </p:sp>
    </p:spTree>
    <p:extLst>
      <p:ext uri="{BB962C8B-B14F-4D97-AF65-F5344CB8AC3E}">
        <p14:creationId xmlns:p14="http://schemas.microsoft.com/office/powerpoint/2010/main" val="1015029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4672B-B178-9516-A96E-98F3A34F4DE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3BBF7FD4-8E48-FDC4-8FA0-7711851D9705}"/>
              </a:ext>
            </a:extLst>
          </p:cNvPr>
          <p:cNvSpPr/>
          <p:nvPr/>
        </p:nvSpPr>
        <p:spPr>
          <a:xfrm>
            <a:off x="6328200" y="3283823"/>
            <a:ext cx="5076000" cy="284003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95CE5245-66CF-8B2E-3D74-3D50FBF0567A}"/>
              </a:ext>
            </a:extLst>
          </p:cNvPr>
          <p:cNvSpPr/>
          <p:nvPr/>
        </p:nvSpPr>
        <p:spPr>
          <a:xfrm>
            <a:off x="702418" y="3283822"/>
            <a:ext cx="5076000" cy="2840031"/>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1">
            <a:extLst>
              <a:ext uri="{FF2B5EF4-FFF2-40B4-BE49-F238E27FC236}">
                <a16:creationId xmlns:a16="http://schemas.microsoft.com/office/drawing/2014/main" id="{CB942FF6-496E-F925-5171-FAD469D37651}"/>
              </a:ext>
            </a:extLst>
          </p:cNvPr>
          <p:cNvSpPr txBox="1">
            <a:spLocks/>
          </p:cNvSpPr>
          <p:nvPr/>
        </p:nvSpPr>
        <p:spPr>
          <a:xfrm>
            <a:off x="702418" y="463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Hvorfor opstår Time </a:t>
            </a:r>
            <a:r>
              <a:rPr lang="da-DK" dirty="0" err="1">
                <a:solidFill>
                  <a:srgbClr val="644D79"/>
                </a:solidFill>
                <a:latin typeface="+mn-lt"/>
              </a:rPr>
              <a:t>Blindness</a:t>
            </a:r>
            <a:r>
              <a:rPr lang="da-DK" dirty="0">
                <a:solidFill>
                  <a:srgbClr val="644D79"/>
                </a:solidFill>
                <a:latin typeface="+mn-lt"/>
              </a:rPr>
              <a:t> ved ADHD?</a:t>
            </a:r>
            <a:endParaRPr lang="da-DK" baseline="30000" dirty="0">
              <a:solidFill>
                <a:srgbClr val="644D79"/>
              </a:solidFill>
              <a:latin typeface="+mn-lt"/>
            </a:endParaRPr>
          </a:p>
        </p:txBody>
      </p:sp>
      <p:sp>
        <p:nvSpPr>
          <p:cNvPr id="37" name="Rectangle 86">
            <a:extLst>
              <a:ext uri="{FF2B5EF4-FFF2-40B4-BE49-F238E27FC236}">
                <a16:creationId xmlns:a16="http://schemas.microsoft.com/office/drawing/2014/main" id="{742295E6-49B5-02BB-BDF8-956E868ED0D8}"/>
              </a:ext>
            </a:extLst>
          </p:cNvPr>
          <p:cNvSpPr/>
          <p:nvPr/>
        </p:nvSpPr>
        <p:spPr>
          <a:xfrm>
            <a:off x="702418" y="2287512"/>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8" name="Rectangle 88">
            <a:extLst>
              <a:ext uri="{FF2B5EF4-FFF2-40B4-BE49-F238E27FC236}">
                <a16:creationId xmlns:a16="http://schemas.microsoft.com/office/drawing/2014/main" id="{172413D2-77D2-3729-FE37-3239FB093E89}"/>
              </a:ext>
            </a:extLst>
          </p:cNvPr>
          <p:cNvSpPr/>
          <p:nvPr/>
        </p:nvSpPr>
        <p:spPr>
          <a:xfrm>
            <a:off x="6336649" y="2287512"/>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latin typeface="Calibri" panose="020F0502020204030204" pitchFamily="34" charset="0"/>
            </a:endParaRPr>
          </a:p>
        </p:txBody>
      </p:sp>
      <p:sp>
        <p:nvSpPr>
          <p:cNvPr id="43" name="Isosceles Triangle 89">
            <a:extLst>
              <a:ext uri="{FF2B5EF4-FFF2-40B4-BE49-F238E27FC236}">
                <a16:creationId xmlns:a16="http://schemas.microsoft.com/office/drawing/2014/main" id="{4FA7CFB4-12E6-6844-4BC6-AE3FA10A9921}"/>
              </a:ext>
            </a:extLst>
          </p:cNvPr>
          <p:cNvSpPr/>
          <p:nvPr/>
        </p:nvSpPr>
        <p:spPr>
          <a:xfrm>
            <a:off x="2945534" y="3106261"/>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6" name="Content Placeholder 4">
            <a:extLst>
              <a:ext uri="{FF2B5EF4-FFF2-40B4-BE49-F238E27FC236}">
                <a16:creationId xmlns:a16="http://schemas.microsoft.com/office/drawing/2014/main" id="{6936BD05-0901-A9A4-D9A4-6A95A7F8EBCD}"/>
              </a:ext>
            </a:extLst>
          </p:cNvPr>
          <p:cNvSpPr txBox="1">
            <a:spLocks/>
          </p:cNvSpPr>
          <p:nvPr/>
        </p:nvSpPr>
        <p:spPr>
          <a:xfrm>
            <a:off x="6585480" y="3358030"/>
            <a:ext cx="4632538" cy="2749471"/>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Personer med ADHD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tænker ofte i "nu" og "ikke nu" </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 stedet for en klar tidslinje.</a:t>
            </a:r>
          </a:p>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 har svært ved at forstå, at den fremtidige version af dem selv vil opleve konsekvenser.</a:t>
            </a:r>
          </a:p>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Dette fører til udskyde eller undgå en opgave (prokrastination) – "jeg gør det senere", fordi konsekvenserne ikke føles nærværende.</a:t>
            </a:r>
          </a:p>
        </p:txBody>
      </p:sp>
      <p:sp>
        <p:nvSpPr>
          <p:cNvPr id="57" name="Isosceles Triangle 89">
            <a:extLst>
              <a:ext uri="{FF2B5EF4-FFF2-40B4-BE49-F238E27FC236}">
                <a16:creationId xmlns:a16="http://schemas.microsoft.com/office/drawing/2014/main" id="{E687B73D-6FBE-AF8A-79BD-8871CBE72A15}"/>
              </a:ext>
            </a:extLst>
          </p:cNvPr>
          <p:cNvSpPr/>
          <p:nvPr/>
        </p:nvSpPr>
        <p:spPr>
          <a:xfrm>
            <a:off x="8571317" y="3077748"/>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2">
            <a:extLst>
              <a:ext uri="{FF2B5EF4-FFF2-40B4-BE49-F238E27FC236}">
                <a16:creationId xmlns:a16="http://schemas.microsoft.com/office/drawing/2014/main" id="{EF4DF9FF-98F6-E1A8-4D2F-9E8D77AE83F0}"/>
              </a:ext>
            </a:extLst>
          </p:cNvPr>
          <p:cNvSpPr txBox="1"/>
          <p:nvPr/>
        </p:nvSpPr>
        <p:spPr>
          <a:xfrm>
            <a:off x="1425215" y="2253098"/>
            <a:ext cx="3630404" cy="984885"/>
          </a:xfrm>
          <a:prstGeom prst="rect">
            <a:avLst/>
          </a:prstGeom>
          <a:noFill/>
        </p:spPr>
        <p:txBody>
          <a:bodyPr wrap="square" rtlCol="0">
            <a:spAutoFit/>
          </a:bodyPr>
          <a:lstStyle/>
          <a:p>
            <a:pPr algn="ctr"/>
            <a:r>
              <a:rPr lang="da-DK" sz="24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Arbejdshukommelse fungerer dårligere</a:t>
            </a:r>
          </a:p>
          <a:p>
            <a:pPr algn="ctr"/>
            <a:endParaRPr lang="da-DK" sz="1000" dirty="0">
              <a:solidFill>
                <a:schemeClr val="bg1"/>
              </a:solidFill>
            </a:endParaRPr>
          </a:p>
        </p:txBody>
      </p:sp>
      <p:sp>
        <p:nvSpPr>
          <p:cNvPr id="5" name="Tekstfelt 4">
            <a:extLst>
              <a:ext uri="{FF2B5EF4-FFF2-40B4-BE49-F238E27FC236}">
                <a16:creationId xmlns:a16="http://schemas.microsoft.com/office/drawing/2014/main" id="{414A406A-0668-ED15-2D3A-125CBFC5D54A}"/>
              </a:ext>
            </a:extLst>
          </p:cNvPr>
          <p:cNvSpPr txBox="1"/>
          <p:nvPr/>
        </p:nvSpPr>
        <p:spPr>
          <a:xfrm>
            <a:off x="6496203" y="2481587"/>
            <a:ext cx="4789831" cy="461665"/>
          </a:xfrm>
          <a:prstGeom prst="rect">
            <a:avLst/>
          </a:prstGeom>
          <a:noFill/>
        </p:spPr>
        <p:txBody>
          <a:bodyPr wrap="square" rtlCol="0">
            <a:spAutoFit/>
          </a:bodyPr>
          <a:lstStyle/>
          <a:p>
            <a:pPr algn="ctr"/>
            <a:r>
              <a:rPr lang="da-DK" sz="2400" b="1" kern="0" dirty="0">
                <a:solidFill>
                  <a:schemeClr val="bg1"/>
                </a:solidFill>
                <a:latin typeface="Calibri" panose="020F0502020204030204" pitchFamily="34" charset="0"/>
                <a:cs typeface="Calibri" panose="020F0502020204030204" pitchFamily="34" charset="0"/>
              </a:rPr>
              <a:t>Problemer med "fremtidig selv"</a:t>
            </a:r>
          </a:p>
        </p:txBody>
      </p:sp>
      <p:sp>
        <p:nvSpPr>
          <p:cNvPr id="9" name="Ellipse 8">
            <a:extLst>
              <a:ext uri="{FF2B5EF4-FFF2-40B4-BE49-F238E27FC236}">
                <a16:creationId xmlns:a16="http://schemas.microsoft.com/office/drawing/2014/main" id="{62951393-209C-B161-5FCA-FA2E14A143FF}"/>
              </a:ext>
            </a:extLst>
          </p:cNvPr>
          <p:cNvSpPr/>
          <p:nvPr/>
        </p:nvSpPr>
        <p:spPr>
          <a:xfrm>
            <a:off x="498737" y="2062303"/>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3</a:t>
            </a:r>
          </a:p>
        </p:txBody>
      </p:sp>
      <p:sp>
        <p:nvSpPr>
          <p:cNvPr id="11" name="Ellipse 10">
            <a:extLst>
              <a:ext uri="{FF2B5EF4-FFF2-40B4-BE49-F238E27FC236}">
                <a16:creationId xmlns:a16="http://schemas.microsoft.com/office/drawing/2014/main" id="{8A139080-03C6-FC60-4A2F-9B3D0FDD4D9A}"/>
              </a:ext>
            </a:extLst>
          </p:cNvPr>
          <p:cNvSpPr/>
          <p:nvPr/>
        </p:nvSpPr>
        <p:spPr>
          <a:xfrm>
            <a:off x="6097338" y="2040470"/>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4</a:t>
            </a:r>
          </a:p>
        </p:txBody>
      </p:sp>
      <p:sp>
        <p:nvSpPr>
          <p:cNvPr id="8" name="Content Placeholder 4">
            <a:extLst>
              <a:ext uri="{FF2B5EF4-FFF2-40B4-BE49-F238E27FC236}">
                <a16:creationId xmlns:a16="http://schemas.microsoft.com/office/drawing/2014/main" id="{3512C0EF-AE11-FA56-1179-15044F48743D}"/>
              </a:ext>
            </a:extLst>
          </p:cNvPr>
          <p:cNvSpPr txBox="1">
            <a:spLocks/>
          </p:cNvSpPr>
          <p:nvPr/>
        </p:nvSpPr>
        <p:spPr>
          <a:xfrm>
            <a:off x="1142427" y="3521226"/>
            <a:ext cx="4195979" cy="1641475"/>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Hjernen har svært ved at </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holde deadlines "aktive" i bevidstheden</a:t>
            </a: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t>
            </a:r>
          </a:p>
          <a:p>
            <a:pPr>
              <a:buClr>
                <a:srgbClr val="70578B"/>
              </a:buClr>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Når en deadline er langt væk, føles den ikke "rigtig" eller vigtig.</a:t>
            </a:r>
          </a:p>
          <a:p>
            <a:pPr>
              <a:buClr>
                <a:srgbClr val="70578B"/>
              </a:buClr>
            </a:pPr>
            <a:endPar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0" name="Tekstfelt 9">
            <a:extLst>
              <a:ext uri="{FF2B5EF4-FFF2-40B4-BE49-F238E27FC236}">
                <a16:creationId xmlns:a16="http://schemas.microsoft.com/office/drawing/2014/main" id="{C24E1760-3CD0-BCCC-BB5C-08D455C34839}"/>
              </a:ext>
            </a:extLst>
          </p:cNvPr>
          <p:cNvSpPr txBox="1"/>
          <p:nvPr/>
        </p:nvSpPr>
        <p:spPr>
          <a:xfrm>
            <a:off x="955762" y="1155791"/>
            <a:ext cx="10203543" cy="1015663"/>
          </a:xfrm>
          <a:prstGeom prst="rect">
            <a:avLst/>
          </a:prstGeom>
          <a:noFill/>
        </p:spPr>
        <p:txBody>
          <a:bodyPr wrap="square" rtlCol="0">
            <a:spAutoFit/>
          </a:bodyPr>
          <a:lstStyle/>
          <a:p>
            <a:r>
              <a:rPr lang="da-DK" sz="2000" dirty="0">
                <a:solidFill>
                  <a:srgbClr val="70578B"/>
                </a:solidFill>
              </a:rPr>
              <a:t>Time Blindness skyldes at hjernen hos en person med ADHD fungerer lidt anderledes, især de dele af hjernen, der har med </a:t>
            </a:r>
            <a:r>
              <a:rPr lang="da-DK" sz="2000" b="1" dirty="0">
                <a:solidFill>
                  <a:srgbClr val="70578B"/>
                </a:solidFill>
              </a:rPr>
              <a:t>opmærksomhed, hukommelse og impulskontrol </a:t>
            </a:r>
            <a:r>
              <a:rPr lang="da-DK" sz="2000" dirty="0">
                <a:solidFill>
                  <a:srgbClr val="70578B"/>
                </a:solidFill>
              </a:rPr>
              <a:t>at gøre. </a:t>
            </a:r>
          </a:p>
          <a:p>
            <a:r>
              <a:rPr lang="da-DK" sz="2000" dirty="0">
                <a:solidFill>
                  <a:srgbClr val="70578B"/>
                </a:solidFill>
              </a:rPr>
              <a:t>Åsager til </a:t>
            </a:r>
            <a:r>
              <a:rPr lang="da-DK" sz="2000" b="1" dirty="0">
                <a:solidFill>
                  <a:srgbClr val="70578B"/>
                </a:solidFill>
              </a:rPr>
              <a:t>Time Blindsness</a:t>
            </a:r>
            <a:endParaRPr lang="da-DK" sz="1200" dirty="0"/>
          </a:p>
        </p:txBody>
      </p:sp>
    </p:spTree>
    <p:extLst>
      <p:ext uri="{BB962C8B-B14F-4D97-AF65-F5344CB8AC3E}">
        <p14:creationId xmlns:p14="http://schemas.microsoft.com/office/powerpoint/2010/main" val="26212821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30D74-2082-2929-18EC-05EA43058EF3}"/>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9AC4D7BA-F05D-5AB7-4715-7C9277AFBAFA}"/>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1">
            <a:extLst>
              <a:ext uri="{FF2B5EF4-FFF2-40B4-BE49-F238E27FC236}">
                <a16:creationId xmlns:a16="http://schemas.microsoft.com/office/drawing/2014/main" id="{2D63682A-B609-0083-AC2E-B51DA73D62DC}"/>
              </a:ext>
            </a:extLst>
          </p:cNvPr>
          <p:cNvSpPr txBox="1">
            <a:spLocks/>
          </p:cNvSpPr>
          <p:nvPr/>
        </p:nvSpPr>
        <p:spPr>
          <a:xfrm>
            <a:off x="313090" y="204640"/>
            <a:ext cx="11565820"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da-DK" dirty="0">
                <a:solidFill>
                  <a:srgbClr val="644D79"/>
                </a:solidFill>
                <a:latin typeface="+mn-lt"/>
              </a:rPr>
              <a:t>Konkrete eksempler på Time </a:t>
            </a:r>
            <a:r>
              <a:rPr lang="da-DK" dirty="0" err="1">
                <a:solidFill>
                  <a:srgbClr val="644D79"/>
                </a:solidFill>
                <a:latin typeface="+mn-lt"/>
              </a:rPr>
              <a:t>Blindness</a:t>
            </a:r>
            <a:r>
              <a:rPr lang="da-DK" dirty="0">
                <a:solidFill>
                  <a:srgbClr val="644D79"/>
                </a:solidFill>
                <a:latin typeface="+mn-lt"/>
              </a:rPr>
              <a:t> i hverdagen</a:t>
            </a:r>
            <a:endParaRPr lang="da-DK" baseline="30000" dirty="0">
              <a:solidFill>
                <a:srgbClr val="644D79"/>
              </a:solidFill>
              <a:latin typeface="+mn-lt"/>
            </a:endParaRPr>
          </a:p>
        </p:txBody>
      </p:sp>
      <p:grpSp>
        <p:nvGrpSpPr>
          <p:cNvPr id="55" name="Gruppe 54">
            <a:extLst>
              <a:ext uri="{FF2B5EF4-FFF2-40B4-BE49-F238E27FC236}">
                <a16:creationId xmlns:a16="http://schemas.microsoft.com/office/drawing/2014/main" id="{895A4E98-0747-A971-F861-EE4B5A18767B}"/>
              </a:ext>
            </a:extLst>
          </p:cNvPr>
          <p:cNvGrpSpPr/>
          <p:nvPr/>
        </p:nvGrpSpPr>
        <p:grpSpPr>
          <a:xfrm>
            <a:off x="421311" y="1448786"/>
            <a:ext cx="11580851" cy="5124121"/>
            <a:chOff x="421311" y="1448786"/>
            <a:chExt cx="11580851" cy="5124121"/>
          </a:xfrm>
        </p:grpSpPr>
        <p:grpSp>
          <p:nvGrpSpPr>
            <p:cNvPr id="27" name="Gruppe 26">
              <a:extLst>
                <a:ext uri="{FF2B5EF4-FFF2-40B4-BE49-F238E27FC236}">
                  <a16:creationId xmlns:a16="http://schemas.microsoft.com/office/drawing/2014/main" id="{A8F0F9DD-9121-3BF3-B560-C98965B622B3}"/>
                </a:ext>
              </a:extLst>
            </p:cNvPr>
            <p:cNvGrpSpPr/>
            <p:nvPr/>
          </p:nvGrpSpPr>
          <p:grpSpPr>
            <a:xfrm>
              <a:off x="421311" y="1453219"/>
              <a:ext cx="3699827" cy="5119688"/>
              <a:chOff x="493883" y="1533672"/>
              <a:chExt cx="3699827" cy="5119688"/>
            </a:xfrm>
          </p:grpSpPr>
          <p:sp>
            <p:nvSpPr>
              <p:cNvPr id="6" name="Rektangel 5">
                <a:extLst>
                  <a:ext uri="{FF2B5EF4-FFF2-40B4-BE49-F238E27FC236}">
                    <a16:creationId xmlns:a16="http://schemas.microsoft.com/office/drawing/2014/main" id="{953F6D3C-C2BF-CDED-DA2A-4E9500F45DBE}"/>
                  </a:ext>
                </a:extLst>
              </p:cNvPr>
              <p:cNvSpPr/>
              <p:nvPr/>
            </p:nvSpPr>
            <p:spPr>
              <a:xfrm>
                <a:off x="493883" y="3562234"/>
                <a:ext cx="3543802"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Rectangle 86">
                <a:extLst>
                  <a:ext uri="{FF2B5EF4-FFF2-40B4-BE49-F238E27FC236}">
                    <a16:creationId xmlns:a16="http://schemas.microsoft.com/office/drawing/2014/main" id="{6776EB50-8E2E-3C82-1F82-CBFCF9372B24}"/>
                  </a:ext>
                </a:extLst>
              </p:cNvPr>
              <p:cNvSpPr/>
              <p:nvPr/>
            </p:nvSpPr>
            <p:spPr>
              <a:xfrm>
                <a:off x="493883" y="1913616"/>
                <a:ext cx="3543802"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 name="Tekstfelt 2">
                <a:extLst>
                  <a:ext uri="{FF2B5EF4-FFF2-40B4-BE49-F238E27FC236}">
                    <a16:creationId xmlns:a16="http://schemas.microsoft.com/office/drawing/2014/main" id="{EAB1DF1C-7212-05A2-ECC7-C73D704DEDC3}"/>
                  </a:ext>
                </a:extLst>
              </p:cNvPr>
              <p:cNvSpPr txBox="1"/>
              <p:nvPr/>
            </p:nvSpPr>
            <p:spPr>
              <a:xfrm>
                <a:off x="563306" y="2140485"/>
                <a:ext cx="3630404" cy="707886"/>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"Det tager kun 5 minutter!" </a:t>
                </a:r>
                <a:b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men det tager 45 minutter</a:t>
                </a:r>
                <a:endParaRPr lang="da-DK" sz="900" dirty="0">
                  <a:solidFill>
                    <a:schemeClr val="bg1"/>
                  </a:solidFill>
                </a:endParaRPr>
              </a:p>
            </p:txBody>
          </p:sp>
          <p:sp>
            <p:nvSpPr>
              <p:cNvPr id="9" name="Ellipse 8">
                <a:extLst>
                  <a:ext uri="{FF2B5EF4-FFF2-40B4-BE49-F238E27FC236}">
                    <a16:creationId xmlns:a16="http://schemas.microsoft.com/office/drawing/2014/main" id="{00E0608C-6635-52C4-7E9A-607B44CAF497}"/>
                  </a:ext>
                </a:extLst>
              </p:cNvPr>
              <p:cNvSpPr/>
              <p:nvPr/>
            </p:nvSpPr>
            <p:spPr>
              <a:xfrm>
                <a:off x="1923705" y="1533672"/>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1</a:t>
                </a:r>
              </a:p>
            </p:txBody>
          </p:sp>
          <p:sp>
            <p:nvSpPr>
              <p:cNvPr id="8" name="Content Placeholder 4">
                <a:extLst>
                  <a:ext uri="{FF2B5EF4-FFF2-40B4-BE49-F238E27FC236}">
                    <a16:creationId xmlns:a16="http://schemas.microsoft.com/office/drawing/2014/main" id="{9FFA3B3E-E0BB-01D0-EDAD-3FEC8E5750DF}"/>
                  </a:ext>
                </a:extLst>
              </p:cNvPr>
              <p:cNvSpPr txBox="1">
                <a:spLocks/>
              </p:cNvSpPr>
              <p:nvPr/>
            </p:nvSpPr>
            <p:spPr>
              <a:xfrm>
                <a:off x="662270" y="4130321"/>
                <a:ext cx="3204877" cy="2344231"/>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starter med at rydde op i køkkenet og tænker, det vil tage 5 minutter.</a:t>
                </a:r>
              </a:p>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Pludselig har de brugt 45 minutter på at organisere skuffer, uden at bemærke, hvor tiden forsvandt</a:t>
                </a:r>
              </a:p>
            </p:txBody>
          </p:sp>
          <p:sp>
            <p:nvSpPr>
              <p:cNvPr id="26" name="Ellipse 25">
                <a:extLst>
                  <a:ext uri="{FF2B5EF4-FFF2-40B4-BE49-F238E27FC236}">
                    <a16:creationId xmlns:a16="http://schemas.microsoft.com/office/drawing/2014/main" id="{70597E39-96DB-F760-5599-F0C5DABB90CC}"/>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8" name="Gruppe 27">
              <a:extLst>
                <a:ext uri="{FF2B5EF4-FFF2-40B4-BE49-F238E27FC236}">
                  <a16:creationId xmlns:a16="http://schemas.microsoft.com/office/drawing/2014/main" id="{00A51189-90CB-ACE4-E989-333789BBE7C4}"/>
                </a:ext>
              </a:extLst>
            </p:cNvPr>
            <p:cNvGrpSpPr/>
            <p:nvPr/>
          </p:nvGrpSpPr>
          <p:grpSpPr>
            <a:xfrm>
              <a:off x="4407543" y="1448786"/>
              <a:ext cx="3699827" cy="5112608"/>
              <a:chOff x="493883" y="1540752"/>
              <a:chExt cx="3699827" cy="5112608"/>
            </a:xfrm>
          </p:grpSpPr>
          <p:sp>
            <p:nvSpPr>
              <p:cNvPr id="29" name="Rektangel 28">
                <a:extLst>
                  <a:ext uri="{FF2B5EF4-FFF2-40B4-BE49-F238E27FC236}">
                    <a16:creationId xmlns:a16="http://schemas.microsoft.com/office/drawing/2014/main" id="{CB945CDE-DCFC-8FE2-E9EB-E014C90D5912}"/>
                  </a:ext>
                </a:extLst>
              </p:cNvPr>
              <p:cNvSpPr/>
              <p:nvPr/>
            </p:nvSpPr>
            <p:spPr>
              <a:xfrm>
                <a:off x="493883" y="3562234"/>
                <a:ext cx="3541673"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 name="Rectangle 86">
                <a:extLst>
                  <a:ext uri="{FF2B5EF4-FFF2-40B4-BE49-F238E27FC236}">
                    <a16:creationId xmlns:a16="http://schemas.microsoft.com/office/drawing/2014/main" id="{BAC0A6C9-E2FA-DE61-A39D-51880086AC73}"/>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1" name="Tekstfelt 30">
                <a:extLst>
                  <a:ext uri="{FF2B5EF4-FFF2-40B4-BE49-F238E27FC236}">
                    <a16:creationId xmlns:a16="http://schemas.microsoft.com/office/drawing/2014/main" id="{9A687D6A-A5F7-4EB3-DC18-A5DD73083588}"/>
                  </a:ext>
                </a:extLst>
              </p:cNvPr>
              <p:cNvSpPr txBox="1"/>
              <p:nvPr/>
            </p:nvSpPr>
            <p:spPr>
              <a:xfrm>
                <a:off x="563306" y="2140485"/>
                <a:ext cx="3630404" cy="707886"/>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"Jeg har masser af tid!" </a:t>
                </a:r>
                <a:b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men misser en deadline</a:t>
                </a:r>
              </a:p>
            </p:txBody>
          </p:sp>
          <p:sp>
            <p:nvSpPr>
              <p:cNvPr id="32" name="Ellipse 31">
                <a:extLst>
                  <a:ext uri="{FF2B5EF4-FFF2-40B4-BE49-F238E27FC236}">
                    <a16:creationId xmlns:a16="http://schemas.microsoft.com/office/drawing/2014/main" id="{CF7713B7-76AB-121E-8D1A-D0437A886CB0}"/>
                  </a:ext>
                </a:extLst>
              </p:cNvPr>
              <p:cNvSpPr/>
              <p:nvPr/>
            </p:nvSpPr>
            <p:spPr>
              <a:xfrm>
                <a:off x="1895396" y="1540752"/>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2</a:t>
                </a:r>
              </a:p>
            </p:txBody>
          </p:sp>
          <p:sp>
            <p:nvSpPr>
              <p:cNvPr id="33" name="Content Placeholder 4">
                <a:extLst>
                  <a:ext uri="{FF2B5EF4-FFF2-40B4-BE49-F238E27FC236}">
                    <a16:creationId xmlns:a16="http://schemas.microsoft.com/office/drawing/2014/main" id="{923E450C-7569-364C-F7B0-7DA9EAF17720}"/>
                  </a:ext>
                </a:extLst>
              </p:cNvPr>
              <p:cNvSpPr txBox="1">
                <a:spLocks/>
              </p:cNvSpPr>
              <p:nvPr/>
            </p:nvSpPr>
            <p:spPr>
              <a:xfrm>
                <a:off x="776911" y="4195644"/>
                <a:ext cx="3007319" cy="17902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opgave skal afleveres om en uge. Det føles som en evighed væk.</a:t>
                </a:r>
              </a:p>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 udsætter det, indtil de opdager, at deadline er i morgen – panik opstår.</a:t>
                </a:r>
              </a:p>
            </p:txBody>
          </p:sp>
          <p:sp>
            <p:nvSpPr>
              <p:cNvPr id="34" name="Ellipse 33">
                <a:extLst>
                  <a:ext uri="{FF2B5EF4-FFF2-40B4-BE49-F238E27FC236}">
                    <a16:creationId xmlns:a16="http://schemas.microsoft.com/office/drawing/2014/main" id="{DD4444E4-1CFB-950D-D22F-99847411476B}"/>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5" name="Gruppe 34">
              <a:extLst>
                <a:ext uri="{FF2B5EF4-FFF2-40B4-BE49-F238E27FC236}">
                  <a16:creationId xmlns:a16="http://schemas.microsoft.com/office/drawing/2014/main" id="{4A70AF54-1B10-F1DB-E803-A1AF4423C673}"/>
                </a:ext>
              </a:extLst>
            </p:cNvPr>
            <p:cNvGrpSpPr/>
            <p:nvPr/>
          </p:nvGrpSpPr>
          <p:grpSpPr>
            <a:xfrm>
              <a:off x="8371758" y="1493975"/>
              <a:ext cx="3630404" cy="5078932"/>
              <a:chOff x="477392" y="1574428"/>
              <a:chExt cx="3630404" cy="5078932"/>
            </a:xfrm>
          </p:grpSpPr>
          <p:sp>
            <p:nvSpPr>
              <p:cNvPr id="36" name="Rektangel 35">
                <a:extLst>
                  <a:ext uri="{FF2B5EF4-FFF2-40B4-BE49-F238E27FC236}">
                    <a16:creationId xmlns:a16="http://schemas.microsoft.com/office/drawing/2014/main" id="{EA173F26-2B1D-051B-D8CA-4F1130349F88}"/>
                  </a:ext>
                </a:extLst>
              </p:cNvPr>
              <p:cNvSpPr/>
              <p:nvPr/>
            </p:nvSpPr>
            <p:spPr>
              <a:xfrm>
                <a:off x="493883" y="3562234"/>
                <a:ext cx="3525019"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Rectangle 86">
                <a:extLst>
                  <a:ext uri="{FF2B5EF4-FFF2-40B4-BE49-F238E27FC236}">
                    <a16:creationId xmlns:a16="http://schemas.microsoft.com/office/drawing/2014/main" id="{F2F5AB9C-18C7-540F-B27D-15528E89456E}"/>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40" name="Tekstfelt 39">
                <a:extLst>
                  <a:ext uri="{FF2B5EF4-FFF2-40B4-BE49-F238E27FC236}">
                    <a16:creationId xmlns:a16="http://schemas.microsoft.com/office/drawing/2014/main" id="{63D95433-7CC5-92DC-EB43-81727C8236F9}"/>
                  </a:ext>
                </a:extLst>
              </p:cNvPr>
              <p:cNvSpPr txBox="1"/>
              <p:nvPr/>
            </p:nvSpPr>
            <p:spPr>
              <a:xfrm>
                <a:off x="477392" y="2118147"/>
                <a:ext cx="3630404" cy="707886"/>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"Jeg gik bare lige på nettet i 2 minutter" – men en time gik</a:t>
                </a:r>
              </a:p>
            </p:txBody>
          </p:sp>
          <p:sp>
            <p:nvSpPr>
              <p:cNvPr id="41" name="Ellipse 40">
                <a:extLst>
                  <a:ext uri="{FF2B5EF4-FFF2-40B4-BE49-F238E27FC236}">
                    <a16:creationId xmlns:a16="http://schemas.microsoft.com/office/drawing/2014/main" id="{B5DD5240-69EE-228D-DB6D-CCD7CE0DFAAD}"/>
                  </a:ext>
                </a:extLst>
              </p:cNvPr>
              <p:cNvSpPr/>
              <p:nvPr/>
            </p:nvSpPr>
            <p:spPr>
              <a:xfrm>
                <a:off x="1941009" y="1574428"/>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3</a:t>
                </a:r>
              </a:p>
            </p:txBody>
          </p:sp>
          <p:sp>
            <p:nvSpPr>
              <p:cNvPr id="42" name="Content Placeholder 4">
                <a:extLst>
                  <a:ext uri="{FF2B5EF4-FFF2-40B4-BE49-F238E27FC236}">
                    <a16:creationId xmlns:a16="http://schemas.microsoft.com/office/drawing/2014/main" id="{954210C6-47F8-3F6B-10F7-059BC4D4EC17}"/>
                  </a:ext>
                </a:extLst>
              </p:cNvPr>
              <p:cNvSpPr txBox="1">
                <a:spLocks/>
              </p:cNvSpPr>
              <p:nvPr/>
            </p:nvSpPr>
            <p:spPr>
              <a:xfrm>
                <a:off x="776515" y="4201167"/>
                <a:ext cx="3032159" cy="17902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 ville bare tjekke en e-mail, men falder i en spiral af videoer og sociale medier.</a:t>
                </a:r>
              </a:p>
              <a:p>
                <a:pPr marL="0" indent="0" algn="ctr">
                  <a:buClr>
                    <a:srgbClr val="70578B"/>
                  </a:buClr>
                  <a:buNone/>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Før de ved af det, er der gået en time, og de har glemt, hvad de egentlig skulle lave.</a:t>
                </a:r>
              </a:p>
            </p:txBody>
          </p:sp>
          <p:sp>
            <p:nvSpPr>
              <p:cNvPr id="44" name="Ellipse 43">
                <a:extLst>
                  <a:ext uri="{FF2B5EF4-FFF2-40B4-BE49-F238E27FC236}">
                    <a16:creationId xmlns:a16="http://schemas.microsoft.com/office/drawing/2014/main" id="{44A6705C-8B0B-781E-289E-CBC6AF6AD017}"/>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46" name="Grafik 45" descr="Ur med massiv udfyldning">
              <a:extLst>
                <a:ext uri="{FF2B5EF4-FFF2-40B4-BE49-F238E27FC236}">
                  <a16:creationId xmlns:a16="http://schemas.microsoft.com/office/drawing/2014/main" id="{961E87CF-0924-F588-0D2A-99F697D29C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5783" y="2994482"/>
              <a:ext cx="753245" cy="753245"/>
            </a:xfrm>
            <a:prstGeom prst="rect">
              <a:avLst/>
            </a:prstGeom>
          </p:spPr>
        </p:pic>
        <p:pic>
          <p:nvPicPr>
            <p:cNvPr id="50" name="Grafik 49" descr="Timeglas 60% med massiv udfyldning">
              <a:extLst>
                <a:ext uri="{FF2B5EF4-FFF2-40B4-BE49-F238E27FC236}">
                  <a16:creationId xmlns:a16="http://schemas.microsoft.com/office/drawing/2014/main" id="{BEE61441-1ECB-5D6B-5BAE-87C9FBCDCD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7069" y="2960121"/>
              <a:ext cx="735554" cy="735554"/>
            </a:xfrm>
            <a:prstGeom prst="rect">
              <a:avLst/>
            </a:prstGeom>
          </p:spPr>
        </p:pic>
        <p:pic>
          <p:nvPicPr>
            <p:cNvPr id="54" name="Grafik 53" descr="Stopur 75% med massiv udfyldning">
              <a:extLst>
                <a:ext uri="{FF2B5EF4-FFF2-40B4-BE49-F238E27FC236}">
                  <a16:creationId xmlns:a16="http://schemas.microsoft.com/office/drawing/2014/main" id="{64600870-BB1B-D51E-2D64-3BF782DED0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32600" y="2922617"/>
              <a:ext cx="852949" cy="852949"/>
            </a:xfrm>
            <a:prstGeom prst="rect">
              <a:avLst/>
            </a:prstGeom>
          </p:spPr>
        </p:pic>
      </p:grpSp>
    </p:spTree>
    <p:extLst>
      <p:ext uri="{BB962C8B-B14F-4D97-AF65-F5344CB8AC3E}">
        <p14:creationId xmlns:p14="http://schemas.microsoft.com/office/powerpoint/2010/main" val="1622698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1C09D-6831-D452-490C-9DDA3CF145B0}"/>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0814D7DD-5E24-D63F-9D7C-6BA7FC6B2E31}"/>
              </a:ext>
            </a:extLst>
          </p:cNvPr>
          <p:cNvSpPr txBox="1">
            <a:spLocks/>
          </p:cNvSpPr>
          <p:nvPr/>
        </p:nvSpPr>
        <p:spPr>
          <a:xfrm>
            <a:off x="313090" y="204640"/>
            <a:ext cx="115658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da-DK" dirty="0">
                <a:solidFill>
                  <a:srgbClr val="644D79"/>
                </a:solidFill>
                <a:latin typeface="+mn-lt"/>
              </a:rPr>
              <a:t>Hvilke problemer skaber Time </a:t>
            </a:r>
            <a:r>
              <a:rPr lang="da-DK" dirty="0" err="1">
                <a:solidFill>
                  <a:srgbClr val="644D79"/>
                </a:solidFill>
                <a:latin typeface="+mn-lt"/>
              </a:rPr>
              <a:t>Blindness</a:t>
            </a:r>
            <a:endParaRPr lang="da-DK" baseline="30000" dirty="0">
              <a:solidFill>
                <a:srgbClr val="644D79"/>
              </a:solidFill>
              <a:latin typeface="+mn-lt"/>
            </a:endParaRPr>
          </a:p>
        </p:txBody>
      </p:sp>
      <p:sp>
        <p:nvSpPr>
          <p:cNvPr id="2" name="Rektangel 1">
            <a:extLst>
              <a:ext uri="{FF2B5EF4-FFF2-40B4-BE49-F238E27FC236}">
                <a16:creationId xmlns:a16="http://schemas.microsoft.com/office/drawing/2014/main" id="{FBC25628-B21B-02EA-69B8-3DFB1CB00FF1}"/>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45" name="Gruppe 44">
            <a:extLst>
              <a:ext uri="{FF2B5EF4-FFF2-40B4-BE49-F238E27FC236}">
                <a16:creationId xmlns:a16="http://schemas.microsoft.com/office/drawing/2014/main" id="{97B2D122-172D-79EC-D8D5-9A1C635BD539}"/>
              </a:ext>
            </a:extLst>
          </p:cNvPr>
          <p:cNvGrpSpPr/>
          <p:nvPr/>
        </p:nvGrpSpPr>
        <p:grpSpPr>
          <a:xfrm>
            <a:off x="404821" y="1821650"/>
            <a:ext cx="11597341" cy="4751257"/>
            <a:chOff x="421311" y="1821650"/>
            <a:chExt cx="11597341" cy="4751257"/>
          </a:xfrm>
        </p:grpSpPr>
        <p:sp>
          <p:nvSpPr>
            <p:cNvPr id="6" name="Rektangel 5">
              <a:extLst>
                <a:ext uri="{FF2B5EF4-FFF2-40B4-BE49-F238E27FC236}">
                  <a16:creationId xmlns:a16="http://schemas.microsoft.com/office/drawing/2014/main" id="{93AADA6E-AFEC-15EA-24E7-A0180199FDBF}"/>
                </a:ext>
              </a:extLst>
            </p:cNvPr>
            <p:cNvSpPr/>
            <p:nvPr/>
          </p:nvSpPr>
          <p:spPr>
            <a:xfrm>
              <a:off x="421311" y="3481781"/>
              <a:ext cx="3543802"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Rectangle 86">
              <a:extLst>
                <a:ext uri="{FF2B5EF4-FFF2-40B4-BE49-F238E27FC236}">
                  <a16:creationId xmlns:a16="http://schemas.microsoft.com/office/drawing/2014/main" id="{7841E1B2-C946-B996-98B5-3F803018EAF0}"/>
                </a:ext>
              </a:extLst>
            </p:cNvPr>
            <p:cNvSpPr/>
            <p:nvPr/>
          </p:nvSpPr>
          <p:spPr>
            <a:xfrm>
              <a:off x="421311" y="1833163"/>
              <a:ext cx="3543802"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 name="Tekstfelt 2">
              <a:extLst>
                <a:ext uri="{FF2B5EF4-FFF2-40B4-BE49-F238E27FC236}">
                  <a16:creationId xmlns:a16="http://schemas.microsoft.com/office/drawing/2014/main" id="{2DFE8263-08C7-0C39-BC5F-A55BF1D1AF2C}"/>
                </a:ext>
              </a:extLst>
            </p:cNvPr>
            <p:cNvSpPr txBox="1"/>
            <p:nvPr/>
          </p:nvSpPr>
          <p:spPr>
            <a:xfrm>
              <a:off x="475149" y="2185642"/>
              <a:ext cx="3630404" cy="400110"/>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Kronisk forsinkelse</a:t>
              </a:r>
            </a:p>
          </p:txBody>
        </p:sp>
        <p:sp>
          <p:nvSpPr>
            <p:cNvPr id="8" name="Content Placeholder 4">
              <a:extLst>
                <a:ext uri="{FF2B5EF4-FFF2-40B4-BE49-F238E27FC236}">
                  <a16:creationId xmlns:a16="http://schemas.microsoft.com/office/drawing/2014/main" id="{93664666-233B-3570-E8D1-E6BE3F1CF648}"/>
                </a:ext>
              </a:extLst>
            </p:cNvPr>
            <p:cNvSpPr txBox="1">
              <a:spLocks/>
            </p:cNvSpPr>
            <p:nvPr/>
          </p:nvSpPr>
          <p:spPr>
            <a:xfrm>
              <a:off x="520850" y="3986119"/>
              <a:ext cx="3289918" cy="225087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Glemmer at tage højde for transporttid, forberedelse og pauser.</a:t>
              </a:r>
            </a:p>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Regner forkert med tid ("Jeg behøver kun 10 minutter" → tager 40 minutter).</a:t>
              </a:r>
            </a:p>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Starter for sent, fordi "jeg har masser af tid" føles rigtigt.</a:t>
              </a:r>
            </a:p>
          </p:txBody>
        </p:sp>
        <p:sp>
          <p:nvSpPr>
            <p:cNvPr id="26" name="Ellipse 25">
              <a:extLst>
                <a:ext uri="{FF2B5EF4-FFF2-40B4-BE49-F238E27FC236}">
                  <a16:creationId xmlns:a16="http://schemas.microsoft.com/office/drawing/2014/main" id="{45742A7A-7A21-C2F1-8516-BE08A463CDFF}"/>
                </a:ext>
              </a:extLst>
            </p:cNvPr>
            <p:cNvSpPr/>
            <p:nvPr/>
          </p:nvSpPr>
          <p:spPr>
            <a:xfrm>
              <a:off x="1675149" y="2826033"/>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8" name="Gruppe 27">
              <a:extLst>
                <a:ext uri="{FF2B5EF4-FFF2-40B4-BE49-F238E27FC236}">
                  <a16:creationId xmlns:a16="http://schemas.microsoft.com/office/drawing/2014/main" id="{AAAAE289-890F-68B0-94DB-19D65AC867A1}"/>
                </a:ext>
              </a:extLst>
            </p:cNvPr>
            <p:cNvGrpSpPr/>
            <p:nvPr/>
          </p:nvGrpSpPr>
          <p:grpSpPr>
            <a:xfrm>
              <a:off x="4407543" y="1821650"/>
              <a:ext cx="3700252" cy="4739744"/>
              <a:chOff x="493883" y="1913616"/>
              <a:chExt cx="3700252" cy="4739744"/>
            </a:xfrm>
          </p:grpSpPr>
          <p:sp>
            <p:nvSpPr>
              <p:cNvPr id="29" name="Rektangel 28">
                <a:extLst>
                  <a:ext uri="{FF2B5EF4-FFF2-40B4-BE49-F238E27FC236}">
                    <a16:creationId xmlns:a16="http://schemas.microsoft.com/office/drawing/2014/main" id="{EC49C804-1EAA-420D-CC74-585FF9A90620}"/>
                  </a:ext>
                </a:extLst>
              </p:cNvPr>
              <p:cNvSpPr/>
              <p:nvPr/>
            </p:nvSpPr>
            <p:spPr>
              <a:xfrm>
                <a:off x="493883" y="3562234"/>
                <a:ext cx="3541673"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 name="Rectangle 86">
                <a:extLst>
                  <a:ext uri="{FF2B5EF4-FFF2-40B4-BE49-F238E27FC236}">
                    <a16:creationId xmlns:a16="http://schemas.microsoft.com/office/drawing/2014/main" id="{0649D5AF-EC22-E785-4368-0A4BDF602D8F}"/>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31" name="Tekstfelt 30">
                <a:extLst>
                  <a:ext uri="{FF2B5EF4-FFF2-40B4-BE49-F238E27FC236}">
                    <a16:creationId xmlns:a16="http://schemas.microsoft.com/office/drawing/2014/main" id="{976851A5-B359-AC34-566C-26014B945F77}"/>
                  </a:ext>
                </a:extLst>
              </p:cNvPr>
              <p:cNvSpPr txBox="1"/>
              <p:nvPr/>
            </p:nvSpPr>
            <p:spPr>
              <a:xfrm>
                <a:off x="563731" y="2277608"/>
                <a:ext cx="3630404" cy="400110"/>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Overvældelse og stress</a:t>
                </a:r>
              </a:p>
            </p:txBody>
          </p:sp>
          <p:sp>
            <p:nvSpPr>
              <p:cNvPr id="33" name="Content Placeholder 4">
                <a:extLst>
                  <a:ext uri="{FF2B5EF4-FFF2-40B4-BE49-F238E27FC236}">
                    <a16:creationId xmlns:a16="http://schemas.microsoft.com/office/drawing/2014/main" id="{C5586CBE-97DA-E2DC-E01F-9060DB413651}"/>
                  </a:ext>
                </a:extLst>
              </p:cNvPr>
              <p:cNvSpPr txBox="1">
                <a:spLocks/>
              </p:cNvSpPr>
              <p:nvPr/>
            </p:nvSpPr>
            <p:spPr>
              <a:xfrm>
                <a:off x="776911" y="4346317"/>
                <a:ext cx="3007319" cy="16240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Deadlines bliver en stor kilde til angst, fordi de ikke føles virkelige, før det er for sent.</a:t>
                </a:r>
              </a:p>
              <a:p>
                <a:pPr marL="0" indent="0" algn="ctr">
                  <a:buClr>
                    <a:srgbClr val="70578B"/>
                  </a:buClr>
                  <a:buNone/>
                </a:pPr>
                <a:r>
                  <a:rPr lang="da-DK" sz="18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Urealistiske tidsforventninger fører til panik og dårlig kvalitet af arbejdet.</a:t>
                </a:r>
              </a:p>
            </p:txBody>
          </p:sp>
          <p:sp>
            <p:nvSpPr>
              <p:cNvPr id="34" name="Ellipse 33">
                <a:extLst>
                  <a:ext uri="{FF2B5EF4-FFF2-40B4-BE49-F238E27FC236}">
                    <a16:creationId xmlns:a16="http://schemas.microsoft.com/office/drawing/2014/main" id="{7B3CB5E5-D039-95C2-253A-B0B76ADE3B93}"/>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5" name="Gruppe 34">
              <a:extLst>
                <a:ext uri="{FF2B5EF4-FFF2-40B4-BE49-F238E27FC236}">
                  <a16:creationId xmlns:a16="http://schemas.microsoft.com/office/drawing/2014/main" id="{1E83AEAF-1918-1199-4372-F1E402233E18}"/>
                </a:ext>
              </a:extLst>
            </p:cNvPr>
            <p:cNvGrpSpPr/>
            <p:nvPr/>
          </p:nvGrpSpPr>
          <p:grpSpPr>
            <a:xfrm>
              <a:off x="8388248" y="1833163"/>
              <a:ext cx="3630404" cy="4739744"/>
              <a:chOff x="493882" y="1913616"/>
              <a:chExt cx="3630404" cy="4739744"/>
            </a:xfrm>
          </p:grpSpPr>
          <p:sp>
            <p:nvSpPr>
              <p:cNvPr id="36" name="Rektangel 35">
                <a:extLst>
                  <a:ext uri="{FF2B5EF4-FFF2-40B4-BE49-F238E27FC236}">
                    <a16:creationId xmlns:a16="http://schemas.microsoft.com/office/drawing/2014/main" id="{E3E09FEF-FEF9-E513-2369-D50F6F42D2EF}"/>
                  </a:ext>
                </a:extLst>
              </p:cNvPr>
              <p:cNvSpPr/>
              <p:nvPr/>
            </p:nvSpPr>
            <p:spPr>
              <a:xfrm>
                <a:off x="493883" y="3562234"/>
                <a:ext cx="3525019" cy="3091126"/>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Rectangle 86">
                <a:extLst>
                  <a:ext uri="{FF2B5EF4-FFF2-40B4-BE49-F238E27FC236}">
                    <a16:creationId xmlns:a16="http://schemas.microsoft.com/office/drawing/2014/main" id="{C42941DA-D063-5042-A032-D582EF7CDAAF}"/>
                  </a:ext>
                </a:extLst>
              </p:cNvPr>
              <p:cNvSpPr/>
              <p:nvPr/>
            </p:nvSpPr>
            <p:spPr>
              <a:xfrm>
                <a:off x="493883" y="1913616"/>
                <a:ext cx="3525019" cy="156816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solidFill>
                    <a:schemeClr val="bg1"/>
                  </a:solidFill>
                  <a:latin typeface="Calibri" panose="020F0502020204030204" pitchFamily="34" charset="0"/>
                </a:endParaRPr>
              </a:p>
            </p:txBody>
          </p:sp>
          <p:sp>
            <p:nvSpPr>
              <p:cNvPr id="40" name="Tekstfelt 39">
                <a:extLst>
                  <a:ext uri="{FF2B5EF4-FFF2-40B4-BE49-F238E27FC236}">
                    <a16:creationId xmlns:a16="http://schemas.microsoft.com/office/drawing/2014/main" id="{8F874CF8-2F17-F92F-89DD-73591E6F7FFE}"/>
                  </a:ext>
                </a:extLst>
              </p:cNvPr>
              <p:cNvSpPr txBox="1"/>
              <p:nvPr/>
            </p:nvSpPr>
            <p:spPr>
              <a:xfrm>
                <a:off x="493882" y="2266095"/>
                <a:ext cx="3630404" cy="400110"/>
              </a:xfrm>
              <a:prstGeom prst="rect">
                <a:avLst/>
              </a:prstGeom>
              <a:noFill/>
            </p:spPr>
            <p:txBody>
              <a:bodyPr wrap="square" rtlCol="0">
                <a:spAutoFit/>
              </a:bodyPr>
              <a:lstStyle/>
              <a:p>
                <a:pPr algn="ct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Problemer med relationer</a:t>
                </a:r>
              </a:p>
            </p:txBody>
          </p:sp>
          <p:sp>
            <p:nvSpPr>
              <p:cNvPr id="42" name="Content Placeholder 4">
                <a:extLst>
                  <a:ext uri="{FF2B5EF4-FFF2-40B4-BE49-F238E27FC236}">
                    <a16:creationId xmlns:a16="http://schemas.microsoft.com/office/drawing/2014/main" id="{BA57C1DC-01CA-58EC-0D7C-A8DEB7A81B30}"/>
                  </a:ext>
                </a:extLst>
              </p:cNvPr>
              <p:cNvSpPr txBox="1">
                <a:spLocks/>
              </p:cNvSpPr>
              <p:nvPr/>
            </p:nvSpPr>
            <p:spPr>
              <a:xfrm>
                <a:off x="776911" y="4309575"/>
                <a:ext cx="3032159" cy="1624034"/>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70578B"/>
                  </a:buClr>
                  <a:buNone/>
                </a:pPr>
                <a:r>
                  <a:rPr lang="da-DK" sz="1800" kern="0" dirty="0">
                    <a:solidFill>
                      <a:srgbClr val="70578B"/>
                    </a:solidFill>
                    <a:latin typeface="Calibri" panose="020F0502020204030204" pitchFamily="34" charset="0"/>
                    <a:cs typeface="Calibri" panose="020F0502020204030204" pitchFamily="34" charset="0"/>
                  </a:rPr>
                  <a:t>Kommer ofte for sent til aftaler, hvilket kan irritere venner og kollegaer.</a:t>
                </a:r>
              </a:p>
              <a:p>
                <a:pPr marL="0" indent="0" algn="ctr">
                  <a:buClr>
                    <a:srgbClr val="70578B"/>
                  </a:buClr>
                  <a:buNone/>
                </a:pPr>
                <a:r>
                  <a:rPr lang="da-DK" sz="1800" kern="0" dirty="0">
                    <a:solidFill>
                      <a:srgbClr val="70578B"/>
                    </a:solidFill>
                    <a:latin typeface="Calibri" panose="020F0502020204030204" pitchFamily="34" charset="0"/>
                    <a:cs typeface="Calibri" panose="020F0502020204030204" pitchFamily="34" charset="0"/>
                  </a:rPr>
                  <a:t>Glemmer at svare på beskeder, fordi tidens gang ikke føles så vigtig.</a:t>
                </a:r>
              </a:p>
            </p:txBody>
          </p:sp>
          <p:sp>
            <p:nvSpPr>
              <p:cNvPr id="44" name="Ellipse 43">
                <a:extLst>
                  <a:ext uri="{FF2B5EF4-FFF2-40B4-BE49-F238E27FC236}">
                    <a16:creationId xmlns:a16="http://schemas.microsoft.com/office/drawing/2014/main" id="{09DBD3C3-37E2-D2AD-B410-34E954F6DECE}"/>
                  </a:ext>
                </a:extLst>
              </p:cNvPr>
              <p:cNvSpPr/>
              <p:nvPr/>
            </p:nvSpPr>
            <p:spPr>
              <a:xfrm>
                <a:off x="1742195" y="2906486"/>
                <a:ext cx="1045028" cy="1045028"/>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7" name="Grafik 16" descr="Udtryksløst ansigt med massiv udfyldning">
              <a:extLst>
                <a:ext uri="{FF2B5EF4-FFF2-40B4-BE49-F238E27FC236}">
                  <a16:creationId xmlns:a16="http://schemas.microsoft.com/office/drawing/2014/main" id="{1AA30D8C-2590-86A0-67D7-B9EA243006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2852" y="2866475"/>
              <a:ext cx="914400" cy="914400"/>
            </a:xfrm>
            <a:prstGeom prst="rect">
              <a:avLst/>
            </a:prstGeom>
          </p:spPr>
        </p:pic>
        <p:pic>
          <p:nvPicPr>
            <p:cNvPr id="21" name="Grafik 20" descr="Venstre hjernehalvdel med massiv udfyldning">
              <a:extLst>
                <a:ext uri="{FF2B5EF4-FFF2-40B4-BE49-F238E27FC236}">
                  <a16:creationId xmlns:a16="http://schemas.microsoft.com/office/drawing/2014/main" id="{8ED9C6F5-22C4-6220-5643-A0811C6F55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40015" y="2995280"/>
              <a:ext cx="738670" cy="738670"/>
            </a:xfrm>
            <a:prstGeom prst="rect">
              <a:avLst/>
            </a:prstGeom>
          </p:spPr>
        </p:pic>
        <p:pic>
          <p:nvPicPr>
            <p:cNvPr id="23" name="Grafik 22" descr="Faret vild med massiv udfyldning">
              <a:extLst>
                <a:ext uri="{FF2B5EF4-FFF2-40B4-BE49-F238E27FC236}">
                  <a16:creationId xmlns:a16="http://schemas.microsoft.com/office/drawing/2014/main" id="{8E4F5A49-F038-1934-67F5-CACC026B4C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80998" y="2995280"/>
              <a:ext cx="739519" cy="739519"/>
            </a:xfrm>
            <a:prstGeom prst="rect">
              <a:avLst/>
            </a:prstGeom>
          </p:spPr>
        </p:pic>
      </p:grpSp>
      <p:sp>
        <p:nvSpPr>
          <p:cNvPr id="5" name="Ellipse 4">
            <a:extLst>
              <a:ext uri="{FF2B5EF4-FFF2-40B4-BE49-F238E27FC236}">
                <a16:creationId xmlns:a16="http://schemas.microsoft.com/office/drawing/2014/main" id="{626EAEA1-710E-E616-F876-518889287984}"/>
              </a:ext>
            </a:extLst>
          </p:cNvPr>
          <p:cNvSpPr/>
          <p:nvPr/>
        </p:nvSpPr>
        <p:spPr>
          <a:xfrm>
            <a:off x="1851133" y="1453219"/>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1</a:t>
            </a:r>
          </a:p>
        </p:txBody>
      </p:sp>
      <p:sp>
        <p:nvSpPr>
          <p:cNvPr id="7" name="Ellipse 6">
            <a:extLst>
              <a:ext uri="{FF2B5EF4-FFF2-40B4-BE49-F238E27FC236}">
                <a16:creationId xmlns:a16="http://schemas.microsoft.com/office/drawing/2014/main" id="{56C72FD3-C90E-31D6-8AE6-422D0856EABF}"/>
              </a:ext>
            </a:extLst>
          </p:cNvPr>
          <p:cNvSpPr/>
          <p:nvPr/>
        </p:nvSpPr>
        <p:spPr>
          <a:xfrm>
            <a:off x="5809056" y="1448786"/>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2</a:t>
            </a:r>
          </a:p>
        </p:txBody>
      </p:sp>
      <p:sp>
        <p:nvSpPr>
          <p:cNvPr id="10" name="Ellipse 9">
            <a:extLst>
              <a:ext uri="{FF2B5EF4-FFF2-40B4-BE49-F238E27FC236}">
                <a16:creationId xmlns:a16="http://schemas.microsoft.com/office/drawing/2014/main" id="{A492633D-6FB8-4DBD-E6F3-F59A3913EC4B}"/>
              </a:ext>
            </a:extLst>
          </p:cNvPr>
          <p:cNvSpPr/>
          <p:nvPr/>
        </p:nvSpPr>
        <p:spPr>
          <a:xfrm>
            <a:off x="9835375" y="1493975"/>
            <a:ext cx="566057" cy="566057"/>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dirty="0">
                <a:solidFill>
                  <a:srgbClr val="70578B"/>
                </a:solidFill>
              </a:rPr>
              <a:t>3</a:t>
            </a:r>
          </a:p>
        </p:txBody>
      </p:sp>
    </p:spTree>
    <p:extLst>
      <p:ext uri="{BB962C8B-B14F-4D97-AF65-F5344CB8AC3E}">
        <p14:creationId xmlns:p14="http://schemas.microsoft.com/office/powerpoint/2010/main" val="3564362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17631-6A21-B90A-90D5-4792AF4D238C}"/>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93B7D866-59DF-0C79-57DA-ACD36959C657}"/>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21F6FEBC-0357-D2A7-E579-81292708B795}"/>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93386698-2F44-7A86-99E4-CF9770BA6E74}"/>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C9B4C8-2396-54E8-14AF-659160F7A60A}"/>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B9CCBD4-C0D7-2AC7-239E-62B4F707B777}"/>
              </a:ext>
            </a:extLst>
          </p:cNvPr>
          <p:cNvSpPr>
            <a:spLocks noGrp="1"/>
          </p:cNvSpPr>
          <p:nvPr>
            <p:ph idx="1"/>
          </p:nvPr>
        </p:nvSpPr>
        <p:spPr>
          <a:xfrm>
            <a:off x="870796" y="1791675"/>
            <a:ext cx="10305204" cy="1889234"/>
          </a:xfrm>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Skab visuelle tidsmarkører</a:t>
            </a: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store ure i dit hjem/arbejdsområde.</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en nedtællings-timer (fx </a:t>
            </a:r>
            <a:r>
              <a:rPr lang="da-DK" sz="2300" b="0"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Pomodoro</a:t>
            </a: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-teknikken: 25 min arbejde, 5 min pause).</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en analog timer som Time Timer, der visuelt viser tid, der tæller ned.</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41DA91F6-1FA8-8D0B-09E0-F2687EAC1B82}"/>
              </a:ext>
            </a:extLst>
          </p:cNvPr>
          <p:cNvSpPr txBox="1"/>
          <p:nvPr/>
        </p:nvSpPr>
        <p:spPr>
          <a:xfrm>
            <a:off x="870796" y="4673457"/>
            <a:ext cx="6767476" cy="1523494"/>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bruger en Time Timer, der viser, hvor lang tid der er tilbage af en opgave, hvilket gør det lettere at mærke tiden.</a:t>
            </a:r>
            <a:endParaRPr lang="da-DK" sz="2300" i="1" dirty="0">
              <a:solidFill>
                <a:srgbClr val="70578B"/>
              </a:solidFill>
            </a:endParaRPr>
          </a:p>
        </p:txBody>
      </p:sp>
      <p:sp>
        <p:nvSpPr>
          <p:cNvPr id="4" name="Ellipse 3">
            <a:extLst>
              <a:ext uri="{FF2B5EF4-FFF2-40B4-BE49-F238E27FC236}">
                <a16:creationId xmlns:a16="http://schemas.microsoft.com/office/drawing/2014/main" id="{D68DF5FC-F356-4B31-CC7D-82F491F2DC7C}"/>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1</a:t>
            </a:r>
          </a:p>
        </p:txBody>
      </p:sp>
      <p:pic>
        <p:nvPicPr>
          <p:cNvPr id="7" name="Billede 6">
            <a:extLst>
              <a:ext uri="{FF2B5EF4-FFF2-40B4-BE49-F238E27FC236}">
                <a16:creationId xmlns:a16="http://schemas.microsoft.com/office/drawing/2014/main" id="{5A0DA015-FBE2-2EBC-0B39-DC0AA50EE8BB}"/>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286124" y="4006194"/>
            <a:ext cx="4194690" cy="2796692"/>
          </a:xfrm>
          <a:prstGeom prst="rect">
            <a:avLst/>
          </a:prstGeom>
        </p:spPr>
      </p:pic>
      <p:cxnSp>
        <p:nvCxnSpPr>
          <p:cNvPr id="14" name="Lige forbindelse 13">
            <a:extLst>
              <a:ext uri="{FF2B5EF4-FFF2-40B4-BE49-F238E27FC236}">
                <a16:creationId xmlns:a16="http://schemas.microsoft.com/office/drawing/2014/main" id="{F4239F8B-BC3D-FEF9-C019-13AEC25FAE42}"/>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235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06AF-19E0-884F-5453-F0BA706CCE19}"/>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9EFFA850-B396-27DE-A78F-55442B081035}"/>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3C6E839B-305C-F1F0-92A0-2C251C47C4A9}"/>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ED2C09A0-C4ED-677B-D8BA-24F85A4E831E}"/>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43CBC7-C014-B529-C165-A51D2EF714D5}"/>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A3186BF-C205-EFDF-F5C0-74ECBCDD77FE}"/>
              </a:ext>
            </a:extLst>
          </p:cNvPr>
          <p:cNvSpPr>
            <a:spLocks noGrp="1"/>
          </p:cNvSpPr>
          <p:nvPr>
            <p:ph idx="1"/>
          </p:nvPr>
        </p:nvSpPr>
        <p:spPr>
          <a:xfrm>
            <a:off x="870796" y="1791675"/>
            <a:ext cx="10305204" cy="1889234"/>
          </a:xfrm>
          <a:ln>
            <a:noFill/>
          </a:ln>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Sæt alarmer og påmindelser</a:t>
            </a: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digitale påmindelser (fx Google Kalender eller </a:t>
            </a:r>
            <a:r>
              <a:rPr lang="da-DK" sz="2300" b="0" kern="0" dirty="0" err="1">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Todoist</a:t>
            </a: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Sæt alarmer til at starte og stoppe opgaver.</a:t>
            </a:r>
            <a:endParaRPr lang="da-DK" sz="2300" b="0" dirty="0">
              <a:solidFill>
                <a:srgbClr val="70578B"/>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nSpc>
                <a:spcPct val="115000"/>
              </a:lnSpc>
              <a:spcAft>
                <a:spcPts val="800"/>
              </a:spcAft>
              <a:buFont typeface="Wingdings" panose="05000000000000000000" pitchFamily="2" charset="2"/>
              <a:buChar char="ü"/>
            </a:pPr>
            <a:r>
              <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gentagne påmindelser (ikke kun én alarm – men flere i træk).</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F7F0456A-446D-4C7D-886F-351C7C238C64}"/>
              </a:ext>
            </a:extLst>
          </p:cNvPr>
          <p:cNvSpPr txBox="1"/>
          <p:nvPr/>
        </p:nvSpPr>
        <p:spPr>
          <a:xfrm>
            <a:off x="870796" y="4443367"/>
            <a:ext cx="6767476" cy="2231380"/>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sætter 3 påmindelser:</a:t>
            </a:r>
          </a:p>
          <a:p>
            <a:pPr marL="342900" indent="-342900">
              <a:buFont typeface="Arial" panose="020B0604020202020204" pitchFamily="34" charset="0"/>
              <a:buChar char="•"/>
            </a:pP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dag før en deadline.</a:t>
            </a:r>
          </a:p>
          <a:p>
            <a:pPr marL="342900" indent="-342900">
              <a:buFont typeface="Arial" panose="020B0604020202020204" pitchFamily="34" charset="0"/>
              <a:buChar char="•"/>
            </a:pP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To timer før opgaven skal starte.</a:t>
            </a:r>
          </a:p>
          <a:p>
            <a:pPr marL="342900" indent="-342900">
              <a:buFont typeface="Arial" panose="020B0604020202020204" pitchFamily="34" charset="0"/>
              <a:buChar char="•"/>
            </a:pP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30 minutter før for at gøre sig klar.</a:t>
            </a:r>
          </a:p>
          <a:p>
            <a:endParaRPr lang="da-DK" sz="2300" i="1" dirty="0">
              <a:solidFill>
                <a:srgbClr val="70578B"/>
              </a:solidFill>
            </a:endParaRPr>
          </a:p>
        </p:txBody>
      </p:sp>
      <p:sp>
        <p:nvSpPr>
          <p:cNvPr id="4" name="Ellipse 3">
            <a:extLst>
              <a:ext uri="{FF2B5EF4-FFF2-40B4-BE49-F238E27FC236}">
                <a16:creationId xmlns:a16="http://schemas.microsoft.com/office/drawing/2014/main" id="{9DC79BC8-1944-C7D3-32F5-E7B9DCC8F021}"/>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2</a:t>
            </a:r>
          </a:p>
        </p:txBody>
      </p:sp>
      <p:cxnSp>
        <p:nvCxnSpPr>
          <p:cNvPr id="14" name="Lige forbindelse 13">
            <a:extLst>
              <a:ext uri="{FF2B5EF4-FFF2-40B4-BE49-F238E27FC236}">
                <a16:creationId xmlns:a16="http://schemas.microsoft.com/office/drawing/2014/main" id="{49C97D17-5C23-24D9-4ED2-0277B7420C43}"/>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pic>
        <p:nvPicPr>
          <p:cNvPr id="6" name="Billede 5">
            <a:extLst>
              <a:ext uri="{FF2B5EF4-FFF2-40B4-BE49-F238E27FC236}">
                <a16:creationId xmlns:a16="http://schemas.microsoft.com/office/drawing/2014/main" id="{2F3BBF0E-6253-C9C9-61AF-CC4B6ED47DCC}"/>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93391" y="4078516"/>
            <a:ext cx="5187423" cy="3009307"/>
          </a:xfrm>
          <a:prstGeom prst="rect">
            <a:avLst/>
          </a:prstGeom>
        </p:spPr>
      </p:pic>
    </p:spTree>
    <p:extLst>
      <p:ext uri="{BB962C8B-B14F-4D97-AF65-F5344CB8AC3E}">
        <p14:creationId xmlns:p14="http://schemas.microsoft.com/office/powerpoint/2010/main" val="1324738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12945-6FA3-B0C4-9EB8-CBF900F2109C}"/>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083CA282-95D8-95B9-2744-318CC78B9E99}"/>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0C290D82-E260-EA95-7B9D-BA075D5F31D7}"/>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9769DD40-C127-ECE1-1AAF-3187F89E2E8F}"/>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B5BC771-097D-A9FC-9A74-79D632EFF339}"/>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DFC42D2-31DD-068E-D00F-4B8EE81AED38}"/>
              </a:ext>
            </a:extLst>
          </p:cNvPr>
          <p:cNvSpPr>
            <a:spLocks noGrp="1"/>
          </p:cNvSpPr>
          <p:nvPr>
            <p:ph idx="1"/>
          </p:nvPr>
        </p:nvSpPr>
        <p:spPr>
          <a:xfrm>
            <a:off x="870796" y="1860236"/>
            <a:ext cx="10425137" cy="2131912"/>
          </a:xfrm>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Bryd tid op i små bidder</a:t>
            </a:r>
          </a:p>
          <a:p>
            <a:pPr marL="285750" indent="-285750">
              <a:lnSpc>
                <a:spcPct val="115000"/>
              </a:lnSpc>
              <a:spcAft>
                <a:spcPts val="800"/>
              </a:spcAft>
              <a:buFont typeface="Wingdings" panose="05000000000000000000" pitchFamily="2" charset="2"/>
              <a:buChar char="ü"/>
            </a:pPr>
            <a:r>
              <a:rPr lang="da-DK" sz="18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"mikro-deadlines" – sæt delmål med kortere tidsfrister.</a:t>
            </a:r>
          </a:p>
          <a:p>
            <a:pPr marL="285750" indent="-285750">
              <a:lnSpc>
                <a:spcPct val="115000"/>
              </a:lnSpc>
              <a:spcAft>
                <a:spcPts val="800"/>
              </a:spcAft>
              <a:buFont typeface="Wingdings" panose="05000000000000000000" pitchFamily="2" charset="2"/>
              <a:buChar char="ü"/>
            </a:pPr>
            <a:r>
              <a:rPr lang="da-DK" sz="18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Planlæg tidspunkter frem for blot at skrive opgaver ned (fx "Gør rent kl. 15:00" i stedet for "Gør rent i dag").</a:t>
            </a:r>
          </a:p>
          <a:p>
            <a:pPr marL="285750" indent="-285750">
              <a:lnSpc>
                <a:spcPct val="115000"/>
              </a:lnSpc>
              <a:spcAft>
                <a:spcPts val="800"/>
              </a:spcAft>
              <a:buFont typeface="Wingdings" panose="05000000000000000000" pitchFamily="2" charset="2"/>
              <a:buChar char="ü"/>
            </a:pPr>
            <a:r>
              <a:rPr lang="da-DK" sz="18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Brug "10-minutters-tricket": Hvis en opgave føles svær, sæt en timer på 10 minutter og arbejd kun i den tid.</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7A295A70-E5D6-AAB2-D499-F11118E10984}"/>
              </a:ext>
            </a:extLst>
          </p:cNvPr>
          <p:cNvSpPr txBox="1"/>
          <p:nvPr/>
        </p:nvSpPr>
        <p:spPr>
          <a:xfrm>
            <a:off x="870796" y="4443367"/>
            <a:ext cx="6767476" cy="1877437"/>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skal skrive en rapport. I stedet for at sige "Jeg skriver den senere," sætter de en 10-minutters timer og starter med at skrive – ofte bliver de ved længere.</a:t>
            </a:r>
            <a:endParaRPr lang="da-DK" sz="2300" i="1" dirty="0">
              <a:solidFill>
                <a:srgbClr val="70578B"/>
              </a:solidFill>
            </a:endParaRPr>
          </a:p>
        </p:txBody>
      </p:sp>
      <p:sp>
        <p:nvSpPr>
          <p:cNvPr id="4" name="Ellipse 3">
            <a:extLst>
              <a:ext uri="{FF2B5EF4-FFF2-40B4-BE49-F238E27FC236}">
                <a16:creationId xmlns:a16="http://schemas.microsoft.com/office/drawing/2014/main" id="{65F46CCD-D5B6-636E-F8ED-638D0E37A972}"/>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3</a:t>
            </a:r>
          </a:p>
        </p:txBody>
      </p:sp>
      <p:cxnSp>
        <p:nvCxnSpPr>
          <p:cNvPr id="14" name="Lige forbindelse 13">
            <a:extLst>
              <a:ext uri="{FF2B5EF4-FFF2-40B4-BE49-F238E27FC236}">
                <a16:creationId xmlns:a16="http://schemas.microsoft.com/office/drawing/2014/main" id="{05C34019-16E1-1E15-909C-AB72C7BE0897}"/>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pic>
        <p:nvPicPr>
          <p:cNvPr id="7" name="Billede 6">
            <a:extLst>
              <a:ext uri="{FF2B5EF4-FFF2-40B4-BE49-F238E27FC236}">
                <a16:creationId xmlns:a16="http://schemas.microsoft.com/office/drawing/2014/main" id="{AFA3E499-EF09-42B1-5042-BAAA3F411FBD}"/>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408448" y="4193911"/>
            <a:ext cx="4391389" cy="2634833"/>
          </a:xfrm>
          <a:prstGeom prst="rect">
            <a:avLst/>
          </a:prstGeom>
        </p:spPr>
      </p:pic>
    </p:spTree>
    <p:extLst>
      <p:ext uri="{BB962C8B-B14F-4D97-AF65-F5344CB8AC3E}">
        <p14:creationId xmlns:p14="http://schemas.microsoft.com/office/powerpoint/2010/main" val="30074976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E259E-420A-0E54-D374-DF42D1FA6A1D}"/>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A710CEDC-13CC-6A43-A60B-E49B36BE62C3}"/>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13412D42-0D7C-7BFA-55D8-663DAC6F36DA}"/>
              </a:ext>
            </a:extLst>
          </p:cNvPr>
          <p:cNvSpPr/>
          <p:nvPr/>
        </p:nvSpPr>
        <p:spPr>
          <a:xfrm>
            <a:off x="551773" y="4262472"/>
            <a:ext cx="10929041" cy="2284136"/>
          </a:xfrm>
          <a:prstGeom prst="rect">
            <a:avLst/>
          </a:prstGeom>
          <a:solidFill>
            <a:srgbClr val="F5F1F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2A1DF4D8-11EE-A164-156D-988941BE3B67}"/>
              </a:ext>
            </a:extLst>
          </p:cNvPr>
          <p:cNvSpPr/>
          <p:nvPr/>
        </p:nvSpPr>
        <p:spPr>
          <a:xfrm>
            <a:off x="551776" y="1468962"/>
            <a:ext cx="10929038" cy="263858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7B89F0-FD73-7071-24CE-2EE6F651ACBA}"/>
              </a:ext>
            </a:extLst>
          </p:cNvPr>
          <p:cNvSpPr>
            <a:spLocks noGrp="1"/>
          </p:cNvSpPr>
          <p:nvPr>
            <p:ph type="title"/>
          </p:nvPr>
        </p:nvSpPr>
        <p:spPr>
          <a:xfrm>
            <a:off x="551776" y="311392"/>
            <a:ext cx="10744157" cy="955807"/>
          </a:xfrm>
        </p:spPr>
        <p:txBody>
          <a:bodyPr>
            <a:normAutofit/>
          </a:bodyPr>
          <a:lstStyle/>
          <a:p>
            <a:r>
              <a:rPr lang="da-DK" dirty="0">
                <a:latin typeface="Calibri" panose="020F0502020204030204" pitchFamily="34" charset="0"/>
                <a:cs typeface="Calibri" panose="020F0502020204030204" pitchFamily="34" charset="0"/>
              </a:rPr>
              <a:t>Strategier til at håndtere Time </a:t>
            </a:r>
            <a:r>
              <a:rPr lang="da-DK" dirty="0" err="1">
                <a:latin typeface="Calibri" panose="020F0502020204030204" pitchFamily="34" charset="0"/>
                <a:cs typeface="Calibri" panose="020F0502020204030204" pitchFamily="34" charset="0"/>
              </a:rPr>
              <a:t>Blindness</a:t>
            </a:r>
            <a:endParaRPr lang="da-DK"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BF4CFFC-D750-04EA-F528-FB68FB1487A0}"/>
              </a:ext>
            </a:extLst>
          </p:cNvPr>
          <p:cNvSpPr>
            <a:spLocks noGrp="1"/>
          </p:cNvSpPr>
          <p:nvPr>
            <p:ph idx="1"/>
          </p:nvPr>
        </p:nvSpPr>
        <p:spPr>
          <a:xfrm>
            <a:off x="870796" y="1860236"/>
            <a:ext cx="10425137" cy="2131912"/>
          </a:xfrm>
        </p:spPr>
        <p:txBody>
          <a:bodyPr>
            <a:noAutofit/>
          </a:bodyPr>
          <a:lstStyle/>
          <a:p>
            <a:pPr>
              <a:lnSpc>
                <a:spcPct val="115000"/>
              </a:lnSpc>
              <a:spcAft>
                <a:spcPts val="800"/>
              </a:spcAft>
              <a:buNone/>
            </a:pPr>
            <a:r>
              <a:rPr lang="da-DK" sz="24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Skab rutiner og struktur</a:t>
            </a:r>
          </a:p>
          <a:p>
            <a:pPr marL="342900" indent="-342900">
              <a:lnSpc>
                <a:spcPct val="115000"/>
              </a:lnSpc>
              <a:spcAft>
                <a:spcPts val="800"/>
              </a:spcAft>
              <a:buFont typeface="Wingdings" panose="05000000000000000000" pitchFamily="2" charset="2"/>
              <a:buChar char="ü"/>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Hav faste tidspunkter for daglige opgaver (fx stå op, spis frokost, gå i seng på samme tid).</a:t>
            </a:r>
          </a:p>
          <a:p>
            <a:pPr marL="342900" indent="-342900">
              <a:lnSpc>
                <a:spcPct val="115000"/>
              </a:lnSpc>
              <a:spcAft>
                <a:spcPts val="800"/>
              </a:spcAft>
              <a:buFont typeface="Wingdings" panose="05000000000000000000" pitchFamily="2" charset="2"/>
              <a:buChar char="ü"/>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Planlæg dagen aftenen før, så du har en mental plan for næste dag.</a:t>
            </a:r>
          </a:p>
          <a:p>
            <a:pPr marL="342900" indent="-342900">
              <a:lnSpc>
                <a:spcPct val="115000"/>
              </a:lnSpc>
              <a:spcAft>
                <a:spcPts val="800"/>
              </a:spcAft>
              <a:buFont typeface="Wingdings" panose="05000000000000000000" pitchFamily="2" charset="2"/>
              <a:buChar char="ü"/>
            </a:pPr>
            <a:r>
              <a:rPr lang="da-DK" sz="20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Indbyg buffer-tid – planlæg mere tid, end du tror, du har brug for.</a:t>
            </a:r>
          </a:p>
          <a:p>
            <a:pPr>
              <a:lnSpc>
                <a:spcPct val="115000"/>
              </a:lnSpc>
              <a:spcAft>
                <a:spcPts val="800"/>
              </a:spcAft>
              <a:buNone/>
            </a:pPr>
            <a:endParaRPr lang="da-DK" sz="2300" b="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3" name="Tekstfelt 12">
            <a:extLst>
              <a:ext uri="{FF2B5EF4-FFF2-40B4-BE49-F238E27FC236}">
                <a16:creationId xmlns:a16="http://schemas.microsoft.com/office/drawing/2014/main" id="{63144F00-DCAB-4406-6AA2-B68E57069017}"/>
              </a:ext>
            </a:extLst>
          </p:cNvPr>
          <p:cNvSpPr txBox="1"/>
          <p:nvPr/>
        </p:nvSpPr>
        <p:spPr>
          <a:xfrm>
            <a:off x="870796" y="4494118"/>
            <a:ext cx="6767476" cy="1523494"/>
          </a:xfrm>
          <a:prstGeom prst="rect">
            <a:avLst/>
          </a:prstGeom>
          <a:noFill/>
        </p:spPr>
        <p:txBody>
          <a:bodyPr wrap="square">
            <a:spAutoFit/>
          </a:bodyPr>
          <a:lstStyle/>
          <a:p>
            <a:r>
              <a:rPr lang="da-DK" sz="2400" b="1"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Eksempel:</a:t>
            </a:r>
            <a:br>
              <a:rPr lang="da-DK" sz="20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br>
            <a:r>
              <a:rPr lang="da-DK" sz="23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En person med ADHD planlægger altid at tage hjemmefra 15 minutter tidligere end nødvendigt, så de har tid til uforudsete ting.</a:t>
            </a:r>
            <a:endParaRPr lang="da-DK" sz="2300" i="1" dirty="0">
              <a:solidFill>
                <a:srgbClr val="70578B"/>
              </a:solidFill>
            </a:endParaRPr>
          </a:p>
        </p:txBody>
      </p:sp>
      <p:sp>
        <p:nvSpPr>
          <p:cNvPr id="4" name="Ellipse 3">
            <a:extLst>
              <a:ext uri="{FF2B5EF4-FFF2-40B4-BE49-F238E27FC236}">
                <a16:creationId xmlns:a16="http://schemas.microsoft.com/office/drawing/2014/main" id="{35A5519C-8C93-7F71-8AD9-A9DF6088F3D5}"/>
              </a:ext>
            </a:extLst>
          </p:cNvPr>
          <p:cNvSpPr/>
          <p:nvPr/>
        </p:nvSpPr>
        <p:spPr>
          <a:xfrm>
            <a:off x="163139" y="1092780"/>
            <a:ext cx="777271" cy="777271"/>
          </a:xfrm>
          <a:prstGeom prst="ellipse">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200" b="1" dirty="0">
                <a:solidFill>
                  <a:srgbClr val="70578B"/>
                </a:solidFill>
              </a:rPr>
              <a:t>4</a:t>
            </a:r>
          </a:p>
        </p:txBody>
      </p:sp>
      <p:cxnSp>
        <p:nvCxnSpPr>
          <p:cNvPr id="14" name="Lige forbindelse 13">
            <a:extLst>
              <a:ext uri="{FF2B5EF4-FFF2-40B4-BE49-F238E27FC236}">
                <a16:creationId xmlns:a16="http://schemas.microsoft.com/office/drawing/2014/main" id="{4222D375-E4B7-66DF-3B96-6C588D6A3E1F}"/>
              </a:ext>
            </a:extLst>
          </p:cNvPr>
          <p:cNvCxnSpPr/>
          <p:nvPr/>
        </p:nvCxnSpPr>
        <p:spPr>
          <a:xfrm>
            <a:off x="551773" y="4093029"/>
            <a:ext cx="10929041" cy="0"/>
          </a:xfrm>
          <a:prstGeom prst="line">
            <a:avLst/>
          </a:prstGeom>
          <a:ln w="57150">
            <a:solidFill>
              <a:srgbClr val="70578B"/>
            </a:solidFill>
          </a:ln>
        </p:spPr>
        <p:style>
          <a:lnRef idx="1">
            <a:schemeClr val="accent1"/>
          </a:lnRef>
          <a:fillRef idx="0">
            <a:schemeClr val="accent1"/>
          </a:fillRef>
          <a:effectRef idx="0">
            <a:schemeClr val="accent1"/>
          </a:effectRef>
          <a:fontRef idx="minor">
            <a:schemeClr val="tx1"/>
          </a:fontRef>
        </p:style>
      </p:cxnSp>
      <p:pic>
        <p:nvPicPr>
          <p:cNvPr id="10" name="Billede 9">
            <a:extLst>
              <a:ext uri="{FF2B5EF4-FFF2-40B4-BE49-F238E27FC236}">
                <a16:creationId xmlns:a16="http://schemas.microsoft.com/office/drawing/2014/main" id="{D56BE924-512F-ED16-C981-155E25774C6F}"/>
              </a:ext>
            </a:extLst>
          </p:cNvPr>
          <p:cNvPicPr>
            <a:picLocks noChangeAspect="1"/>
          </p:cNvPicPr>
          <p:nvPr/>
        </p:nvPicPr>
        <p:blipFill>
          <a:blip r:embed="rId3" cstate="screen">
            <a:clrChange>
              <a:clrFrom>
                <a:srgbClr val="ECF6FF"/>
              </a:clrFrom>
              <a:clrTo>
                <a:srgbClr val="ECF6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336774" y="4262472"/>
            <a:ext cx="2621511" cy="2621511"/>
          </a:xfrm>
          <a:prstGeom prst="rect">
            <a:avLst/>
          </a:prstGeom>
        </p:spPr>
      </p:pic>
    </p:spTree>
    <p:extLst>
      <p:ext uri="{BB962C8B-B14F-4D97-AF65-F5344CB8AC3E}">
        <p14:creationId xmlns:p14="http://schemas.microsoft.com/office/powerpoint/2010/main" val="2791990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2542-E801-8B90-95EB-FAEFE78913B5}"/>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16D5554A-C0CE-E976-E253-63DFB000282E}"/>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C5C87E0A-52BD-9066-C379-CCB14AE411CF}"/>
              </a:ext>
            </a:extLst>
          </p:cNvPr>
          <p:cNvSpPr/>
          <p:nvPr/>
        </p:nvSpPr>
        <p:spPr>
          <a:xfrm>
            <a:off x="7794171" y="1451084"/>
            <a:ext cx="3962400" cy="5076886"/>
          </a:xfrm>
          <a:prstGeom prst="rect">
            <a:avLst/>
          </a:prstGeom>
          <a:solidFill>
            <a:schemeClr val="bg1"/>
          </a:soli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ctangle 10">
            <a:extLst>
              <a:ext uri="{FF2B5EF4-FFF2-40B4-BE49-F238E27FC236}">
                <a16:creationId xmlns:a16="http://schemas.microsoft.com/office/drawing/2014/main" id="{A5D5288B-B107-39DD-E925-0FD8DED8EC48}"/>
              </a:ext>
            </a:extLst>
          </p:cNvPr>
          <p:cNvSpPr/>
          <p:nvPr/>
        </p:nvSpPr>
        <p:spPr>
          <a:xfrm>
            <a:off x="551776" y="3318968"/>
            <a:ext cx="7242395" cy="3209002"/>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7FB80091-A218-758C-02DA-4A2D8D2EC5DF}"/>
              </a:ext>
            </a:extLst>
          </p:cNvPr>
          <p:cNvSpPr/>
          <p:nvPr/>
        </p:nvSpPr>
        <p:spPr>
          <a:xfrm>
            <a:off x="551776" y="1451085"/>
            <a:ext cx="7242395" cy="1889234"/>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61FCC6A-C84E-286A-30BA-83729E757BB7}"/>
              </a:ext>
            </a:extLst>
          </p:cNvPr>
          <p:cNvSpPr>
            <a:spLocks noGrp="1"/>
          </p:cNvSpPr>
          <p:nvPr>
            <p:ph type="title"/>
          </p:nvPr>
        </p:nvSpPr>
        <p:spPr>
          <a:xfrm>
            <a:off x="551776" y="495277"/>
            <a:ext cx="10744157" cy="955807"/>
          </a:xfrm>
        </p:spPr>
        <p:txBody>
          <a:bodyPr>
            <a:normAutofit/>
          </a:bodyPr>
          <a:lstStyle/>
          <a:p>
            <a:r>
              <a:rPr lang="da-DK" dirty="0">
                <a:latin typeface="Calibri" panose="020F0502020204030204" pitchFamily="34" charset="0"/>
                <a:cs typeface="Calibri" panose="020F0502020204030204" pitchFamily="34" charset="0"/>
              </a:rPr>
              <a:t>At huske på….</a:t>
            </a:r>
            <a:endParaRPr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006404E-3F98-DB64-3F7C-BA52B4A9E659}"/>
              </a:ext>
            </a:extLst>
          </p:cNvPr>
          <p:cNvSpPr>
            <a:spLocks noGrp="1"/>
          </p:cNvSpPr>
          <p:nvPr>
            <p:ph idx="1"/>
          </p:nvPr>
        </p:nvSpPr>
        <p:spPr>
          <a:xfrm>
            <a:off x="870797" y="1890810"/>
            <a:ext cx="6386346" cy="1889234"/>
          </a:xfrm>
        </p:spPr>
        <p:txBody>
          <a:bodyPr>
            <a:noAutofit/>
          </a:bodyPr>
          <a:lstStyle/>
          <a:p>
            <a:pPr>
              <a:lnSpc>
                <a:spcPct val="115000"/>
              </a:lnSpc>
              <a:spcAft>
                <a:spcPts val="800"/>
              </a:spcAft>
              <a:buNone/>
            </a:pP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Time </a:t>
            </a:r>
            <a:r>
              <a:rPr lang="da-DK" sz="2000" b="1" kern="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Blindness</a:t>
            </a:r>
            <a:r>
              <a:rPr lang="da-DK" sz="20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er en kerneudfordring for mange med ADHD, men med de rette strategier kan man lære at kompensere for den.</a:t>
            </a:r>
          </a:p>
        </p:txBody>
      </p:sp>
      <p:sp>
        <p:nvSpPr>
          <p:cNvPr id="11" name="Tekstfelt 10">
            <a:extLst>
              <a:ext uri="{FF2B5EF4-FFF2-40B4-BE49-F238E27FC236}">
                <a16:creationId xmlns:a16="http://schemas.microsoft.com/office/drawing/2014/main" id="{F7A696CE-0F47-AD14-9E11-04A3A54B0122}"/>
              </a:ext>
            </a:extLst>
          </p:cNvPr>
          <p:cNvSpPr txBox="1"/>
          <p:nvPr/>
        </p:nvSpPr>
        <p:spPr>
          <a:xfrm>
            <a:off x="763593" y="3673376"/>
            <a:ext cx="6725778" cy="2400401"/>
          </a:xfrm>
          <a:prstGeom prst="rect">
            <a:avLst/>
          </a:prstGeom>
          <a:noFill/>
        </p:spPr>
        <p:txBody>
          <a:bodyPr wrap="square">
            <a:spAutoFit/>
          </a:bodyPr>
          <a:lstStyle/>
          <a:p>
            <a:pPr marL="342900" indent="-342900">
              <a:lnSpc>
                <a:spcPct val="115000"/>
              </a:lnSpc>
              <a:spcAft>
                <a:spcPts val="800"/>
              </a:spcAft>
              <a:buFont typeface="Wingdings" panose="05000000000000000000" pitchFamily="2" charset="2"/>
              <a:buChar char="ü"/>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Tid eksisterer ikke kun som "nu" eller "ikke nu" – det kan opdeles i konkrete tidsblokke.</a:t>
            </a:r>
          </a:p>
          <a:p>
            <a:pPr marL="342900" indent="-342900">
              <a:lnSpc>
                <a:spcPct val="115000"/>
              </a:lnSpc>
              <a:spcAft>
                <a:spcPts val="800"/>
              </a:spcAft>
              <a:buFont typeface="Wingdings" panose="05000000000000000000" pitchFamily="2" charset="2"/>
              <a:buChar char="ü"/>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Eksterne hjælpemidler som ure, timere og påmindelser kan erstatte den "manglende" tidsfornemmelse.</a:t>
            </a:r>
          </a:p>
          <a:p>
            <a:pPr marL="342900" indent="-342900">
              <a:lnSpc>
                <a:spcPct val="115000"/>
              </a:lnSpc>
              <a:spcAft>
                <a:spcPts val="800"/>
              </a:spcAft>
              <a:buFont typeface="Wingdings" panose="05000000000000000000" pitchFamily="2" charset="2"/>
              <a:buChar char="ü"/>
            </a:pPr>
            <a:r>
              <a:rPr lang="da-DK" sz="2000"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Struktur, rutiner og planlægning kan hjælpe med at navigere bedre i en verden, hvor tid er afgørende.</a:t>
            </a:r>
          </a:p>
        </p:txBody>
      </p:sp>
      <p:sp>
        <p:nvSpPr>
          <p:cNvPr id="4" name="Tekstfelt 3">
            <a:extLst>
              <a:ext uri="{FF2B5EF4-FFF2-40B4-BE49-F238E27FC236}">
                <a16:creationId xmlns:a16="http://schemas.microsoft.com/office/drawing/2014/main" id="{D2411771-8A6F-A188-7F30-E3813AF9519A}"/>
              </a:ext>
            </a:extLst>
          </p:cNvPr>
          <p:cNvSpPr txBox="1"/>
          <p:nvPr/>
        </p:nvSpPr>
        <p:spPr>
          <a:xfrm>
            <a:off x="7975599" y="2010329"/>
            <a:ext cx="3599543" cy="3293209"/>
          </a:xfrm>
          <a:prstGeom prst="rect">
            <a:avLst/>
          </a:prstGeom>
          <a:noFill/>
        </p:spPr>
        <p:txBody>
          <a:bodyPr wrap="square" rtlCol="0">
            <a:spAutoFit/>
          </a:bodyPr>
          <a:lstStyle/>
          <a:p>
            <a:pPr algn="ctr"/>
            <a:r>
              <a:rPr lang="da-DK" sz="4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Husk</a:t>
            </a:r>
            <a:br>
              <a:rPr lang="da-DK" sz="3200" b="1" kern="0" dirty="0">
                <a:effectLst/>
                <a:latin typeface="Calibri" panose="020F0502020204030204" pitchFamily="34" charset="0"/>
                <a:ea typeface="Times New Roman" panose="02020603050405020304" pitchFamily="18" charset="0"/>
                <a:cs typeface="Calibri" panose="020F0502020204030204" pitchFamily="34" charset="0"/>
              </a:rPr>
            </a:br>
            <a:r>
              <a:rPr lang="da-DK" sz="2400" i="1" kern="0" dirty="0">
                <a:solidFill>
                  <a:srgbClr val="70578B"/>
                </a:solidFill>
                <a:latin typeface="Calibri" panose="020F0502020204030204" pitchFamily="34" charset="0"/>
                <a:cs typeface="Calibri" panose="020F0502020204030204" pitchFamily="34" charset="0"/>
              </a:rPr>
              <a:t>Det handler ikke om dovenskab – det skyldes, at hjernen arbejder på en lidt anden måde, når man har ADHD. </a:t>
            </a:r>
            <a:r>
              <a:rPr lang="da-DK" sz="2400" i="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Med de rette tilpasninger kan man få en hverdag, der fungerer!</a:t>
            </a:r>
            <a:endParaRPr lang="da-DK" sz="800" i="1" dirty="0">
              <a:solidFill>
                <a:srgbClr val="70578B"/>
              </a:solidFill>
            </a:endParaRPr>
          </a:p>
        </p:txBody>
      </p:sp>
    </p:spTree>
    <p:extLst>
      <p:ext uri="{BB962C8B-B14F-4D97-AF65-F5344CB8AC3E}">
        <p14:creationId xmlns:p14="http://schemas.microsoft.com/office/powerpoint/2010/main" val="1346135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56CF02F6-452D-D170-F1C2-EDF11E9A62A4}"/>
              </a:ext>
            </a:extLst>
          </p:cNvPr>
          <p:cNvSpPr/>
          <p:nvPr/>
        </p:nvSpPr>
        <p:spPr>
          <a:xfrm>
            <a:off x="9636561" y="6160601"/>
            <a:ext cx="2365601" cy="697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1805285"/>
              <a:ext cx="8636080" cy="1077218"/>
            </a:xfrm>
            <a:prstGeom prst="rect">
              <a:avLst/>
            </a:prstGeom>
            <a:noFill/>
          </p:spPr>
          <p:txBody>
            <a:bodyPr wrap="square">
              <a:spAutoFit/>
            </a:bodyPr>
            <a:lstStyle/>
            <a:p>
              <a:pPr algn="l"/>
              <a:r>
                <a:rPr lang="da-DK" sz="1800" b="1" dirty="0">
                  <a:solidFill>
                    <a:srgbClr val="70578B"/>
                  </a:solidFill>
                  <a:latin typeface="Calibri" panose="020F0502020204030204" pitchFamily="34" charset="0"/>
                </a:rPr>
                <a:t>ADHD er aldrig selvforskyldt</a:t>
              </a:r>
            </a:p>
            <a:p>
              <a:pPr algn="l"/>
              <a:r>
                <a:rPr lang="da-DK" sz="1800" dirty="0">
                  <a:solidFill>
                    <a:srgbClr val="70578B"/>
                  </a:solidFill>
                  <a:latin typeface="Calibri" panose="020F0502020204030204" pitchFamily="34" charset="0"/>
                </a:rPr>
                <a:t>Du vælger ikke selv dine gener</a:t>
              </a:r>
            </a:p>
            <a:p>
              <a:pPr algn="l"/>
              <a:endParaRPr lang="da-DK" sz="2800" dirty="0">
                <a:solidFill>
                  <a:srgbClr val="70578B"/>
                </a:solidFill>
              </a:endParaRP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05285"/>
              <a:ext cx="8636080" cy="646331"/>
            </a:xfrm>
            <a:prstGeom prst="rect">
              <a:avLst/>
            </a:prstGeom>
            <a:noFill/>
          </p:spPr>
          <p:txBody>
            <a:bodyPr wrap="square">
              <a:spAutoFit/>
            </a:bodyPr>
            <a:lstStyle/>
            <a:p>
              <a:r>
                <a:rPr lang="da-DK" sz="1800" b="1" dirty="0">
                  <a:solidFill>
                    <a:srgbClr val="70578B"/>
                  </a:solidFill>
                  <a:latin typeface="Calibri-Bold"/>
                </a:rPr>
                <a:t>AD(H)D kan komme forskelligt til udtryk</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Der er forskel på, hvilke eksekutive funktioner der er mest udfordret</a:t>
              </a:r>
              <a:endParaRPr lang="da-DK" sz="2800" dirty="0">
                <a:solidFill>
                  <a:srgbClr val="70578B"/>
                </a:solidFill>
              </a:endParaRP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943784"/>
              <a:ext cx="8636080" cy="646331"/>
            </a:xfrm>
            <a:prstGeom prst="rect">
              <a:avLst/>
            </a:prstGeom>
            <a:noFill/>
          </p:spPr>
          <p:txBody>
            <a:bodyPr wrap="square">
              <a:spAutoFit/>
            </a:bodyPr>
            <a:lstStyle/>
            <a:p>
              <a:pPr algn="l"/>
              <a:r>
                <a:rPr lang="da-DK" sz="1800" b="1" dirty="0">
                  <a:solidFill>
                    <a:srgbClr val="70578B"/>
                  </a:solidFill>
                  <a:latin typeface="Calibri-Bold"/>
                </a:rPr>
                <a:t>Strategier</a:t>
              </a:r>
              <a:br>
                <a:rPr lang="da-DK" sz="1800" b="1" i="0" u="none" strike="noStrike" baseline="0" dirty="0">
                  <a:solidFill>
                    <a:srgbClr val="70578B"/>
                  </a:solidFill>
                  <a:latin typeface="Calibri-Bold"/>
                </a:rPr>
              </a:br>
              <a:r>
                <a:rPr lang="da-DK" sz="1800" i="0" u="none" strike="noStrike" baseline="0" dirty="0">
                  <a:solidFill>
                    <a:srgbClr val="70578B"/>
                  </a:solidFill>
                  <a:latin typeface="Calibri" panose="020F0502020204030204" pitchFamily="34" charset="0"/>
                </a:rPr>
                <a:t>Gode strategier kan hjælpe dig til at håndtere dine udfordringer</a:t>
              </a:r>
              <a:endParaRPr lang="da-DK" sz="2800" dirty="0">
                <a:solidFill>
                  <a:srgbClr val="70578B"/>
                </a:solidFill>
              </a:endParaRP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05285"/>
              <a:ext cx="8636080" cy="646331"/>
            </a:xfrm>
            <a:prstGeom prst="rect">
              <a:avLst/>
            </a:prstGeom>
            <a:noFill/>
          </p:spPr>
          <p:txBody>
            <a:bodyPr wrap="square">
              <a:spAutoFit/>
            </a:bodyPr>
            <a:lstStyle/>
            <a:p>
              <a:pPr algn="l"/>
              <a:r>
                <a:rPr lang="da-DK" sz="1800" b="1" i="0" u="none" strike="noStrike" baseline="0" dirty="0">
                  <a:solidFill>
                    <a:srgbClr val="70578B"/>
                  </a:solidFill>
                  <a:latin typeface="Calibri-Bold"/>
                </a:rPr>
                <a:t>Time </a:t>
              </a:r>
              <a:r>
                <a:rPr lang="da-DK" sz="1800" b="1" i="0" u="none" strike="noStrike" baseline="0" dirty="0" err="1">
                  <a:solidFill>
                    <a:srgbClr val="70578B"/>
                  </a:solidFill>
                  <a:latin typeface="Calibri-Bold"/>
                </a:rPr>
                <a:t>Blindness</a:t>
              </a:r>
              <a:br>
                <a:rPr lang="da-DK" sz="1800" b="1" i="0" u="none" strike="noStrike" baseline="0" dirty="0">
                  <a:solidFill>
                    <a:srgbClr val="70578B"/>
                  </a:solidFill>
                  <a:latin typeface="Calibri-Bold"/>
                </a:rPr>
              </a:br>
              <a:r>
                <a:rPr lang="da-DK" sz="1800" dirty="0">
                  <a:solidFill>
                    <a:srgbClr val="70578B"/>
                  </a:solidFill>
                  <a:latin typeface="Calibri" panose="020F0502020204030204" pitchFamily="34" charset="0"/>
                </a:rPr>
                <a:t>G</a:t>
              </a:r>
              <a:r>
                <a:rPr lang="da-DK" sz="1800" i="0" u="none" strike="noStrike" baseline="0" dirty="0">
                  <a:solidFill>
                    <a:srgbClr val="70578B"/>
                  </a:solidFill>
                  <a:latin typeface="Calibri" panose="020F0502020204030204" pitchFamily="34" charset="0"/>
                </a:rPr>
                <a:t>ør tiden synlig</a:t>
              </a:r>
              <a:endParaRPr lang="da-DK" sz="2800" dirty="0">
                <a:solidFill>
                  <a:srgbClr val="70578B"/>
                </a:solidFill>
              </a:endParaRP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3793132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dirty="0">
                <a:solidFill>
                  <a:srgbClr val="70578B"/>
                </a:solidFill>
                <a:latin typeface="Calibri" panose="020F0502020204030204" pitchFamily="34" charset="0"/>
                <a:cs typeface="Calibri" panose="020F0502020204030204" pitchFamily="34" charset="0"/>
              </a:rPr>
              <a:t>Denne præsentation er lavet af Kirsten Callesen, psykolog, i samarbejde med Takeda Pharma A/S.</a:t>
            </a:r>
          </a:p>
          <a:p>
            <a:pPr>
              <a:lnSpc>
                <a:spcPct val="115000"/>
              </a:lnSpc>
              <a:spcAft>
                <a:spcPts val="800"/>
              </a:spcAft>
              <a:buNone/>
            </a:pPr>
            <a:endParaRPr lang="da-DK" sz="2000" dirty="0">
              <a:solidFill>
                <a:srgbClr val="70578B"/>
              </a:solidFill>
              <a:latin typeface="Calibri" panose="020F0502020204030204" pitchFamily="34" charset="0"/>
              <a:cs typeface="Calibri" panose="020F0502020204030204" pitchFamily="34" charset="0"/>
            </a:endParaRP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3865627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287520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831752"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2.1</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rPr>
              <a:t>Ikke-medicinsk behandling: Kost </a:t>
            </a: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095298"/>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Karen Nørby, Ernæringsterapeut</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C-APROM/DK/ADH/0164</a:t>
            </a:r>
          </a:p>
        </p:txBody>
      </p:sp>
      <p:pic>
        <p:nvPicPr>
          <p:cNvPr id="7" name="Billede 6">
            <a:extLst>
              <a:ext uri="{FF2B5EF4-FFF2-40B4-BE49-F238E27FC236}">
                <a16:creationId xmlns:a16="http://schemas.microsoft.com/office/drawing/2014/main" id="{70DF0483-C367-5561-D826-2E35FB93523E}"/>
              </a:ext>
            </a:extLst>
          </p:cNvPr>
          <p:cNvPicPr>
            <a:picLocks noChangeAspect="1"/>
          </p:cNvPicPr>
          <p:nvPr/>
        </p:nvPicPr>
        <p:blipFill>
          <a:blip r:embed="rId4"/>
          <a:stretch>
            <a:fillRect/>
          </a:stretch>
        </p:blipFill>
        <p:spPr>
          <a:xfrm>
            <a:off x="980131" y="308305"/>
            <a:ext cx="3964567" cy="842440"/>
          </a:xfrm>
          <a:prstGeom prst="rect">
            <a:avLst/>
          </a:prstGeom>
        </p:spPr>
      </p:pic>
    </p:spTree>
    <p:extLst>
      <p:ext uri="{BB962C8B-B14F-4D97-AF65-F5344CB8AC3E}">
        <p14:creationId xmlns:p14="http://schemas.microsoft.com/office/powerpoint/2010/main" val="3419974518"/>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209989" y="1630248"/>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b="1" dirty="0">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3242610"/>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3"/>
          </p:nvPr>
        </p:nvSpPr>
        <p:spPr>
          <a:xfrm>
            <a:off x="7766050" y="6559511"/>
            <a:ext cx="4114800" cy="123111"/>
          </a:xfrm>
          <a:prstGeom prst="rect">
            <a:avLst/>
          </a:prstGeom>
        </p:spPr>
        <p:txBody>
          <a:bodyPr vert="horz" wrap="square" lIns="0" tIns="0" rIns="0" bIns="0" rtlCol="0" anchor="ctr">
            <a:spAutoFit/>
          </a:bodyPr>
          <a:lstStyle>
            <a:defPPr>
              <a:defRPr lang="sv-SE"/>
            </a:defPPr>
            <a:lvl1pPr marL="0" algn="r" defTabSz="415778" rtl="0" eaLnBrk="1" latinLnBrk="0" hangingPunct="1">
              <a:defRPr sz="800" b="1" kern="1200" spc="100" baseline="0">
                <a:solidFill>
                  <a:schemeClr val="tx1"/>
                </a:solidFill>
                <a:latin typeface="+mn-lt"/>
                <a:ea typeface="Trebuchet MS" charset="0"/>
                <a:cs typeface="Trebuchet MS" charset="0"/>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normAutofit/>
          </a:bodyPr>
          <a:lstStyle/>
          <a:p>
            <a:r>
              <a:rPr lang="da-DK" sz="4000" dirty="0">
                <a:solidFill>
                  <a:srgbClr val="70578B"/>
                </a:solidFill>
                <a:latin typeface="+mn-lt"/>
              </a:rPr>
              <a:t>Agenda for sessionen </a:t>
            </a:r>
            <a:endParaRPr lang="da-DK" sz="4000" baseline="30000" dirty="0">
              <a:solidFill>
                <a:srgbClr val="70578B"/>
              </a:solidFill>
              <a:latin typeface="+mn-lt"/>
            </a:endParaRPr>
          </a:p>
        </p:txBody>
      </p:sp>
      <p:sp>
        <p:nvSpPr>
          <p:cNvPr id="12" name="Tekstfelt 11">
            <a:extLst>
              <a:ext uri="{FF2B5EF4-FFF2-40B4-BE49-F238E27FC236}">
                <a16:creationId xmlns:a16="http://schemas.microsoft.com/office/drawing/2014/main" id="{E1CF067D-F46C-CFAB-8885-DA4327A21DB3}"/>
              </a:ext>
            </a:extLst>
          </p:cNvPr>
          <p:cNvSpPr txBox="1"/>
          <p:nvPr/>
        </p:nvSpPr>
        <p:spPr>
          <a:xfrm>
            <a:off x="700456" y="2331775"/>
            <a:ext cx="7503744" cy="2677656"/>
          </a:xfrm>
          <a:prstGeom prst="rect">
            <a:avLst/>
          </a:prstGeom>
          <a:noFill/>
        </p:spPr>
        <p:txBody>
          <a:bodyPr wrap="square">
            <a:spAutoFit/>
          </a:bodyPr>
          <a:lstStyle/>
          <a:p>
            <a:pPr algn="l"/>
            <a:r>
              <a:rPr lang="da-DK" sz="2800" b="0" i="0" u="none" strike="noStrike" baseline="0" dirty="0">
                <a:solidFill>
                  <a:srgbClr val="70578B"/>
                </a:solidFill>
                <a:latin typeface="Calibri" panose="020F0502020204030204" pitchFamily="34" charset="0"/>
              </a:rPr>
              <a:t>1. Hvorfor fokus på kost?</a:t>
            </a:r>
          </a:p>
          <a:p>
            <a:pPr algn="l"/>
            <a:r>
              <a:rPr lang="da-DK" sz="2800" b="0" i="0" u="none" strike="noStrike" baseline="0" dirty="0">
                <a:solidFill>
                  <a:srgbClr val="70578B"/>
                </a:solidFill>
                <a:latin typeface="Calibri" panose="020F0502020204030204" pitchFamily="34" charset="0"/>
              </a:rPr>
              <a:t>2. Kulhydrater – protein – fedt</a:t>
            </a:r>
          </a:p>
          <a:p>
            <a:pPr algn="l"/>
            <a:r>
              <a:rPr lang="da-DK" sz="2800" b="0" i="0" u="none" strike="noStrike" baseline="0" dirty="0">
                <a:solidFill>
                  <a:srgbClr val="70578B"/>
                </a:solidFill>
                <a:latin typeface="Calibri" panose="020F0502020204030204" pitchFamily="34" charset="0"/>
              </a:rPr>
              <a:t>3. Tallerkenmodellen</a:t>
            </a:r>
          </a:p>
          <a:p>
            <a:pPr algn="l"/>
            <a:r>
              <a:rPr lang="da-DK" sz="2800" b="0" i="0" u="none" strike="noStrike" baseline="0" dirty="0">
                <a:solidFill>
                  <a:srgbClr val="70578B"/>
                </a:solidFill>
                <a:latin typeface="Calibri" panose="020F0502020204030204" pitchFamily="34" charset="0"/>
              </a:rPr>
              <a:t>4. Dagens måltider</a:t>
            </a:r>
          </a:p>
          <a:p>
            <a:pPr algn="l"/>
            <a:r>
              <a:rPr lang="da-DK" sz="2800" b="0" i="0" u="none" strike="noStrike" baseline="0" dirty="0">
                <a:solidFill>
                  <a:srgbClr val="70578B"/>
                </a:solidFill>
                <a:latin typeface="Calibri" panose="020F0502020204030204" pitchFamily="34" charset="0"/>
              </a:rPr>
              <a:t>5. En nem ugeplan</a:t>
            </a:r>
          </a:p>
          <a:p>
            <a:pPr algn="l"/>
            <a:r>
              <a:rPr lang="da-DK" sz="2800" b="0" i="0" u="none" strike="noStrike" baseline="0" dirty="0">
                <a:solidFill>
                  <a:srgbClr val="70578B"/>
                </a:solidFill>
                <a:latin typeface="Calibri" panose="020F0502020204030204" pitchFamily="34" charset="0"/>
              </a:rPr>
              <a:t>6. Hvorfor er det svært for mig?</a:t>
            </a:r>
            <a:endParaRPr lang="da-DK" sz="2800" dirty="0">
              <a:solidFill>
                <a:srgbClr val="70578B"/>
              </a:solidFill>
            </a:endParaRPr>
          </a:p>
        </p:txBody>
      </p:sp>
    </p:spTree>
    <p:extLst>
      <p:ext uri="{BB962C8B-B14F-4D97-AF65-F5344CB8AC3E}">
        <p14:creationId xmlns:p14="http://schemas.microsoft.com/office/powerpoint/2010/main" val="1083323069"/>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B3056-8B6B-CB39-A000-F4DE6B6F7EF9}"/>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0CF20290-3F34-52E3-9ACA-F39C5C73A133}"/>
              </a:ext>
            </a:extLst>
          </p:cNvPr>
          <p:cNvSpPr/>
          <p:nvPr/>
        </p:nvSpPr>
        <p:spPr>
          <a:xfrm>
            <a:off x="0" y="2564446"/>
            <a:ext cx="12192000" cy="1615669"/>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33D40633-60EC-C6FF-777B-434EFB44F1B2}"/>
              </a:ext>
            </a:extLst>
          </p:cNvPr>
          <p:cNvSpPr/>
          <p:nvPr/>
        </p:nvSpPr>
        <p:spPr>
          <a:xfrm>
            <a:off x="783770" y="1698173"/>
            <a:ext cx="7927093" cy="3657600"/>
          </a:xfrm>
          <a:prstGeom prst="rect">
            <a:avLst/>
          </a:prstGeom>
          <a:solidFill>
            <a:srgbClr val="F5F1FA"/>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Titel 1">
            <a:extLst>
              <a:ext uri="{FF2B5EF4-FFF2-40B4-BE49-F238E27FC236}">
                <a16:creationId xmlns:a16="http://schemas.microsoft.com/office/drawing/2014/main" id="{D6CE4C71-6043-D627-6DB4-5FAF1EF1ECFC}"/>
              </a:ext>
            </a:extLst>
          </p:cNvPr>
          <p:cNvSpPr>
            <a:spLocks noGrp="1"/>
          </p:cNvSpPr>
          <p:nvPr>
            <p:ph type="title"/>
          </p:nvPr>
        </p:nvSpPr>
        <p:spPr>
          <a:xfrm>
            <a:off x="783770" y="434040"/>
            <a:ext cx="7727264" cy="615553"/>
          </a:xfrm>
        </p:spPr>
        <p:txBody>
          <a:bodyPr/>
          <a:lstStyle/>
          <a:p>
            <a:r>
              <a:rPr lang="da-DK" sz="4000" dirty="0">
                <a:solidFill>
                  <a:srgbClr val="70578B"/>
                </a:solidFill>
                <a:latin typeface="+mn-lt"/>
              </a:rPr>
              <a:t>Hvorfor fokus på kosten?</a:t>
            </a:r>
            <a:endParaRPr lang="da-DK" sz="4000" baseline="30000" dirty="0">
              <a:solidFill>
                <a:srgbClr val="70578B"/>
              </a:solidFill>
              <a:latin typeface="+mn-lt"/>
            </a:endParaRPr>
          </a:p>
        </p:txBody>
      </p:sp>
      <p:sp>
        <p:nvSpPr>
          <p:cNvPr id="6" name="Tekstfelt 5">
            <a:extLst>
              <a:ext uri="{FF2B5EF4-FFF2-40B4-BE49-F238E27FC236}">
                <a16:creationId xmlns:a16="http://schemas.microsoft.com/office/drawing/2014/main" id="{B94858DC-FF6E-38C4-B471-05D339196FD5}"/>
              </a:ext>
            </a:extLst>
          </p:cNvPr>
          <p:cNvSpPr txBox="1"/>
          <p:nvPr/>
        </p:nvSpPr>
        <p:spPr>
          <a:xfrm>
            <a:off x="1354412" y="2401440"/>
            <a:ext cx="7067245" cy="2251065"/>
          </a:xfrm>
          <a:prstGeom prst="rect">
            <a:avLst/>
          </a:prstGeom>
          <a:noFill/>
        </p:spPr>
        <p:txBody>
          <a:bodyPr wrap="square" rtlCol="0">
            <a:spAutoFit/>
          </a:bodyPr>
          <a:lstStyle/>
          <a:p>
            <a:pPr algn="l">
              <a:lnSpc>
                <a:spcPct val="150000"/>
              </a:lnSpc>
            </a:pPr>
            <a:r>
              <a:rPr lang="da-DK" sz="2400" b="0" i="0" u="none" strike="noStrike" baseline="0" dirty="0">
                <a:solidFill>
                  <a:srgbClr val="70578B"/>
                </a:solidFill>
                <a:latin typeface="Calibri" panose="020F0502020204030204" pitchFamily="34" charset="0"/>
              </a:rPr>
              <a:t>• Stabilt blodsukker = mere stabilt energiniveau</a:t>
            </a:r>
          </a:p>
          <a:p>
            <a:pPr algn="l">
              <a:lnSpc>
                <a:spcPct val="150000"/>
              </a:lnSpc>
            </a:pPr>
            <a:r>
              <a:rPr lang="da-DK" sz="2400" b="0" i="0" u="none" strike="noStrike" baseline="0" dirty="0">
                <a:solidFill>
                  <a:srgbClr val="70578B"/>
                </a:solidFill>
                <a:latin typeface="Calibri" panose="020F0502020204030204" pitchFamily="34" charset="0"/>
              </a:rPr>
              <a:t>• Kosten påvirker din hjernes ydeevne</a:t>
            </a:r>
          </a:p>
          <a:p>
            <a:pPr algn="l">
              <a:lnSpc>
                <a:spcPct val="150000"/>
              </a:lnSpc>
            </a:pPr>
            <a:r>
              <a:rPr lang="da-DK" sz="2400" b="0" i="0" u="none" strike="noStrike" baseline="0" dirty="0">
                <a:solidFill>
                  <a:srgbClr val="70578B"/>
                </a:solidFill>
                <a:latin typeface="Calibri" panose="020F0502020204030204" pitchFamily="34" charset="0"/>
              </a:rPr>
              <a:t>• Kost kan påvirke impulsivitet og hyperaktivitet</a:t>
            </a:r>
          </a:p>
          <a:p>
            <a:pPr algn="l">
              <a:lnSpc>
                <a:spcPct val="150000"/>
              </a:lnSpc>
            </a:pPr>
            <a:r>
              <a:rPr lang="da-DK" sz="2400" b="0" i="0" u="none" strike="noStrike" baseline="0" dirty="0">
                <a:solidFill>
                  <a:srgbClr val="70578B"/>
                </a:solidFill>
                <a:latin typeface="Calibri" panose="020F0502020204030204" pitchFamily="34" charset="0"/>
              </a:rPr>
              <a:t>• Kosten kan påvirke din nattesøvn</a:t>
            </a:r>
            <a:endParaRPr lang="da-DK" sz="1600" dirty="0">
              <a:solidFill>
                <a:srgbClr val="70578B"/>
              </a:solidFill>
            </a:endParaRPr>
          </a:p>
        </p:txBody>
      </p:sp>
    </p:spTree>
    <p:extLst>
      <p:ext uri="{BB962C8B-B14F-4D97-AF65-F5344CB8AC3E}">
        <p14:creationId xmlns:p14="http://schemas.microsoft.com/office/powerpoint/2010/main" val="33306905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500A2-74E9-AF77-4245-102BE4162F5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47ECC4F2-28FA-294B-AEE6-46B5BA9FE9A6}"/>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1101EAE9-6FD8-B94E-16F1-D39A35E0CCF1}"/>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0DBD46A6-FB18-E318-4AE3-375EE055B276}"/>
              </a:ext>
            </a:extLst>
          </p:cNvPr>
          <p:cNvSpPr txBox="1"/>
          <p:nvPr/>
        </p:nvSpPr>
        <p:spPr>
          <a:xfrm>
            <a:off x="4731981" y="957077"/>
            <a:ext cx="7250436" cy="5247590"/>
          </a:xfrm>
          <a:prstGeom prst="rect">
            <a:avLst/>
          </a:prstGeom>
          <a:noFill/>
        </p:spPr>
        <p:txBody>
          <a:bodyPr wrap="square">
            <a:spAutoFit/>
          </a:bodyPr>
          <a:lstStyle/>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ISNPR (International Society for Nutritional Psychiatry) er en sammenslutning af akademikere fra hele verden, som arbejder med ernæring. </a:t>
            </a:r>
            <a:br>
              <a:rPr lang="da-DK" sz="1300" dirty="0">
                <a:latin typeface="Calibri"/>
                <a:cs typeface="Calibri"/>
              </a:rPr>
            </a:br>
            <a:r>
              <a:rPr lang="da-DK" sz="1300" dirty="0">
                <a:latin typeface="Calibri"/>
                <a:cs typeface="Calibri"/>
              </a:rPr>
              <a:t>De skriver: ”</a:t>
            </a:r>
            <a:r>
              <a:rPr lang="da-DK" sz="1300" i="1" dirty="0">
                <a:latin typeface="Calibri"/>
                <a:cs typeface="Calibri"/>
              </a:rPr>
              <a:t>Der er overbevisende evidens for, at kosten er meget vigtig for psyken”</a:t>
            </a:r>
            <a:r>
              <a:rPr lang="da-DK" sz="1300" i="1" baseline="30000" dirty="0">
                <a:latin typeface="Calibri"/>
                <a:cs typeface="Calibri"/>
              </a:rPr>
              <a:t>1</a:t>
            </a:r>
          </a:p>
          <a:p>
            <a:pPr marL="534071" indent="-342900">
              <a:lnSpc>
                <a:spcPts val="1478"/>
              </a:lnSpc>
              <a:spcBef>
                <a:spcPts val="86"/>
              </a:spcBef>
              <a:buFont typeface="+mj-lt"/>
              <a:buAutoNum type="arabicPeriod"/>
              <a:tabLst>
                <a:tab pos="502113" algn="l"/>
              </a:tabLst>
            </a:pPr>
            <a:endParaRPr lang="da-DK" sz="1400" dirty="0">
              <a:latin typeface="Calibri"/>
              <a:cs typeface="Calibri"/>
            </a:endParaRPr>
          </a:p>
          <a:p>
            <a:pPr marL="534071" indent="-342900">
              <a:lnSpc>
                <a:spcPts val="1478"/>
              </a:lnSpc>
              <a:spcBef>
                <a:spcPts val="86"/>
              </a:spcBef>
              <a:buFont typeface="Arial" panose="020B0604020202020204" pitchFamily="34" charset="0"/>
              <a:buChar char="•"/>
              <a:tabLst>
                <a:tab pos="502113" algn="l"/>
              </a:tabLst>
            </a:pPr>
            <a:r>
              <a:rPr lang="da-DK" sz="1400" b="1" dirty="0">
                <a:latin typeface="Calibri"/>
                <a:cs typeface="Calibri"/>
              </a:rPr>
              <a:t>Sukker og hurtige kulhydrater:</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Et britisk befolkningsstudie viser, at lavere indtag af sukker og hurtige kulhydrater er forbundet med bedre psykisk helbred. Her fulgte man over 10.000 mænd og kvinder fra de var 35 år til de var 55 år.</a:t>
            </a:r>
            <a:r>
              <a:rPr lang="da-DK" sz="1300" baseline="30000" dirty="0">
                <a:latin typeface="Calibri"/>
                <a:cs typeface="Calibri"/>
              </a:rPr>
              <a:t>2</a:t>
            </a:r>
          </a:p>
          <a:p>
            <a:pPr marL="534071" indent="-342900">
              <a:lnSpc>
                <a:spcPts val="1478"/>
              </a:lnSpc>
              <a:spcBef>
                <a:spcPts val="86"/>
              </a:spcBef>
              <a:buFont typeface="+mj-lt"/>
              <a:buAutoNum type="arabicPeriod"/>
              <a:tabLst>
                <a:tab pos="502113" algn="l"/>
              </a:tabLst>
            </a:pPr>
            <a:endParaRPr lang="da-DK" sz="1400" dirty="0">
              <a:latin typeface="Calibri"/>
              <a:cs typeface="Calibri"/>
            </a:endParaRPr>
          </a:p>
          <a:p>
            <a:pPr marL="191171">
              <a:lnSpc>
                <a:spcPts val="1478"/>
              </a:lnSpc>
              <a:spcBef>
                <a:spcPts val="86"/>
              </a:spcBef>
              <a:tabLst>
                <a:tab pos="502113" algn="l"/>
              </a:tabLst>
            </a:pPr>
            <a:r>
              <a:rPr lang="da-DK" sz="1400" dirty="0">
                <a:latin typeface="Calibri"/>
                <a:cs typeface="Calibri"/>
              </a:rPr>
              <a:t>         </a:t>
            </a:r>
            <a:r>
              <a:rPr lang="da-DK" sz="1400" b="1" dirty="0">
                <a:latin typeface="Calibri"/>
                <a:cs typeface="Calibri"/>
              </a:rPr>
              <a:t>Omega-3:</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Omega-3 fedtsyrer spiller en vigtig rolle for hjernens funktion og for at dæmpe betændelsestilstande i kroppen. Derfor har man undersøgt, om omega-3 kan hjælpe personer med ADHD.</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En stor samlet analyse af 22 studier med i alt 1.789 deltagere viste, at omega-3 generelt ikke havde en tydelig effekt på ADHD-symptomer sammenlignet med snydebehandling (inaktiv pille, også kaldet placebo).  Men – i de studier, hvor behandlingen varede i mindst 4 måneder, var der en tydelig forbedring. Her så man, at omega-3 faktisk kunne gøre en forskel.</a:t>
            </a:r>
            <a:r>
              <a:rPr lang="da-DK" sz="1300" baseline="30000" dirty="0">
                <a:latin typeface="Calibri"/>
                <a:cs typeface="Calibri"/>
              </a:rPr>
              <a:t>3</a:t>
            </a:r>
          </a:p>
          <a:p>
            <a:pPr marL="191171">
              <a:lnSpc>
                <a:spcPts val="1478"/>
              </a:lnSpc>
              <a:spcBef>
                <a:spcPts val="86"/>
              </a:spcBef>
              <a:tabLst>
                <a:tab pos="502113" algn="l"/>
              </a:tabLst>
            </a:pPr>
            <a:r>
              <a:rPr lang="da-DK" sz="1400" b="1" dirty="0">
                <a:latin typeface="Calibri"/>
                <a:cs typeface="Calibri"/>
              </a:rPr>
              <a:t>	</a:t>
            </a:r>
          </a:p>
          <a:p>
            <a:pPr marL="191171">
              <a:lnSpc>
                <a:spcPts val="1478"/>
              </a:lnSpc>
              <a:spcBef>
                <a:spcPts val="86"/>
              </a:spcBef>
              <a:tabLst>
                <a:tab pos="502113" algn="l"/>
              </a:tabLst>
            </a:pPr>
            <a:r>
              <a:rPr lang="da-DK" sz="1400" b="1" dirty="0">
                <a:latin typeface="Calibri"/>
                <a:cs typeface="Calibri"/>
              </a:rPr>
              <a:t>	D-vitamin: </a:t>
            </a: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Personer med ADHD har ofte lavere niveauer af vitamin D i blodet. Vitamin D er vigtigt for hjernen og kan påvirke signalstoffer som dopamin og serotonin. Nogle undersøgeser tyder på, at tilskud af vitamin D kan give en lille forbedring af ADHD-symptomer – især hvis man mangler vitamin D i forvejen, mens andre undersøgelser ikke har vidst nogen effekt</a:t>
            </a:r>
            <a:r>
              <a:rPr lang="da-DK" sz="1400" dirty="0">
                <a:latin typeface="Calibri"/>
                <a:cs typeface="Calibri"/>
              </a:rPr>
              <a:t>.</a:t>
            </a:r>
            <a:r>
              <a:rPr lang="da-DK" sz="1400" baseline="30000" dirty="0">
                <a:latin typeface="Calibri"/>
                <a:cs typeface="Calibri"/>
              </a:rPr>
              <a:t>4 </a:t>
            </a:r>
          </a:p>
          <a:p>
            <a:pPr marL="534071" indent="-342900">
              <a:lnSpc>
                <a:spcPts val="1478"/>
              </a:lnSpc>
              <a:spcBef>
                <a:spcPts val="86"/>
              </a:spcBef>
              <a:buFont typeface="Arial" panose="020B0604020202020204" pitchFamily="34" charset="0"/>
              <a:buChar char="•"/>
              <a:tabLst>
                <a:tab pos="502113" algn="l"/>
              </a:tabLst>
            </a:pPr>
            <a:endParaRPr lang="da-DK" sz="1300" dirty="0">
              <a:latin typeface="Calibri"/>
              <a:cs typeface="Calibri"/>
            </a:endParaRPr>
          </a:p>
          <a:p>
            <a:pPr marL="534071" indent="-342900">
              <a:lnSpc>
                <a:spcPts val="1478"/>
              </a:lnSpc>
              <a:spcBef>
                <a:spcPts val="86"/>
              </a:spcBef>
              <a:buFont typeface="Arial" panose="020B0604020202020204" pitchFamily="34" charset="0"/>
              <a:buChar char="•"/>
              <a:tabLst>
                <a:tab pos="502113" algn="l"/>
              </a:tabLst>
            </a:pPr>
            <a:r>
              <a:rPr lang="da-DK" sz="1300" dirty="0">
                <a:latin typeface="Calibri"/>
                <a:cs typeface="Calibri"/>
              </a:rPr>
              <a:t>Personer med psykiske lidelser lider oftere af kroniske mave-tarm-sygdomme, end resten af befolkningen. Kosten påvirker fordøjelsen og mikrobiomet.</a:t>
            </a:r>
            <a:r>
              <a:rPr lang="da-DK" sz="1300" baseline="30000" dirty="0">
                <a:latin typeface="Calibri"/>
                <a:cs typeface="Calibri"/>
              </a:rPr>
              <a:t>5</a:t>
            </a:r>
          </a:p>
        </p:txBody>
      </p:sp>
      <p:sp>
        <p:nvSpPr>
          <p:cNvPr id="2" name="Tekstfelt 1">
            <a:extLst>
              <a:ext uri="{FF2B5EF4-FFF2-40B4-BE49-F238E27FC236}">
                <a16:creationId xmlns:a16="http://schemas.microsoft.com/office/drawing/2014/main" id="{D54F18F6-973A-F5D3-C53E-FE3B39AB5172}"/>
              </a:ext>
            </a:extLst>
          </p:cNvPr>
          <p:cNvSpPr txBox="1"/>
          <p:nvPr/>
        </p:nvSpPr>
        <p:spPr>
          <a:xfrm>
            <a:off x="4213114" y="410595"/>
            <a:ext cx="9063216" cy="677108"/>
          </a:xfrm>
          <a:prstGeom prst="rect">
            <a:avLst/>
          </a:prstGeom>
          <a:noFill/>
        </p:spPr>
        <p:txBody>
          <a:bodyPr wrap="square">
            <a:spAutoFit/>
          </a:bodyPr>
          <a:lstStyle/>
          <a:p>
            <a:r>
              <a:rPr lang="da-DK" sz="3800" b="1" dirty="0">
                <a:solidFill>
                  <a:srgbClr val="70578B"/>
                </a:solidFill>
                <a:cs typeface="Times New Roman"/>
              </a:rPr>
              <a:t>Kost og ADHD: Hvad siger forskningen? </a:t>
            </a:r>
          </a:p>
        </p:txBody>
      </p:sp>
      <p:sp>
        <p:nvSpPr>
          <p:cNvPr id="4" name="Tekstfelt 3">
            <a:extLst>
              <a:ext uri="{FF2B5EF4-FFF2-40B4-BE49-F238E27FC236}">
                <a16:creationId xmlns:a16="http://schemas.microsoft.com/office/drawing/2014/main" id="{BB94F0F3-F756-7404-8687-ECD924051816}"/>
              </a:ext>
            </a:extLst>
          </p:cNvPr>
          <p:cNvSpPr txBox="1"/>
          <p:nvPr/>
        </p:nvSpPr>
        <p:spPr>
          <a:xfrm>
            <a:off x="503591" y="5113431"/>
            <a:ext cx="3625737" cy="1355436"/>
          </a:xfrm>
          <a:prstGeom prst="rect">
            <a:avLst/>
          </a:prstGeom>
          <a:noFill/>
        </p:spPr>
        <p:txBody>
          <a:bodyPr wrap="square">
            <a:spAutoFit/>
          </a:bodyPr>
          <a:lstStyle/>
          <a:p>
            <a:pPr marR="0" lvl="0" algn="l" defTabSz="415778" rtl="0" eaLnBrk="1" latinLnBrk="0" hangingPunct="1">
              <a:lnSpc>
                <a:spcPct val="107000"/>
              </a:lnSpc>
              <a:spcBef>
                <a:spcPts val="27"/>
              </a:spcBef>
              <a:tabLst>
                <a:tab pos="228600" algn="l"/>
              </a:tabLst>
            </a:pPr>
            <a:r>
              <a:rPr lang="da-DK" sz="700" dirty="0">
                <a:solidFill>
                  <a:schemeClr val="bg1"/>
                </a:solidFill>
                <a:latin typeface="Calibri"/>
                <a:cs typeface="Calibri"/>
              </a:rPr>
              <a:t>1. </a:t>
            </a:r>
            <a:r>
              <a:rPr lang="en-US" sz="700" dirty="0">
                <a:solidFill>
                  <a:schemeClr val="bg1"/>
                </a:solidFill>
                <a:latin typeface="Calibri"/>
                <a:cs typeface="Calibri"/>
              </a:rPr>
              <a:t>I</a:t>
            </a:r>
            <a:r>
              <a:rPr lang="en-DK" sz="700" dirty="0" err="1">
                <a:solidFill>
                  <a:schemeClr val="bg1"/>
                </a:solidFill>
                <a:latin typeface="Calibri"/>
                <a:cs typeface="Calibri"/>
              </a:rPr>
              <a:t>nternational</a:t>
            </a:r>
            <a:r>
              <a:rPr lang="en-DK" sz="700" dirty="0">
                <a:solidFill>
                  <a:schemeClr val="bg1"/>
                </a:solidFill>
                <a:latin typeface="Calibri"/>
                <a:cs typeface="Calibri"/>
              </a:rPr>
              <a:t> </a:t>
            </a:r>
            <a:r>
              <a:rPr lang="en-DK" sz="700" kern="1200" dirty="0">
                <a:solidFill>
                  <a:schemeClr val="bg1"/>
                </a:solidFill>
                <a:latin typeface="Calibri"/>
                <a:ea typeface="+mn-ea"/>
                <a:cs typeface="Calibri"/>
              </a:rPr>
              <a:t>Society for Nutritional Psychiatry Research. Nutritional medicine as mainstream in psychiatry. Lancet Psychiatry. 2015;2(3):271–4.</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2. </a:t>
            </a:r>
            <a:r>
              <a:rPr lang="en-DK" sz="700" kern="1200" dirty="0">
                <a:solidFill>
                  <a:schemeClr val="bg1"/>
                </a:solidFill>
                <a:latin typeface="Calibri"/>
                <a:ea typeface="+mn-ea"/>
                <a:cs typeface="Calibri"/>
              </a:rPr>
              <a:t>Shipley MJ, et al. Sugar intake from sweet food and beverages, common mental disorder and depression. Sci Rep. 2017;7:6287.</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3 Liu TH, et al. Omega-3 Polyunsaturated Fatty Acids for Core Symptoms of Attention-Deficit/Hyperactivity Disorder: A Meta-Analysis of Randomized Controlled Trials. J Clin Psychiatry 2023 Aug 30;84(5):22r14772. </a:t>
            </a:r>
            <a:r>
              <a:rPr lang="en-US" sz="700" kern="1200" dirty="0" err="1">
                <a:solidFill>
                  <a:schemeClr val="bg1"/>
                </a:solidFill>
                <a:latin typeface="Calibri"/>
                <a:ea typeface="+mn-ea"/>
                <a:cs typeface="Calibri"/>
              </a:rPr>
              <a:t>doi</a:t>
            </a:r>
            <a:r>
              <a:rPr lang="en-US" sz="700" kern="1200" dirty="0">
                <a:solidFill>
                  <a:schemeClr val="bg1"/>
                </a:solidFill>
                <a:latin typeface="Calibri"/>
                <a:ea typeface="+mn-ea"/>
                <a:cs typeface="Calibri"/>
              </a:rPr>
              <a:t>: 10.4088/JCP.22r14772.</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4.  Gan J, et al. J Child </a:t>
            </a:r>
            <a:r>
              <a:rPr lang="en-US" sz="700" kern="1200" dirty="0" err="1">
                <a:solidFill>
                  <a:schemeClr val="bg1"/>
                </a:solidFill>
                <a:latin typeface="Calibri"/>
                <a:ea typeface="+mn-ea"/>
                <a:cs typeface="Calibri"/>
              </a:rPr>
              <a:t>Adolesc</a:t>
            </a:r>
            <a:r>
              <a:rPr lang="en-US" sz="700" kern="1200" dirty="0">
                <a:solidFill>
                  <a:schemeClr val="bg1"/>
                </a:solidFill>
                <a:latin typeface="Calibri"/>
                <a:ea typeface="+mn-ea"/>
                <a:cs typeface="Calibri"/>
              </a:rPr>
              <a:t> </a:t>
            </a:r>
            <a:r>
              <a:rPr lang="en-US" sz="700" kern="1200" dirty="0" err="1">
                <a:solidFill>
                  <a:schemeClr val="bg1"/>
                </a:solidFill>
                <a:latin typeface="Calibri"/>
                <a:ea typeface="+mn-ea"/>
                <a:cs typeface="Calibri"/>
              </a:rPr>
              <a:t>Psychopharmacol</a:t>
            </a:r>
            <a:r>
              <a:rPr lang="en-US" sz="700" kern="1200" dirty="0">
                <a:solidFill>
                  <a:schemeClr val="bg1"/>
                </a:solidFill>
                <a:latin typeface="Calibri"/>
                <a:ea typeface="+mn-ea"/>
                <a:cs typeface="Calibri"/>
              </a:rPr>
              <a:t> . 2019 Nov;29(9):670-687. </a:t>
            </a:r>
            <a:r>
              <a:rPr lang="en-US" sz="700" kern="1200" dirty="0" err="1">
                <a:solidFill>
                  <a:schemeClr val="bg1"/>
                </a:solidFill>
                <a:latin typeface="Calibri"/>
                <a:ea typeface="+mn-ea"/>
                <a:cs typeface="Calibri"/>
              </a:rPr>
              <a:t>doi</a:t>
            </a:r>
            <a:r>
              <a:rPr lang="en-US" sz="700" kern="1200" dirty="0">
                <a:solidFill>
                  <a:schemeClr val="bg1"/>
                </a:solidFill>
                <a:latin typeface="Calibri"/>
                <a:ea typeface="+mn-ea"/>
                <a:cs typeface="Calibri"/>
              </a:rPr>
              <a:t>: 10.1089/cap.2019.0059. </a:t>
            </a:r>
            <a:r>
              <a:rPr lang="en-US" sz="700" kern="1200" dirty="0" err="1">
                <a:solidFill>
                  <a:schemeClr val="bg1"/>
                </a:solidFill>
                <a:latin typeface="Calibri"/>
                <a:ea typeface="+mn-ea"/>
                <a:cs typeface="Calibri"/>
              </a:rPr>
              <a:t>Epub</a:t>
            </a:r>
            <a:r>
              <a:rPr lang="en-US" sz="700" kern="1200" dirty="0">
                <a:solidFill>
                  <a:schemeClr val="bg1"/>
                </a:solidFill>
                <a:latin typeface="Calibri"/>
                <a:ea typeface="+mn-ea"/>
                <a:cs typeface="Calibri"/>
              </a:rPr>
              <a:t> 2019 Aug 1</a:t>
            </a:r>
          </a:p>
          <a:p>
            <a:pPr marR="0" lvl="0" algn="l" defTabSz="415778" rtl="0" eaLnBrk="1" latinLnBrk="0" hangingPunct="1">
              <a:lnSpc>
                <a:spcPct val="107000"/>
              </a:lnSpc>
              <a:spcBef>
                <a:spcPts val="27"/>
              </a:spcBef>
              <a:tabLst>
                <a:tab pos="228600" algn="l"/>
              </a:tabLst>
            </a:pPr>
            <a:r>
              <a:rPr lang="en-US" sz="700" kern="1200" dirty="0">
                <a:solidFill>
                  <a:schemeClr val="bg1"/>
                </a:solidFill>
                <a:latin typeface="Calibri"/>
                <a:ea typeface="+mn-ea"/>
                <a:cs typeface="Calibri"/>
              </a:rPr>
              <a:t>5. </a:t>
            </a:r>
            <a:r>
              <a:rPr lang="en-DK" sz="700" kern="1200" dirty="0">
                <a:solidFill>
                  <a:schemeClr val="bg1"/>
                </a:solidFill>
                <a:latin typeface="Calibri"/>
                <a:ea typeface="+mn-ea"/>
                <a:cs typeface="Calibri"/>
              </a:rPr>
              <a:t>Sherwin E, et al. May the force be with you: the light and dark sides of the microbiota-gut-brain axis in neuropsychiatry. CNS Drugs. 2016;30(11):1019–4</a:t>
            </a:r>
            <a:endParaRPr lang="da-DK" sz="100" dirty="0">
              <a:solidFill>
                <a:schemeClr val="bg1"/>
              </a:solidFill>
              <a:latin typeface="Calibri"/>
              <a:cs typeface="Calibri"/>
            </a:endParaRPr>
          </a:p>
        </p:txBody>
      </p:sp>
      <p:pic>
        <p:nvPicPr>
          <p:cNvPr id="13" name="Billede 12">
            <a:extLst>
              <a:ext uri="{FF2B5EF4-FFF2-40B4-BE49-F238E27FC236}">
                <a16:creationId xmlns:a16="http://schemas.microsoft.com/office/drawing/2014/main" id="{4CBED7F3-0451-E7A5-F58E-BA847246C90A}"/>
              </a:ext>
            </a:extLst>
          </p:cNvPr>
          <p:cNvPicPr>
            <a:picLocks noChangeAspect="1"/>
          </p:cNvPicPr>
          <p:nvPr/>
        </p:nvPicPr>
        <p:blipFill>
          <a:blip r:embed="rId3"/>
          <a:srcRect l="15363" r="15436" b="6711"/>
          <a:stretch/>
        </p:blipFill>
        <p:spPr>
          <a:xfrm>
            <a:off x="0" y="-242738"/>
            <a:ext cx="5057494" cy="5113431"/>
          </a:xfrm>
          <a:prstGeom prst="rect">
            <a:avLst/>
          </a:prstGeom>
        </p:spPr>
      </p:pic>
    </p:spTree>
    <p:extLst>
      <p:ext uri="{BB962C8B-B14F-4D97-AF65-F5344CB8AC3E}">
        <p14:creationId xmlns:p14="http://schemas.microsoft.com/office/powerpoint/2010/main" val="1276113500"/>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1">
            <a:extLst>
              <a:ext uri="{FF2B5EF4-FFF2-40B4-BE49-F238E27FC236}">
                <a16:creationId xmlns:a16="http://schemas.microsoft.com/office/drawing/2014/main" id="{E088960A-DDBF-C4C8-2D07-5E76D289864B}"/>
              </a:ext>
            </a:extLst>
          </p:cNvPr>
          <p:cNvSpPr/>
          <p:nvPr/>
        </p:nvSpPr>
        <p:spPr>
          <a:xfrm>
            <a:off x="0" y="3375660"/>
            <a:ext cx="7180861" cy="268224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endParaRPr lang="da-DK" sz="1400" b="1">
              <a:solidFill>
                <a:schemeClr val="dk1"/>
              </a:solidFill>
              <a:latin typeface="+mj-lt"/>
            </a:endParaRPr>
          </a:p>
        </p:txBody>
      </p:sp>
      <p:sp>
        <p:nvSpPr>
          <p:cNvPr id="5" name="Rectangle 86">
            <a:extLst>
              <a:ext uri="{FF2B5EF4-FFF2-40B4-BE49-F238E27FC236}">
                <a16:creationId xmlns:a16="http://schemas.microsoft.com/office/drawing/2014/main" id="{BB9BD268-7039-7C58-C382-33FC5A4D5328}"/>
              </a:ext>
            </a:extLst>
          </p:cNvPr>
          <p:cNvSpPr/>
          <p:nvPr/>
        </p:nvSpPr>
        <p:spPr>
          <a:xfrm>
            <a:off x="495301" y="3088432"/>
            <a:ext cx="6685562" cy="58629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360000" rtlCol="0" anchor="ctr"/>
          <a:lstStyle/>
          <a:p>
            <a:pPr marL="0" indent="0" algn="ctr">
              <a:lnSpc>
                <a:spcPct val="100000"/>
              </a:lnSpc>
              <a:buClr>
                <a:srgbClr val="4472C4"/>
              </a:buClr>
              <a:buFont typeface="Arial" panose="020B0604020202020204" pitchFamily="34" charset="0"/>
              <a:buNone/>
            </a:pPr>
            <a:r>
              <a:rPr lang="da-DK" sz="2000" b="1" dirty="0">
                <a:latin typeface="+mj-lt"/>
              </a:rPr>
              <a:t>USTABILT BLODSUKKER KAN :</a:t>
            </a:r>
          </a:p>
        </p:txBody>
      </p:sp>
      <p:grpSp>
        <p:nvGrpSpPr>
          <p:cNvPr id="34" name="Group 33">
            <a:extLst>
              <a:ext uri="{FF2B5EF4-FFF2-40B4-BE49-F238E27FC236}">
                <a16:creationId xmlns:a16="http://schemas.microsoft.com/office/drawing/2014/main" id="{F34D4668-E7CA-6063-1031-B35A6035FA64}"/>
              </a:ext>
            </a:extLst>
          </p:cNvPr>
          <p:cNvGrpSpPr/>
          <p:nvPr/>
        </p:nvGrpSpPr>
        <p:grpSpPr>
          <a:xfrm>
            <a:off x="820296" y="4727811"/>
            <a:ext cx="5805611" cy="276999"/>
            <a:chOff x="968791" y="4068625"/>
            <a:chExt cx="4423708" cy="432706"/>
          </a:xfrm>
        </p:grpSpPr>
        <p:sp>
          <p:nvSpPr>
            <p:cNvPr id="25" name="Rectangle 3">
              <a:extLst>
                <a:ext uri="{FF2B5EF4-FFF2-40B4-BE49-F238E27FC236}">
                  <a16:creationId xmlns:a16="http://schemas.microsoft.com/office/drawing/2014/main" id="{26EDB1DB-B64F-CEA6-8226-033E46643E41}"/>
                </a:ext>
              </a:extLst>
            </p:cNvPr>
            <p:cNvSpPr txBox="1">
              <a:spLocks noChangeArrowheads="1"/>
            </p:cNvSpPr>
            <p:nvPr/>
          </p:nvSpPr>
          <p:spPr>
            <a:xfrm>
              <a:off x="3462981" y="406862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Træthed</a:t>
              </a:r>
            </a:p>
          </p:txBody>
        </p:sp>
        <p:sp>
          <p:nvSpPr>
            <p:cNvPr id="24" name="Rectangle 3">
              <a:extLst>
                <a:ext uri="{FF2B5EF4-FFF2-40B4-BE49-F238E27FC236}">
                  <a16:creationId xmlns:a16="http://schemas.microsoft.com/office/drawing/2014/main" id="{861B3C7A-35E7-9FED-B303-00498D122FE2}"/>
                </a:ext>
              </a:extLst>
            </p:cNvPr>
            <p:cNvSpPr txBox="1">
              <a:spLocks noChangeArrowheads="1"/>
            </p:cNvSpPr>
            <p:nvPr/>
          </p:nvSpPr>
          <p:spPr>
            <a:xfrm>
              <a:off x="968791" y="406862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Hovedpine</a:t>
              </a:r>
              <a:endParaRPr lang="da-DK" sz="1800" b="0" dirty="0">
                <a:solidFill>
                  <a:schemeClr val="tx1">
                    <a:lumMod val="65000"/>
                    <a:lumOff val="35000"/>
                  </a:schemeClr>
                </a:solidFill>
                <a:latin typeface="+mj-lt"/>
              </a:endParaRPr>
            </a:p>
          </p:txBody>
        </p:sp>
      </p:grpSp>
      <p:grpSp>
        <p:nvGrpSpPr>
          <p:cNvPr id="35" name="Group 34">
            <a:extLst>
              <a:ext uri="{FF2B5EF4-FFF2-40B4-BE49-F238E27FC236}">
                <a16:creationId xmlns:a16="http://schemas.microsoft.com/office/drawing/2014/main" id="{6A98656D-ABBF-2687-AAAB-46B8A8ABA91A}"/>
              </a:ext>
            </a:extLst>
          </p:cNvPr>
          <p:cNvGrpSpPr/>
          <p:nvPr/>
        </p:nvGrpSpPr>
        <p:grpSpPr>
          <a:xfrm>
            <a:off x="820296" y="5522204"/>
            <a:ext cx="5805611" cy="276999"/>
            <a:chOff x="968791" y="4818395"/>
            <a:chExt cx="4423708" cy="432706"/>
          </a:xfrm>
        </p:grpSpPr>
        <p:sp>
          <p:nvSpPr>
            <p:cNvPr id="26" name="Rectangle 3">
              <a:extLst>
                <a:ext uri="{FF2B5EF4-FFF2-40B4-BE49-F238E27FC236}">
                  <a16:creationId xmlns:a16="http://schemas.microsoft.com/office/drawing/2014/main" id="{8D820BA6-2A2E-367C-4C7F-53D1DC8FE23B}"/>
                </a:ext>
              </a:extLst>
            </p:cNvPr>
            <p:cNvSpPr txBox="1">
              <a:spLocks noChangeArrowheads="1"/>
            </p:cNvSpPr>
            <p:nvPr/>
          </p:nvSpPr>
          <p:spPr>
            <a:xfrm>
              <a:off x="968791" y="481839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Hyperaktivitet</a:t>
              </a:r>
              <a:endParaRPr lang="da-DK" sz="1800" b="0" dirty="0">
                <a:solidFill>
                  <a:schemeClr val="tx1">
                    <a:lumMod val="65000"/>
                    <a:lumOff val="35000"/>
                  </a:schemeClr>
                </a:solidFill>
                <a:latin typeface="+mj-lt"/>
              </a:endParaRPr>
            </a:p>
          </p:txBody>
        </p:sp>
        <p:sp>
          <p:nvSpPr>
            <p:cNvPr id="21" name="Rectangle 3">
              <a:extLst>
                <a:ext uri="{FF2B5EF4-FFF2-40B4-BE49-F238E27FC236}">
                  <a16:creationId xmlns:a16="http://schemas.microsoft.com/office/drawing/2014/main" id="{5EAF25D1-7618-61EB-7A97-D83331A5F84F}"/>
                </a:ext>
              </a:extLst>
            </p:cNvPr>
            <p:cNvSpPr txBox="1">
              <a:spLocks noChangeArrowheads="1"/>
            </p:cNvSpPr>
            <p:nvPr/>
          </p:nvSpPr>
          <p:spPr>
            <a:xfrm>
              <a:off x="3462981" y="481839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Uro og stress</a:t>
              </a:r>
              <a:endParaRPr lang="da-DK" sz="1800" b="0" dirty="0">
                <a:solidFill>
                  <a:schemeClr val="tx1">
                    <a:lumMod val="65000"/>
                    <a:lumOff val="35000"/>
                  </a:schemeClr>
                </a:solidFill>
                <a:latin typeface="+mj-lt"/>
              </a:endParaRPr>
            </a:p>
          </p:txBody>
        </p:sp>
      </p:grpSp>
      <p:grpSp>
        <p:nvGrpSpPr>
          <p:cNvPr id="33" name="Group 32">
            <a:extLst>
              <a:ext uri="{FF2B5EF4-FFF2-40B4-BE49-F238E27FC236}">
                <a16:creationId xmlns:a16="http://schemas.microsoft.com/office/drawing/2014/main" id="{6D08A9CA-9720-3019-AB03-7AA23C37C0BE}"/>
              </a:ext>
            </a:extLst>
          </p:cNvPr>
          <p:cNvGrpSpPr/>
          <p:nvPr/>
        </p:nvGrpSpPr>
        <p:grpSpPr>
          <a:xfrm>
            <a:off x="820296" y="3933419"/>
            <a:ext cx="5805611" cy="276999"/>
            <a:chOff x="968791" y="3396708"/>
            <a:chExt cx="4423708" cy="432705"/>
          </a:xfrm>
        </p:grpSpPr>
        <p:sp>
          <p:nvSpPr>
            <p:cNvPr id="23" name="Rectangle 3">
              <a:extLst>
                <a:ext uri="{FF2B5EF4-FFF2-40B4-BE49-F238E27FC236}">
                  <a16:creationId xmlns:a16="http://schemas.microsoft.com/office/drawing/2014/main" id="{81F1810E-6932-2325-AD6C-BFCC3B3F6588}"/>
                </a:ext>
              </a:extLst>
            </p:cNvPr>
            <p:cNvSpPr txBox="1">
              <a:spLocks noChangeArrowheads="1"/>
            </p:cNvSpPr>
            <p:nvPr/>
          </p:nvSpPr>
          <p:spPr>
            <a:xfrm>
              <a:off x="3462981" y="3396708"/>
              <a:ext cx="1929518"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Irritabilitet og vrede</a:t>
              </a:r>
            </a:p>
          </p:txBody>
        </p:sp>
        <p:sp>
          <p:nvSpPr>
            <p:cNvPr id="27" name="Rectangle 3">
              <a:extLst>
                <a:ext uri="{FF2B5EF4-FFF2-40B4-BE49-F238E27FC236}">
                  <a16:creationId xmlns:a16="http://schemas.microsoft.com/office/drawing/2014/main" id="{03CF060D-C11B-3325-48FC-E70F48D773D5}"/>
                </a:ext>
              </a:extLst>
            </p:cNvPr>
            <p:cNvSpPr txBox="1">
              <a:spLocks noChangeArrowheads="1"/>
            </p:cNvSpPr>
            <p:nvPr/>
          </p:nvSpPr>
          <p:spPr>
            <a:xfrm>
              <a:off x="968791" y="3396708"/>
              <a:ext cx="2081241"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Forværre ADHD-symptomer</a:t>
              </a:r>
            </a:p>
          </p:txBody>
        </p:sp>
      </p:grpSp>
      <p:cxnSp>
        <p:nvCxnSpPr>
          <p:cNvPr id="40" name="Straight Connector 39">
            <a:extLst>
              <a:ext uri="{FF2B5EF4-FFF2-40B4-BE49-F238E27FC236}">
                <a16:creationId xmlns:a16="http://schemas.microsoft.com/office/drawing/2014/main" id="{8D89AE79-6453-B7E9-0E3B-5150E1171C17}"/>
              </a:ext>
            </a:extLst>
          </p:cNvPr>
          <p:cNvCxnSpPr>
            <a:cxnSpLocks/>
          </p:cNvCxnSpPr>
          <p:nvPr/>
        </p:nvCxnSpPr>
        <p:spPr>
          <a:xfrm>
            <a:off x="545369" y="5263507"/>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4D4A8F-3958-145C-14BD-D06E7A2B56C8}"/>
              </a:ext>
            </a:extLst>
          </p:cNvPr>
          <p:cNvCxnSpPr>
            <a:cxnSpLocks/>
          </p:cNvCxnSpPr>
          <p:nvPr/>
        </p:nvCxnSpPr>
        <p:spPr>
          <a:xfrm>
            <a:off x="545369" y="4469114"/>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91" name="Rectangle 3"/>
          <p:cNvSpPr>
            <a:spLocks noGrp="1" noChangeArrowheads="1"/>
          </p:cNvSpPr>
          <p:nvPr>
            <p:ph idx="1"/>
          </p:nvPr>
        </p:nvSpPr>
        <p:spPr>
          <a:xfrm>
            <a:off x="495300" y="1442852"/>
            <a:ext cx="6342228" cy="1873517"/>
          </a:xfrm>
        </p:spPr>
        <p:txBody>
          <a:bodyPr lIns="0" tIns="0" rIns="0" bIns="0">
            <a:normAutofit/>
          </a:bodyPr>
          <a:lstStyle/>
          <a:p>
            <a:pPr marL="0" indent="0">
              <a:buNone/>
            </a:pPr>
            <a:r>
              <a:rPr lang="da-DK" sz="1700" b="0" dirty="0">
                <a:solidFill>
                  <a:schemeClr val="tx1">
                    <a:lumMod val="65000"/>
                    <a:lumOff val="35000"/>
                  </a:schemeClr>
                </a:solidFill>
              </a:rPr>
              <a:t>Insulin er et hormon, der regulerer vores blodsukker. Det samarbejder med resten af vores hormonsystem også vores stresshormoner. Når vores blodsukker er ustabilt på grund af mangel på mad, eller indtag af hurtige kulhydrater producerer kroppen mere adrenalin. Adrenalin kan give uro og forværre ADHD-symptomer, der igen kan øge behovet for sødt og usund mad.</a:t>
            </a:r>
          </a:p>
        </p:txBody>
      </p:sp>
      <p:sp>
        <p:nvSpPr>
          <p:cNvPr id="49" name="Rectangle 48">
            <a:extLst>
              <a:ext uri="{FF2B5EF4-FFF2-40B4-BE49-F238E27FC236}">
                <a16:creationId xmlns:a16="http://schemas.microsoft.com/office/drawing/2014/main" id="{3B3340FC-F38E-26D2-06E1-6A86F91333C6}"/>
              </a:ext>
            </a:extLst>
          </p:cNvPr>
          <p:cNvSpPr/>
          <p:nvPr/>
        </p:nvSpPr>
        <p:spPr>
          <a:xfrm>
            <a:off x="7416385" y="-794"/>
            <a:ext cx="4759615" cy="6058694"/>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7" name="Isosceles Triangle 89">
            <a:extLst>
              <a:ext uri="{FF2B5EF4-FFF2-40B4-BE49-F238E27FC236}">
                <a16:creationId xmlns:a16="http://schemas.microsoft.com/office/drawing/2014/main" id="{6D1F1757-799D-BBE2-2CFB-AC4934AABC9F}"/>
              </a:ext>
            </a:extLst>
          </p:cNvPr>
          <p:cNvSpPr/>
          <p:nvPr/>
        </p:nvSpPr>
        <p:spPr>
          <a:xfrm>
            <a:off x="3451081" y="3588472"/>
            <a:ext cx="774003" cy="92182"/>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atin typeface="+mj-lt"/>
            </a:endParaRPr>
          </a:p>
        </p:txBody>
      </p:sp>
      <p:cxnSp>
        <p:nvCxnSpPr>
          <p:cNvPr id="39" name="Straight Connector 38">
            <a:extLst>
              <a:ext uri="{FF2B5EF4-FFF2-40B4-BE49-F238E27FC236}">
                <a16:creationId xmlns:a16="http://schemas.microsoft.com/office/drawing/2014/main" id="{7DEA14B6-8526-5AA0-8635-2D7E18966865}"/>
              </a:ext>
            </a:extLst>
          </p:cNvPr>
          <p:cNvCxnSpPr>
            <a:cxnSpLocks/>
            <a:stCxn id="7" idx="0"/>
          </p:cNvCxnSpPr>
          <p:nvPr/>
        </p:nvCxnSpPr>
        <p:spPr>
          <a:xfrm flipH="1">
            <a:off x="3838082" y="3588472"/>
            <a:ext cx="1" cy="2469427"/>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A3A98113-2D84-DF2D-32C0-259B30E0F989}"/>
              </a:ext>
            </a:extLst>
          </p:cNvPr>
          <p:cNvSpPr/>
          <p:nvPr/>
        </p:nvSpPr>
        <p:spPr>
          <a:xfrm>
            <a:off x="3751566" y="4375370"/>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43" name="Oval 42">
            <a:extLst>
              <a:ext uri="{FF2B5EF4-FFF2-40B4-BE49-F238E27FC236}">
                <a16:creationId xmlns:a16="http://schemas.microsoft.com/office/drawing/2014/main" id="{AEA5D6B8-FCAA-6AA7-6C0B-01BE580104BE}"/>
              </a:ext>
            </a:extLst>
          </p:cNvPr>
          <p:cNvSpPr/>
          <p:nvPr/>
        </p:nvSpPr>
        <p:spPr>
          <a:xfrm>
            <a:off x="3751566" y="5172429"/>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1" name="Titel 1">
            <a:extLst>
              <a:ext uri="{FF2B5EF4-FFF2-40B4-BE49-F238E27FC236}">
                <a16:creationId xmlns:a16="http://schemas.microsoft.com/office/drawing/2014/main" id="{34735BFF-0071-F76D-8BDA-123813F16C57}"/>
              </a:ext>
            </a:extLst>
          </p:cNvPr>
          <p:cNvSpPr>
            <a:spLocks noGrp="1"/>
          </p:cNvSpPr>
          <p:nvPr>
            <p:ph type="title"/>
          </p:nvPr>
        </p:nvSpPr>
        <p:spPr>
          <a:xfrm>
            <a:off x="500860" y="216970"/>
            <a:ext cx="11214460" cy="615553"/>
          </a:xfrm>
        </p:spPr>
        <p:txBody>
          <a:bodyPr/>
          <a:lstStyle/>
          <a:p>
            <a:r>
              <a:rPr lang="da-DK" sz="4000" kern="1200" dirty="0">
                <a:solidFill>
                  <a:srgbClr val="70578B"/>
                </a:solidFill>
                <a:latin typeface="+mn-lt"/>
                <a:ea typeface="+mn-ea"/>
              </a:rPr>
              <a:t>Ustabilt</a:t>
            </a:r>
            <a:r>
              <a:rPr lang="da-DK" sz="4000" dirty="0">
                <a:solidFill>
                  <a:srgbClr val="70578B"/>
                </a:solidFill>
                <a:latin typeface="+mn-lt"/>
              </a:rPr>
              <a:t> Blodsukker</a:t>
            </a:r>
          </a:p>
        </p:txBody>
      </p:sp>
      <p:grpSp>
        <p:nvGrpSpPr>
          <p:cNvPr id="9" name="Gruppe 8">
            <a:extLst>
              <a:ext uri="{FF2B5EF4-FFF2-40B4-BE49-F238E27FC236}">
                <a16:creationId xmlns:a16="http://schemas.microsoft.com/office/drawing/2014/main" id="{2FDE4D12-D798-81B4-1EAA-01A08E6DDDA8}"/>
              </a:ext>
            </a:extLst>
          </p:cNvPr>
          <p:cNvGrpSpPr/>
          <p:nvPr/>
        </p:nvGrpSpPr>
        <p:grpSpPr>
          <a:xfrm>
            <a:off x="7416386" y="1442852"/>
            <a:ext cx="4299364" cy="4615048"/>
            <a:chOff x="7416386" y="1442852"/>
            <a:chExt cx="4299364" cy="4615048"/>
          </a:xfrm>
        </p:grpSpPr>
        <p:pic>
          <p:nvPicPr>
            <p:cNvPr id="22" name="Billede 21">
              <a:extLst>
                <a:ext uri="{FF2B5EF4-FFF2-40B4-BE49-F238E27FC236}">
                  <a16:creationId xmlns:a16="http://schemas.microsoft.com/office/drawing/2014/main" id="{55751528-F227-FD77-D853-790CCC1334DA}"/>
                </a:ext>
              </a:extLst>
            </p:cNvPr>
            <p:cNvPicPr>
              <a:picLocks noChangeAspect="1"/>
            </p:cNvPicPr>
            <p:nvPr/>
          </p:nvPicPr>
          <p:blipFill rotWithShape="1">
            <a:blip r:embed="rId3">
              <a:duotone>
                <a:schemeClr val="accent4">
                  <a:shade val="45000"/>
                  <a:satMod val="135000"/>
                </a:schemeClr>
                <a:prstClr val="white"/>
              </a:duotone>
              <a:extLst>
                <a:ext uri="{28A0092B-C50C-407E-A947-70E740481C1C}">
                  <a14:useLocalDpi xmlns:a14="http://schemas.microsoft.com/office/drawing/2010/main"/>
                </a:ext>
              </a:extLst>
            </a:blip>
            <a:srcRect l="-2053" t="-20408" b="-15812"/>
            <a:stretch/>
          </p:blipFill>
          <p:spPr>
            <a:xfrm>
              <a:off x="7416386" y="1442852"/>
              <a:ext cx="4299364" cy="4615048"/>
            </a:xfrm>
            <a:prstGeom prst="rect">
              <a:avLst/>
            </a:prstGeom>
            <a:solidFill>
              <a:schemeClr val="bg1"/>
            </a:solidFill>
            <a:ln>
              <a:noFill/>
            </a:ln>
            <a:effectLst>
              <a:outerShdw blurRad="101600" sx="102000" sy="102000" algn="ctr" rotWithShape="0">
                <a:prstClr val="black">
                  <a:alpha val="5000"/>
                </a:prstClr>
              </a:outerShdw>
              <a:softEdge rad="0"/>
            </a:effectLst>
          </p:spPr>
        </p:pic>
        <p:cxnSp>
          <p:nvCxnSpPr>
            <p:cNvPr id="51" name="Straight Connector 50">
              <a:extLst>
                <a:ext uri="{FF2B5EF4-FFF2-40B4-BE49-F238E27FC236}">
                  <a16:creationId xmlns:a16="http://schemas.microsoft.com/office/drawing/2014/main" id="{6A30F716-B838-55D0-EFE7-40DCF6A18A2A}"/>
                </a:ext>
              </a:extLst>
            </p:cNvPr>
            <p:cNvCxnSpPr>
              <a:cxnSpLocks/>
            </p:cNvCxnSpPr>
            <p:nvPr/>
          </p:nvCxnSpPr>
          <p:spPr>
            <a:xfrm>
              <a:off x="9402238" y="6057900"/>
              <a:ext cx="327660" cy="0"/>
            </a:xfrm>
            <a:prstGeom prst="line">
              <a:avLst/>
            </a:prstGeom>
            <a:ln w="38100">
              <a:solidFill>
                <a:srgbClr val="70578B"/>
              </a:solidFill>
            </a:ln>
          </p:spPr>
          <p:style>
            <a:lnRef idx="1">
              <a:schemeClr val="accent1"/>
            </a:lnRef>
            <a:fillRef idx="0">
              <a:schemeClr val="accent1"/>
            </a:fillRef>
            <a:effectRef idx="0">
              <a:schemeClr val="accent1"/>
            </a:effectRef>
            <a:fontRef idx="minor">
              <a:schemeClr val="tx1"/>
            </a:fontRef>
          </p:style>
        </p:cxnSp>
        <p:sp>
          <p:nvSpPr>
            <p:cNvPr id="2" name="Tekstfelt 1">
              <a:extLst>
                <a:ext uri="{FF2B5EF4-FFF2-40B4-BE49-F238E27FC236}">
                  <a16:creationId xmlns:a16="http://schemas.microsoft.com/office/drawing/2014/main" id="{F0B82827-0208-F579-0627-9AECDC78819B}"/>
                </a:ext>
              </a:extLst>
            </p:cNvPr>
            <p:cNvSpPr txBox="1"/>
            <p:nvPr/>
          </p:nvSpPr>
          <p:spPr>
            <a:xfrm>
              <a:off x="7752933" y="5184315"/>
              <a:ext cx="3856980" cy="461665"/>
            </a:xfrm>
            <a:prstGeom prst="rect">
              <a:avLst/>
            </a:prstGeom>
            <a:solidFill>
              <a:schemeClr val="bg1"/>
            </a:solidFill>
          </p:spPr>
          <p:txBody>
            <a:bodyPr wrap="square" rtlCol="0">
              <a:spAutoFit/>
            </a:bodyPr>
            <a:lstStyle/>
            <a:p>
              <a:pPr algn="l"/>
              <a:r>
                <a:rPr lang="da-DK" sz="1200" b="1" dirty="0">
                  <a:solidFill>
                    <a:srgbClr val="70578B"/>
                  </a:solidFill>
                </a:rPr>
                <a:t>Stresshormoner:</a:t>
              </a:r>
            </a:p>
            <a:p>
              <a:pPr algn="l"/>
              <a:r>
                <a:rPr lang="da-DK" sz="1100" dirty="0">
                  <a:solidFill>
                    <a:srgbClr val="70578B"/>
                  </a:solidFill>
                </a:rPr>
                <a:t>Adrenalin &gt; Uro og stress &gt; Spiser sødt &gt; Blodsukker stigning</a:t>
              </a:r>
            </a:p>
          </p:txBody>
        </p:sp>
        <p:sp>
          <p:nvSpPr>
            <p:cNvPr id="3" name="Tekstfelt 2">
              <a:extLst>
                <a:ext uri="{FF2B5EF4-FFF2-40B4-BE49-F238E27FC236}">
                  <a16:creationId xmlns:a16="http://schemas.microsoft.com/office/drawing/2014/main" id="{E687559C-383D-B0F8-724D-825F19672AE2}"/>
                </a:ext>
              </a:extLst>
            </p:cNvPr>
            <p:cNvSpPr txBox="1"/>
            <p:nvPr/>
          </p:nvSpPr>
          <p:spPr>
            <a:xfrm>
              <a:off x="7473748" y="2075795"/>
              <a:ext cx="865855" cy="261610"/>
            </a:xfrm>
            <a:prstGeom prst="rect">
              <a:avLst/>
            </a:prstGeom>
            <a:solidFill>
              <a:schemeClr val="bg1"/>
            </a:solidFill>
          </p:spPr>
          <p:txBody>
            <a:bodyPr wrap="square" rtlCol="0">
              <a:spAutoFit/>
            </a:bodyPr>
            <a:lstStyle/>
            <a:p>
              <a:pPr algn="l"/>
              <a:r>
                <a:rPr lang="da-DK" sz="1050" dirty="0">
                  <a:solidFill>
                    <a:srgbClr val="70578B"/>
                  </a:solidFill>
                </a:rPr>
                <a:t>Blodsukker</a:t>
              </a:r>
            </a:p>
          </p:txBody>
        </p:sp>
        <p:sp>
          <p:nvSpPr>
            <p:cNvPr id="4" name="Tekstfelt 3">
              <a:extLst>
                <a:ext uri="{FF2B5EF4-FFF2-40B4-BE49-F238E27FC236}">
                  <a16:creationId xmlns:a16="http://schemas.microsoft.com/office/drawing/2014/main" id="{6B8A86AE-A36F-F85C-93A9-98EBCF4B810E}"/>
                </a:ext>
              </a:extLst>
            </p:cNvPr>
            <p:cNvSpPr txBox="1"/>
            <p:nvPr/>
          </p:nvSpPr>
          <p:spPr>
            <a:xfrm>
              <a:off x="9363264" y="2337528"/>
              <a:ext cx="865855" cy="430887"/>
            </a:xfrm>
            <a:prstGeom prst="rect">
              <a:avLst/>
            </a:prstGeom>
            <a:solidFill>
              <a:schemeClr val="bg1"/>
            </a:solidFill>
          </p:spPr>
          <p:txBody>
            <a:bodyPr wrap="square" rtlCol="0">
              <a:spAutoFit/>
            </a:bodyPr>
            <a:lstStyle/>
            <a:p>
              <a:pPr algn="l"/>
              <a:r>
                <a:rPr lang="da-DK" sz="1050" dirty="0">
                  <a:solidFill>
                    <a:srgbClr val="70578B"/>
                  </a:solidFill>
                </a:rPr>
                <a:t>Insulin frigøres</a:t>
              </a:r>
            </a:p>
          </p:txBody>
        </p:sp>
        <p:sp>
          <p:nvSpPr>
            <p:cNvPr id="6" name="Tekstfelt 5">
              <a:extLst>
                <a:ext uri="{FF2B5EF4-FFF2-40B4-BE49-F238E27FC236}">
                  <a16:creationId xmlns:a16="http://schemas.microsoft.com/office/drawing/2014/main" id="{58F7813B-851A-048A-2EB8-EF1254E4B8D6}"/>
                </a:ext>
              </a:extLst>
            </p:cNvPr>
            <p:cNvSpPr txBox="1"/>
            <p:nvPr/>
          </p:nvSpPr>
          <p:spPr>
            <a:xfrm>
              <a:off x="10849465" y="2448677"/>
              <a:ext cx="865855" cy="430887"/>
            </a:xfrm>
            <a:prstGeom prst="rect">
              <a:avLst/>
            </a:prstGeom>
            <a:solidFill>
              <a:schemeClr val="bg1"/>
            </a:solidFill>
          </p:spPr>
          <p:txBody>
            <a:bodyPr wrap="square" rtlCol="0">
              <a:spAutoFit/>
            </a:bodyPr>
            <a:lstStyle/>
            <a:p>
              <a:pPr algn="l"/>
              <a:r>
                <a:rPr lang="da-DK" sz="1050" dirty="0">
                  <a:solidFill>
                    <a:srgbClr val="70578B"/>
                  </a:solidFill>
                </a:rPr>
                <a:t>Insulin frigøres</a:t>
              </a:r>
            </a:p>
          </p:txBody>
        </p:sp>
        <p:sp>
          <p:nvSpPr>
            <p:cNvPr id="8" name="Tekstfelt 7">
              <a:extLst>
                <a:ext uri="{FF2B5EF4-FFF2-40B4-BE49-F238E27FC236}">
                  <a16:creationId xmlns:a16="http://schemas.microsoft.com/office/drawing/2014/main" id="{ABF57BB5-7659-3EE8-600A-0E3EEC8CDB9C}"/>
                </a:ext>
              </a:extLst>
            </p:cNvPr>
            <p:cNvSpPr txBox="1"/>
            <p:nvPr/>
          </p:nvSpPr>
          <p:spPr>
            <a:xfrm>
              <a:off x="10849465" y="3856474"/>
              <a:ext cx="865855" cy="430887"/>
            </a:xfrm>
            <a:prstGeom prst="rect">
              <a:avLst/>
            </a:prstGeom>
            <a:solidFill>
              <a:schemeClr val="bg1"/>
            </a:solidFill>
          </p:spPr>
          <p:txBody>
            <a:bodyPr wrap="square" rtlCol="0">
              <a:spAutoFit/>
            </a:bodyPr>
            <a:lstStyle/>
            <a:p>
              <a:pPr algn="l"/>
              <a:r>
                <a:rPr lang="da-DK" sz="1050" dirty="0">
                  <a:solidFill>
                    <a:srgbClr val="70578B"/>
                  </a:solidFill>
                </a:rPr>
                <a:t>Blodsukker stigning</a:t>
              </a:r>
            </a:p>
          </p:txBody>
        </p:sp>
      </p:grpSp>
      <p:sp>
        <p:nvSpPr>
          <p:cNvPr id="13" name="TextBox 12">
            <a:extLst>
              <a:ext uri="{FF2B5EF4-FFF2-40B4-BE49-F238E27FC236}">
                <a16:creationId xmlns:a16="http://schemas.microsoft.com/office/drawing/2014/main" id="{6FDE9EB8-81F4-13D5-5BE5-EF0E169DE094}"/>
              </a:ext>
            </a:extLst>
          </p:cNvPr>
          <p:cNvSpPr txBox="1"/>
          <p:nvPr/>
        </p:nvSpPr>
        <p:spPr>
          <a:xfrm>
            <a:off x="200297" y="6261463"/>
            <a:ext cx="9292046" cy="433132"/>
          </a:xfrm>
          <a:prstGeom prst="rect">
            <a:avLst/>
          </a:prstGeom>
          <a:noFill/>
        </p:spPr>
        <p:txBody>
          <a:bodyPr wrap="square" rtlCol="0">
            <a:spAutoFit/>
          </a:bodyPr>
          <a:lstStyle/>
          <a:p>
            <a:pPr marR="0" lvl="0">
              <a:lnSpc>
                <a:spcPct val="107000"/>
              </a:lnSpc>
              <a:spcAft>
                <a:spcPts val="800"/>
              </a:spcAft>
              <a:tabLst>
                <a:tab pos="457200" algn="l"/>
              </a:tabLs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1.</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Benton D. The impact of diet on anti-social, violent and criminal behaviour.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Neurosci</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Biobehav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Rev. 2007;31(5):752–74. DOI: 10.1016/j.neubiorev.2007.02.002</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2.</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Howard AL, et al. Adherence to the Western dietary pattern is associated with ADHD in adolescents. J Atten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Disord</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2011;15(5):403–11. DOI: 10.1177/1087054710365990</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3. </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Stevens LJ, et al. Dietary sensitivities and ADHD symptoms: a double-blind placebo-controlled study. J Dev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Pediatr</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2011;32(2):83–91. DOI:     10.1097/DBP.0b013e3181f8e4b8</a:t>
            </a:r>
          </a:p>
        </p:txBody>
      </p:sp>
    </p:spTree>
    <p:extLst>
      <p:ext uri="{BB962C8B-B14F-4D97-AF65-F5344CB8AC3E}">
        <p14:creationId xmlns:p14="http://schemas.microsoft.com/office/powerpoint/2010/main" val="2048627940"/>
      </p:ext>
    </p:extLst>
  </p:cSld>
  <p:clrMapOvr>
    <a:masterClrMapping/>
  </p:clrMapOvr>
  <p:transition spd="slow" advClick="0">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03133-3F4E-3379-0D53-3ED8F3A1F1A4}"/>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FDAB7E84-3CA5-4D62-2BD5-5119E8AD3618}"/>
              </a:ext>
            </a:extLst>
          </p:cNvPr>
          <p:cNvSpPr/>
          <p:nvPr/>
        </p:nvSpPr>
        <p:spPr>
          <a:xfrm>
            <a:off x="-26171" y="1662427"/>
            <a:ext cx="12218171" cy="3759717"/>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DD9517CA-DA55-6A6A-3A9D-34B599BF60CE}"/>
              </a:ext>
            </a:extLst>
          </p:cNvPr>
          <p:cNvSpPr/>
          <p:nvPr/>
        </p:nvSpPr>
        <p:spPr>
          <a:xfrm>
            <a:off x="374947" y="123753"/>
            <a:ext cx="5340144" cy="431074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DDD2C606-832D-CC18-4830-BFE62F9902E3}"/>
              </a:ext>
            </a:extLst>
          </p:cNvPr>
          <p:cNvSpPr/>
          <p:nvPr/>
        </p:nvSpPr>
        <p:spPr>
          <a:xfrm>
            <a:off x="374945" y="3829480"/>
            <a:ext cx="5340143" cy="283793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object 2">
            <a:extLst>
              <a:ext uri="{FF2B5EF4-FFF2-40B4-BE49-F238E27FC236}">
                <a16:creationId xmlns:a16="http://schemas.microsoft.com/office/drawing/2014/main" id="{F4E0E01C-307A-4589-8770-F6AD6960BB4B}"/>
              </a:ext>
            </a:extLst>
          </p:cNvPr>
          <p:cNvSpPr txBox="1">
            <a:spLocks noGrp="1"/>
          </p:cNvSpPr>
          <p:nvPr>
            <p:ph type="title"/>
          </p:nvPr>
        </p:nvSpPr>
        <p:spPr>
          <a:xfrm>
            <a:off x="717314" y="473611"/>
            <a:ext cx="4707209" cy="792544"/>
          </a:xfrm>
          <a:prstGeom prst="rect">
            <a:avLst/>
          </a:prstGeom>
        </p:spPr>
        <p:txBody>
          <a:bodyPr vert="horz" wrap="square" lIns="0" tIns="10941" rIns="0" bIns="0" rtlCol="0">
            <a:spAutoFit/>
          </a:bodyPr>
          <a:lstStyle/>
          <a:p>
            <a:pPr marL="11516">
              <a:spcBef>
                <a:spcPts val="86"/>
              </a:spcBef>
            </a:pPr>
            <a:r>
              <a:rPr sz="2539" dirty="0">
                <a:latin typeface="+mn-lt"/>
                <a:cs typeface="Arial"/>
              </a:rPr>
              <a:t>SLIK,</a:t>
            </a:r>
            <a:r>
              <a:rPr sz="2539" spc="-73" dirty="0">
                <a:latin typeface="+mn-lt"/>
                <a:cs typeface="Arial"/>
              </a:rPr>
              <a:t> </a:t>
            </a:r>
            <a:r>
              <a:rPr sz="2539" spc="-41" dirty="0">
                <a:latin typeface="+mn-lt"/>
                <a:cs typeface="Arial"/>
              </a:rPr>
              <a:t>SODAVAND</a:t>
            </a:r>
            <a:r>
              <a:rPr sz="2539" spc="-50" dirty="0">
                <a:latin typeface="+mn-lt"/>
                <a:cs typeface="Arial"/>
              </a:rPr>
              <a:t> </a:t>
            </a:r>
            <a:r>
              <a:rPr sz="2539" dirty="0">
                <a:latin typeface="+mn-lt"/>
                <a:cs typeface="Arial"/>
              </a:rPr>
              <a:t>OG</a:t>
            </a:r>
            <a:r>
              <a:rPr sz="2539" spc="-68" dirty="0">
                <a:latin typeface="+mn-lt"/>
                <a:cs typeface="Arial"/>
              </a:rPr>
              <a:t> </a:t>
            </a:r>
            <a:r>
              <a:rPr sz="2539" dirty="0">
                <a:latin typeface="+mn-lt"/>
                <a:cs typeface="Arial"/>
              </a:rPr>
              <a:t>HURTIGE</a:t>
            </a:r>
            <a:r>
              <a:rPr sz="2539" spc="-59" dirty="0">
                <a:latin typeface="+mn-lt"/>
                <a:cs typeface="Arial"/>
              </a:rPr>
              <a:t> </a:t>
            </a:r>
            <a:r>
              <a:rPr sz="2539" spc="-9" dirty="0">
                <a:latin typeface="+mn-lt"/>
                <a:cs typeface="Arial"/>
              </a:rPr>
              <a:t>KULHYDRATER</a:t>
            </a:r>
            <a:endParaRPr sz="2539" dirty="0">
              <a:latin typeface="+mn-lt"/>
              <a:cs typeface="Arial"/>
            </a:endParaRPr>
          </a:p>
        </p:txBody>
      </p:sp>
      <p:pic>
        <p:nvPicPr>
          <p:cNvPr id="14" name="object 5">
            <a:extLst>
              <a:ext uri="{FF2B5EF4-FFF2-40B4-BE49-F238E27FC236}">
                <a16:creationId xmlns:a16="http://schemas.microsoft.com/office/drawing/2014/main" id="{D24E5A06-7588-AF2D-1E49-8CC8CB7EAB4E}"/>
              </a:ext>
            </a:extLst>
          </p:cNvPr>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268243" y="1656008"/>
            <a:ext cx="3272590" cy="2532811"/>
          </a:xfrm>
          <a:prstGeom prst="rect">
            <a:avLst/>
          </a:prstGeom>
          <a:effectLst>
            <a:outerShdw blurRad="63500" sx="102000" sy="102000" algn="ctr" rotWithShape="0">
              <a:prstClr val="black">
                <a:alpha val="40000"/>
              </a:prstClr>
            </a:outerShdw>
          </a:effectLst>
        </p:spPr>
      </p:pic>
      <p:sp>
        <p:nvSpPr>
          <p:cNvPr id="17" name="Tekstfelt 16">
            <a:extLst>
              <a:ext uri="{FF2B5EF4-FFF2-40B4-BE49-F238E27FC236}">
                <a16:creationId xmlns:a16="http://schemas.microsoft.com/office/drawing/2014/main" id="{307E8C3E-2EB6-A545-99CC-C38EFAD74058}"/>
              </a:ext>
            </a:extLst>
          </p:cNvPr>
          <p:cNvSpPr txBox="1"/>
          <p:nvPr/>
        </p:nvSpPr>
        <p:spPr>
          <a:xfrm>
            <a:off x="799815" y="4517986"/>
            <a:ext cx="4624708" cy="1769715"/>
          </a:xfrm>
          <a:prstGeom prst="rect">
            <a:avLst/>
          </a:prstGeom>
          <a:noFill/>
        </p:spPr>
        <p:txBody>
          <a:bodyPr wrap="square">
            <a:spAutoFit/>
          </a:bodyPr>
          <a:lstStyle/>
          <a:p>
            <a:pPr marL="11516">
              <a:spcBef>
                <a:spcPts val="1093"/>
              </a:spcBef>
            </a:pPr>
            <a:r>
              <a:rPr lang="da-DK" sz="1200" b="1" dirty="0">
                <a:solidFill>
                  <a:srgbClr val="70578B"/>
                </a:solidFill>
                <a:latin typeface="Calibri"/>
                <a:cs typeface="Calibri"/>
              </a:rPr>
              <a:t>Vi</a:t>
            </a:r>
            <a:r>
              <a:rPr lang="da-DK" sz="1200" b="1" spc="-27" dirty="0">
                <a:solidFill>
                  <a:srgbClr val="70578B"/>
                </a:solidFill>
                <a:latin typeface="Calibri"/>
                <a:cs typeface="Calibri"/>
              </a:rPr>
              <a:t> </a:t>
            </a:r>
            <a:r>
              <a:rPr lang="da-DK" sz="1200" b="1" spc="-9" dirty="0">
                <a:solidFill>
                  <a:srgbClr val="70578B"/>
                </a:solidFill>
                <a:latin typeface="Calibri"/>
                <a:cs typeface="Calibri"/>
              </a:rPr>
              <a:t>indtager</a:t>
            </a:r>
            <a:r>
              <a:rPr lang="da-DK" sz="1200" b="1" spc="-32" dirty="0">
                <a:solidFill>
                  <a:srgbClr val="70578B"/>
                </a:solidFill>
                <a:latin typeface="Calibri"/>
                <a:cs typeface="Calibri"/>
              </a:rPr>
              <a:t> </a:t>
            </a:r>
            <a:r>
              <a:rPr lang="da-DK" sz="1200" b="1" dirty="0">
                <a:solidFill>
                  <a:srgbClr val="70578B"/>
                </a:solidFill>
                <a:latin typeface="Calibri"/>
                <a:cs typeface="Calibri"/>
              </a:rPr>
              <a:t>35</a:t>
            </a:r>
            <a:r>
              <a:rPr lang="da-DK" sz="1200" b="1" spc="-9" dirty="0">
                <a:solidFill>
                  <a:srgbClr val="70578B"/>
                </a:solidFill>
                <a:latin typeface="Calibri"/>
                <a:cs typeface="Calibri"/>
              </a:rPr>
              <a:t> </a:t>
            </a:r>
            <a:r>
              <a:rPr lang="da-DK" sz="1200" b="1" dirty="0">
                <a:solidFill>
                  <a:srgbClr val="70578B"/>
                </a:solidFill>
                <a:latin typeface="Calibri"/>
                <a:cs typeface="Calibri"/>
              </a:rPr>
              <a:t>kg</a:t>
            </a:r>
            <a:r>
              <a:rPr lang="da-DK" sz="1200" b="1" spc="-27" dirty="0">
                <a:solidFill>
                  <a:srgbClr val="70578B"/>
                </a:solidFill>
                <a:latin typeface="Calibri"/>
                <a:cs typeface="Calibri"/>
              </a:rPr>
              <a:t> </a:t>
            </a:r>
            <a:r>
              <a:rPr lang="da-DK" sz="1200" b="1" dirty="0">
                <a:solidFill>
                  <a:srgbClr val="70578B"/>
                </a:solidFill>
                <a:latin typeface="Calibri"/>
                <a:cs typeface="Calibri"/>
              </a:rPr>
              <a:t>slik</a:t>
            </a:r>
            <a:r>
              <a:rPr lang="da-DK" sz="1200" b="1" spc="-41" dirty="0">
                <a:solidFill>
                  <a:srgbClr val="70578B"/>
                </a:solidFill>
                <a:latin typeface="Calibri"/>
                <a:cs typeface="Calibri"/>
              </a:rPr>
              <a:t> </a:t>
            </a:r>
            <a:r>
              <a:rPr lang="da-DK" sz="1200" b="1" dirty="0">
                <a:solidFill>
                  <a:srgbClr val="70578B"/>
                </a:solidFill>
                <a:latin typeface="Calibri"/>
                <a:cs typeface="Calibri"/>
              </a:rPr>
              <a:t>og</a:t>
            </a:r>
            <a:r>
              <a:rPr lang="da-DK" sz="1200" b="1" spc="-14" dirty="0">
                <a:solidFill>
                  <a:srgbClr val="70578B"/>
                </a:solidFill>
                <a:latin typeface="Calibri"/>
                <a:cs typeface="Calibri"/>
              </a:rPr>
              <a:t> </a:t>
            </a:r>
            <a:r>
              <a:rPr lang="da-DK" sz="1200" b="1" dirty="0">
                <a:solidFill>
                  <a:srgbClr val="70578B"/>
                </a:solidFill>
                <a:latin typeface="Calibri"/>
                <a:cs typeface="Calibri"/>
              </a:rPr>
              <a:t>drikker</a:t>
            </a:r>
            <a:r>
              <a:rPr lang="da-DK" sz="1200" b="1" spc="-18" dirty="0">
                <a:solidFill>
                  <a:srgbClr val="70578B"/>
                </a:solidFill>
                <a:latin typeface="Calibri"/>
                <a:cs typeface="Calibri"/>
              </a:rPr>
              <a:t> </a:t>
            </a:r>
            <a:r>
              <a:rPr lang="da-DK" sz="1200" b="1" dirty="0">
                <a:solidFill>
                  <a:srgbClr val="70578B"/>
                </a:solidFill>
                <a:latin typeface="Calibri"/>
                <a:cs typeface="Calibri"/>
              </a:rPr>
              <a:t>127</a:t>
            </a:r>
            <a:r>
              <a:rPr lang="da-DK" sz="1200" b="1" spc="-9" dirty="0">
                <a:solidFill>
                  <a:srgbClr val="70578B"/>
                </a:solidFill>
                <a:latin typeface="Calibri"/>
                <a:cs typeface="Calibri"/>
              </a:rPr>
              <a:t> </a:t>
            </a:r>
            <a:r>
              <a:rPr lang="da-DK" sz="1200" b="1" dirty="0">
                <a:solidFill>
                  <a:srgbClr val="70578B"/>
                </a:solidFill>
                <a:latin typeface="Calibri"/>
                <a:cs typeface="Calibri"/>
              </a:rPr>
              <a:t>liter</a:t>
            </a:r>
            <a:r>
              <a:rPr lang="da-DK" sz="1200" b="1" spc="-32" dirty="0">
                <a:solidFill>
                  <a:srgbClr val="70578B"/>
                </a:solidFill>
                <a:latin typeface="Calibri"/>
                <a:cs typeface="Calibri"/>
              </a:rPr>
              <a:t> </a:t>
            </a:r>
            <a:r>
              <a:rPr lang="da-DK" sz="1200" b="1" dirty="0">
                <a:solidFill>
                  <a:srgbClr val="70578B"/>
                </a:solidFill>
                <a:latin typeface="Calibri"/>
                <a:cs typeface="Calibri"/>
              </a:rPr>
              <a:t>søde</a:t>
            </a:r>
            <a:r>
              <a:rPr lang="da-DK" sz="1200" b="1" spc="-23" dirty="0">
                <a:solidFill>
                  <a:srgbClr val="70578B"/>
                </a:solidFill>
                <a:latin typeface="Calibri"/>
                <a:cs typeface="Calibri"/>
              </a:rPr>
              <a:t> </a:t>
            </a:r>
            <a:r>
              <a:rPr lang="da-DK" sz="1200" b="1" dirty="0">
                <a:solidFill>
                  <a:srgbClr val="70578B"/>
                </a:solidFill>
                <a:latin typeface="Calibri"/>
                <a:cs typeface="Calibri"/>
              </a:rPr>
              <a:t>drikke</a:t>
            </a:r>
            <a:r>
              <a:rPr lang="da-DK" sz="1200" b="1" spc="-18" dirty="0">
                <a:solidFill>
                  <a:srgbClr val="70578B"/>
                </a:solidFill>
                <a:latin typeface="Calibri"/>
                <a:cs typeface="Calibri"/>
              </a:rPr>
              <a:t> </a:t>
            </a:r>
            <a:r>
              <a:rPr lang="da-DK" sz="1200" b="1" dirty="0">
                <a:solidFill>
                  <a:srgbClr val="70578B"/>
                </a:solidFill>
                <a:latin typeface="Calibri"/>
                <a:cs typeface="Calibri"/>
              </a:rPr>
              <a:t>om</a:t>
            </a:r>
            <a:r>
              <a:rPr lang="da-DK" sz="1200" b="1" spc="-14" dirty="0">
                <a:solidFill>
                  <a:srgbClr val="70578B"/>
                </a:solidFill>
                <a:latin typeface="Calibri"/>
                <a:cs typeface="Calibri"/>
              </a:rPr>
              <a:t> </a:t>
            </a:r>
            <a:r>
              <a:rPr lang="da-DK" sz="1200" b="1" spc="-18" dirty="0">
                <a:solidFill>
                  <a:srgbClr val="70578B"/>
                </a:solidFill>
                <a:latin typeface="Calibri"/>
                <a:cs typeface="Calibri"/>
              </a:rPr>
              <a:t>året</a:t>
            </a:r>
            <a:endParaRPr lang="da-DK" sz="1200" b="1" dirty="0">
              <a:solidFill>
                <a:srgbClr val="70578B"/>
              </a:solidFill>
              <a:latin typeface="Calibri"/>
              <a:cs typeface="Calibri"/>
            </a:endParaRPr>
          </a:p>
          <a:p>
            <a:pPr marL="238964" indent="-227448">
              <a:spcBef>
                <a:spcPts val="997"/>
              </a:spcBef>
              <a:buFont typeface="Arial"/>
              <a:buChar char="•"/>
              <a:tabLst>
                <a:tab pos="238964" algn="l"/>
              </a:tabLst>
            </a:pPr>
            <a:r>
              <a:rPr lang="da-DK" sz="1200" dirty="0">
                <a:solidFill>
                  <a:srgbClr val="70578B"/>
                </a:solidFill>
                <a:latin typeface="Calibri"/>
                <a:cs typeface="Calibri"/>
              </a:rPr>
              <a:t>Søde sager fremmer inflammation i hjernen. </a:t>
            </a:r>
            <a:r>
              <a:rPr lang="da-DK" sz="1200" dirty="0" err="1">
                <a:solidFill>
                  <a:srgbClr val="70578B"/>
                </a:solidFill>
                <a:latin typeface="Calibri"/>
                <a:cs typeface="Calibri"/>
              </a:rPr>
              <a:t>Neuroinflammation</a:t>
            </a:r>
            <a:r>
              <a:rPr lang="da-DK" sz="1200" dirty="0">
                <a:solidFill>
                  <a:srgbClr val="70578B"/>
                </a:solidFill>
                <a:latin typeface="Calibri"/>
                <a:cs typeface="Calibri"/>
              </a:rPr>
              <a:t> er set hos personer med ADHD.</a:t>
            </a:r>
          </a:p>
          <a:p>
            <a:pPr marL="238964" indent="-227448">
              <a:spcBef>
                <a:spcPts val="997"/>
              </a:spcBef>
              <a:buFont typeface="Arial"/>
              <a:buChar char="•"/>
              <a:tabLst>
                <a:tab pos="238964" algn="l"/>
              </a:tabLst>
            </a:pPr>
            <a:r>
              <a:rPr lang="da-DK" sz="1200" dirty="0">
                <a:solidFill>
                  <a:srgbClr val="70578B"/>
                </a:solidFill>
                <a:latin typeface="Calibri"/>
                <a:cs typeface="Calibri"/>
              </a:rPr>
              <a:t>Større mængder kan føre til mangel på næringsstoffer, der er med til dannelse af dopamin.</a:t>
            </a:r>
          </a:p>
          <a:p>
            <a:pPr marL="238964" indent="-227448">
              <a:spcBef>
                <a:spcPts val="997"/>
              </a:spcBef>
              <a:buFont typeface="Arial"/>
              <a:buChar char="•"/>
              <a:tabLst>
                <a:tab pos="238964" algn="l"/>
              </a:tabLst>
            </a:pPr>
            <a:r>
              <a:rPr lang="da-DK" sz="1200" dirty="0">
                <a:solidFill>
                  <a:srgbClr val="70578B"/>
                </a:solidFill>
                <a:latin typeface="Calibri"/>
                <a:cs typeface="Calibri"/>
              </a:rPr>
              <a:t>Øget risiko for et ustabilt blodsukker, kan forværre ADHD-symptomer.</a:t>
            </a:r>
          </a:p>
        </p:txBody>
      </p:sp>
      <p:sp>
        <p:nvSpPr>
          <p:cNvPr id="21" name="Tekstfelt 20">
            <a:extLst>
              <a:ext uri="{FF2B5EF4-FFF2-40B4-BE49-F238E27FC236}">
                <a16:creationId xmlns:a16="http://schemas.microsoft.com/office/drawing/2014/main" id="{15A237D7-C001-70D6-7D83-46D1D43564AC}"/>
              </a:ext>
            </a:extLst>
          </p:cNvPr>
          <p:cNvSpPr txBox="1"/>
          <p:nvPr/>
        </p:nvSpPr>
        <p:spPr>
          <a:xfrm>
            <a:off x="6288088" y="2456075"/>
            <a:ext cx="6110134" cy="2472728"/>
          </a:xfrm>
          <a:prstGeom prst="rect">
            <a:avLst/>
          </a:prstGeom>
          <a:noFill/>
        </p:spPr>
        <p:txBody>
          <a:bodyPr wrap="square" rtlCol="0">
            <a:spAutoFit/>
          </a:bodyPr>
          <a:lstStyle/>
          <a:p>
            <a:pPr marL="11516" marR="270634">
              <a:lnSpc>
                <a:spcPct val="70000"/>
              </a:lnSpc>
              <a:spcBef>
                <a:spcPts val="5"/>
              </a:spcBef>
            </a:pPr>
            <a:r>
              <a:rPr lang="da-DK" sz="1600" b="1" dirty="0">
                <a:solidFill>
                  <a:schemeClr val="bg1"/>
                </a:solidFill>
                <a:latin typeface="Calibri"/>
                <a:cs typeface="Calibri"/>
              </a:rPr>
              <a:t>Mindsk</a:t>
            </a:r>
            <a:r>
              <a:rPr lang="da-DK" sz="1600" b="1" spc="-36" dirty="0">
                <a:solidFill>
                  <a:schemeClr val="bg1"/>
                </a:solidFill>
                <a:latin typeface="Calibri"/>
                <a:cs typeface="Calibri"/>
              </a:rPr>
              <a:t> </a:t>
            </a:r>
            <a:r>
              <a:rPr lang="da-DK" sz="1600" b="1" spc="-9" dirty="0">
                <a:solidFill>
                  <a:schemeClr val="bg1"/>
                </a:solidFill>
                <a:latin typeface="Calibri"/>
                <a:cs typeface="Calibri"/>
              </a:rPr>
              <a:t>forbruget </a:t>
            </a:r>
            <a:r>
              <a:rPr lang="da-DK" sz="1600" b="1" dirty="0">
                <a:solidFill>
                  <a:schemeClr val="bg1"/>
                </a:solidFill>
                <a:latin typeface="Calibri"/>
                <a:cs typeface="Calibri"/>
              </a:rPr>
              <a:t>med</a:t>
            </a:r>
            <a:r>
              <a:rPr lang="da-DK" sz="1600" b="1" spc="-18" dirty="0">
                <a:solidFill>
                  <a:schemeClr val="bg1"/>
                </a:solidFill>
                <a:latin typeface="Calibri"/>
                <a:cs typeface="Calibri"/>
              </a:rPr>
              <a:t> </a:t>
            </a:r>
            <a:r>
              <a:rPr lang="da-DK" sz="1600" b="1" dirty="0">
                <a:solidFill>
                  <a:schemeClr val="bg1"/>
                </a:solidFill>
                <a:latin typeface="Calibri"/>
                <a:cs typeface="Calibri"/>
              </a:rPr>
              <a:t>sundere</a:t>
            </a:r>
            <a:r>
              <a:rPr lang="da-DK" sz="1600" b="1" spc="-9" dirty="0">
                <a:solidFill>
                  <a:schemeClr val="bg1"/>
                </a:solidFill>
                <a:latin typeface="Calibri"/>
                <a:cs typeface="Calibri"/>
              </a:rPr>
              <a:t> alternativer</a:t>
            </a:r>
            <a:r>
              <a:rPr lang="da-DK" sz="1600" b="1" spc="-32" dirty="0">
                <a:solidFill>
                  <a:schemeClr val="bg1"/>
                </a:solidFill>
                <a:latin typeface="Calibri"/>
                <a:cs typeface="Calibri"/>
              </a:rPr>
              <a:t> </a:t>
            </a:r>
            <a:r>
              <a:rPr lang="da-DK" sz="1600" b="1" dirty="0">
                <a:solidFill>
                  <a:schemeClr val="bg1"/>
                </a:solidFill>
                <a:latin typeface="Calibri"/>
                <a:cs typeface="Calibri"/>
              </a:rPr>
              <a:t>samt</a:t>
            </a:r>
            <a:r>
              <a:rPr lang="da-DK" sz="1600" b="1" spc="-23" dirty="0">
                <a:solidFill>
                  <a:schemeClr val="bg1"/>
                </a:solidFill>
                <a:latin typeface="Calibri"/>
                <a:cs typeface="Calibri"/>
              </a:rPr>
              <a:t> </a:t>
            </a:r>
            <a:r>
              <a:rPr lang="da-DK" sz="1600" b="1" dirty="0">
                <a:solidFill>
                  <a:schemeClr val="bg1"/>
                </a:solidFill>
                <a:latin typeface="Calibri"/>
                <a:cs typeface="Calibri"/>
              </a:rPr>
              <a:t>tre</a:t>
            </a:r>
            <a:r>
              <a:rPr lang="da-DK" sz="1600" b="1" spc="-18" dirty="0">
                <a:solidFill>
                  <a:schemeClr val="bg1"/>
                </a:solidFill>
                <a:latin typeface="Calibri"/>
                <a:cs typeface="Calibri"/>
              </a:rPr>
              <a:t> gode </a:t>
            </a:r>
            <a:r>
              <a:rPr lang="da-DK" sz="1600" b="1" dirty="0">
                <a:solidFill>
                  <a:schemeClr val="bg1"/>
                </a:solidFill>
                <a:latin typeface="Calibri"/>
                <a:cs typeface="Calibri"/>
              </a:rPr>
              <a:t>måltider</a:t>
            </a:r>
            <a:r>
              <a:rPr lang="da-DK" sz="1600" b="1" spc="-41" dirty="0">
                <a:solidFill>
                  <a:schemeClr val="bg1"/>
                </a:solidFill>
                <a:latin typeface="Calibri"/>
                <a:cs typeface="Calibri"/>
              </a:rPr>
              <a:t> </a:t>
            </a:r>
            <a:r>
              <a:rPr lang="da-DK" sz="1600" b="1" dirty="0">
                <a:solidFill>
                  <a:schemeClr val="bg1"/>
                </a:solidFill>
                <a:latin typeface="Calibri"/>
                <a:cs typeface="Calibri"/>
              </a:rPr>
              <a:t>om</a:t>
            </a:r>
            <a:r>
              <a:rPr lang="da-DK" sz="1600" b="1" spc="-32" dirty="0">
                <a:solidFill>
                  <a:schemeClr val="bg1"/>
                </a:solidFill>
                <a:latin typeface="Calibri"/>
                <a:cs typeface="Calibri"/>
              </a:rPr>
              <a:t> </a:t>
            </a:r>
            <a:r>
              <a:rPr lang="da-DK" sz="1600" b="1" dirty="0">
                <a:solidFill>
                  <a:schemeClr val="bg1"/>
                </a:solidFill>
                <a:latin typeface="Calibri"/>
                <a:cs typeface="Calibri"/>
              </a:rPr>
              <a:t>dagen,</a:t>
            </a:r>
            <a:r>
              <a:rPr lang="da-DK" sz="1600" b="1" spc="-36" dirty="0">
                <a:solidFill>
                  <a:schemeClr val="bg1"/>
                </a:solidFill>
                <a:latin typeface="Calibri"/>
                <a:cs typeface="Calibri"/>
              </a:rPr>
              <a:t> </a:t>
            </a:r>
            <a:r>
              <a:rPr lang="da-DK" sz="1600" b="1" dirty="0">
                <a:solidFill>
                  <a:schemeClr val="bg1"/>
                </a:solidFill>
                <a:latin typeface="Calibri"/>
                <a:cs typeface="Calibri"/>
              </a:rPr>
              <a:t>der</a:t>
            </a:r>
            <a:r>
              <a:rPr lang="da-DK" sz="1600" b="1" spc="-32" dirty="0">
                <a:solidFill>
                  <a:schemeClr val="bg1"/>
                </a:solidFill>
                <a:latin typeface="Calibri"/>
                <a:cs typeface="Calibri"/>
              </a:rPr>
              <a:t> </a:t>
            </a:r>
            <a:r>
              <a:rPr lang="da-DK" sz="1600" b="1" spc="-27" dirty="0">
                <a:solidFill>
                  <a:schemeClr val="bg1"/>
                </a:solidFill>
                <a:latin typeface="Calibri"/>
                <a:cs typeface="Calibri"/>
              </a:rPr>
              <a:t>mætter.</a:t>
            </a:r>
            <a:r>
              <a:rPr lang="da-DK" sz="1600" b="1" spc="-23" dirty="0">
                <a:solidFill>
                  <a:schemeClr val="bg1"/>
                </a:solidFill>
                <a:latin typeface="Calibri"/>
                <a:cs typeface="Calibri"/>
              </a:rPr>
              <a:t> </a:t>
            </a:r>
            <a:r>
              <a:rPr lang="da-DK" sz="1600" b="1" dirty="0">
                <a:solidFill>
                  <a:schemeClr val="bg1"/>
                </a:solidFill>
                <a:latin typeface="Calibri"/>
                <a:cs typeface="Calibri"/>
              </a:rPr>
              <a:t>Stop</a:t>
            </a:r>
            <a:r>
              <a:rPr lang="da-DK" sz="1600" b="1" spc="-27" dirty="0">
                <a:solidFill>
                  <a:schemeClr val="bg1"/>
                </a:solidFill>
                <a:latin typeface="Calibri"/>
                <a:cs typeface="Calibri"/>
              </a:rPr>
              <a:t> </a:t>
            </a:r>
            <a:r>
              <a:rPr lang="da-DK" sz="1600" b="1" dirty="0">
                <a:solidFill>
                  <a:schemeClr val="bg1"/>
                </a:solidFill>
                <a:latin typeface="Calibri"/>
                <a:cs typeface="Calibri"/>
              </a:rPr>
              <a:t>med</a:t>
            </a:r>
            <a:r>
              <a:rPr lang="da-DK" sz="1600" b="1" spc="-32" dirty="0">
                <a:solidFill>
                  <a:schemeClr val="bg1"/>
                </a:solidFill>
                <a:latin typeface="Calibri"/>
                <a:cs typeface="Calibri"/>
              </a:rPr>
              <a:t> </a:t>
            </a:r>
            <a:r>
              <a:rPr lang="da-DK" sz="1600" b="1" dirty="0">
                <a:solidFill>
                  <a:schemeClr val="bg1"/>
                </a:solidFill>
                <a:latin typeface="Calibri"/>
                <a:cs typeface="Calibri"/>
              </a:rPr>
              <a:t>at</a:t>
            </a:r>
            <a:r>
              <a:rPr lang="da-DK" sz="1600" b="1" spc="-32" dirty="0">
                <a:solidFill>
                  <a:schemeClr val="bg1"/>
                </a:solidFill>
                <a:latin typeface="Calibri"/>
                <a:cs typeface="Calibri"/>
              </a:rPr>
              <a:t> </a:t>
            </a:r>
            <a:r>
              <a:rPr lang="da-DK" sz="1600" b="1" dirty="0">
                <a:solidFill>
                  <a:schemeClr val="bg1"/>
                </a:solidFill>
                <a:latin typeface="Calibri"/>
                <a:cs typeface="Calibri"/>
              </a:rPr>
              <a:t>købe</a:t>
            </a:r>
            <a:r>
              <a:rPr lang="da-DK" sz="1600" b="1" spc="-36" dirty="0">
                <a:solidFill>
                  <a:schemeClr val="bg1"/>
                </a:solidFill>
                <a:latin typeface="Calibri"/>
                <a:cs typeface="Calibri"/>
              </a:rPr>
              <a:t> </a:t>
            </a:r>
            <a:r>
              <a:rPr lang="da-DK" sz="1600" b="1" dirty="0">
                <a:solidFill>
                  <a:schemeClr val="bg1"/>
                </a:solidFill>
                <a:latin typeface="Calibri"/>
                <a:cs typeface="Calibri"/>
              </a:rPr>
              <a:t>det,</a:t>
            </a:r>
            <a:r>
              <a:rPr lang="da-DK" sz="1600" b="1" spc="-18" dirty="0">
                <a:solidFill>
                  <a:schemeClr val="bg1"/>
                </a:solidFill>
                <a:latin typeface="Calibri"/>
                <a:cs typeface="Calibri"/>
              </a:rPr>
              <a:t> </a:t>
            </a:r>
            <a:r>
              <a:rPr lang="da-DK" sz="1600" b="1" dirty="0">
                <a:solidFill>
                  <a:schemeClr val="bg1"/>
                </a:solidFill>
                <a:latin typeface="Calibri"/>
                <a:cs typeface="Calibri"/>
              </a:rPr>
              <a:t>så</a:t>
            </a:r>
            <a:r>
              <a:rPr lang="da-DK" sz="1600" b="1" spc="-45" dirty="0">
                <a:solidFill>
                  <a:schemeClr val="bg1"/>
                </a:solidFill>
                <a:latin typeface="Calibri"/>
                <a:cs typeface="Calibri"/>
              </a:rPr>
              <a:t> </a:t>
            </a:r>
            <a:r>
              <a:rPr lang="da-DK" sz="1600" b="1" spc="-23" dirty="0">
                <a:solidFill>
                  <a:schemeClr val="bg1"/>
                </a:solidFill>
                <a:latin typeface="Calibri"/>
                <a:cs typeface="Calibri"/>
              </a:rPr>
              <a:t>det </a:t>
            </a:r>
            <a:r>
              <a:rPr lang="da-DK" sz="1600" b="1" dirty="0">
                <a:solidFill>
                  <a:schemeClr val="bg1"/>
                </a:solidFill>
                <a:latin typeface="Calibri"/>
                <a:cs typeface="Calibri"/>
              </a:rPr>
              <a:t>ikke</a:t>
            </a:r>
            <a:r>
              <a:rPr lang="da-DK" sz="1600" b="1" spc="-23" dirty="0">
                <a:solidFill>
                  <a:schemeClr val="bg1"/>
                </a:solidFill>
                <a:latin typeface="Calibri"/>
                <a:cs typeface="Calibri"/>
              </a:rPr>
              <a:t> </a:t>
            </a:r>
            <a:r>
              <a:rPr lang="da-DK" sz="1600" b="1" dirty="0">
                <a:solidFill>
                  <a:schemeClr val="bg1"/>
                </a:solidFill>
                <a:latin typeface="Calibri"/>
                <a:cs typeface="Calibri"/>
              </a:rPr>
              <a:t>er</a:t>
            </a:r>
            <a:r>
              <a:rPr lang="da-DK" sz="1600" b="1" spc="-23" dirty="0">
                <a:solidFill>
                  <a:schemeClr val="bg1"/>
                </a:solidFill>
                <a:latin typeface="Calibri"/>
                <a:cs typeface="Calibri"/>
              </a:rPr>
              <a:t> </a:t>
            </a:r>
            <a:r>
              <a:rPr lang="da-DK" sz="1600" b="1" dirty="0">
                <a:solidFill>
                  <a:schemeClr val="bg1"/>
                </a:solidFill>
                <a:latin typeface="Calibri"/>
                <a:cs typeface="Calibri"/>
              </a:rPr>
              <a:t>i</a:t>
            </a:r>
            <a:r>
              <a:rPr lang="da-DK" sz="1600" b="1" spc="-23" dirty="0">
                <a:solidFill>
                  <a:schemeClr val="bg1"/>
                </a:solidFill>
                <a:latin typeface="Calibri"/>
                <a:cs typeface="Calibri"/>
              </a:rPr>
              <a:t> </a:t>
            </a:r>
            <a:r>
              <a:rPr lang="da-DK" sz="1600" b="1" spc="-9" dirty="0">
                <a:solidFill>
                  <a:schemeClr val="bg1"/>
                </a:solidFill>
                <a:latin typeface="Calibri"/>
                <a:cs typeface="Calibri"/>
              </a:rPr>
              <a:t>huset.</a:t>
            </a:r>
          </a:p>
          <a:p>
            <a:pPr marL="11516" marR="270634">
              <a:lnSpc>
                <a:spcPct val="70000"/>
              </a:lnSpc>
              <a:spcBef>
                <a:spcPts val="5"/>
              </a:spcBef>
            </a:pPr>
            <a:endParaRPr lang="da-DK" sz="1600" dirty="0">
              <a:solidFill>
                <a:schemeClr val="bg1"/>
              </a:solidFill>
              <a:latin typeface="Calibri"/>
              <a:cs typeface="Calibri"/>
            </a:endParaRPr>
          </a:p>
          <a:p>
            <a:pPr marL="11516">
              <a:spcBef>
                <a:spcPts val="476"/>
              </a:spcBef>
            </a:pPr>
            <a:r>
              <a:rPr lang="da-DK" sz="1600" b="1" spc="-9" dirty="0">
                <a:solidFill>
                  <a:schemeClr val="bg1"/>
                </a:solidFill>
                <a:latin typeface="Calibri"/>
                <a:cs typeface="Calibri"/>
              </a:rPr>
              <a:t>Erstat</a:t>
            </a:r>
            <a:r>
              <a:rPr lang="da-DK" sz="1600" b="1" spc="-63" dirty="0">
                <a:solidFill>
                  <a:schemeClr val="bg1"/>
                </a:solidFill>
                <a:latin typeface="Calibri"/>
                <a:cs typeface="Calibri"/>
              </a:rPr>
              <a:t> </a:t>
            </a:r>
            <a:r>
              <a:rPr lang="da-DK" sz="1600" b="1" dirty="0">
                <a:solidFill>
                  <a:schemeClr val="bg1"/>
                </a:solidFill>
                <a:latin typeface="Calibri"/>
                <a:cs typeface="Calibri"/>
              </a:rPr>
              <a:t>søde sager</a:t>
            </a:r>
            <a:r>
              <a:rPr lang="da-DK" sz="1600" b="1" spc="-32" dirty="0">
                <a:solidFill>
                  <a:schemeClr val="bg1"/>
                </a:solidFill>
                <a:latin typeface="Calibri"/>
                <a:cs typeface="Calibri"/>
              </a:rPr>
              <a:t> </a:t>
            </a:r>
            <a:r>
              <a:rPr lang="da-DK" sz="1600" b="1" dirty="0">
                <a:solidFill>
                  <a:schemeClr val="bg1"/>
                </a:solidFill>
                <a:latin typeface="Calibri"/>
                <a:cs typeface="Calibri"/>
              </a:rPr>
              <a:t>med</a:t>
            </a:r>
            <a:r>
              <a:rPr lang="da-DK" sz="1600" b="1" spc="-50" dirty="0">
                <a:solidFill>
                  <a:schemeClr val="bg1"/>
                </a:solidFill>
                <a:latin typeface="Calibri"/>
                <a:cs typeface="Calibri"/>
              </a:rPr>
              <a:t> </a:t>
            </a:r>
            <a:r>
              <a:rPr lang="da-DK" sz="1600" b="1" spc="-45" dirty="0">
                <a:solidFill>
                  <a:schemeClr val="bg1"/>
                </a:solidFill>
                <a:latin typeface="Calibri"/>
                <a:cs typeface="Calibri"/>
              </a:rPr>
              <a:t>:</a:t>
            </a:r>
            <a:endParaRPr lang="da-DK" sz="1600" dirty="0">
              <a:solidFill>
                <a:schemeClr val="bg1"/>
              </a:solidFill>
              <a:latin typeface="Calibri"/>
              <a:cs typeface="Calibri"/>
            </a:endParaRPr>
          </a:p>
          <a:p>
            <a:pPr marL="238964" indent="-227448">
              <a:spcBef>
                <a:spcPts val="467"/>
              </a:spcBef>
              <a:buFont typeface="Arial"/>
              <a:buChar char="•"/>
              <a:tabLst>
                <a:tab pos="238964" algn="l"/>
              </a:tabLst>
            </a:pPr>
            <a:r>
              <a:rPr lang="da-DK" sz="1600" dirty="0">
                <a:solidFill>
                  <a:schemeClr val="bg1"/>
                </a:solidFill>
                <a:latin typeface="Calibri"/>
                <a:cs typeface="Calibri"/>
              </a:rPr>
              <a:t>Frisk</a:t>
            </a:r>
            <a:r>
              <a:rPr lang="da-DK" sz="1600" spc="-27" dirty="0">
                <a:solidFill>
                  <a:schemeClr val="bg1"/>
                </a:solidFill>
                <a:latin typeface="Calibri"/>
                <a:cs typeface="Calibri"/>
              </a:rPr>
              <a:t> </a:t>
            </a:r>
            <a:r>
              <a:rPr lang="da-DK" sz="1600" dirty="0">
                <a:solidFill>
                  <a:schemeClr val="bg1"/>
                </a:solidFill>
                <a:latin typeface="Calibri"/>
                <a:cs typeface="Calibri"/>
              </a:rPr>
              <a:t>frugt</a:t>
            </a:r>
            <a:r>
              <a:rPr lang="da-DK" sz="1600" spc="-27" dirty="0">
                <a:solidFill>
                  <a:schemeClr val="bg1"/>
                </a:solidFill>
                <a:latin typeface="Calibri"/>
                <a:cs typeface="Calibri"/>
              </a:rPr>
              <a:t> </a:t>
            </a:r>
            <a:r>
              <a:rPr lang="da-DK" sz="1600" dirty="0">
                <a:solidFill>
                  <a:schemeClr val="bg1"/>
                </a:solidFill>
                <a:latin typeface="Calibri"/>
                <a:cs typeface="Calibri"/>
              </a:rPr>
              <a:t>og</a:t>
            </a:r>
            <a:r>
              <a:rPr lang="da-DK" sz="1600" spc="-23" dirty="0">
                <a:solidFill>
                  <a:schemeClr val="bg1"/>
                </a:solidFill>
                <a:latin typeface="Calibri"/>
                <a:cs typeface="Calibri"/>
              </a:rPr>
              <a:t> </a:t>
            </a:r>
            <a:r>
              <a:rPr lang="da-DK" sz="1600" spc="-9" dirty="0">
                <a:solidFill>
                  <a:schemeClr val="bg1"/>
                </a:solidFill>
                <a:latin typeface="Calibri"/>
                <a:cs typeface="Calibri"/>
              </a:rPr>
              <a:t>nødder</a:t>
            </a:r>
            <a:endParaRPr lang="da-DK" sz="1600" dirty="0">
              <a:solidFill>
                <a:schemeClr val="bg1"/>
              </a:solidFill>
              <a:latin typeface="Calibri"/>
              <a:cs typeface="Calibri"/>
            </a:endParaRPr>
          </a:p>
          <a:p>
            <a:pPr marL="238964" indent="-227448">
              <a:spcBef>
                <a:spcPts val="481"/>
              </a:spcBef>
              <a:buFont typeface="Arial"/>
              <a:buChar char="•"/>
              <a:tabLst>
                <a:tab pos="238964" algn="l"/>
              </a:tabLst>
            </a:pPr>
            <a:r>
              <a:rPr lang="da-DK" sz="1600" spc="-9" dirty="0">
                <a:solidFill>
                  <a:schemeClr val="bg1"/>
                </a:solidFill>
                <a:latin typeface="Calibri"/>
                <a:cs typeface="Calibri"/>
              </a:rPr>
              <a:t>Knækbrød</a:t>
            </a:r>
            <a:r>
              <a:rPr lang="da-DK" sz="1600" spc="-14" dirty="0">
                <a:solidFill>
                  <a:schemeClr val="bg1"/>
                </a:solidFill>
                <a:latin typeface="Calibri"/>
                <a:cs typeface="Calibri"/>
              </a:rPr>
              <a:t> </a:t>
            </a:r>
            <a:r>
              <a:rPr lang="da-DK" sz="1600" dirty="0">
                <a:solidFill>
                  <a:schemeClr val="bg1"/>
                </a:solidFill>
                <a:latin typeface="Calibri"/>
                <a:cs typeface="Calibri"/>
              </a:rPr>
              <a:t>med</a:t>
            </a:r>
            <a:r>
              <a:rPr lang="da-DK" sz="1600" spc="-23" dirty="0">
                <a:solidFill>
                  <a:schemeClr val="bg1"/>
                </a:solidFill>
                <a:latin typeface="Calibri"/>
                <a:cs typeface="Calibri"/>
              </a:rPr>
              <a:t> </a:t>
            </a:r>
            <a:r>
              <a:rPr lang="da-DK" sz="1600" dirty="0" err="1">
                <a:solidFill>
                  <a:schemeClr val="bg1"/>
                </a:solidFill>
                <a:latin typeface="Calibri"/>
                <a:cs typeface="Calibri"/>
              </a:rPr>
              <a:t>peanutbutter</a:t>
            </a:r>
            <a:r>
              <a:rPr lang="da-DK" sz="1600" spc="-36" dirty="0">
                <a:solidFill>
                  <a:schemeClr val="bg1"/>
                </a:solidFill>
                <a:latin typeface="Calibri"/>
                <a:cs typeface="Calibri"/>
              </a:rPr>
              <a:t> </a:t>
            </a:r>
            <a:r>
              <a:rPr lang="da-DK" sz="1600" dirty="0">
                <a:solidFill>
                  <a:schemeClr val="bg1"/>
                </a:solidFill>
                <a:latin typeface="Calibri"/>
                <a:cs typeface="Calibri"/>
              </a:rPr>
              <a:t>og</a:t>
            </a:r>
            <a:r>
              <a:rPr lang="da-DK" sz="1600" spc="-23" dirty="0">
                <a:solidFill>
                  <a:schemeClr val="bg1"/>
                </a:solidFill>
                <a:latin typeface="Calibri"/>
                <a:cs typeface="Calibri"/>
              </a:rPr>
              <a:t> </a:t>
            </a:r>
            <a:r>
              <a:rPr lang="da-DK" sz="1600" spc="-9" dirty="0">
                <a:solidFill>
                  <a:schemeClr val="bg1"/>
                </a:solidFill>
                <a:latin typeface="Calibri"/>
                <a:cs typeface="Calibri"/>
              </a:rPr>
              <a:t>bananskiver</a:t>
            </a:r>
            <a:endParaRPr lang="da-DK" sz="1600" dirty="0">
              <a:solidFill>
                <a:schemeClr val="bg1"/>
              </a:solidFill>
              <a:latin typeface="Calibri"/>
              <a:cs typeface="Calibri"/>
            </a:endParaRPr>
          </a:p>
          <a:p>
            <a:pPr marL="238964" indent="-227448">
              <a:spcBef>
                <a:spcPts val="481"/>
              </a:spcBef>
              <a:buFont typeface="Arial"/>
              <a:buChar char="•"/>
              <a:tabLst>
                <a:tab pos="238964" algn="l"/>
              </a:tabLst>
            </a:pPr>
            <a:r>
              <a:rPr lang="da-DK" sz="1600" dirty="0">
                <a:solidFill>
                  <a:schemeClr val="bg1"/>
                </a:solidFill>
                <a:latin typeface="Calibri"/>
                <a:cs typeface="Calibri"/>
              </a:rPr>
              <a:t>Ristet</a:t>
            </a:r>
            <a:r>
              <a:rPr lang="da-DK" sz="1600" spc="-41" dirty="0">
                <a:solidFill>
                  <a:schemeClr val="bg1"/>
                </a:solidFill>
                <a:latin typeface="Calibri"/>
                <a:cs typeface="Calibri"/>
              </a:rPr>
              <a:t> </a:t>
            </a:r>
            <a:r>
              <a:rPr lang="da-DK" sz="1600" dirty="0">
                <a:solidFill>
                  <a:schemeClr val="bg1"/>
                </a:solidFill>
                <a:latin typeface="Calibri"/>
                <a:cs typeface="Calibri"/>
              </a:rPr>
              <a:t>rugbrød</a:t>
            </a:r>
            <a:r>
              <a:rPr lang="da-DK" sz="1600" spc="-27" dirty="0">
                <a:solidFill>
                  <a:schemeClr val="bg1"/>
                </a:solidFill>
                <a:latin typeface="Calibri"/>
                <a:cs typeface="Calibri"/>
              </a:rPr>
              <a:t> </a:t>
            </a:r>
            <a:r>
              <a:rPr lang="da-DK" sz="1600" dirty="0">
                <a:solidFill>
                  <a:schemeClr val="bg1"/>
                </a:solidFill>
                <a:latin typeface="Calibri"/>
                <a:cs typeface="Calibri"/>
              </a:rPr>
              <a:t>med</a:t>
            </a:r>
            <a:r>
              <a:rPr lang="da-DK" sz="1600" spc="-45" dirty="0">
                <a:solidFill>
                  <a:schemeClr val="bg1"/>
                </a:solidFill>
                <a:latin typeface="Calibri"/>
                <a:cs typeface="Calibri"/>
              </a:rPr>
              <a:t> </a:t>
            </a:r>
            <a:r>
              <a:rPr lang="da-DK" sz="1600" spc="-9" dirty="0" err="1">
                <a:solidFill>
                  <a:schemeClr val="bg1"/>
                </a:solidFill>
                <a:latin typeface="Calibri"/>
                <a:cs typeface="Calibri"/>
              </a:rPr>
              <a:t>peanutbutter</a:t>
            </a:r>
            <a:r>
              <a:rPr lang="da-DK" sz="1600" spc="-45" dirty="0">
                <a:solidFill>
                  <a:schemeClr val="bg1"/>
                </a:solidFill>
                <a:latin typeface="Calibri"/>
                <a:cs typeface="Calibri"/>
              </a:rPr>
              <a:t> </a:t>
            </a:r>
            <a:r>
              <a:rPr lang="da-DK" sz="1600" dirty="0">
                <a:solidFill>
                  <a:schemeClr val="bg1"/>
                </a:solidFill>
                <a:latin typeface="Calibri"/>
                <a:cs typeface="Calibri"/>
              </a:rPr>
              <a:t>og</a:t>
            </a:r>
            <a:r>
              <a:rPr lang="da-DK" sz="1600" spc="-32" dirty="0">
                <a:solidFill>
                  <a:schemeClr val="bg1"/>
                </a:solidFill>
                <a:latin typeface="Calibri"/>
                <a:cs typeface="Calibri"/>
              </a:rPr>
              <a:t> </a:t>
            </a:r>
            <a:r>
              <a:rPr lang="da-DK" sz="1600" dirty="0">
                <a:solidFill>
                  <a:schemeClr val="bg1"/>
                </a:solidFill>
                <a:latin typeface="Calibri"/>
                <a:cs typeface="Calibri"/>
              </a:rPr>
              <a:t>mørk</a:t>
            </a:r>
            <a:r>
              <a:rPr lang="da-DK" sz="1600" spc="-23" dirty="0">
                <a:solidFill>
                  <a:schemeClr val="bg1"/>
                </a:solidFill>
                <a:latin typeface="Calibri"/>
                <a:cs typeface="Calibri"/>
              </a:rPr>
              <a:t> </a:t>
            </a:r>
            <a:r>
              <a:rPr lang="da-DK" sz="1600" spc="-9" dirty="0">
                <a:solidFill>
                  <a:schemeClr val="bg1"/>
                </a:solidFill>
                <a:latin typeface="Calibri"/>
                <a:cs typeface="Calibri"/>
              </a:rPr>
              <a:t>pålægschokolade</a:t>
            </a:r>
            <a:endParaRPr lang="da-DK" sz="1600" dirty="0">
              <a:solidFill>
                <a:schemeClr val="bg1"/>
              </a:solidFill>
              <a:latin typeface="Calibri"/>
              <a:cs typeface="Calibri"/>
            </a:endParaRPr>
          </a:p>
          <a:p>
            <a:pPr marL="238964" indent="-227448">
              <a:spcBef>
                <a:spcPts val="467"/>
              </a:spcBef>
              <a:buFont typeface="Arial"/>
              <a:buChar char="•"/>
              <a:tabLst>
                <a:tab pos="238964" algn="l"/>
              </a:tabLst>
            </a:pPr>
            <a:r>
              <a:rPr lang="da-DK" sz="1600" dirty="0">
                <a:solidFill>
                  <a:schemeClr val="bg1"/>
                </a:solidFill>
                <a:latin typeface="Calibri"/>
                <a:cs typeface="Calibri"/>
              </a:rPr>
              <a:t>Tyk</a:t>
            </a:r>
            <a:r>
              <a:rPr lang="da-DK" sz="1600" spc="-63" dirty="0">
                <a:solidFill>
                  <a:schemeClr val="bg1"/>
                </a:solidFill>
                <a:latin typeface="Calibri"/>
                <a:cs typeface="Calibri"/>
              </a:rPr>
              <a:t> </a:t>
            </a:r>
            <a:r>
              <a:rPr lang="da-DK" sz="1600" dirty="0">
                <a:solidFill>
                  <a:schemeClr val="bg1"/>
                </a:solidFill>
                <a:latin typeface="Calibri"/>
                <a:cs typeface="Calibri"/>
              </a:rPr>
              <a:t>smoothie</a:t>
            </a:r>
            <a:r>
              <a:rPr lang="da-DK" sz="1600" spc="-54" dirty="0">
                <a:solidFill>
                  <a:schemeClr val="bg1"/>
                </a:solidFill>
                <a:latin typeface="Calibri"/>
                <a:cs typeface="Calibri"/>
              </a:rPr>
              <a:t> </a:t>
            </a:r>
            <a:r>
              <a:rPr lang="da-DK" sz="1600" dirty="0">
                <a:solidFill>
                  <a:schemeClr val="bg1"/>
                </a:solidFill>
                <a:latin typeface="Calibri"/>
                <a:cs typeface="Calibri"/>
              </a:rPr>
              <a:t>toppet</a:t>
            </a:r>
            <a:r>
              <a:rPr lang="da-DK" sz="1600" spc="-45" dirty="0">
                <a:solidFill>
                  <a:schemeClr val="bg1"/>
                </a:solidFill>
                <a:latin typeface="Calibri"/>
                <a:cs typeface="Calibri"/>
              </a:rPr>
              <a:t> </a:t>
            </a:r>
            <a:r>
              <a:rPr lang="da-DK" sz="1600" dirty="0">
                <a:solidFill>
                  <a:schemeClr val="bg1"/>
                </a:solidFill>
                <a:latin typeface="Calibri"/>
                <a:cs typeface="Calibri"/>
              </a:rPr>
              <a:t>med</a:t>
            </a:r>
            <a:r>
              <a:rPr lang="da-DK" sz="1600" spc="-54" dirty="0">
                <a:solidFill>
                  <a:schemeClr val="bg1"/>
                </a:solidFill>
                <a:latin typeface="Calibri"/>
                <a:cs typeface="Calibri"/>
              </a:rPr>
              <a:t> </a:t>
            </a:r>
            <a:r>
              <a:rPr lang="da-DK" sz="1600" spc="-18" dirty="0">
                <a:solidFill>
                  <a:schemeClr val="bg1"/>
                </a:solidFill>
                <a:latin typeface="Calibri"/>
                <a:cs typeface="Calibri"/>
              </a:rPr>
              <a:t>mysli</a:t>
            </a:r>
            <a:endParaRPr lang="da-DK" sz="1600" dirty="0">
              <a:solidFill>
                <a:schemeClr val="bg1"/>
              </a:solidFill>
              <a:latin typeface="Calibri"/>
              <a:cs typeface="Calibri"/>
            </a:endParaRPr>
          </a:p>
          <a:p>
            <a:pPr marL="238964" marR="532056" indent="-228024">
              <a:lnSpc>
                <a:spcPct val="70000"/>
              </a:lnSpc>
              <a:spcBef>
                <a:spcPts val="1002"/>
              </a:spcBef>
              <a:buFont typeface="Arial"/>
              <a:buChar char="•"/>
              <a:tabLst>
                <a:tab pos="238964" algn="l"/>
              </a:tabLst>
            </a:pPr>
            <a:r>
              <a:rPr lang="da-DK" sz="1600" dirty="0">
                <a:solidFill>
                  <a:schemeClr val="bg1"/>
                </a:solidFill>
                <a:latin typeface="Calibri"/>
                <a:cs typeface="Calibri"/>
              </a:rPr>
              <a:t>Frugtsalat</a:t>
            </a:r>
            <a:r>
              <a:rPr lang="da-DK" sz="1600" spc="-68" dirty="0">
                <a:solidFill>
                  <a:schemeClr val="bg1"/>
                </a:solidFill>
                <a:latin typeface="Calibri"/>
                <a:cs typeface="Calibri"/>
              </a:rPr>
              <a:t> </a:t>
            </a:r>
            <a:r>
              <a:rPr lang="da-DK" sz="1600" dirty="0">
                <a:solidFill>
                  <a:schemeClr val="bg1"/>
                </a:solidFill>
                <a:latin typeface="Calibri"/>
                <a:cs typeface="Calibri"/>
              </a:rPr>
              <a:t>med</a:t>
            </a:r>
            <a:r>
              <a:rPr lang="da-DK" sz="1600" spc="-59" dirty="0">
                <a:solidFill>
                  <a:schemeClr val="bg1"/>
                </a:solidFill>
                <a:latin typeface="Calibri"/>
                <a:cs typeface="Calibri"/>
              </a:rPr>
              <a:t> </a:t>
            </a:r>
            <a:r>
              <a:rPr lang="da-DK" sz="1600" dirty="0">
                <a:solidFill>
                  <a:schemeClr val="bg1"/>
                </a:solidFill>
                <a:latin typeface="Calibri"/>
                <a:cs typeface="Calibri"/>
              </a:rPr>
              <a:t>flødeskum,</a:t>
            </a:r>
            <a:r>
              <a:rPr lang="da-DK" sz="1600" spc="-41" dirty="0">
                <a:solidFill>
                  <a:schemeClr val="bg1"/>
                </a:solidFill>
                <a:latin typeface="Calibri"/>
                <a:cs typeface="Calibri"/>
              </a:rPr>
              <a:t> </a:t>
            </a:r>
            <a:r>
              <a:rPr lang="da-DK" sz="1600" dirty="0">
                <a:solidFill>
                  <a:schemeClr val="bg1"/>
                </a:solidFill>
                <a:latin typeface="Calibri"/>
                <a:cs typeface="Calibri"/>
              </a:rPr>
              <a:t>hakket</a:t>
            </a:r>
            <a:r>
              <a:rPr lang="da-DK" sz="1600" spc="-45" dirty="0">
                <a:solidFill>
                  <a:schemeClr val="bg1"/>
                </a:solidFill>
                <a:latin typeface="Calibri"/>
                <a:cs typeface="Calibri"/>
              </a:rPr>
              <a:t> </a:t>
            </a:r>
            <a:r>
              <a:rPr lang="da-DK" sz="1600" dirty="0">
                <a:solidFill>
                  <a:schemeClr val="bg1"/>
                </a:solidFill>
                <a:latin typeface="Calibri"/>
                <a:cs typeface="Calibri"/>
              </a:rPr>
              <a:t>mørk</a:t>
            </a:r>
            <a:r>
              <a:rPr lang="da-DK" sz="1600" spc="-45" dirty="0">
                <a:solidFill>
                  <a:schemeClr val="bg1"/>
                </a:solidFill>
                <a:latin typeface="Calibri"/>
                <a:cs typeface="Calibri"/>
              </a:rPr>
              <a:t> </a:t>
            </a:r>
            <a:r>
              <a:rPr lang="da-DK" sz="1600" spc="-9" dirty="0">
                <a:solidFill>
                  <a:schemeClr val="bg1"/>
                </a:solidFill>
                <a:latin typeface="Calibri"/>
                <a:cs typeface="Calibri"/>
              </a:rPr>
              <a:t>chokolade</a:t>
            </a:r>
            <a:r>
              <a:rPr lang="da-DK" sz="1600" spc="-50" dirty="0">
                <a:solidFill>
                  <a:schemeClr val="bg1"/>
                </a:solidFill>
                <a:latin typeface="Calibri"/>
                <a:cs typeface="Calibri"/>
              </a:rPr>
              <a:t> </a:t>
            </a:r>
            <a:r>
              <a:rPr lang="da-DK" sz="1600" spc="-23" dirty="0">
                <a:solidFill>
                  <a:schemeClr val="bg1"/>
                </a:solidFill>
                <a:latin typeface="Calibri"/>
                <a:cs typeface="Calibri"/>
              </a:rPr>
              <a:t>og </a:t>
            </a:r>
            <a:r>
              <a:rPr lang="da-DK" sz="1600" spc="-9" dirty="0">
                <a:solidFill>
                  <a:schemeClr val="bg1"/>
                </a:solidFill>
                <a:latin typeface="Calibri"/>
                <a:cs typeface="Calibri"/>
              </a:rPr>
              <a:t>nødder</a:t>
            </a:r>
            <a:endParaRPr lang="da-DK" sz="1600" dirty="0">
              <a:solidFill>
                <a:schemeClr val="bg1"/>
              </a:solidFill>
              <a:latin typeface="Calibri"/>
              <a:cs typeface="Calibri"/>
            </a:endParaRPr>
          </a:p>
        </p:txBody>
      </p:sp>
      <p:sp>
        <p:nvSpPr>
          <p:cNvPr id="22" name="Ligebenet trekant 21">
            <a:extLst>
              <a:ext uri="{FF2B5EF4-FFF2-40B4-BE49-F238E27FC236}">
                <a16:creationId xmlns:a16="http://schemas.microsoft.com/office/drawing/2014/main" id="{26375221-D040-6EA0-967B-BC57D1D88A8E}"/>
              </a:ext>
            </a:extLst>
          </p:cNvPr>
          <p:cNvSpPr/>
          <p:nvPr/>
        </p:nvSpPr>
        <p:spPr>
          <a:xfrm rot="5400000">
            <a:off x="5883458" y="2569517"/>
            <a:ext cx="546754" cy="171879"/>
          </a:xfrm>
          <a:prstGeom prst="triangle">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extBox 1">
            <a:extLst>
              <a:ext uri="{FF2B5EF4-FFF2-40B4-BE49-F238E27FC236}">
                <a16:creationId xmlns:a16="http://schemas.microsoft.com/office/drawing/2014/main" id="{66F694F0-8E21-FB37-46B0-6613C6CD62CF}"/>
              </a:ext>
            </a:extLst>
          </p:cNvPr>
          <p:cNvSpPr txBox="1"/>
          <p:nvPr/>
        </p:nvSpPr>
        <p:spPr>
          <a:xfrm>
            <a:off x="806666" y="6269807"/>
            <a:ext cx="4908423" cy="415498"/>
          </a:xfrm>
          <a:prstGeom prst="rect">
            <a:avLst/>
          </a:prstGeom>
          <a:noFill/>
        </p:spPr>
        <p:txBody>
          <a:bodyPr wrap="square" rtlCol="0">
            <a:spAutoFit/>
          </a:bodyPr>
          <a:lstStyle/>
          <a:p>
            <a:pPr algn="l"/>
            <a:r>
              <a:rPr lang="da-DK" sz="700" dirty="0"/>
              <a:t>DTU Fødevareinstituttet. Danskerne har verdens højeste slikforbrug. 2022.</a:t>
            </a:r>
            <a:br>
              <a:rPr lang="da-DK" sz="700" dirty="0"/>
            </a:br>
            <a:r>
              <a:rPr lang="da-DK" sz="700" dirty="0"/>
              <a:t>https://www.food.dtu.dk/-/media/institutter/foedevareinstituttet/nyheder/diverse/danskerne-har-det-hoejeste-slikforbrug-i-verden-geografisk-orientering-marts-2022.pdf</a:t>
            </a:r>
            <a:endParaRPr lang="en-DK" sz="700" dirty="0"/>
          </a:p>
        </p:txBody>
      </p:sp>
    </p:spTree>
    <p:extLst>
      <p:ext uri="{BB962C8B-B14F-4D97-AF65-F5344CB8AC3E}">
        <p14:creationId xmlns:p14="http://schemas.microsoft.com/office/powerpoint/2010/main" val="35458428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29C5-D52C-3D77-B6D1-101BBE5508FF}"/>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0BBD52A8-05DA-C626-DCB0-3CE2B163E152}"/>
              </a:ext>
            </a:extLst>
          </p:cNvPr>
          <p:cNvGraphicFramePr>
            <a:graphicFrameLocks noGrp="1"/>
          </p:cNvGraphicFramePr>
          <p:nvPr>
            <p:extLst>
              <p:ext uri="{D42A27DB-BD31-4B8C-83A1-F6EECF244321}">
                <p14:modId xmlns:p14="http://schemas.microsoft.com/office/powerpoint/2010/main" val="1030028623"/>
              </p:ext>
            </p:extLst>
          </p:nvPr>
        </p:nvGraphicFramePr>
        <p:xfrm>
          <a:off x="676757" y="1350771"/>
          <a:ext cx="10186039" cy="3863744"/>
        </p:xfrm>
        <a:graphic>
          <a:graphicData uri="http://schemas.openxmlformats.org/drawingml/2006/table">
            <a:tbl>
              <a:tblPr firstRow="1" bandRow="1">
                <a:tableStyleId>{2D5ABB26-0587-4C30-8999-92F81FD0307C}</a:tableStyleId>
              </a:tblPr>
              <a:tblGrid>
                <a:gridCol w="4226205">
                  <a:extLst>
                    <a:ext uri="{9D8B030D-6E8A-4147-A177-3AD203B41FA5}">
                      <a16:colId xmlns:a16="http://schemas.microsoft.com/office/drawing/2014/main" val="20000"/>
                    </a:ext>
                  </a:extLst>
                </a:gridCol>
                <a:gridCol w="5959834">
                  <a:extLst>
                    <a:ext uri="{9D8B030D-6E8A-4147-A177-3AD203B41FA5}">
                      <a16:colId xmlns:a16="http://schemas.microsoft.com/office/drawing/2014/main" val="20001"/>
                    </a:ext>
                  </a:extLst>
                </a:gridCol>
              </a:tblGrid>
              <a:tr h="1931872">
                <a:tc>
                  <a:txBody>
                    <a:bodyPr/>
                    <a:lstStyle/>
                    <a:p>
                      <a:pPr marL="100965">
                        <a:lnSpc>
                          <a:spcPct val="100000"/>
                        </a:lnSpc>
                        <a:spcBef>
                          <a:spcPts val="265"/>
                        </a:spcBef>
                      </a:pPr>
                      <a:br>
                        <a:rPr lang="da-DK" sz="2000" b="1" dirty="0">
                          <a:solidFill>
                            <a:srgbClr val="FFFFFF"/>
                          </a:solidFill>
                          <a:latin typeface="+mn-lt"/>
                          <a:cs typeface="Calibri"/>
                        </a:rPr>
                      </a:br>
                      <a:r>
                        <a:rPr sz="2000" b="1" dirty="0">
                          <a:solidFill>
                            <a:srgbClr val="FFFFFF"/>
                          </a:solidFill>
                          <a:latin typeface="+mn-lt"/>
                          <a:cs typeface="Calibri"/>
                        </a:rPr>
                        <a:t>HURTIGE</a:t>
                      </a:r>
                      <a:r>
                        <a:rPr sz="2000" b="1" spc="-105" dirty="0">
                          <a:solidFill>
                            <a:srgbClr val="FFFFFF"/>
                          </a:solidFill>
                          <a:latin typeface="+mn-lt"/>
                          <a:cs typeface="Calibri"/>
                        </a:rPr>
                        <a:t> </a:t>
                      </a:r>
                      <a:r>
                        <a:rPr sz="2000" b="1" spc="-10" dirty="0">
                          <a:solidFill>
                            <a:srgbClr val="FFFFFF"/>
                          </a:solidFill>
                          <a:latin typeface="+mn-lt"/>
                          <a:cs typeface="Calibri"/>
                        </a:rPr>
                        <a:t>KULHYDRATER</a:t>
                      </a:r>
                      <a:endParaRPr sz="2000" dirty="0">
                        <a:latin typeface="+mn-lt"/>
                        <a:cs typeface="Calibri"/>
                      </a:endParaRPr>
                    </a:p>
                    <a:p>
                      <a:pPr marL="100965">
                        <a:lnSpc>
                          <a:spcPct val="100000"/>
                        </a:lnSpc>
                      </a:pPr>
                      <a:r>
                        <a:rPr sz="2000" b="1" dirty="0">
                          <a:solidFill>
                            <a:srgbClr val="FFFFFF"/>
                          </a:solidFill>
                          <a:latin typeface="+mn-lt"/>
                          <a:cs typeface="Calibri"/>
                        </a:rPr>
                        <a:t>”Spurter”</a:t>
                      </a:r>
                      <a:r>
                        <a:rPr sz="2000" b="1" spc="-20" dirty="0">
                          <a:solidFill>
                            <a:srgbClr val="FFFFFF"/>
                          </a:solidFill>
                          <a:latin typeface="+mn-lt"/>
                          <a:cs typeface="Calibri"/>
                        </a:rPr>
                        <a:t> </a:t>
                      </a:r>
                      <a:r>
                        <a:rPr sz="2000" b="1" dirty="0">
                          <a:solidFill>
                            <a:srgbClr val="FFFFFF"/>
                          </a:solidFill>
                          <a:latin typeface="+mn-lt"/>
                          <a:cs typeface="Calibri"/>
                        </a:rPr>
                        <a:t>ind</a:t>
                      </a:r>
                      <a:r>
                        <a:rPr sz="2000" b="1" spc="-40" dirty="0">
                          <a:solidFill>
                            <a:srgbClr val="FFFFFF"/>
                          </a:solidFill>
                          <a:latin typeface="+mn-lt"/>
                          <a:cs typeface="Calibri"/>
                        </a:rPr>
                        <a:t> </a:t>
                      </a:r>
                      <a:r>
                        <a:rPr sz="2000" b="1" dirty="0">
                          <a:solidFill>
                            <a:srgbClr val="FFFFFF"/>
                          </a:solidFill>
                          <a:latin typeface="+mn-lt"/>
                          <a:cs typeface="Calibri"/>
                        </a:rPr>
                        <a:t>i</a:t>
                      </a:r>
                      <a:r>
                        <a:rPr sz="2000" b="1" spc="-35" dirty="0">
                          <a:solidFill>
                            <a:srgbClr val="FFFFFF"/>
                          </a:solidFill>
                          <a:latin typeface="+mn-lt"/>
                          <a:cs typeface="Calibri"/>
                        </a:rPr>
                        <a:t> </a:t>
                      </a:r>
                      <a:r>
                        <a:rPr sz="2000" b="1" dirty="0">
                          <a:solidFill>
                            <a:srgbClr val="FFFFFF"/>
                          </a:solidFill>
                          <a:latin typeface="+mn-lt"/>
                          <a:cs typeface="Calibri"/>
                        </a:rPr>
                        <a:t>vores</a:t>
                      </a:r>
                      <a:r>
                        <a:rPr sz="2000" b="1" spc="-5" dirty="0">
                          <a:solidFill>
                            <a:srgbClr val="FFFFFF"/>
                          </a:solidFill>
                          <a:latin typeface="+mn-lt"/>
                          <a:cs typeface="Calibri"/>
                        </a:rPr>
                        <a:t> </a:t>
                      </a:r>
                      <a:r>
                        <a:rPr sz="2000" b="1" spc="-10" dirty="0">
                          <a:solidFill>
                            <a:srgbClr val="FFFFFF"/>
                          </a:solidFill>
                          <a:latin typeface="+mn-lt"/>
                          <a:cs typeface="Calibri"/>
                        </a:rPr>
                        <a:t>blodåre</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100965" marR="551180">
                        <a:lnSpc>
                          <a:spcPct val="100000"/>
                        </a:lnSpc>
                        <a:spcBef>
                          <a:spcPts val="265"/>
                        </a:spcBef>
                      </a:pPr>
                      <a:r>
                        <a:rPr sz="2000" b="1" dirty="0">
                          <a:solidFill>
                            <a:srgbClr val="FFFFFF"/>
                          </a:solidFill>
                          <a:latin typeface="+mn-lt"/>
                          <a:cs typeface="Calibri"/>
                        </a:rPr>
                        <a:t>Slik,</a:t>
                      </a:r>
                      <a:r>
                        <a:rPr sz="2000" b="1" spc="-40" dirty="0">
                          <a:solidFill>
                            <a:srgbClr val="FFFFFF"/>
                          </a:solidFill>
                          <a:latin typeface="+mn-lt"/>
                          <a:cs typeface="Calibri"/>
                        </a:rPr>
                        <a:t> </a:t>
                      </a:r>
                      <a:r>
                        <a:rPr sz="2000" b="1" dirty="0">
                          <a:solidFill>
                            <a:srgbClr val="FFFFFF"/>
                          </a:solidFill>
                          <a:latin typeface="+mn-lt"/>
                          <a:cs typeface="Calibri"/>
                        </a:rPr>
                        <a:t>is,</a:t>
                      </a:r>
                      <a:r>
                        <a:rPr sz="2000" b="1" spc="-30" dirty="0">
                          <a:solidFill>
                            <a:srgbClr val="FFFFFF"/>
                          </a:solidFill>
                          <a:latin typeface="+mn-lt"/>
                          <a:cs typeface="Calibri"/>
                        </a:rPr>
                        <a:t> kager, </a:t>
                      </a:r>
                      <a:r>
                        <a:rPr sz="2000" b="1" dirty="0">
                          <a:solidFill>
                            <a:srgbClr val="FFFFFF"/>
                          </a:solidFill>
                          <a:latin typeface="+mn-lt"/>
                          <a:cs typeface="Calibri"/>
                        </a:rPr>
                        <a:t>chips,</a:t>
                      </a:r>
                      <a:r>
                        <a:rPr sz="2000" b="1" spc="-30" dirty="0">
                          <a:solidFill>
                            <a:srgbClr val="FFFFFF"/>
                          </a:solidFill>
                          <a:latin typeface="+mn-lt"/>
                          <a:cs typeface="Calibri"/>
                        </a:rPr>
                        <a:t> </a:t>
                      </a:r>
                      <a:r>
                        <a:rPr sz="2000" b="1" spc="-25" dirty="0" err="1">
                          <a:solidFill>
                            <a:srgbClr val="FFFFFF"/>
                          </a:solidFill>
                          <a:latin typeface="+mn-lt"/>
                          <a:cs typeface="Calibri"/>
                        </a:rPr>
                        <a:t>bordsukker</a:t>
                      </a:r>
                      <a:r>
                        <a:rPr sz="2000" b="1" spc="-25" dirty="0">
                          <a:solidFill>
                            <a:srgbClr val="FFFFFF"/>
                          </a:solidFill>
                          <a:latin typeface="+mn-lt"/>
                          <a:cs typeface="Calibri"/>
                        </a:rPr>
                        <a:t>,</a:t>
                      </a:r>
                      <a:r>
                        <a:rPr lang="da-DK" sz="2000" b="1" spc="-25" dirty="0">
                          <a:solidFill>
                            <a:srgbClr val="FFFFFF"/>
                          </a:solidFill>
                          <a:latin typeface="+mn-lt"/>
                          <a:cs typeface="Calibri"/>
                        </a:rPr>
                        <a:t> </a:t>
                      </a:r>
                      <a:r>
                        <a:rPr sz="2000" b="1" dirty="0" err="1">
                          <a:solidFill>
                            <a:srgbClr val="FFFFFF"/>
                          </a:solidFill>
                          <a:latin typeface="+mn-lt"/>
                          <a:cs typeface="Calibri"/>
                        </a:rPr>
                        <a:t>honning</a:t>
                      </a:r>
                      <a:r>
                        <a:rPr sz="2000" b="1" dirty="0">
                          <a:solidFill>
                            <a:srgbClr val="FFFFFF"/>
                          </a:solidFill>
                          <a:latin typeface="+mn-lt"/>
                          <a:cs typeface="Calibri"/>
                        </a:rPr>
                        <a:t>,</a:t>
                      </a:r>
                      <a:r>
                        <a:rPr sz="2000" b="1" spc="-50" dirty="0">
                          <a:solidFill>
                            <a:srgbClr val="FFFFFF"/>
                          </a:solidFill>
                          <a:latin typeface="+mn-lt"/>
                          <a:cs typeface="Calibri"/>
                        </a:rPr>
                        <a:t> </a:t>
                      </a:r>
                      <a:r>
                        <a:rPr sz="2000" b="1" dirty="0">
                          <a:solidFill>
                            <a:srgbClr val="FFFFFF"/>
                          </a:solidFill>
                          <a:latin typeface="+mn-lt"/>
                          <a:cs typeface="Calibri"/>
                        </a:rPr>
                        <a:t>energidrik,</a:t>
                      </a:r>
                      <a:r>
                        <a:rPr sz="2000" b="1" spc="-30" dirty="0">
                          <a:solidFill>
                            <a:srgbClr val="FFFFFF"/>
                          </a:solidFill>
                          <a:latin typeface="+mn-lt"/>
                          <a:cs typeface="Calibri"/>
                        </a:rPr>
                        <a:t> </a:t>
                      </a:r>
                      <a:r>
                        <a:rPr sz="2000" b="1" dirty="0">
                          <a:solidFill>
                            <a:srgbClr val="FFFFFF"/>
                          </a:solidFill>
                          <a:latin typeface="+mn-lt"/>
                          <a:cs typeface="Calibri"/>
                        </a:rPr>
                        <a:t>juice,</a:t>
                      </a:r>
                      <a:r>
                        <a:rPr sz="2000" b="1" spc="-50" dirty="0">
                          <a:solidFill>
                            <a:srgbClr val="FFFFFF"/>
                          </a:solidFill>
                          <a:latin typeface="+mn-lt"/>
                          <a:cs typeface="Calibri"/>
                        </a:rPr>
                        <a:t> </a:t>
                      </a:r>
                      <a:r>
                        <a:rPr sz="2000" b="1" spc="-10" dirty="0">
                          <a:solidFill>
                            <a:srgbClr val="FFFFFF"/>
                          </a:solidFill>
                          <a:latin typeface="+mn-lt"/>
                          <a:cs typeface="Calibri"/>
                        </a:rPr>
                        <a:t>saft, </a:t>
                      </a:r>
                      <a:r>
                        <a:rPr sz="2000" b="1" dirty="0" err="1">
                          <a:solidFill>
                            <a:srgbClr val="FFFFFF"/>
                          </a:solidFill>
                          <a:latin typeface="+mn-lt"/>
                          <a:cs typeface="Calibri"/>
                        </a:rPr>
                        <a:t>sodavand</a:t>
                      </a:r>
                      <a:r>
                        <a:rPr sz="2000" b="1" dirty="0">
                          <a:solidFill>
                            <a:srgbClr val="FFFFFF"/>
                          </a:solidFill>
                          <a:latin typeface="+mn-lt"/>
                          <a:cs typeface="Calibri"/>
                        </a:rPr>
                        <a:t>,</a:t>
                      </a:r>
                      <a:r>
                        <a:rPr sz="2000" b="1" spc="-25" dirty="0">
                          <a:solidFill>
                            <a:srgbClr val="FFFFFF"/>
                          </a:solidFill>
                          <a:latin typeface="+mn-lt"/>
                          <a:cs typeface="Calibri"/>
                        </a:rPr>
                        <a:t> </a:t>
                      </a:r>
                      <a:r>
                        <a:rPr sz="2000" b="1" dirty="0">
                          <a:solidFill>
                            <a:srgbClr val="FFFFFF"/>
                          </a:solidFill>
                          <a:latin typeface="+mn-lt"/>
                          <a:cs typeface="Calibri"/>
                        </a:rPr>
                        <a:t>vin,</a:t>
                      </a:r>
                      <a:r>
                        <a:rPr sz="2000" b="1" spc="-65" dirty="0">
                          <a:solidFill>
                            <a:srgbClr val="FFFFFF"/>
                          </a:solidFill>
                          <a:latin typeface="+mn-lt"/>
                          <a:cs typeface="Calibri"/>
                        </a:rPr>
                        <a:t> </a:t>
                      </a:r>
                      <a:r>
                        <a:rPr sz="2000" b="1" dirty="0">
                          <a:solidFill>
                            <a:srgbClr val="FFFFFF"/>
                          </a:solidFill>
                          <a:latin typeface="+mn-lt"/>
                          <a:cs typeface="Calibri"/>
                        </a:rPr>
                        <a:t>øl,</a:t>
                      </a:r>
                      <a:r>
                        <a:rPr sz="2000" b="1" spc="-30" dirty="0">
                          <a:solidFill>
                            <a:srgbClr val="FFFFFF"/>
                          </a:solidFill>
                          <a:latin typeface="+mn-lt"/>
                          <a:cs typeface="Calibri"/>
                        </a:rPr>
                        <a:t> </a:t>
                      </a:r>
                      <a:r>
                        <a:rPr sz="2000" b="1" dirty="0">
                          <a:solidFill>
                            <a:srgbClr val="FFFFFF"/>
                          </a:solidFill>
                          <a:latin typeface="+mn-lt"/>
                          <a:cs typeface="Calibri"/>
                        </a:rPr>
                        <a:t>hvidt</a:t>
                      </a:r>
                      <a:r>
                        <a:rPr sz="2000" b="1" spc="-50" dirty="0">
                          <a:solidFill>
                            <a:srgbClr val="FFFFFF"/>
                          </a:solidFill>
                          <a:latin typeface="+mn-lt"/>
                          <a:cs typeface="Calibri"/>
                        </a:rPr>
                        <a:t> </a:t>
                      </a:r>
                      <a:r>
                        <a:rPr sz="2000" b="1" spc="-10" dirty="0">
                          <a:solidFill>
                            <a:srgbClr val="FFFFFF"/>
                          </a:solidFill>
                          <a:latin typeface="+mn-lt"/>
                          <a:cs typeface="Calibri"/>
                        </a:rPr>
                        <a:t>brød, cornflakes,</a:t>
                      </a:r>
                      <a:r>
                        <a:rPr sz="2000" b="1" spc="-55" dirty="0">
                          <a:solidFill>
                            <a:srgbClr val="FFFFFF"/>
                          </a:solidFill>
                          <a:latin typeface="+mn-lt"/>
                          <a:cs typeface="Calibri"/>
                        </a:rPr>
                        <a:t> </a:t>
                      </a:r>
                      <a:r>
                        <a:rPr sz="2000" b="1" spc="-10" dirty="0">
                          <a:solidFill>
                            <a:srgbClr val="FFFFFF"/>
                          </a:solidFill>
                          <a:latin typeface="+mn-lt"/>
                          <a:cs typeface="Calibri"/>
                        </a:rPr>
                        <a:t>ketchup.</a:t>
                      </a:r>
                      <a:endParaRPr sz="2000" dirty="0">
                        <a:latin typeface="+mn-lt"/>
                        <a:cs typeface="Calibri"/>
                      </a:endParaRPr>
                    </a:p>
                    <a:p>
                      <a:pPr>
                        <a:lnSpc>
                          <a:spcPct val="100000"/>
                        </a:lnSpc>
                        <a:spcBef>
                          <a:spcPts val="110"/>
                        </a:spcBef>
                      </a:pPr>
                      <a:endParaRPr sz="2000" dirty="0">
                        <a:latin typeface="+mn-lt"/>
                        <a:cs typeface="Times New Roman"/>
                      </a:endParaRPr>
                    </a:p>
                    <a:p>
                      <a:pPr marL="100965">
                        <a:lnSpc>
                          <a:spcPct val="100000"/>
                        </a:lnSpc>
                      </a:pPr>
                      <a:r>
                        <a:rPr sz="2000" b="1" dirty="0">
                          <a:solidFill>
                            <a:srgbClr val="FFFFFF"/>
                          </a:solidFill>
                          <a:latin typeface="+mn-lt"/>
                          <a:cs typeface="Calibri"/>
                        </a:rPr>
                        <a:t>Frugt</a:t>
                      </a:r>
                      <a:r>
                        <a:rPr sz="2000" b="1" spc="-50" dirty="0">
                          <a:solidFill>
                            <a:srgbClr val="FFFFFF"/>
                          </a:solidFill>
                          <a:latin typeface="+mn-lt"/>
                          <a:cs typeface="Calibri"/>
                        </a:rPr>
                        <a:t> </a:t>
                      </a:r>
                      <a:r>
                        <a:rPr sz="2000" b="1" dirty="0">
                          <a:solidFill>
                            <a:srgbClr val="FFFFFF"/>
                          </a:solidFill>
                          <a:latin typeface="+mn-lt"/>
                          <a:cs typeface="Calibri"/>
                        </a:rPr>
                        <a:t>er</a:t>
                      </a:r>
                      <a:r>
                        <a:rPr sz="2000" b="1" spc="-30" dirty="0">
                          <a:solidFill>
                            <a:srgbClr val="FFFFFF"/>
                          </a:solidFill>
                          <a:latin typeface="+mn-lt"/>
                          <a:cs typeface="Calibri"/>
                        </a:rPr>
                        <a:t> </a:t>
                      </a:r>
                      <a:r>
                        <a:rPr sz="2000" b="1" dirty="0">
                          <a:solidFill>
                            <a:srgbClr val="FFFFFF"/>
                          </a:solidFill>
                          <a:latin typeface="+mn-lt"/>
                          <a:cs typeface="Calibri"/>
                        </a:rPr>
                        <a:t>ok</a:t>
                      </a:r>
                      <a:r>
                        <a:rPr sz="2000" b="1" spc="-45" dirty="0">
                          <a:solidFill>
                            <a:srgbClr val="FFFFFF"/>
                          </a:solidFill>
                          <a:latin typeface="+mn-lt"/>
                          <a:cs typeface="Calibri"/>
                        </a:rPr>
                        <a:t> </a:t>
                      </a:r>
                      <a:r>
                        <a:rPr sz="2000" b="1" dirty="0">
                          <a:solidFill>
                            <a:srgbClr val="FFFFFF"/>
                          </a:solidFill>
                          <a:latin typeface="+mn-lt"/>
                          <a:cs typeface="Calibri"/>
                        </a:rPr>
                        <a:t>–</a:t>
                      </a:r>
                      <a:r>
                        <a:rPr sz="2000" b="1" spc="-30" dirty="0">
                          <a:solidFill>
                            <a:srgbClr val="FFFFFF"/>
                          </a:solidFill>
                          <a:latin typeface="+mn-lt"/>
                          <a:cs typeface="Calibri"/>
                        </a:rPr>
                        <a:t> </a:t>
                      </a:r>
                      <a:r>
                        <a:rPr sz="2000" b="1" dirty="0" err="1">
                          <a:solidFill>
                            <a:srgbClr val="FFFFFF"/>
                          </a:solidFill>
                          <a:latin typeface="+mn-lt"/>
                          <a:cs typeface="Calibri"/>
                        </a:rPr>
                        <a:t>indeholder</a:t>
                      </a:r>
                      <a:r>
                        <a:rPr lang="en-US" sz="2000" b="1" dirty="0">
                          <a:solidFill>
                            <a:srgbClr val="FFFFFF"/>
                          </a:solidFill>
                          <a:latin typeface="+mn-lt"/>
                          <a:cs typeface="Calibri"/>
                        </a:rPr>
                        <a:t> </a:t>
                      </a:r>
                      <a:r>
                        <a:rPr lang="en-US" sz="2000" b="1" dirty="0" err="1">
                          <a:solidFill>
                            <a:srgbClr val="FFFFFF"/>
                          </a:solidFill>
                          <a:latin typeface="+mn-lt"/>
                          <a:cs typeface="Calibri"/>
                        </a:rPr>
                        <a:t>fibre</a:t>
                      </a:r>
                      <a:r>
                        <a:rPr lang="en-US" sz="2000" b="1" dirty="0">
                          <a:solidFill>
                            <a:srgbClr val="FFFFFF"/>
                          </a:solidFill>
                          <a:latin typeface="+mn-lt"/>
                          <a:cs typeface="Calibri"/>
                        </a:rPr>
                        <a:t> </a:t>
                      </a:r>
                      <a:r>
                        <a:rPr lang="en-US" sz="2000" b="1" dirty="0" err="1">
                          <a:solidFill>
                            <a:srgbClr val="FFFFFF"/>
                          </a:solidFill>
                          <a:latin typeface="+mn-lt"/>
                          <a:cs typeface="Calibri"/>
                        </a:rPr>
                        <a:t>og</a:t>
                      </a:r>
                      <a:r>
                        <a:rPr lang="en-US" sz="2000" b="1" dirty="0">
                          <a:solidFill>
                            <a:srgbClr val="FFFFFF"/>
                          </a:solidFill>
                          <a:latin typeface="+mn-lt"/>
                          <a:cs typeface="Calibri"/>
                        </a:rPr>
                        <a:t> </a:t>
                      </a:r>
                      <a:r>
                        <a:rPr sz="2000" b="1" spc="-30" dirty="0">
                          <a:solidFill>
                            <a:srgbClr val="FFFFFF"/>
                          </a:solidFill>
                          <a:latin typeface="+mn-lt"/>
                          <a:cs typeface="Calibri"/>
                        </a:rPr>
                        <a:t> </a:t>
                      </a:r>
                      <a:r>
                        <a:rPr sz="2000" b="1" spc="-10" dirty="0">
                          <a:solidFill>
                            <a:srgbClr val="FFFFFF"/>
                          </a:solidFill>
                          <a:latin typeface="+mn-lt"/>
                          <a:cs typeface="Calibri"/>
                        </a:rPr>
                        <a:t>vitaminer.</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extLst>
                  <a:ext uri="{0D108BD9-81ED-4DB2-BD59-A6C34878D82A}">
                    <a16:rowId xmlns:a16="http://schemas.microsoft.com/office/drawing/2014/main" val="10000"/>
                  </a:ext>
                </a:extLst>
              </a:tr>
              <a:tr h="1931872">
                <a:tc>
                  <a:txBody>
                    <a:bodyPr/>
                    <a:lstStyle/>
                    <a:p>
                      <a:pPr marL="100965">
                        <a:lnSpc>
                          <a:spcPct val="100000"/>
                        </a:lnSpc>
                        <a:spcBef>
                          <a:spcPts val="270"/>
                        </a:spcBef>
                      </a:pPr>
                      <a:br>
                        <a:rPr lang="da-DK" sz="2000" dirty="0">
                          <a:latin typeface="+mn-lt"/>
                          <a:cs typeface="Calibri"/>
                        </a:rPr>
                      </a:br>
                      <a:r>
                        <a:rPr sz="2000" dirty="0">
                          <a:latin typeface="+mn-lt"/>
                          <a:cs typeface="Calibri"/>
                        </a:rPr>
                        <a:t>LANGSOMME</a:t>
                      </a:r>
                      <a:r>
                        <a:rPr sz="2000" spc="-95" dirty="0">
                          <a:latin typeface="+mn-lt"/>
                          <a:cs typeface="Calibri"/>
                        </a:rPr>
                        <a:t> </a:t>
                      </a:r>
                      <a:r>
                        <a:rPr sz="2000" spc="-10" dirty="0">
                          <a:latin typeface="+mn-lt"/>
                          <a:cs typeface="Calibri"/>
                        </a:rPr>
                        <a:t>KULHYDRATER</a:t>
                      </a:r>
                      <a:endParaRPr sz="2000" dirty="0">
                        <a:latin typeface="+mn-lt"/>
                        <a:cs typeface="Calibri"/>
                      </a:endParaRPr>
                    </a:p>
                    <a:p>
                      <a:pPr marL="100965">
                        <a:lnSpc>
                          <a:spcPct val="100000"/>
                        </a:lnSpc>
                      </a:pPr>
                      <a:r>
                        <a:rPr sz="2000" dirty="0">
                          <a:latin typeface="+mn-lt"/>
                          <a:cs typeface="Calibri"/>
                        </a:rPr>
                        <a:t>”Går”</a:t>
                      </a:r>
                      <a:r>
                        <a:rPr sz="2000" spc="-25" dirty="0">
                          <a:latin typeface="+mn-lt"/>
                          <a:cs typeface="Calibri"/>
                        </a:rPr>
                        <a:t> </a:t>
                      </a:r>
                      <a:r>
                        <a:rPr sz="2000" dirty="0">
                          <a:latin typeface="+mn-lt"/>
                          <a:cs typeface="Calibri"/>
                        </a:rPr>
                        <a:t>ind</a:t>
                      </a:r>
                      <a:r>
                        <a:rPr sz="2000" spc="-35" dirty="0">
                          <a:latin typeface="+mn-lt"/>
                          <a:cs typeface="Calibri"/>
                        </a:rPr>
                        <a:t> </a:t>
                      </a:r>
                      <a:r>
                        <a:rPr sz="2000" dirty="0">
                          <a:latin typeface="+mn-lt"/>
                          <a:cs typeface="Calibri"/>
                        </a:rPr>
                        <a:t>i</a:t>
                      </a:r>
                      <a:r>
                        <a:rPr sz="2000" spc="-25" dirty="0">
                          <a:latin typeface="+mn-lt"/>
                          <a:cs typeface="Calibri"/>
                        </a:rPr>
                        <a:t> </a:t>
                      </a:r>
                      <a:r>
                        <a:rPr sz="2000" dirty="0">
                          <a:latin typeface="+mn-lt"/>
                          <a:cs typeface="Calibri"/>
                        </a:rPr>
                        <a:t>vores</a:t>
                      </a:r>
                      <a:r>
                        <a:rPr sz="2000" spc="-30" dirty="0">
                          <a:latin typeface="+mn-lt"/>
                          <a:cs typeface="Calibri"/>
                        </a:rPr>
                        <a:t> </a:t>
                      </a:r>
                      <a:r>
                        <a:rPr sz="2000" spc="-10" dirty="0">
                          <a:latin typeface="+mn-lt"/>
                          <a:cs typeface="Calibri"/>
                        </a:rPr>
                        <a:t>blodåre</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5DBF2"/>
                    </a:solidFill>
                  </a:tcPr>
                </a:tc>
                <a:tc>
                  <a:txBody>
                    <a:bodyPr/>
                    <a:lstStyle/>
                    <a:p>
                      <a:pPr marL="100965" marR="161925">
                        <a:lnSpc>
                          <a:spcPct val="100000"/>
                        </a:lnSpc>
                        <a:spcBef>
                          <a:spcPts val="270"/>
                        </a:spcBef>
                      </a:pPr>
                      <a:br>
                        <a:rPr lang="da-DK" sz="2000" dirty="0">
                          <a:latin typeface="+mn-lt"/>
                          <a:cs typeface="Calibri"/>
                        </a:rPr>
                      </a:br>
                      <a:r>
                        <a:rPr sz="2000" dirty="0">
                          <a:latin typeface="+mn-lt"/>
                          <a:cs typeface="Calibri"/>
                        </a:rPr>
                        <a:t>Grove</a:t>
                      </a:r>
                      <a:r>
                        <a:rPr sz="2000" spc="-60" dirty="0">
                          <a:latin typeface="+mn-lt"/>
                          <a:cs typeface="Calibri"/>
                        </a:rPr>
                        <a:t> </a:t>
                      </a:r>
                      <a:r>
                        <a:rPr sz="2000" spc="-30" dirty="0">
                          <a:latin typeface="+mn-lt"/>
                          <a:cs typeface="Calibri"/>
                        </a:rPr>
                        <a:t>kornprodukter,</a:t>
                      </a:r>
                      <a:r>
                        <a:rPr sz="2000" spc="-60" dirty="0">
                          <a:latin typeface="+mn-lt"/>
                          <a:cs typeface="Calibri"/>
                        </a:rPr>
                        <a:t> </a:t>
                      </a:r>
                      <a:r>
                        <a:rPr sz="2000" dirty="0">
                          <a:latin typeface="+mn-lt"/>
                          <a:cs typeface="Calibri"/>
                        </a:rPr>
                        <a:t>groft</a:t>
                      </a:r>
                      <a:r>
                        <a:rPr sz="2000" spc="-50" dirty="0">
                          <a:latin typeface="+mn-lt"/>
                          <a:cs typeface="Calibri"/>
                        </a:rPr>
                        <a:t> </a:t>
                      </a:r>
                      <a:r>
                        <a:rPr sz="2000" spc="-10" dirty="0">
                          <a:latin typeface="+mn-lt"/>
                          <a:cs typeface="Calibri"/>
                        </a:rPr>
                        <a:t>brød, </a:t>
                      </a:r>
                      <a:r>
                        <a:rPr sz="2000" spc="-25" dirty="0">
                          <a:latin typeface="+mn-lt"/>
                          <a:cs typeface="Calibri"/>
                        </a:rPr>
                        <a:t>rodfrugter,</a:t>
                      </a:r>
                      <a:r>
                        <a:rPr sz="2000" spc="-60" dirty="0">
                          <a:latin typeface="+mn-lt"/>
                          <a:cs typeface="Calibri"/>
                        </a:rPr>
                        <a:t> </a:t>
                      </a:r>
                      <a:r>
                        <a:rPr sz="2000" spc="-25" dirty="0">
                          <a:latin typeface="+mn-lt"/>
                          <a:cs typeface="Calibri"/>
                        </a:rPr>
                        <a:t>kartofler,</a:t>
                      </a:r>
                      <a:r>
                        <a:rPr sz="2000" spc="-55" dirty="0">
                          <a:latin typeface="+mn-lt"/>
                          <a:cs typeface="Calibri"/>
                        </a:rPr>
                        <a:t> </a:t>
                      </a:r>
                      <a:r>
                        <a:rPr sz="2000" spc="-10" dirty="0" err="1">
                          <a:latin typeface="+mn-lt"/>
                          <a:cs typeface="Calibri"/>
                        </a:rPr>
                        <a:t>grøntsager</a:t>
                      </a:r>
                      <a:r>
                        <a:rPr sz="2000" spc="-10" dirty="0">
                          <a:latin typeface="+mn-lt"/>
                          <a:cs typeface="Calibri"/>
                        </a:rPr>
                        <a:t>,</a:t>
                      </a:r>
                      <a:r>
                        <a:rPr lang="da-DK" sz="2000" spc="-10" dirty="0">
                          <a:latin typeface="+mn-lt"/>
                          <a:cs typeface="Calibri"/>
                        </a:rPr>
                        <a:t> </a:t>
                      </a:r>
                      <a:r>
                        <a:rPr sz="2000" spc="-20" dirty="0" err="1">
                          <a:latin typeface="+mn-lt"/>
                          <a:cs typeface="Calibri"/>
                        </a:rPr>
                        <a:t>bønner</a:t>
                      </a:r>
                      <a:r>
                        <a:rPr sz="2000" spc="-20" dirty="0">
                          <a:latin typeface="+mn-lt"/>
                          <a:cs typeface="Calibri"/>
                        </a:rPr>
                        <a:t>,</a:t>
                      </a:r>
                      <a:r>
                        <a:rPr sz="2000" spc="-60" dirty="0">
                          <a:latin typeface="+mn-lt"/>
                          <a:cs typeface="Calibri"/>
                        </a:rPr>
                        <a:t> </a:t>
                      </a:r>
                      <a:r>
                        <a:rPr sz="2000" spc="-20" dirty="0">
                          <a:latin typeface="+mn-lt"/>
                          <a:cs typeface="Calibri"/>
                        </a:rPr>
                        <a:t>linser,</a:t>
                      </a:r>
                      <a:r>
                        <a:rPr sz="2000" spc="-60" dirty="0">
                          <a:latin typeface="+mn-lt"/>
                          <a:cs typeface="Calibri"/>
                        </a:rPr>
                        <a:t> </a:t>
                      </a:r>
                      <a:r>
                        <a:rPr sz="2000" dirty="0">
                          <a:latin typeface="+mn-lt"/>
                          <a:cs typeface="Calibri"/>
                        </a:rPr>
                        <a:t>fuldkornsris</a:t>
                      </a:r>
                      <a:r>
                        <a:rPr sz="2000" spc="-75" dirty="0">
                          <a:latin typeface="+mn-lt"/>
                          <a:cs typeface="Calibri"/>
                        </a:rPr>
                        <a:t> </a:t>
                      </a:r>
                      <a:r>
                        <a:rPr sz="2000" dirty="0">
                          <a:latin typeface="+mn-lt"/>
                          <a:cs typeface="Calibri"/>
                        </a:rPr>
                        <a:t>og</a:t>
                      </a:r>
                      <a:r>
                        <a:rPr sz="2000" spc="-60" dirty="0">
                          <a:latin typeface="+mn-lt"/>
                          <a:cs typeface="Calibri"/>
                        </a:rPr>
                        <a:t> </a:t>
                      </a:r>
                      <a:r>
                        <a:rPr lang="da-DK" sz="2000" spc="-60" dirty="0">
                          <a:latin typeface="+mn-lt"/>
                          <a:cs typeface="Calibri"/>
                        </a:rPr>
                        <a:t>fuldkorns</a:t>
                      </a:r>
                      <a:r>
                        <a:rPr sz="2000" spc="-10" dirty="0">
                          <a:latin typeface="+mn-lt"/>
                          <a:cs typeface="Calibri"/>
                        </a:rPr>
                        <a:t>pasta.</a:t>
                      </a:r>
                      <a:endParaRPr sz="2000" dirty="0">
                        <a:latin typeface="+mn-lt"/>
                        <a:cs typeface="Calibri"/>
                      </a:endParaRPr>
                    </a:p>
                  </a:txBody>
                  <a:tcPr marL="137160" marR="137160" marT="137160" marB="13716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5DBF2"/>
                    </a:solidFill>
                  </a:tcPr>
                </a:tc>
                <a:extLst>
                  <a:ext uri="{0D108BD9-81ED-4DB2-BD59-A6C34878D82A}">
                    <a16:rowId xmlns:a16="http://schemas.microsoft.com/office/drawing/2014/main" val="10001"/>
                  </a:ext>
                </a:extLst>
              </a:tr>
            </a:tbl>
          </a:graphicData>
        </a:graphic>
      </p:graphicFrame>
      <p:sp>
        <p:nvSpPr>
          <p:cNvPr id="3" name="object 3">
            <a:extLst>
              <a:ext uri="{FF2B5EF4-FFF2-40B4-BE49-F238E27FC236}">
                <a16:creationId xmlns:a16="http://schemas.microsoft.com/office/drawing/2014/main" id="{D982C4E0-F8C1-684E-DAA2-B1575E360CC2}"/>
              </a:ext>
            </a:extLst>
          </p:cNvPr>
          <p:cNvSpPr txBox="1">
            <a:spLocks noGrp="1"/>
          </p:cNvSpPr>
          <p:nvPr>
            <p:ph type="title"/>
          </p:nvPr>
        </p:nvSpPr>
        <p:spPr>
          <a:xfrm>
            <a:off x="297179" y="119607"/>
            <a:ext cx="9586901" cy="870340"/>
          </a:xfrm>
          <a:prstGeom prst="rect">
            <a:avLst/>
          </a:prstGeom>
        </p:spPr>
        <p:txBody>
          <a:bodyPr vert="horz" wrap="square" lIns="0" tIns="252323" rIns="0" bIns="0" rtlCol="0">
            <a:spAutoFit/>
          </a:bodyPr>
          <a:lstStyle/>
          <a:p>
            <a:pPr marL="481384">
              <a:spcBef>
                <a:spcPts val="86"/>
              </a:spcBef>
            </a:pPr>
            <a:r>
              <a:rPr sz="4000" spc="-23" dirty="0">
                <a:solidFill>
                  <a:srgbClr val="70578B"/>
                </a:solidFill>
                <a:latin typeface="+mn-lt"/>
                <a:cs typeface="Arial"/>
              </a:rPr>
              <a:t>K</a:t>
            </a:r>
            <a:r>
              <a:rPr lang="da-DK" sz="4000" spc="-23" dirty="0" err="1">
                <a:solidFill>
                  <a:srgbClr val="70578B"/>
                </a:solidFill>
                <a:latin typeface="+mn-lt"/>
                <a:cs typeface="Arial"/>
              </a:rPr>
              <a:t>ulhydrater</a:t>
            </a:r>
            <a:endParaRPr sz="4000" dirty="0">
              <a:solidFill>
                <a:srgbClr val="70578B"/>
              </a:solidFill>
              <a:latin typeface="+mn-lt"/>
              <a:cs typeface="Arial"/>
            </a:endParaRPr>
          </a:p>
        </p:txBody>
      </p:sp>
      <p:pic>
        <p:nvPicPr>
          <p:cNvPr id="11" name="Billede 10">
            <a:extLst>
              <a:ext uri="{FF2B5EF4-FFF2-40B4-BE49-F238E27FC236}">
                <a16:creationId xmlns:a16="http://schemas.microsoft.com/office/drawing/2014/main" id="{FF60A622-ECC9-4017-DC1D-ECC0545F3CA8}"/>
              </a:ext>
            </a:extLst>
          </p:cNvPr>
          <p:cNvPicPr>
            <a:picLocks noChangeAspect="1"/>
          </p:cNvPicPr>
          <p:nvPr/>
        </p:nvPicPr>
        <p:blipFill>
          <a:blip r:embed="rId2"/>
          <a:srcRect l="-866" t="37655" r="866" b="35177"/>
          <a:stretch/>
        </p:blipFill>
        <p:spPr>
          <a:xfrm>
            <a:off x="36517" y="4560346"/>
            <a:ext cx="12118965" cy="2586614"/>
          </a:xfrm>
          <a:prstGeom prst="rect">
            <a:avLst/>
          </a:prstGeom>
        </p:spPr>
      </p:pic>
    </p:spTree>
    <p:extLst>
      <p:ext uri="{BB962C8B-B14F-4D97-AF65-F5344CB8AC3E}">
        <p14:creationId xmlns:p14="http://schemas.microsoft.com/office/powerpoint/2010/main" val="30322643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82472-DB90-6B8B-9A1D-B414DCC0FB98}"/>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DBAFBA14-3EAA-6BC2-F615-B854540E9BEB}"/>
              </a:ext>
            </a:extLst>
          </p:cNvPr>
          <p:cNvSpPr/>
          <p:nvPr/>
        </p:nvSpPr>
        <p:spPr>
          <a:xfrm>
            <a:off x="-17293" y="0"/>
            <a:ext cx="7133414" cy="68580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D0810F8A-36AE-2BBB-B02F-E1ED6194A6B1}"/>
              </a:ext>
            </a:extLst>
          </p:cNvPr>
          <p:cNvSpPr txBox="1"/>
          <p:nvPr/>
        </p:nvSpPr>
        <p:spPr>
          <a:xfrm>
            <a:off x="492958" y="1347188"/>
            <a:ext cx="6452490" cy="4456362"/>
          </a:xfrm>
          <a:prstGeom prst="rect">
            <a:avLst/>
          </a:prstGeom>
        </p:spPr>
        <p:txBody>
          <a:bodyPr vert="horz" wrap="square" lIns="0" tIns="35701" rIns="0" bIns="0" rtlCol="0">
            <a:spAutoFit/>
          </a:bodyPr>
          <a:lstStyle/>
          <a:p>
            <a:pPr marL="11516" marR="7486">
              <a:lnSpc>
                <a:spcPts val="1569"/>
              </a:lnSpc>
              <a:spcBef>
                <a:spcPts val="281"/>
              </a:spcBef>
            </a:pPr>
            <a:r>
              <a:rPr sz="1451" dirty="0">
                <a:solidFill>
                  <a:srgbClr val="70578B"/>
                </a:solidFill>
                <a:latin typeface="Calibri"/>
                <a:cs typeface="Calibri"/>
              </a:rPr>
              <a:t>Fedt</a:t>
            </a:r>
            <a:r>
              <a:rPr sz="1451" spc="-14" dirty="0">
                <a:solidFill>
                  <a:srgbClr val="70578B"/>
                </a:solidFill>
                <a:latin typeface="Calibri"/>
                <a:cs typeface="Calibri"/>
              </a:rPr>
              <a:t> </a:t>
            </a:r>
            <a:r>
              <a:rPr sz="1451" dirty="0">
                <a:solidFill>
                  <a:srgbClr val="70578B"/>
                </a:solidFill>
                <a:latin typeface="Calibri"/>
                <a:cs typeface="Calibri"/>
              </a:rPr>
              <a:t>er</a:t>
            </a:r>
            <a:r>
              <a:rPr sz="1451" spc="-14" dirty="0">
                <a:solidFill>
                  <a:srgbClr val="70578B"/>
                </a:solidFill>
                <a:latin typeface="Calibri"/>
                <a:cs typeface="Calibri"/>
              </a:rPr>
              <a:t> </a:t>
            </a:r>
            <a:r>
              <a:rPr sz="1451" spc="-9" dirty="0">
                <a:solidFill>
                  <a:srgbClr val="70578B"/>
                </a:solidFill>
                <a:latin typeface="Calibri"/>
                <a:cs typeface="Calibri"/>
              </a:rPr>
              <a:t>livsnødvendigt.</a:t>
            </a:r>
            <a:r>
              <a:rPr sz="1451" spc="-45" dirty="0">
                <a:solidFill>
                  <a:srgbClr val="70578B"/>
                </a:solidFill>
                <a:latin typeface="Calibri"/>
                <a:cs typeface="Calibri"/>
              </a:rPr>
              <a:t> </a:t>
            </a:r>
            <a:r>
              <a:rPr sz="1451" spc="-18" dirty="0">
                <a:solidFill>
                  <a:srgbClr val="70578B"/>
                </a:solidFill>
                <a:latin typeface="Calibri"/>
                <a:cs typeface="Calibri"/>
              </a:rPr>
              <a:t>Kvaliteten</a:t>
            </a:r>
            <a:r>
              <a:rPr sz="1451" spc="-27" dirty="0">
                <a:solidFill>
                  <a:srgbClr val="70578B"/>
                </a:solidFill>
                <a:latin typeface="Calibri"/>
                <a:cs typeface="Calibri"/>
              </a:rPr>
              <a:t> </a:t>
            </a:r>
            <a:r>
              <a:rPr sz="1451" dirty="0">
                <a:solidFill>
                  <a:srgbClr val="70578B"/>
                </a:solidFill>
                <a:latin typeface="Calibri"/>
                <a:cs typeface="Calibri"/>
              </a:rPr>
              <a:t>er</a:t>
            </a:r>
            <a:r>
              <a:rPr sz="1451" spc="-9" dirty="0">
                <a:solidFill>
                  <a:srgbClr val="70578B"/>
                </a:solidFill>
                <a:latin typeface="Calibri"/>
                <a:cs typeface="Calibri"/>
              </a:rPr>
              <a:t> afgørende</a:t>
            </a:r>
            <a:r>
              <a:rPr sz="1451" spc="-5" dirty="0">
                <a:solidFill>
                  <a:srgbClr val="70578B"/>
                </a:solidFill>
                <a:latin typeface="Calibri"/>
                <a:cs typeface="Calibri"/>
              </a:rPr>
              <a:t> </a:t>
            </a:r>
            <a:r>
              <a:rPr sz="1451" spc="-41" dirty="0">
                <a:solidFill>
                  <a:srgbClr val="70578B"/>
                </a:solidFill>
                <a:latin typeface="Calibri"/>
                <a:cs typeface="Calibri"/>
              </a:rPr>
              <a:t>for,</a:t>
            </a:r>
            <a:r>
              <a:rPr sz="1451" spc="-18" dirty="0">
                <a:solidFill>
                  <a:srgbClr val="70578B"/>
                </a:solidFill>
                <a:latin typeface="Calibri"/>
                <a:cs typeface="Calibri"/>
              </a:rPr>
              <a:t> </a:t>
            </a:r>
            <a:r>
              <a:rPr sz="1451" dirty="0">
                <a:solidFill>
                  <a:srgbClr val="70578B"/>
                </a:solidFill>
                <a:latin typeface="Calibri"/>
                <a:cs typeface="Calibri"/>
              </a:rPr>
              <a:t>om</a:t>
            </a:r>
            <a:r>
              <a:rPr sz="1451" spc="-9" dirty="0">
                <a:solidFill>
                  <a:srgbClr val="70578B"/>
                </a:solidFill>
                <a:latin typeface="Calibri"/>
                <a:cs typeface="Calibri"/>
              </a:rPr>
              <a:t> </a:t>
            </a:r>
            <a:r>
              <a:rPr sz="1451" dirty="0">
                <a:solidFill>
                  <a:srgbClr val="70578B"/>
                </a:solidFill>
                <a:latin typeface="Calibri"/>
                <a:cs typeface="Calibri"/>
              </a:rPr>
              <a:t>det</a:t>
            </a:r>
            <a:r>
              <a:rPr sz="1451" spc="-23" dirty="0">
                <a:solidFill>
                  <a:srgbClr val="70578B"/>
                </a:solidFill>
                <a:latin typeface="Calibri"/>
                <a:cs typeface="Calibri"/>
              </a:rPr>
              <a:t> </a:t>
            </a:r>
            <a:r>
              <a:rPr sz="1451" dirty="0">
                <a:solidFill>
                  <a:srgbClr val="70578B"/>
                </a:solidFill>
                <a:latin typeface="Calibri"/>
                <a:cs typeface="Calibri"/>
              </a:rPr>
              <a:t>får</a:t>
            </a:r>
            <a:r>
              <a:rPr sz="1451" spc="-18" dirty="0">
                <a:solidFill>
                  <a:srgbClr val="70578B"/>
                </a:solidFill>
                <a:latin typeface="Calibri"/>
                <a:cs typeface="Calibri"/>
              </a:rPr>
              <a:t> </a:t>
            </a:r>
            <a:r>
              <a:rPr sz="1451" spc="-23" dirty="0">
                <a:solidFill>
                  <a:srgbClr val="70578B"/>
                </a:solidFill>
                <a:latin typeface="Calibri"/>
                <a:cs typeface="Calibri"/>
              </a:rPr>
              <a:t>en </a:t>
            </a:r>
            <a:r>
              <a:rPr sz="1451" dirty="0">
                <a:solidFill>
                  <a:srgbClr val="70578B"/>
                </a:solidFill>
                <a:latin typeface="Calibri"/>
                <a:cs typeface="Calibri"/>
              </a:rPr>
              <a:t>positiv</a:t>
            </a:r>
            <a:r>
              <a:rPr sz="1451" spc="-41" dirty="0">
                <a:solidFill>
                  <a:srgbClr val="70578B"/>
                </a:solidFill>
                <a:latin typeface="Calibri"/>
                <a:cs typeface="Calibri"/>
              </a:rPr>
              <a:t> </a:t>
            </a:r>
            <a:r>
              <a:rPr sz="1451" dirty="0">
                <a:solidFill>
                  <a:srgbClr val="70578B"/>
                </a:solidFill>
                <a:latin typeface="Calibri"/>
                <a:cs typeface="Calibri"/>
              </a:rPr>
              <a:t>eller</a:t>
            </a:r>
            <a:r>
              <a:rPr sz="1451" spc="-41" dirty="0">
                <a:solidFill>
                  <a:srgbClr val="70578B"/>
                </a:solidFill>
                <a:latin typeface="Calibri"/>
                <a:cs typeface="Calibri"/>
              </a:rPr>
              <a:t> </a:t>
            </a:r>
            <a:r>
              <a:rPr sz="1451" dirty="0">
                <a:solidFill>
                  <a:srgbClr val="70578B"/>
                </a:solidFill>
                <a:latin typeface="Calibri"/>
                <a:cs typeface="Calibri"/>
              </a:rPr>
              <a:t>negativ</a:t>
            </a:r>
            <a:r>
              <a:rPr sz="1451" spc="-50" dirty="0">
                <a:solidFill>
                  <a:srgbClr val="70578B"/>
                </a:solidFill>
                <a:latin typeface="Calibri"/>
                <a:cs typeface="Calibri"/>
              </a:rPr>
              <a:t> </a:t>
            </a:r>
            <a:r>
              <a:rPr sz="1451" spc="-9" dirty="0">
                <a:solidFill>
                  <a:srgbClr val="70578B"/>
                </a:solidFill>
                <a:latin typeface="Calibri"/>
                <a:cs typeface="Calibri"/>
              </a:rPr>
              <a:t>effekt</a:t>
            </a:r>
            <a:r>
              <a:rPr sz="1451" spc="-32" dirty="0">
                <a:solidFill>
                  <a:srgbClr val="70578B"/>
                </a:solidFill>
                <a:latin typeface="Calibri"/>
                <a:cs typeface="Calibri"/>
              </a:rPr>
              <a:t> </a:t>
            </a:r>
            <a:r>
              <a:rPr sz="1451" dirty="0">
                <a:solidFill>
                  <a:srgbClr val="70578B"/>
                </a:solidFill>
                <a:latin typeface="Calibri"/>
                <a:cs typeface="Calibri"/>
              </a:rPr>
              <a:t>i</a:t>
            </a:r>
            <a:r>
              <a:rPr sz="1451" spc="-41" dirty="0">
                <a:solidFill>
                  <a:srgbClr val="70578B"/>
                </a:solidFill>
                <a:latin typeface="Calibri"/>
                <a:cs typeface="Calibri"/>
              </a:rPr>
              <a:t> </a:t>
            </a:r>
            <a:r>
              <a:rPr sz="1451" dirty="0">
                <a:solidFill>
                  <a:srgbClr val="70578B"/>
                </a:solidFill>
                <a:latin typeface="Calibri"/>
                <a:cs typeface="Calibri"/>
              </a:rPr>
              <a:t>krop</a:t>
            </a:r>
            <a:r>
              <a:rPr sz="1451" spc="-18" dirty="0">
                <a:solidFill>
                  <a:srgbClr val="70578B"/>
                </a:solidFill>
                <a:latin typeface="Calibri"/>
                <a:cs typeface="Calibri"/>
              </a:rPr>
              <a:t> </a:t>
            </a:r>
            <a:r>
              <a:rPr sz="1451" dirty="0">
                <a:solidFill>
                  <a:srgbClr val="70578B"/>
                </a:solidFill>
                <a:latin typeface="Calibri"/>
                <a:cs typeface="Calibri"/>
              </a:rPr>
              <a:t>og</a:t>
            </a:r>
            <a:r>
              <a:rPr sz="1451" spc="-36" dirty="0">
                <a:solidFill>
                  <a:srgbClr val="70578B"/>
                </a:solidFill>
                <a:latin typeface="Calibri"/>
                <a:cs typeface="Calibri"/>
              </a:rPr>
              <a:t> </a:t>
            </a:r>
            <a:r>
              <a:rPr sz="1451" spc="-9" dirty="0">
                <a:solidFill>
                  <a:srgbClr val="70578B"/>
                </a:solidFill>
                <a:latin typeface="Calibri"/>
                <a:cs typeface="Calibri"/>
              </a:rPr>
              <a:t>hoved.</a:t>
            </a:r>
            <a:endParaRPr sz="1451" dirty="0">
              <a:solidFill>
                <a:srgbClr val="70578B"/>
              </a:solidFill>
              <a:latin typeface="Calibri"/>
              <a:cs typeface="Calibri"/>
            </a:endParaRPr>
          </a:p>
          <a:p>
            <a:pPr marL="11516">
              <a:spcBef>
                <a:spcPts val="803"/>
              </a:spcBef>
            </a:pPr>
            <a:r>
              <a:rPr sz="1451" dirty="0">
                <a:solidFill>
                  <a:srgbClr val="70578B"/>
                </a:solidFill>
                <a:latin typeface="Calibri"/>
                <a:cs typeface="Calibri"/>
              </a:rPr>
              <a:t>60%</a:t>
            </a:r>
            <a:r>
              <a:rPr sz="1451" spc="-27" dirty="0">
                <a:solidFill>
                  <a:srgbClr val="70578B"/>
                </a:solidFill>
                <a:latin typeface="Calibri"/>
                <a:cs typeface="Calibri"/>
              </a:rPr>
              <a:t> </a:t>
            </a:r>
            <a:r>
              <a:rPr sz="1451" dirty="0">
                <a:solidFill>
                  <a:srgbClr val="70578B"/>
                </a:solidFill>
                <a:latin typeface="Calibri"/>
                <a:cs typeface="Calibri"/>
              </a:rPr>
              <a:t>af</a:t>
            </a:r>
            <a:r>
              <a:rPr sz="1451" spc="-45" dirty="0">
                <a:solidFill>
                  <a:srgbClr val="70578B"/>
                </a:solidFill>
                <a:latin typeface="Calibri"/>
                <a:cs typeface="Calibri"/>
              </a:rPr>
              <a:t> </a:t>
            </a:r>
            <a:r>
              <a:rPr sz="1451" dirty="0">
                <a:solidFill>
                  <a:srgbClr val="70578B"/>
                </a:solidFill>
                <a:latin typeface="Calibri"/>
                <a:cs typeface="Calibri"/>
              </a:rPr>
              <a:t>hjernen</a:t>
            </a:r>
            <a:r>
              <a:rPr sz="1451" spc="-27" dirty="0">
                <a:solidFill>
                  <a:srgbClr val="70578B"/>
                </a:solidFill>
                <a:latin typeface="Calibri"/>
                <a:cs typeface="Calibri"/>
              </a:rPr>
              <a:t> </a:t>
            </a:r>
            <a:r>
              <a:rPr sz="1451" dirty="0">
                <a:solidFill>
                  <a:srgbClr val="70578B"/>
                </a:solidFill>
                <a:latin typeface="Calibri"/>
                <a:cs typeface="Calibri"/>
              </a:rPr>
              <a:t>indeholder</a:t>
            </a:r>
            <a:r>
              <a:rPr sz="1451" spc="-45" dirty="0">
                <a:solidFill>
                  <a:srgbClr val="70578B"/>
                </a:solidFill>
                <a:latin typeface="Calibri"/>
                <a:cs typeface="Calibri"/>
              </a:rPr>
              <a:t> </a:t>
            </a:r>
            <a:r>
              <a:rPr sz="1451" spc="-9" dirty="0">
                <a:solidFill>
                  <a:srgbClr val="70578B"/>
                </a:solidFill>
                <a:latin typeface="Calibri"/>
                <a:cs typeface="Calibri"/>
              </a:rPr>
              <a:t>fedt.</a:t>
            </a:r>
            <a:endParaRPr sz="1451" dirty="0">
              <a:solidFill>
                <a:srgbClr val="70578B"/>
              </a:solidFill>
              <a:latin typeface="Calibri"/>
              <a:cs typeface="Calibri"/>
            </a:endParaRPr>
          </a:p>
          <a:p>
            <a:pPr marL="11516">
              <a:lnSpc>
                <a:spcPts val="1655"/>
              </a:lnSpc>
              <a:spcBef>
                <a:spcPts val="816"/>
              </a:spcBef>
            </a:pPr>
            <a:r>
              <a:rPr sz="1451" spc="-9" dirty="0">
                <a:solidFill>
                  <a:srgbClr val="70578B"/>
                </a:solidFill>
                <a:latin typeface="Calibri"/>
                <a:cs typeface="Calibri"/>
              </a:rPr>
              <a:t>Forskellige</a:t>
            </a:r>
            <a:r>
              <a:rPr sz="1451" spc="-36" dirty="0">
                <a:solidFill>
                  <a:srgbClr val="70578B"/>
                </a:solidFill>
                <a:latin typeface="Calibri"/>
                <a:cs typeface="Calibri"/>
              </a:rPr>
              <a:t> </a:t>
            </a:r>
            <a:r>
              <a:rPr sz="1451" spc="-9" dirty="0">
                <a:solidFill>
                  <a:srgbClr val="70578B"/>
                </a:solidFill>
                <a:latin typeface="Calibri"/>
                <a:cs typeface="Calibri"/>
              </a:rPr>
              <a:t>fedtsyrer</a:t>
            </a:r>
            <a:r>
              <a:rPr sz="1451" spc="-27" dirty="0">
                <a:solidFill>
                  <a:srgbClr val="70578B"/>
                </a:solidFill>
                <a:latin typeface="Calibri"/>
                <a:cs typeface="Calibri"/>
              </a:rPr>
              <a:t> </a:t>
            </a:r>
            <a:r>
              <a:rPr sz="1451" dirty="0">
                <a:solidFill>
                  <a:srgbClr val="70578B"/>
                </a:solidFill>
                <a:latin typeface="Calibri"/>
                <a:cs typeface="Calibri"/>
              </a:rPr>
              <a:t>er</a:t>
            </a:r>
            <a:r>
              <a:rPr sz="1451" spc="-18" dirty="0">
                <a:solidFill>
                  <a:srgbClr val="70578B"/>
                </a:solidFill>
                <a:latin typeface="Calibri"/>
                <a:cs typeface="Calibri"/>
              </a:rPr>
              <a:t> </a:t>
            </a:r>
            <a:r>
              <a:rPr sz="1451" dirty="0">
                <a:solidFill>
                  <a:srgbClr val="70578B"/>
                </a:solidFill>
                <a:latin typeface="Calibri"/>
                <a:cs typeface="Calibri"/>
              </a:rPr>
              <a:t>indlejret</a:t>
            </a:r>
            <a:r>
              <a:rPr sz="1451" spc="-27" dirty="0">
                <a:solidFill>
                  <a:srgbClr val="70578B"/>
                </a:solidFill>
                <a:latin typeface="Calibri"/>
                <a:cs typeface="Calibri"/>
              </a:rPr>
              <a:t> </a:t>
            </a:r>
            <a:r>
              <a:rPr sz="1451" dirty="0">
                <a:solidFill>
                  <a:srgbClr val="70578B"/>
                </a:solidFill>
                <a:latin typeface="Calibri"/>
                <a:cs typeface="Calibri"/>
              </a:rPr>
              <a:t>i</a:t>
            </a:r>
            <a:r>
              <a:rPr sz="1451" spc="-36" dirty="0">
                <a:solidFill>
                  <a:srgbClr val="70578B"/>
                </a:solidFill>
                <a:latin typeface="Calibri"/>
                <a:cs typeface="Calibri"/>
              </a:rPr>
              <a:t> </a:t>
            </a:r>
            <a:r>
              <a:rPr sz="1451" dirty="0">
                <a:solidFill>
                  <a:srgbClr val="70578B"/>
                </a:solidFill>
                <a:latin typeface="Calibri"/>
                <a:cs typeface="Calibri"/>
              </a:rPr>
              <a:t>vores</a:t>
            </a:r>
            <a:r>
              <a:rPr sz="1451" spc="-18" dirty="0">
                <a:solidFill>
                  <a:srgbClr val="70578B"/>
                </a:solidFill>
                <a:latin typeface="Calibri"/>
                <a:cs typeface="Calibri"/>
              </a:rPr>
              <a:t> </a:t>
            </a:r>
            <a:r>
              <a:rPr sz="1451" spc="-9" dirty="0">
                <a:solidFill>
                  <a:srgbClr val="70578B"/>
                </a:solidFill>
                <a:latin typeface="Calibri"/>
                <a:cs typeface="Calibri"/>
              </a:rPr>
              <a:t>cellemembraner</a:t>
            </a:r>
            <a:r>
              <a:rPr sz="1451" spc="-14" dirty="0">
                <a:solidFill>
                  <a:srgbClr val="70578B"/>
                </a:solidFill>
                <a:latin typeface="Calibri"/>
                <a:cs typeface="Calibri"/>
              </a:rPr>
              <a:t> </a:t>
            </a:r>
            <a:r>
              <a:rPr sz="1451" dirty="0">
                <a:solidFill>
                  <a:srgbClr val="70578B"/>
                </a:solidFill>
                <a:latin typeface="Calibri"/>
                <a:cs typeface="Calibri"/>
              </a:rPr>
              <a:t>og</a:t>
            </a:r>
            <a:r>
              <a:rPr sz="1451" spc="-41" dirty="0">
                <a:solidFill>
                  <a:srgbClr val="70578B"/>
                </a:solidFill>
                <a:latin typeface="Calibri"/>
                <a:cs typeface="Calibri"/>
              </a:rPr>
              <a:t> </a:t>
            </a:r>
            <a:r>
              <a:rPr sz="1451" dirty="0">
                <a:solidFill>
                  <a:srgbClr val="70578B"/>
                </a:solidFill>
                <a:latin typeface="Calibri"/>
                <a:cs typeface="Calibri"/>
              </a:rPr>
              <a:t>er</a:t>
            </a:r>
            <a:r>
              <a:rPr sz="1451" spc="-23" dirty="0">
                <a:solidFill>
                  <a:srgbClr val="70578B"/>
                </a:solidFill>
                <a:latin typeface="Calibri"/>
                <a:cs typeface="Calibri"/>
              </a:rPr>
              <a:t> en</a:t>
            </a:r>
            <a:endParaRPr sz="1451" dirty="0">
              <a:solidFill>
                <a:srgbClr val="70578B"/>
              </a:solidFill>
              <a:latin typeface="Calibri"/>
              <a:cs typeface="Calibri"/>
            </a:endParaRPr>
          </a:p>
          <a:p>
            <a:pPr marL="11516">
              <a:lnSpc>
                <a:spcPts val="1655"/>
              </a:lnSpc>
            </a:pPr>
            <a:r>
              <a:rPr sz="1451" dirty="0">
                <a:solidFill>
                  <a:srgbClr val="70578B"/>
                </a:solidFill>
                <a:latin typeface="Calibri"/>
                <a:cs typeface="Calibri"/>
              </a:rPr>
              <a:t>vigtig</a:t>
            </a:r>
            <a:r>
              <a:rPr sz="1451" spc="-50" dirty="0">
                <a:solidFill>
                  <a:srgbClr val="70578B"/>
                </a:solidFill>
                <a:latin typeface="Calibri"/>
                <a:cs typeface="Calibri"/>
              </a:rPr>
              <a:t> </a:t>
            </a:r>
            <a:r>
              <a:rPr sz="1451" dirty="0">
                <a:solidFill>
                  <a:srgbClr val="70578B"/>
                </a:solidFill>
                <a:latin typeface="Calibri"/>
                <a:cs typeface="Calibri"/>
              </a:rPr>
              <a:t>del</a:t>
            </a:r>
            <a:r>
              <a:rPr sz="1451" spc="-27" dirty="0">
                <a:solidFill>
                  <a:srgbClr val="70578B"/>
                </a:solidFill>
                <a:latin typeface="Calibri"/>
                <a:cs typeface="Calibri"/>
              </a:rPr>
              <a:t> </a:t>
            </a:r>
            <a:r>
              <a:rPr sz="1451" dirty="0">
                <a:solidFill>
                  <a:srgbClr val="70578B"/>
                </a:solidFill>
                <a:latin typeface="Calibri"/>
                <a:cs typeface="Calibri"/>
              </a:rPr>
              <a:t>af</a:t>
            </a:r>
            <a:r>
              <a:rPr sz="1451" spc="-36" dirty="0">
                <a:solidFill>
                  <a:srgbClr val="70578B"/>
                </a:solidFill>
                <a:latin typeface="Calibri"/>
                <a:cs typeface="Calibri"/>
              </a:rPr>
              <a:t> </a:t>
            </a:r>
            <a:r>
              <a:rPr sz="1451" dirty="0">
                <a:solidFill>
                  <a:srgbClr val="70578B"/>
                </a:solidFill>
                <a:latin typeface="Calibri"/>
                <a:cs typeface="Calibri"/>
              </a:rPr>
              <a:t>isoleringen</a:t>
            </a:r>
            <a:r>
              <a:rPr sz="1451" spc="-32" dirty="0">
                <a:solidFill>
                  <a:srgbClr val="70578B"/>
                </a:solidFill>
                <a:latin typeface="Calibri"/>
                <a:cs typeface="Calibri"/>
              </a:rPr>
              <a:t> </a:t>
            </a:r>
            <a:r>
              <a:rPr sz="1451" dirty="0">
                <a:solidFill>
                  <a:srgbClr val="70578B"/>
                </a:solidFill>
                <a:latin typeface="Calibri"/>
                <a:cs typeface="Calibri"/>
              </a:rPr>
              <a:t>rundt</a:t>
            </a:r>
            <a:r>
              <a:rPr sz="1451" spc="-27" dirty="0">
                <a:solidFill>
                  <a:srgbClr val="70578B"/>
                </a:solidFill>
                <a:latin typeface="Calibri"/>
                <a:cs typeface="Calibri"/>
              </a:rPr>
              <a:t> </a:t>
            </a:r>
            <a:r>
              <a:rPr sz="1451" dirty="0">
                <a:solidFill>
                  <a:srgbClr val="70578B"/>
                </a:solidFill>
                <a:latin typeface="Calibri"/>
                <a:cs typeface="Calibri"/>
              </a:rPr>
              <a:t>om</a:t>
            </a:r>
            <a:r>
              <a:rPr sz="1451" spc="-18" dirty="0">
                <a:solidFill>
                  <a:srgbClr val="70578B"/>
                </a:solidFill>
                <a:latin typeface="Calibri"/>
                <a:cs typeface="Calibri"/>
              </a:rPr>
              <a:t> </a:t>
            </a:r>
            <a:r>
              <a:rPr sz="1451" dirty="0">
                <a:solidFill>
                  <a:srgbClr val="70578B"/>
                </a:solidFill>
                <a:latin typeface="Calibri"/>
                <a:cs typeface="Calibri"/>
              </a:rPr>
              <a:t>vores</a:t>
            </a:r>
            <a:r>
              <a:rPr sz="1451" spc="-9" dirty="0">
                <a:solidFill>
                  <a:srgbClr val="70578B"/>
                </a:solidFill>
                <a:latin typeface="Calibri"/>
                <a:cs typeface="Calibri"/>
              </a:rPr>
              <a:t> nerveceller.</a:t>
            </a:r>
            <a:endParaRPr sz="1451" dirty="0">
              <a:solidFill>
                <a:srgbClr val="70578B"/>
              </a:solidFill>
              <a:latin typeface="Calibri"/>
              <a:cs typeface="Calibri"/>
            </a:endParaRPr>
          </a:p>
          <a:p>
            <a:pPr marL="11516" marR="4607">
              <a:lnSpc>
                <a:spcPts val="1569"/>
              </a:lnSpc>
              <a:spcBef>
                <a:spcPts val="1025"/>
              </a:spcBef>
            </a:pPr>
            <a:r>
              <a:rPr sz="1451" dirty="0">
                <a:solidFill>
                  <a:srgbClr val="70578B"/>
                </a:solidFill>
                <a:latin typeface="Calibri"/>
                <a:cs typeface="Calibri"/>
              </a:rPr>
              <a:t>Vi</a:t>
            </a:r>
            <a:r>
              <a:rPr sz="1451" spc="-27" dirty="0">
                <a:solidFill>
                  <a:srgbClr val="70578B"/>
                </a:solidFill>
                <a:latin typeface="Calibri"/>
                <a:cs typeface="Calibri"/>
              </a:rPr>
              <a:t> </a:t>
            </a:r>
            <a:r>
              <a:rPr sz="1451" dirty="0">
                <a:solidFill>
                  <a:srgbClr val="70578B"/>
                </a:solidFill>
                <a:latin typeface="Calibri"/>
                <a:cs typeface="Calibri"/>
              </a:rPr>
              <a:t>ved</a:t>
            </a:r>
            <a:r>
              <a:rPr sz="1451" spc="-23" dirty="0">
                <a:solidFill>
                  <a:srgbClr val="70578B"/>
                </a:solidFill>
                <a:latin typeface="Calibri"/>
                <a:cs typeface="Calibri"/>
              </a:rPr>
              <a:t> </a:t>
            </a:r>
            <a:r>
              <a:rPr sz="1451" dirty="0">
                <a:solidFill>
                  <a:srgbClr val="70578B"/>
                </a:solidFill>
                <a:latin typeface="Calibri"/>
                <a:cs typeface="Calibri"/>
              </a:rPr>
              <a:t>i</a:t>
            </a:r>
            <a:r>
              <a:rPr sz="1451" spc="-27" dirty="0">
                <a:solidFill>
                  <a:srgbClr val="70578B"/>
                </a:solidFill>
                <a:latin typeface="Calibri"/>
                <a:cs typeface="Calibri"/>
              </a:rPr>
              <a:t> </a:t>
            </a:r>
            <a:r>
              <a:rPr sz="1451" dirty="0">
                <a:solidFill>
                  <a:srgbClr val="70578B"/>
                </a:solidFill>
                <a:latin typeface="Calibri"/>
                <a:cs typeface="Calibri"/>
              </a:rPr>
              <a:t>dag,</a:t>
            </a:r>
            <a:r>
              <a:rPr sz="1451" spc="-27" dirty="0">
                <a:solidFill>
                  <a:srgbClr val="70578B"/>
                </a:solidFill>
                <a:latin typeface="Calibri"/>
                <a:cs typeface="Calibri"/>
              </a:rPr>
              <a:t> </a:t>
            </a:r>
            <a:r>
              <a:rPr sz="1451" dirty="0">
                <a:solidFill>
                  <a:srgbClr val="70578B"/>
                </a:solidFill>
                <a:latin typeface="Calibri"/>
                <a:cs typeface="Calibri"/>
              </a:rPr>
              <a:t>at</a:t>
            </a:r>
            <a:r>
              <a:rPr sz="1451" spc="-41" dirty="0">
                <a:solidFill>
                  <a:srgbClr val="70578B"/>
                </a:solidFill>
                <a:latin typeface="Calibri"/>
                <a:cs typeface="Calibri"/>
              </a:rPr>
              <a:t> </a:t>
            </a:r>
            <a:r>
              <a:rPr sz="1451" dirty="0">
                <a:solidFill>
                  <a:srgbClr val="70578B"/>
                </a:solidFill>
                <a:latin typeface="Calibri"/>
                <a:cs typeface="Calibri"/>
              </a:rPr>
              <a:t>sundt</a:t>
            </a:r>
            <a:r>
              <a:rPr sz="1451" spc="-36" dirty="0">
                <a:solidFill>
                  <a:srgbClr val="70578B"/>
                </a:solidFill>
                <a:latin typeface="Calibri"/>
                <a:cs typeface="Calibri"/>
              </a:rPr>
              <a:t> </a:t>
            </a:r>
            <a:r>
              <a:rPr sz="1451" dirty="0">
                <a:solidFill>
                  <a:srgbClr val="70578B"/>
                </a:solidFill>
                <a:latin typeface="Calibri"/>
                <a:cs typeface="Calibri"/>
              </a:rPr>
              <a:t>fedt</a:t>
            </a:r>
            <a:r>
              <a:rPr sz="1451" spc="-32" dirty="0">
                <a:solidFill>
                  <a:srgbClr val="70578B"/>
                </a:solidFill>
                <a:latin typeface="Calibri"/>
                <a:cs typeface="Calibri"/>
              </a:rPr>
              <a:t> </a:t>
            </a:r>
            <a:r>
              <a:rPr sz="1451" dirty="0">
                <a:solidFill>
                  <a:srgbClr val="70578B"/>
                </a:solidFill>
                <a:latin typeface="Calibri"/>
                <a:cs typeface="Calibri"/>
              </a:rPr>
              <a:t>reducerer</a:t>
            </a:r>
            <a:r>
              <a:rPr sz="1451" spc="14" dirty="0">
                <a:solidFill>
                  <a:srgbClr val="70578B"/>
                </a:solidFill>
                <a:latin typeface="Calibri"/>
                <a:cs typeface="Calibri"/>
              </a:rPr>
              <a:t> </a:t>
            </a:r>
            <a:r>
              <a:rPr sz="1451" spc="-9" dirty="0">
                <a:solidFill>
                  <a:srgbClr val="70578B"/>
                </a:solidFill>
                <a:latin typeface="Calibri"/>
                <a:cs typeface="Calibri"/>
              </a:rPr>
              <a:t>risikoen</a:t>
            </a:r>
            <a:r>
              <a:rPr sz="1451" spc="-23" dirty="0">
                <a:solidFill>
                  <a:srgbClr val="70578B"/>
                </a:solidFill>
                <a:latin typeface="Calibri"/>
                <a:cs typeface="Calibri"/>
              </a:rPr>
              <a:t> </a:t>
            </a:r>
            <a:r>
              <a:rPr sz="1451" dirty="0">
                <a:solidFill>
                  <a:srgbClr val="70578B"/>
                </a:solidFill>
                <a:latin typeface="Calibri"/>
                <a:cs typeface="Calibri"/>
              </a:rPr>
              <a:t>for</a:t>
            </a:r>
            <a:r>
              <a:rPr sz="1451" spc="-14" dirty="0">
                <a:solidFill>
                  <a:srgbClr val="70578B"/>
                </a:solidFill>
                <a:latin typeface="Calibri"/>
                <a:cs typeface="Calibri"/>
              </a:rPr>
              <a:t> </a:t>
            </a:r>
            <a:r>
              <a:rPr sz="1451" spc="-9" dirty="0">
                <a:solidFill>
                  <a:srgbClr val="70578B"/>
                </a:solidFill>
                <a:latin typeface="Calibri"/>
                <a:cs typeface="Calibri"/>
              </a:rPr>
              <a:t>inflammation</a:t>
            </a:r>
            <a:r>
              <a:rPr sz="1451" spc="-50" dirty="0">
                <a:solidFill>
                  <a:srgbClr val="70578B"/>
                </a:solidFill>
                <a:latin typeface="Calibri"/>
                <a:cs typeface="Calibri"/>
              </a:rPr>
              <a:t> </a:t>
            </a:r>
            <a:r>
              <a:rPr sz="1451" spc="-23" dirty="0">
                <a:solidFill>
                  <a:srgbClr val="70578B"/>
                </a:solidFill>
                <a:latin typeface="Calibri"/>
                <a:cs typeface="Calibri"/>
              </a:rPr>
              <a:t>og </a:t>
            </a:r>
            <a:r>
              <a:rPr sz="1451" dirty="0">
                <a:solidFill>
                  <a:srgbClr val="70578B"/>
                </a:solidFill>
                <a:latin typeface="Calibri"/>
                <a:cs typeface="Calibri"/>
              </a:rPr>
              <a:t>bedre</a:t>
            </a:r>
            <a:r>
              <a:rPr sz="1451" spc="-41" dirty="0">
                <a:solidFill>
                  <a:srgbClr val="70578B"/>
                </a:solidFill>
                <a:latin typeface="Calibri"/>
                <a:cs typeface="Calibri"/>
              </a:rPr>
              <a:t> </a:t>
            </a:r>
            <a:r>
              <a:rPr sz="1451" spc="-9" dirty="0">
                <a:solidFill>
                  <a:srgbClr val="70578B"/>
                </a:solidFill>
                <a:latin typeface="Calibri"/>
                <a:cs typeface="Calibri"/>
              </a:rPr>
              <a:t>symptomerne</a:t>
            </a:r>
            <a:r>
              <a:rPr sz="1451" spc="-18" dirty="0">
                <a:solidFill>
                  <a:srgbClr val="70578B"/>
                </a:solidFill>
                <a:latin typeface="Calibri"/>
                <a:cs typeface="Calibri"/>
              </a:rPr>
              <a:t> </a:t>
            </a:r>
            <a:r>
              <a:rPr sz="1451" dirty="0">
                <a:solidFill>
                  <a:srgbClr val="70578B"/>
                </a:solidFill>
                <a:latin typeface="Calibri"/>
                <a:cs typeface="Calibri"/>
              </a:rPr>
              <a:t>ved</a:t>
            </a:r>
            <a:r>
              <a:rPr sz="1451" spc="-54" dirty="0">
                <a:solidFill>
                  <a:srgbClr val="70578B"/>
                </a:solidFill>
                <a:latin typeface="Calibri"/>
                <a:cs typeface="Calibri"/>
              </a:rPr>
              <a:t> </a:t>
            </a:r>
            <a:r>
              <a:rPr sz="1451" spc="-9" dirty="0">
                <a:solidFill>
                  <a:srgbClr val="70578B"/>
                </a:solidFill>
                <a:latin typeface="Calibri"/>
                <a:cs typeface="Calibri"/>
              </a:rPr>
              <a:t>psykiske</a:t>
            </a:r>
            <a:r>
              <a:rPr sz="1451" spc="-45" dirty="0">
                <a:solidFill>
                  <a:srgbClr val="70578B"/>
                </a:solidFill>
                <a:latin typeface="Calibri"/>
                <a:cs typeface="Calibri"/>
              </a:rPr>
              <a:t> </a:t>
            </a:r>
            <a:r>
              <a:rPr sz="1451" spc="-9" dirty="0">
                <a:solidFill>
                  <a:srgbClr val="70578B"/>
                </a:solidFill>
                <a:latin typeface="Calibri"/>
                <a:cs typeface="Calibri"/>
              </a:rPr>
              <a:t>lidelser.</a:t>
            </a:r>
            <a:endParaRPr sz="1451" dirty="0">
              <a:solidFill>
                <a:srgbClr val="70578B"/>
              </a:solidFill>
              <a:latin typeface="Calibri"/>
              <a:cs typeface="Calibri"/>
            </a:endParaRPr>
          </a:p>
          <a:p>
            <a:pPr marL="11516">
              <a:spcBef>
                <a:spcPts val="803"/>
              </a:spcBef>
            </a:pPr>
            <a:r>
              <a:rPr sz="1451" dirty="0">
                <a:solidFill>
                  <a:srgbClr val="70578B"/>
                </a:solidFill>
                <a:latin typeface="Calibri"/>
                <a:cs typeface="Calibri"/>
              </a:rPr>
              <a:t>Mange</a:t>
            </a:r>
            <a:r>
              <a:rPr sz="1451" spc="-41" dirty="0">
                <a:solidFill>
                  <a:srgbClr val="70578B"/>
                </a:solidFill>
                <a:latin typeface="Calibri"/>
                <a:cs typeface="Calibri"/>
              </a:rPr>
              <a:t> </a:t>
            </a:r>
            <a:r>
              <a:rPr sz="1451" spc="-9" dirty="0">
                <a:solidFill>
                  <a:srgbClr val="70578B"/>
                </a:solidFill>
                <a:latin typeface="Calibri"/>
                <a:cs typeface="Calibri"/>
              </a:rPr>
              <a:t>mennesker</a:t>
            </a:r>
            <a:r>
              <a:rPr sz="1451" spc="-5" dirty="0">
                <a:solidFill>
                  <a:srgbClr val="70578B"/>
                </a:solidFill>
                <a:latin typeface="Calibri"/>
                <a:cs typeface="Calibri"/>
              </a:rPr>
              <a:t> </a:t>
            </a:r>
            <a:r>
              <a:rPr sz="1451" dirty="0">
                <a:solidFill>
                  <a:srgbClr val="70578B"/>
                </a:solidFill>
                <a:latin typeface="Calibri"/>
                <a:cs typeface="Calibri"/>
              </a:rPr>
              <a:t>mangler</a:t>
            </a:r>
            <a:r>
              <a:rPr sz="1451" spc="-32" dirty="0">
                <a:solidFill>
                  <a:srgbClr val="70578B"/>
                </a:solidFill>
                <a:latin typeface="Calibri"/>
                <a:cs typeface="Calibri"/>
              </a:rPr>
              <a:t> </a:t>
            </a:r>
            <a:r>
              <a:rPr sz="1451" dirty="0">
                <a:solidFill>
                  <a:srgbClr val="70578B"/>
                </a:solidFill>
                <a:latin typeface="Calibri"/>
                <a:cs typeface="Calibri"/>
              </a:rPr>
              <a:t>sundt</a:t>
            </a:r>
            <a:r>
              <a:rPr sz="1451" spc="-23" dirty="0">
                <a:solidFill>
                  <a:srgbClr val="70578B"/>
                </a:solidFill>
                <a:latin typeface="Calibri"/>
                <a:cs typeface="Calibri"/>
              </a:rPr>
              <a:t> </a:t>
            </a:r>
            <a:r>
              <a:rPr sz="1451" dirty="0">
                <a:solidFill>
                  <a:srgbClr val="70578B"/>
                </a:solidFill>
                <a:latin typeface="Calibri"/>
                <a:cs typeface="Calibri"/>
              </a:rPr>
              <a:t>fedt</a:t>
            </a:r>
            <a:r>
              <a:rPr sz="1451" spc="-9" dirty="0">
                <a:solidFill>
                  <a:srgbClr val="70578B"/>
                </a:solidFill>
                <a:latin typeface="Calibri"/>
                <a:cs typeface="Calibri"/>
              </a:rPr>
              <a:t> </a:t>
            </a:r>
            <a:r>
              <a:rPr sz="1451" dirty="0">
                <a:solidFill>
                  <a:srgbClr val="70578B"/>
                </a:solidFill>
                <a:latin typeface="Calibri"/>
                <a:cs typeface="Calibri"/>
              </a:rPr>
              <a:t>–</a:t>
            </a:r>
            <a:r>
              <a:rPr sz="1451" spc="-27" dirty="0">
                <a:solidFill>
                  <a:srgbClr val="70578B"/>
                </a:solidFill>
                <a:latin typeface="Calibri"/>
                <a:cs typeface="Calibri"/>
              </a:rPr>
              <a:t> </a:t>
            </a:r>
            <a:r>
              <a:rPr sz="1451" dirty="0">
                <a:solidFill>
                  <a:srgbClr val="70578B"/>
                </a:solidFill>
                <a:latin typeface="Calibri"/>
                <a:cs typeface="Calibri"/>
              </a:rPr>
              <a:t>især</a:t>
            </a:r>
            <a:r>
              <a:rPr sz="1451" spc="-23" dirty="0">
                <a:solidFill>
                  <a:srgbClr val="70578B"/>
                </a:solidFill>
                <a:latin typeface="Calibri"/>
                <a:cs typeface="Calibri"/>
              </a:rPr>
              <a:t> </a:t>
            </a:r>
            <a:r>
              <a:rPr sz="1451" spc="-9" dirty="0">
                <a:solidFill>
                  <a:srgbClr val="70578B"/>
                </a:solidFill>
                <a:latin typeface="Calibri"/>
                <a:cs typeface="Calibri"/>
              </a:rPr>
              <a:t>omega-</a:t>
            </a:r>
            <a:r>
              <a:rPr sz="1451" spc="-23" dirty="0">
                <a:solidFill>
                  <a:srgbClr val="70578B"/>
                </a:solidFill>
                <a:latin typeface="Calibri"/>
                <a:cs typeface="Calibri"/>
              </a:rPr>
              <a:t>3.</a:t>
            </a:r>
            <a:endParaRPr sz="1451" dirty="0">
              <a:solidFill>
                <a:srgbClr val="70578B"/>
              </a:solidFill>
              <a:latin typeface="Calibri"/>
              <a:cs typeface="Calibri"/>
            </a:endParaRPr>
          </a:p>
          <a:p>
            <a:pPr>
              <a:spcBef>
                <a:spcPts val="1614"/>
              </a:spcBef>
            </a:pPr>
            <a:endParaRPr sz="1451" dirty="0">
              <a:solidFill>
                <a:srgbClr val="70578B"/>
              </a:solidFill>
              <a:latin typeface="Calibri"/>
              <a:cs typeface="Calibri"/>
            </a:endParaRPr>
          </a:p>
          <a:p>
            <a:pPr marL="11516"/>
            <a:r>
              <a:rPr sz="1451" b="1" spc="-18" dirty="0">
                <a:solidFill>
                  <a:srgbClr val="70578B"/>
                </a:solidFill>
                <a:latin typeface="Calibri"/>
                <a:cs typeface="Calibri"/>
              </a:rPr>
              <a:t>Trap</a:t>
            </a:r>
            <a:r>
              <a:rPr sz="1451" b="1" spc="-41" dirty="0">
                <a:solidFill>
                  <a:srgbClr val="70578B"/>
                </a:solidFill>
                <a:latin typeface="Calibri"/>
                <a:cs typeface="Calibri"/>
              </a:rPr>
              <a:t> </a:t>
            </a:r>
            <a:r>
              <a:rPr sz="1451" b="1" dirty="0">
                <a:solidFill>
                  <a:srgbClr val="70578B"/>
                </a:solidFill>
                <a:latin typeface="Calibri"/>
                <a:cs typeface="Calibri"/>
              </a:rPr>
              <a:t>gerne</a:t>
            </a:r>
            <a:r>
              <a:rPr sz="1451" b="1" spc="-27" dirty="0">
                <a:solidFill>
                  <a:srgbClr val="70578B"/>
                </a:solidFill>
                <a:latin typeface="Calibri"/>
                <a:cs typeface="Calibri"/>
              </a:rPr>
              <a:t> </a:t>
            </a:r>
            <a:r>
              <a:rPr sz="1451" b="1" dirty="0">
                <a:solidFill>
                  <a:srgbClr val="70578B"/>
                </a:solidFill>
                <a:latin typeface="Calibri"/>
                <a:cs typeface="Calibri"/>
              </a:rPr>
              <a:t>op</a:t>
            </a:r>
            <a:r>
              <a:rPr sz="1451" b="1" spc="-45" dirty="0">
                <a:solidFill>
                  <a:srgbClr val="70578B"/>
                </a:solidFill>
                <a:latin typeface="Calibri"/>
                <a:cs typeface="Calibri"/>
              </a:rPr>
              <a:t> </a:t>
            </a:r>
            <a:r>
              <a:rPr sz="1451" b="1" spc="-23" dirty="0">
                <a:solidFill>
                  <a:srgbClr val="70578B"/>
                </a:solidFill>
                <a:latin typeface="Calibri"/>
                <a:cs typeface="Calibri"/>
              </a:rPr>
              <a:t>på:</a:t>
            </a:r>
            <a:endParaRPr sz="1451" dirty="0">
              <a:solidFill>
                <a:srgbClr val="70578B"/>
              </a:solidFill>
              <a:latin typeface="Calibri"/>
              <a:cs typeface="Calibri"/>
            </a:endParaRPr>
          </a:p>
          <a:p>
            <a:pPr marL="238964" indent="-227448">
              <a:spcBef>
                <a:spcPts val="825"/>
              </a:spcBef>
              <a:buFont typeface="Arial"/>
              <a:buChar char="•"/>
              <a:tabLst>
                <a:tab pos="238964" algn="l"/>
              </a:tabLst>
            </a:pPr>
            <a:r>
              <a:rPr sz="1451" spc="-18" dirty="0">
                <a:solidFill>
                  <a:srgbClr val="70578B"/>
                </a:solidFill>
                <a:latin typeface="Calibri"/>
                <a:cs typeface="Calibri"/>
              </a:rPr>
              <a:t>Nødder,</a:t>
            </a:r>
            <a:r>
              <a:rPr sz="1451" spc="-27" dirty="0">
                <a:solidFill>
                  <a:srgbClr val="70578B"/>
                </a:solidFill>
                <a:latin typeface="Calibri"/>
                <a:cs typeface="Calibri"/>
              </a:rPr>
              <a:t> </a:t>
            </a:r>
            <a:r>
              <a:rPr sz="1451" dirty="0">
                <a:solidFill>
                  <a:srgbClr val="70578B"/>
                </a:solidFill>
                <a:latin typeface="Calibri"/>
                <a:cs typeface="Calibri"/>
              </a:rPr>
              <a:t>frø</a:t>
            </a:r>
            <a:r>
              <a:rPr sz="1451" spc="-27" dirty="0">
                <a:solidFill>
                  <a:srgbClr val="70578B"/>
                </a:solidFill>
                <a:latin typeface="Calibri"/>
                <a:cs typeface="Calibri"/>
              </a:rPr>
              <a:t> </a:t>
            </a:r>
            <a:r>
              <a:rPr sz="1451" dirty="0">
                <a:solidFill>
                  <a:srgbClr val="70578B"/>
                </a:solidFill>
                <a:latin typeface="Calibri"/>
                <a:cs typeface="Calibri"/>
              </a:rPr>
              <a:t>og</a:t>
            </a:r>
            <a:r>
              <a:rPr sz="1451" spc="-41" dirty="0">
                <a:solidFill>
                  <a:srgbClr val="70578B"/>
                </a:solidFill>
                <a:latin typeface="Calibri"/>
                <a:cs typeface="Calibri"/>
              </a:rPr>
              <a:t> </a:t>
            </a:r>
            <a:r>
              <a:rPr sz="1451" spc="-9" dirty="0">
                <a:solidFill>
                  <a:srgbClr val="70578B"/>
                </a:solidFill>
                <a:latin typeface="Calibri"/>
                <a:cs typeface="Calibri"/>
              </a:rPr>
              <a:t>kerner</a:t>
            </a:r>
            <a:endParaRPr sz="1451" dirty="0">
              <a:solidFill>
                <a:srgbClr val="70578B"/>
              </a:solidFill>
              <a:latin typeface="Calibri"/>
              <a:cs typeface="Calibri"/>
            </a:endParaRPr>
          </a:p>
          <a:p>
            <a:pPr marL="238964" indent="-227448">
              <a:spcBef>
                <a:spcPts val="816"/>
              </a:spcBef>
              <a:buFont typeface="Arial"/>
              <a:buChar char="•"/>
              <a:tabLst>
                <a:tab pos="238964" algn="l"/>
              </a:tabLst>
            </a:pPr>
            <a:r>
              <a:rPr sz="1451" spc="-18" dirty="0">
                <a:solidFill>
                  <a:srgbClr val="70578B"/>
                </a:solidFill>
                <a:latin typeface="Calibri"/>
                <a:cs typeface="Calibri"/>
              </a:rPr>
              <a:t>Fisk</a:t>
            </a:r>
            <a:endParaRPr sz="1451" dirty="0">
              <a:solidFill>
                <a:srgbClr val="70578B"/>
              </a:solidFill>
              <a:latin typeface="Calibri"/>
              <a:cs typeface="Calibri"/>
            </a:endParaRPr>
          </a:p>
          <a:p>
            <a:pPr marL="238964" indent="-227448">
              <a:spcBef>
                <a:spcPts val="830"/>
              </a:spcBef>
              <a:buFont typeface="Arial"/>
              <a:buChar char="•"/>
              <a:tabLst>
                <a:tab pos="238964" algn="l"/>
              </a:tabLst>
            </a:pPr>
            <a:r>
              <a:rPr sz="1451" spc="-9" dirty="0">
                <a:solidFill>
                  <a:srgbClr val="70578B"/>
                </a:solidFill>
                <a:latin typeface="Calibri"/>
                <a:cs typeface="Calibri"/>
              </a:rPr>
              <a:t>Avocado</a:t>
            </a:r>
            <a:endParaRPr sz="1451" dirty="0">
              <a:solidFill>
                <a:srgbClr val="70578B"/>
              </a:solidFill>
              <a:latin typeface="Calibri"/>
              <a:cs typeface="Calibri"/>
            </a:endParaRPr>
          </a:p>
          <a:p>
            <a:pPr marL="238964" indent="-227448">
              <a:spcBef>
                <a:spcPts val="830"/>
              </a:spcBef>
              <a:buFont typeface="Arial"/>
              <a:buChar char="•"/>
              <a:tabLst>
                <a:tab pos="238964" algn="l"/>
              </a:tabLst>
            </a:pPr>
            <a:r>
              <a:rPr sz="1451" dirty="0">
                <a:solidFill>
                  <a:srgbClr val="70578B"/>
                </a:solidFill>
                <a:latin typeface="Calibri"/>
                <a:cs typeface="Calibri"/>
              </a:rPr>
              <a:t>Olivenolie</a:t>
            </a:r>
            <a:r>
              <a:rPr sz="1451" spc="-36" dirty="0">
                <a:solidFill>
                  <a:srgbClr val="70578B"/>
                </a:solidFill>
                <a:latin typeface="Calibri"/>
                <a:cs typeface="Calibri"/>
              </a:rPr>
              <a:t> </a:t>
            </a:r>
            <a:r>
              <a:rPr sz="1451" dirty="0">
                <a:solidFill>
                  <a:srgbClr val="70578B"/>
                </a:solidFill>
                <a:latin typeface="Calibri"/>
                <a:cs typeface="Calibri"/>
              </a:rPr>
              <a:t>og</a:t>
            </a:r>
            <a:r>
              <a:rPr sz="1451" spc="-36" dirty="0">
                <a:solidFill>
                  <a:srgbClr val="70578B"/>
                </a:solidFill>
                <a:latin typeface="Calibri"/>
                <a:cs typeface="Calibri"/>
              </a:rPr>
              <a:t> </a:t>
            </a:r>
            <a:r>
              <a:rPr sz="1451" spc="-9" dirty="0">
                <a:solidFill>
                  <a:srgbClr val="70578B"/>
                </a:solidFill>
                <a:latin typeface="Calibri"/>
                <a:cs typeface="Calibri"/>
              </a:rPr>
              <a:t>rapsolie</a:t>
            </a:r>
            <a:endParaRPr sz="1451" dirty="0">
              <a:solidFill>
                <a:srgbClr val="70578B"/>
              </a:solidFill>
              <a:latin typeface="Calibri"/>
              <a:cs typeface="Calibri"/>
            </a:endParaRPr>
          </a:p>
          <a:p>
            <a:pPr marL="238964" indent="-227448">
              <a:spcBef>
                <a:spcPts val="816"/>
              </a:spcBef>
              <a:buFont typeface="Arial"/>
              <a:buChar char="•"/>
              <a:tabLst>
                <a:tab pos="238964" algn="l"/>
              </a:tabLst>
            </a:pPr>
            <a:r>
              <a:rPr sz="1451" spc="-23" dirty="0">
                <a:solidFill>
                  <a:srgbClr val="70578B"/>
                </a:solidFill>
                <a:latin typeface="Calibri"/>
                <a:cs typeface="Calibri"/>
              </a:rPr>
              <a:t>Tag</a:t>
            </a:r>
            <a:r>
              <a:rPr sz="1451" spc="-45" dirty="0">
                <a:solidFill>
                  <a:srgbClr val="70578B"/>
                </a:solidFill>
                <a:latin typeface="Calibri"/>
                <a:cs typeface="Calibri"/>
              </a:rPr>
              <a:t> </a:t>
            </a:r>
            <a:r>
              <a:rPr sz="1451" spc="-9" dirty="0">
                <a:solidFill>
                  <a:srgbClr val="70578B"/>
                </a:solidFill>
                <a:latin typeface="Calibri"/>
                <a:cs typeface="Calibri"/>
              </a:rPr>
              <a:t>eventuelt</a:t>
            </a:r>
            <a:r>
              <a:rPr sz="1451" spc="-18" dirty="0">
                <a:solidFill>
                  <a:srgbClr val="70578B"/>
                </a:solidFill>
                <a:latin typeface="Calibri"/>
                <a:cs typeface="Calibri"/>
              </a:rPr>
              <a:t> </a:t>
            </a:r>
            <a:r>
              <a:rPr sz="1451" dirty="0">
                <a:solidFill>
                  <a:srgbClr val="70578B"/>
                </a:solidFill>
                <a:latin typeface="Calibri"/>
                <a:cs typeface="Calibri"/>
              </a:rPr>
              <a:t>tilskud</a:t>
            </a:r>
            <a:r>
              <a:rPr sz="1451" spc="-36" dirty="0">
                <a:solidFill>
                  <a:srgbClr val="70578B"/>
                </a:solidFill>
                <a:latin typeface="Calibri"/>
                <a:cs typeface="Calibri"/>
              </a:rPr>
              <a:t> </a:t>
            </a:r>
            <a:r>
              <a:rPr sz="1451" dirty="0">
                <a:solidFill>
                  <a:srgbClr val="70578B"/>
                </a:solidFill>
                <a:latin typeface="Calibri"/>
                <a:cs typeface="Calibri"/>
              </a:rPr>
              <a:t>af</a:t>
            </a:r>
            <a:r>
              <a:rPr sz="1451" spc="-27" dirty="0">
                <a:solidFill>
                  <a:srgbClr val="70578B"/>
                </a:solidFill>
                <a:latin typeface="Calibri"/>
                <a:cs typeface="Calibri"/>
              </a:rPr>
              <a:t> </a:t>
            </a:r>
            <a:r>
              <a:rPr sz="1451" spc="-9" dirty="0">
                <a:solidFill>
                  <a:srgbClr val="70578B"/>
                </a:solidFill>
                <a:latin typeface="Calibri"/>
                <a:cs typeface="Calibri"/>
              </a:rPr>
              <a:t>omega-</a:t>
            </a:r>
            <a:r>
              <a:rPr sz="1451" spc="-45" dirty="0">
                <a:solidFill>
                  <a:srgbClr val="70578B"/>
                </a:solidFill>
                <a:latin typeface="Calibri"/>
                <a:cs typeface="Calibri"/>
              </a:rPr>
              <a:t>3</a:t>
            </a:r>
            <a:endParaRPr sz="1451" dirty="0">
              <a:solidFill>
                <a:srgbClr val="70578B"/>
              </a:solidFill>
              <a:latin typeface="Calibri"/>
              <a:cs typeface="Calibri"/>
            </a:endParaRPr>
          </a:p>
        </p:txBody>
      </p:sp>
      <p:sp>
        <p:nvSpPr>
          <p:cNvPr id="10" name="object 2">
            <a:extLst>
              <a:ext uri="{FF2B5EF4-FFF2-40B4-BE49-F238E27FC236}">
                <a16:creationId xmlns:a16="http://schemas.microsoft.com/office/drawing/2014/main" id="{988456C5-3901-DA86-D5B2-1B4A6C09599B}"/>
              </a:ext>
            </a:extLst>
          </p:cNvPr>
          <p:cNvSpPr txBox="1">
            <a:spLocks/>
          </p:cNvSpPr>
          <p:nvPr/>
        </p:nvSpPr>
        <p:spPr>
          <a:xfrm>
            <a:off x="412545" y="143827"/>
            <a:ext cx="4707209"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Fedt</a:t>
            </a:r>
          </a:p>
        </p:txBody>
      </p:sp>
      <p:cxnSp>
        <p:nvCxnSpPr>
          <p:cNvPr id="14" name="Lige forbindelse 13">
            <a:extLst>
              <a:ext uri="{FF2B5EF4-FFF2-40B4-BE49-F238E27FC236}">
                <a16:creationId xmlns:a16="http://schemas.microsoft.com/office/drawing/2014/main" id="{469F9C23-49C4-208E-7585-30CB229CBB25}"/>
              </a:ext>
            </a:extLst>
          </p:cNvPr>
          <p:cNvCxnSpPr/>
          <p:nvPr/>
        </p:nvCxnSpPr>
        <p:spPr>
          <a:xfrm>
            <a:off x="492958" y="3698851"/>
            <a:ext cx="4091635"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pic>
        <p:nvPicPr>
          <p:cNvPr id="11" name="Billede 10" descr="Et billede, der indeholder skitse, tegning&#10;&#10;Indhold genereret af kunstig intelligens kan være forkert.">
            <a:extLst>
              <a:ext uri="{FF2B5EF4-FFF2-40B4-BE49-F238E27FC236}">
                <a16:creationId xmlns:a16="http://schemas.microsoft.com/office/drawing/2014/main" id="{46993BA0-58D9-3E2E-1933-D2498A526931}"/>
              </a:ext>
            </a:extLst>
          </p:cNvPr>
          <p:cNvPicPr>
            <a:picLocks noChangeAspect="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145055" y="1640183"/>
            <a:ext cx="2978999" cy="1637837"/>
          </a:xfrm>
          <a:prstGeom prst="rect">
            <a:avLst/>
          </a:prstGeom>
        </p:spPr>
      </p:pic>
      <p:pic>
        <p:nvPicPr>
          <p:cNvPr id="13" name="Billede 12" descr="Et billede, der indeholder skitse, tegning, Hjerne, sort-hvid&#10;&#10;Indhold genereret af kunstig intelligens kan være forkert.">
            <a:extLst>
              <a:ext uri="{FF2B5EF4-FFF2-40B4-BE49-F238E27FC236}">
                <a16:creationId xmlns:a16="http://schemas.microsoft.com/office/drawing/2014/main" id="{F4816977-B359-DB0B-C81E-B5327B4483A5}"/>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348556" y="0"/>
            <a:ext cx="2434391" cy="2434391"/>
          </a:xfrm>
          <a:prstGeom prst="rect">
            <a:avLst/>
          </a:prstGeom>
        </p:spPr>
      </p:pic>
      <p:pic>
        <p:nvPicPr>
          <p:cNvPr id="16" name="Billede 15" descr="Et billede, der indeholder skitse, Stregtegning, tegning, clipart&#10;&#10;Indhold genereret af kunstig intelligens kan være forkert.">
            <a:extLst>
              <a:ext uri="{FF2B5EF4-FFF2-40B4-BE49-F238E27FC236}">
                <a16:creationId xmlns:a16="http://schemas.microsoft.com/office/drawing/2014/main" id="{D787C9FF-750B-CC81-F63F-BBB174F9A087}"/>
              </a:ext>
            </a:extLst>
          </p:cNvPr>
          <p:cNvPicPr>
            <a:picLocks noChangeAspect="1"/>
          </p:cNvPicPr>
          <p:nvPr/>
        </p:nvPicPr>
        <p:blipFill>
          <a:blip r:embed="rId4" cstate="screen">
            <a:clrChange>
              <a:clrFrom>
                <a:srgbClr val="F2F2F2"/>
              </a:clrFrom>
              <a:clrTo>
                <a:srgbClr val="F2F2F2">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166" t="2393" r="1058" b="8330"/>
          <a:stretch/>
        </p:blipFill>
        <p:spPr>
          <a:xfrm>
            <a:off x="6563379" y="2816722"/>
            <a:ext cx="4043424" cy="3691973"/>
          </a:xfrm>
          <a:prstGeom prst="rect">
            <a:avLst/>
          </a:prstGeom>
          <a:ln>
            <a:noFill/>
          </a:ln>
        </p:spPr>
      </p:pic>
      <p:sp>
        <p:nvSpPr>
          <p:cNvPr id="2" name="TextBox 1">
            <a:extLst>
              <a:ext uri="{FF2B5EF4-FFF2-40B4-BE49-F238E27FC236}">
                <a16:creationId xmlns:a16="http://schemas.microsoft.com/office/drawing/2014/main" id="{0BB34C41-CE5B-9019-210C-E62CB689BE94}"/>
              </a:ext>
            </a:extLst>
          </p:cNvPr>
          <p:cNvSpPr txBox="1"/>
          <p:nvPr/>
        </p:nvSpPr>
        <p:spPr>
          <a:xfrm>
            <a:off x="627017" y="6261463"/>
            <a:ext cx="5268686" cy="307777"/>
          </a:xfrm>
          <a:prstGeom prst="rect">
            <a:avLst/>
          </a:prstGeom>
          <a:noFill/>
        </p:spPr>
        <p:txBody>
          <a:bodyPr wrap="square" rtlCol="0">
            <a:spAutoFit/>
          </a:bodyPr>
          <a:lstStyle/>
          <a:p>
            <a:pPr algn="l"/>
            <a:r>
              <a:rPr lang="en-US" sz="700" dirty="0"/>
              <a:t>Simopoulos AP, et al. The importance of the omega-6/omega-3 fatty acid ratio in cardiovascular disease and other chronic diseases. Exp Biol Med (Maywood). 2008 Jun;233(6):674-88. doi:10.3181/0711-MR-311.</a:t>
            </a:r>
            <a:endParaRPr lang="en-DK" sz="700" dirty="0"/>
          </a:p>
        </p:txBody>
      </p:sp>
    </p:spTree>
    <p:extLst>
      <p:ext uri="{BB962C8B-B14F-4D97-AF65-F5344CB8AC3E}">
        <p14:creationId xmlns:p14="http://schemas.microsoft.com/office/powerpoint/2010/main" val="1814893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57D23-DC71-B991-9E7A-B9D764794421}"/>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3FC7EEC0-3D43-AD35-21FC-52F824825B1B}"/>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A1AF2BD0-590A-67D1-11AC-DE45BBDDE81C}"/>
              </a:ext>
            </a:extLst>
          </p:cNvPr>
          <p:cNvSpPr txBox="1"/>
          <p:nvPr/>
        </p:nvSpPr>
        <p:spPr>
          <a:xfrm>
            <a:off x="511561" y="2583038"/>
            <a:ext cx="7231039" cy="2283075"/>
          </a:xfrm>
          <a:prstGeom prst="rect">
            <a:avLst/>
          </a:prstGeom>
        </p:spPr>
        <p:txBody>
          <a:bodyPr vert="horz" wrap="square" lIns="0" tIns="35701" rIns="0" bIns="0" rtlCol="0">
            <a:spAutoFit/>
          </a:bodyPr>
          <a:lstStyle/>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Vi danner signalstoffet dopamin ud fra protein i kosten. Det er illustreret på næste side. Mennesker med ADHD har ofte en ubalance i dopaminproduktionen og signaleringen. Protein i kosten gennem dagen er særligt vigtigt for denne gruppe.</a:t>
            </a:r>
          </a:p>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Byggesten for celler, muskler, bindevæv, knogler, signalstoffer, enzymer og hormoner.</a:t>
            </a:r>
          </a:p>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Kommer med jern og B-vitaminer, der er vigtig for dannelse af dopamin og energi.</a:t>
            </a:r>
          </a:p>
          <a:p>
            <a:pPr marL="297266" marR="7486" indent="-285750">
              <a:lnSpc>
                <a:spcPts val="1569"/>
              </a:lnSpc>
              <a:spcBef>
                <a:spcPts val="281"/>
              </a:spcBef>
              <a:buFont typeface="Arial" panose="020B0604020202020204" pitchFamily="34" charset="0"/>
              <a:buChar char="•"/>
            </a:pPr>
            <a:r>
              <a:rPr lang="da-DK" sz="1600" dirty="0">
                <a:solidFill>
                  <a:srgbClr val="70578B"/>
                </a:solidFill>
                <a:latin typeface="Calibri"/>
                <a:cs typeface="Calibri"/>
              </a:rPr>
              <a:t>Mætter.</a:t>
            </a:r>
          </a:p>
          <a:p>
            <a:pPr marL="11516" marR="7486">
              <a:lnSpc>
                <a:spcPts val="1569"/>
              </a:lnSpc>
              <a:spcBef>
                <a:spcPts val="281"/>
              </a:spcBef>
            </a:pPr>
            <a:endParaRPr lang="da-DK" sz="1600" dirty="0">
              <a:solidFill>
                <a:srgbClr val="70578B"/>
              </a:solidFill>
              <a:latin typeface="Calibri"/>
              <a:cs typeface="Calibri"/>
            </a:endParaRPr>
          </a:p>
          <a:p>
            <a:pPr marL="11516" marR="7486">
              <a:lnSpc>
                <a:spcPts val="1569"/>
              </a:lnSpc>
              <a:spcBef>
                <a:spcPts val="281"/>
              </a:spcBef>
            </a:pPr>
            <a:r>
              <a:rPr lang="da-DK" sz="1600" b="1" dirty="0">
                <a:solidFill>
                  <a:srgbClr val="70578B"/>
                </a:solidFill>
                <a:latin typeface="Calibri"/>
                <a:cs typeface="Calibri"/>
              </a:rPr>
              <a:t>Findes overvejende i kød, fjerkræ, fisk, æg, ost, ymer og skyr, bønner, linser og kikærter, nødder, frø og kerne. </a:t>
            </a:r>
          </a:p>
        </p:txBody>
      </p:sp>
      <p:sp>
        <p:nvSpPr>
          <p:cNvPr id="10" name="object 2">
            <a:extLst>
              <a:ext uri="{FF2B5EF4-FFF2-40B4-BE49-F238E27FC236}">
                <a16:creationId xmlns:a16="http://schemas.microsoft.com/office/drawing/2014/main" id="{F1C78831-576A-7A54-7015-9E36BB9A699A}"/>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Protein – hvorfor er det vigtigt?</a:t>
            </a:r>
          </a:p>
        </p:txBody>
      </p:sp>
      <p:pic>
        <p:nvPicPr>
          <p:cNvPr id="8" name="Billede 7" descr="Et billede, der indeholder skitse, tegning, Stregtegning, clipart&#10;&#10;Indhold genereret af kunstig intelligens kan være forkert.">
            <a:extLst>
              <a:ext uri="{FF2B5EF4-FFF2-40B4-BE49-F238E27FC236}">
                <a16:creationId xmlns:a16="http://schemas.microsoft.com/office/drawing/2014/main" id="{2739F7CF-235C-3852-288F-A1D75B45C34C}"/>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767479" y="3218436"/>
            <a:ext cx="5424521" cy="3616347"/>
          </a:xfrm>
          <a:prstGeom prst="rect">
            <a:avLst/>
          </a:prstGeom>
        </p:spPr>
      </p:pic>
      <p:pic>
        <p:nvPicPr>
          <p:cNvPr id="6" name="Billede 5" descr="Et billede, der indeholder skitse, tegning, Stregtegning, clipart&#10;&#10;Indhold genereret af kunstig intelligens kan være forkert.">
            <a:extLst>
              <a:ext uri="{FF2B5EF4-FFF2-40B4-BE49-F238E27FC236}">
                <a16:creationId xmlns:a16="http://schemas.microsoft.com/office/drawing/2014/main" id="{F8B78F3D-E8D7-D546-60E9-5CE44D50C3FF}"/>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8609" t="7284" r="33515"/>
          <a:stretch/>
        </p:blipFill>
        <p:spPr>
          <a:xfrm>
            <a:off x="10071554" y="2507220"/>
            <a:ext cx="1903922" cy="1843560"/>
          </a:xfrm>
          <a:prstGeom prst="rect">
            <a:avLst/>
          </a:prstGeom>
        </p:spPr>
      </p:pic>
      <p:pic>
        <p:nvPicPr>
          <p:cNvPr id="12" name="Billede 11" descr="Et billede, der indeholder tegning, skitse, Stregtegning, clipart&#10;&#10;Indhold genereret af kunstig intelligens kan være forkert.">
            <a:extLst>
              <a:ext uri="{FF2B5EF4-FFF2-40B4-BE49-F238E27FC236}">
                <a16:creationId xmlns:a16="http://schemas.microsoft.com/office/drawing/2014/main" id="{E7A0A899-215A-0DEC-D83E-E4C2459CB889}"/>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548804" y="2248186"/>
            <a:ext cx="2716546" cy="2716546"/>
          </a:xfrm>
          <a:prstGeom prst="rect">
            <a:avLst/>
          </a:prstGeom>
        </p:spPr>
      </p:pic>
    </p:spTree>
    <p:extLst>
      <p:ext uri="{BB962C8B-B14F-4D97-AF65-F5344CB8AC3E}">
        <p14:creationId xmlns:p14="http://schemas.microsoft.com/office/powerpoint/2010/main" val="14857741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A0B47-8D78-BE69-16BB-461C3264DFEB}"/>
            </a:ext>
          </a:extLst>
        </p:cNvPr>
        <p:cNvGrpSpPr/>
        <p:nvPr/>
      </p:nvGrpSpPr>
      <p:grpSpPr>
        <a:xfrm>
          <a:off x="0" y="0"/>
          <a:ext cx="0" cy="0"/>
          <a:chOff x="0" y="0"/>
          <a:chExt cx="0" cy="0"/>
        </a:xfrm>
      </p:grpSpPr>
      <p:sp>
        <p:nvSpPr>
          <p:cNvPr id="10" name="Rektangel 9">
            <a:extLst>
              <a:ext uri="{FF2B5EF4-FFF2-40B4-BE49-F238E27FC236}">
                <a16:creationId xmlns:a16="http://schemas.microsoft.com/office/drawing/2014/main" id="{5267A03F-EA8F-2690-A365-ED31A7784B81}"/>
              </a:ext>
            </a:extLst>
          </p:cNvPr>
          <p:cNvSpPr/>
          <p:nvPr/>
        </p:nvSpPr>
        <p:spPr>
          <a:xfrm>
            <a:off x="-20673" y="1064286"/>
            <a:ext cx="12192000" cy="375870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object 2">
            <a:extLst>
              <a:ext uri="{FF2B5EF4-FFF2-40B4-BE49-F238E27FC236}">
                <a16:creationId xmlns:a16="http://schemas.microsoft.com/office/drawing/2014/main" id="{BD34F123-5BEF-6778-DB65-7D903629B2E1}"/>
              </a:ext>
            </a:extLst>
          </p:cNvPr>
          <p:cNvSpPr txBox="1"/>
          <p:nvPr/>
        </p:nvSpPr>
        <p:spPr>
          <a:xfrm>
            <a:off x="2673103" y="6560003"/>
            <a:ext cx="6804449" cy="207067"/>
          </a:xfrm>
          <a:prstGeom prst="rect">
            <a:avLst/>
          </a:prstGeom>
        </p:spPr>
        <p:txBody>
          <a:bodyPr vert="horz" wrap="square" lIns="0" tIns="11516" rIns="0" bIns="0" rtlCol="0">
            <a:spAutoFit/>
          </a:bodyPr>
          <a:lstStyle/>
          <a:p>
            <a:pPr marL="11516" marR="0" lvl="0" indent="0" algn="l" defTabSz="415778" rtl="0" eaLnBrk="1" fontAlgn="auto" latinLnBrk="0" hangingPunct="1">
              <a:lnSpc>
                <a:spcPct val="100000"/>
              </a:lnSpc>
              <a:spcBef>
                <a:spcPts val="91"/>
              </a:spcBef>
              <a:spcAft>
                <a:spcPts val="0"/>
              </a:spcAft>
              <a:buClrTx/>
              <a:buSzTx/>
              <a:buFontTx/>
              <a:buNone/>
              <a:tabLst/>
              <a:defRPr/>
            </a:pP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K</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Ø</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B</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Y</a:t>
            </a:r>
            <a:r>
              <a:rPr kumimoji="0" sz="1270" b="0" i="0" u="none" strike="noStrike" kern="1200" cap="none" spc="42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18" normalizeH="0" baseline="0" noProof="0" dirty="0">
                <a:ln>
                  <a:noFill/>
                </a:ln>
                <a:solidFill>
                  <a:srgbClr val="FFFFFF"/>
                </a:solidFill>
                <a:effectLst/>
                <a:uLnTx/>
                <a:uFillTx/>
                <a:latin typeface="Times New Roman"/>
                <a:ea typeface="+mn-ea"/>
                <a:cs typeface="Times New Roman"/>
              </a:rPr>
              <a:t>Æ</a:t>
            </a:r>
            <a:r>
              <a:rPr kumimoji="0" sz="1270" b="0" i="0" u="none" strike="noStrike" kern="1200" cap="none" spc="-10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I</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G</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S</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T</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P</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I</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K</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E</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N</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O</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R</a:t>
            </a:r>
            <a:r>
              <a:rPr kumimoji="0" sz="1270" b="0" i="0" u="none" strike="noStrike" kern="1200" cap="none" spc="-82"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9" normalizeH="0" baseline="0" noProof="0" dirty="0">
                <a:ln>
                  <a:noFill/>
                </a:ln>
                <a:solidFill>
                  <a:srgbClr val="FFFFFF"/>
                </a:solidFill>
                <a:effectLst/>
                <a:uLnTx/>
                <a:uFillTx/>
                <a:latin typeface="Times New Roman"/>
                <a:ea typeface="+mn-ea"/>
                <a:cs typeface="Times New Roman"/>
              </a:rPr>
              <a:t>B</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Y.</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D</a:t>
            </a:r>
            <a:r>
              <a:rPr kumimoji="0" sz="1270" b="0" i="0" u="none" strike="noStrike" kern="1200" cap="none" spc="-86"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K</a:t>
            </a:r>
            <a:r>
              <a:rPr kumimoji="0" sz="1270" b="0" i="0" u="none" strike="noStrike" kern="1200" cap="none" spc="91"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2</a:t>
            </a:r>
            <a:r>
              <a:rPr kumimoji="0" sz="1270" b="0" i="0" u="none" strike="noStrike" kern="1200" cap="none" spc="-7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7</a:t>
            </a:r>
            <a:r>
              <a:rPr kumimoji="0" sz="1270" b="0" i="0" u="none" strike="noStrike" kern="1200" cap="none" spc="-7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5</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2</a:t>
            </a:r>
            <a:r>
              <a:rPr kumimoji="0" sz="1270" b="0" i="0" u="none" strike="noStrike" kern="1200" cap="none" spc="449"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9</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0</a:t>
            </a:r>
            <a:r>
              <a:rPr kumimoji="0" sz="1270" b="0" i="0" u="none" strike="noStrike" kern="1200" cap="none" spc="-73"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0" normalizeH="0" baseline="0" noProof="0" dirty="0">
                <a:ln>
                  <a:noFill/>
                </a:ln>
                <a:solidFill>
                  <a:srgbClr val="FFFFFF"/>
                </a:solidFill>
                <a:effectLst/>
                <a:uLnTx/>
                <a:uFillTx/>
                <a:latin typeface="Times New Roman"/>
                <a:ea typeface="+mn-ea"/>
                <a:cs typeface="Times New Roman"/>
              </a:rPr>
              <a:t>3</a:t>
            </a:r>
            <a:r>
              <a:rPr kumimoji="0" sz="1270" b="0" i="0" u="none" strike="noStrike" kern="1200" cap="none" spc="-77" normalizeH="0" baseline="0" noProof="0" dirty="0">
                <a:ln>
                  <a:noFill/>
                </a:ln>
                <a:solidFill>
                  <a:srgbClr val="FFFFFF"/>
                </a:solidFill>
                <a:effectLst/>
                <a:uLnTx/>
                <a:uFillTx/>
                <a:latin typeface="Times New Roman"/>
                <a:ea typeface="+mn-ea"/>
                <a:cs typeface="Times New Roman"/>
              </a:rPr>
              <a:t> </a:t>
            </a:r>
            <a:r>
              <a:rPr kumimoji="0" sz="1270" b="0" i="0" u="none" strike="noStrike" kern="1200" cap="none" spc="-45" normalizeH="0" baseline="0" noProof="0" dirty="0">
                <a:ln>
                  <a:noFill/>
                </a:ln>
                <a:solidFill>
                  <a:srgbClr val="FFFFFF"/>
                </a:solidFill>
                <a:effectLst/>
                <a:uLnTx/>
                <a:uFillTx/>
                <a:latin typeface="Times New Roman"/>
                <a:ea typeface="+mn-ea"/>
                <a:cs typeface="Times New Roman"/>
              </a:rPr>
              <a:t>6</a:t>
            </a:r>
            <a:endParaRPr kumimoji="0" sz="1270" b="0" i="0" u="none" strike="noStrike" kern="1200" cap="none" spc="0" normalizeH="0" baseline="0" noProof="0">
              <a:ln>
                <a:noFill/>
              </a:ln>
              <a:solidFill>
                <a:prstClr val="black"/>
              </a:solidFill>
              <a:effectLst/>
              <a:uLnTx/>
              <a:uFillTx/>
              <a:latin typeface="Times New Roman"/>
              <a:ea typeface="+mn-ea"/>
              <a:cs typeface="Times New Roman"/>
            </a:endParaRPr>
          </a:p>
        </p:txBody>
      </p:sp>
      <p:sp>
        <p:nvSpPr>
          <p:cNvPr id="7" name="object 7">
            <a:extLst>
              <a:ext uri="{FF2B5EF4-FFF2-40B4-BE49-F238E27FC236}">
                <a16:creationId xmlns:a16="http://schemas.microsoft.com/office/drawing/2014/main" id="{4F5BCDAF-4CB3-C95B-B352-96B8DC0713E6}"/>
              </a:ext>
            </a:extLst>
          </p:cNvPr>
          <p:cNvSpPr txBox="1"/>
          <p:nvPr/>
        </p:nvSpPr>
        <p:spPr>
          <a:xfrm>
            <a:off x="858028" y="1540005"/>
            <a:ext cx="3460921" cy="3115042"/>
          </a:xfrm>
          <a:prstGeom prst="rect">
            <a:avLst/>
          </a:prstGeom>
        </p:spPr>
        <p:txBody>
          <a:bodyPr vert="horz" wrap="square" lIns="0" tIns="11516" rIns="0" bIns="0" rtlCol="0">
            <a:spAutoFit/>
          </a:bodyPr>
          <a:lstStyle/>
          <a:p>
            <a:pPr marL="11516" marR="4607" lvl="0" indent="0" algn="l" defTabSz="415778" rtl="0" eaLnBrk="1" fontAlgn="auto" latinLnBrk="0" hangingPunct="1">
              <a:lnSpc>
                <a:spcPct val="100000"/>
              </a:lnSpc>
              <a:spcBef>
                <a:spcPts val="91"/>
              </a:spcBef>
              <a:spcAft>
                <a:spcPts val="0"/>
              </a:spcAft>
              <a:buClrTx/>
              <a:buSzTx/>
              <a:buFontTx/>
              <a:buNone/>
              <a:tabLst/>
              <a:defRPr/>
            </a:pPr>
            <a:r>
              <a:rPr kumimoji="0" lang="da-DK" sz="2000" b="0" i="0" u="none" strike="noStrike" kern="1200" cap="none" spc="0" normalizeH="0" baseline="0" noProof="0" dirty="0">
                <a:ln>
                  <a:noFill/>
                </a:ln>
                <a:solidFill>
                  <a:srgbClr val="70578B"/>
                </a:solidFill>
                <a:effectLst/>
                <a:uLnTx/>
                <a:uFillTx/>
                <a:latin typeface="Calibri"/>
                <a:ea typeface="+mn-ea"/>
                <a:cs typeface="Calibri"/>
              </a:rPr>
              <a:t>Vi danner dopamin ud fra protein i kosten. Mennesker med ADHD har ofte en ubalance i dopamin-produktionen og signaleringen. </a:t>
            </a:r>
          </a:p>
          <a:p>
            <a:pPr marL="11516" marR="4607" lvl="0" indent="0" algn="l" defTabSz="415778" rtl="0" eaLnBrk="1" fontAlgn="auto" latinLnBrk="0" hangingPunct="1">
              <a:lnSpc>
                <a:spcPct val="100000"/>
              </a:lnSpc>
              <a:spcBef>
                <a:spcPts val="91"/>
              </a:spcBef>
              <a:spcAft>
                <a:spcPts val="0"/>
              </a:spcAft>
              <a:buClrTx/>
              <a:buSzTx/>
              <a:buFontTx/>
              <a:buNone/>
              <a:tabLst/>
              <a:defRPr/>
            </a:pPr>
            <a:endParaRPr kumimoji="0" lang="da-DK" sz="2000" b="0" i="0" u="none" strike="noStrike" kern="1200" cap="none" spc="0" normalizeH="0" baseline="0" noProof="0" dirty="0">
              <a:ln>
                <a:noFill/>
              </a:ln>
              <a:solidFill>
                <a:srgbClr val="70578B"/>
              </a:solidFill>
              <a:effectLst/>
              <a:uLnTx/>
              <a:uFillTx/>
              <a:latin typeface="Calibri"/>
              <a:ea typeface="+mn-ea"/>
              <a:cs typeface="Calibri"/>
            </a:endParaRPr>
          </a:p>
          <a:p>
            <a:pPr marL="11516" marR="4607" lvl="0" indent="0" algn="l" defTabSz="415778" rtl="0" eaLnBrk="1" fontAlgn="auto" latinLnBrk="0" hangingPunct="1">
              <a:lnSpc>
                <a:spcPct val="100000"/>
              </a:lnSpc>
              <a:spcBef>
                <a:spcPts val="91"/>
              </a:spcBef>
              <a:spcAft>
                <a:spcPts val="0"/>
              </a:spcAft>
              <a:buClrTx/>
              <a:buSzTx/>
              <a:buFontTx/>
              <a:buNone/>
              <a:tabLst/>
              <a:defRPr/>
            </a:pPr>
            <a:r>
              <a:rPr kumimoji="0" lang="da-DK" sz="2000" b="0" i="0" u="none" strike="noStrike" kern="1200" cap="none" spc="0" normalizeH="0" baseline="0" noProof="0" dirty="0">
                <a:ln>
                  <a:noFill/>
                </a:ln>
                <a:solidFill>
                  <a:srgbClr val="70578B"/>
                </a:solidFill>
                <a:effectLst/>
                <a:uLnTx/>
                <a:uFillTx/>
                <a:latin typeface="Calibri"/>
                <a:ea typeface="+mn-ea"/>
                <a:cs typeface="Calibri"/>
              </a:rPr>
              <a:t>Omdannelsen af næringsstoffer til dopamin kræver også vitaminer og mineraler fra kosten.</a:t>
            </a:r>
          </a:p>
        </p:txBody>
      </p:sp>
      <p:sp>
        <p:nvSpPr>
          <p:cNvPr id="5" name="Rektangel 4">
            <a:extLst>
              <a:ext uri="{FF2B5EF4-FFF2-40B4-BE49-F238E27FC236}">
                <a16:creationId xmlns:a16="http://schemas.microsoft.com/office/drawing/2014/main" id="{ADF2FF18-7E16-074B-3B33-42807BB8A433}"/>
              </a:ext>
            </a:extLst>
          </p:cNvPr>
          <p:cNvSpPr/>
          <p:nvPr/>
        </p:nvSpPr>
        <p:spPr>
          <a:xfrm>
            <a:off x="5463540" y="403860"/>
            <a:ext cx="5981700" cy="518922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96" name="Billede 1095">
            <a:extLst>
              <a:ext uri="{FF2B5EF4-FFF2-40B4-BE49-F238E27FC236}">
                <a16:creationId xmlns:a16="http://schemas.microsoft.com/office/drawing/2014/main" id="{2E853DF2-26D9-8242-9DC6-A8E12891EF6D}"/>
              </a:ext>
            </a:extLst>
          </p:cNvPr>
          <p:cNvPicPr>
            <a:picLocks noChangeAspect="1"/>
          </p:cNvPicPr>
          <p:nvPr/>
        </p:nvPicPr>
        <p:blipFill>
          <a:blip r:embed="rId2"/>
          <a:srcRect b="94549"/>
          <a:stretch>
            <a:fillRect/>
          </a:stretch>
        </p:blipFill>
        <p:spPr>
          <a:xfrm>
            <a:off x="5776564" y="518375"/>
            <a:ext cx="5643331" cy="335065"/>
          </a:xfrm>
          <a:prstGeom prst="rect">
            <a:avLst/>
          </a:prstGeom>
        </p:spPr>
      </p:pic>
      <p:pic>
        <p:nvPicPr>
          <p:cNvPr id="4" name="Billede 3">
            <a:extLst>
              <a:ext uri="{FF2B5EF4-FFF2-40B4-BE49-F238E27FC236}">
                <a16:creationId xmlns:a16="http://schemas.microsoft.com/office/drawing/2014/main" id="{C1B45085-3480-3AB0-6C1D-7E8E5CAF3D9E}"/>
              </a:ext>
            </a:extLst>
          </p:cNvPr>
          <p:cNvPicPr>
            <a:picLocks noChangeAspect="1"/>
          </p:cNvPicPr>
          <p:nvPr/>
        </p:nvPicPr>
        <p:blipFill>
          <a:blip r:embed="rId3"/>
          <a:srcRect b="14085"/>
          <a:stretch>
            <a:fillRect/>
          </a:stretch>
        </p:blipFill>
        <p:spPr>
          <a:xfrm>
            <a:off x="5832642" y="981283"/>
            <a:ext cx="4329345" cy="4611798"/>
          </a:xfrm>
          <a:prstGeom prst="rect">
            <a:avLst/>
          </a:prstGeom>
        </p:spPr>
      </p:pic>
      <p:grpSp>
        <p:nvGrpSpPr>
          <p:cNvPr id="9" name="Gruppe 8">
            <a:extLst>
              <a:ext uri="{FF2B5EF4-FFF2-40B4-BE49-F238E27FC236}">
                <a16:creationId xmlns:a16="http://schemas.microsoft.com/office/drawing/2014/main" id="{BFA18377-A528-F6AA-6EDA-3D6F267D24C7}"/>
              </a:ext>
            </a:extLst>
          </p:cNvPr>
          <p:cNvGrpSpPr/>
          <p:nvPr/>
        </p:nvGrpSpPr>
        <p:grpSpPr>
          <a:xfrm>
            <a:off x="6024783" y="5582005"/>
            <a:ext cx="4387608" cy="961046"/>
            <a:chOff x="5589841" y="5748210"/>
            <a:chExt cx="4387608" cy="961046"/>
          </a:xfrm>
        </p:grpSpPr>
        <p:sp>
          <p:nvSpPr>
            <p:cNvPr id="6" name="Tekstfelt 5">
              <a:extLst>
                <a:ext uri="{FF2B5EF4-FFF2-40B4-BE49-F238E27FC236}">
                  <a16:creationId xmlns:a16="http://schemas.microsoft.com/office/drawing/2014/main" id="{514B4A15-667A-AD61-1293-DAD669BF357A}"/>
                </a:ext>
              </a:extLst>
            </p:cNvPr>
            <p:cNvSpPr txBox="1"/>
            <p:nvPr/>
          </p:nvSpPr>
          <p:spPr>
            <a:xfrm>
              <a:off x="5589841" y="5748210"/>
              <a:ext cx="2758440" cy="954107"/>
            </a:xfrm>
            <a:prstGeom prst="rect">
              <a:avLst/>
            </a:prstGeom>
            <a:noFill/>
          </p:spPr>
          <p:txBody>
            <a:bodyPr wrap="square">
              <a:spAutoFit/>
            </a:bodyPr>
            <a:lstStyle/>
            <a:p>
              <a:r>
                <a:rPr lang="en-US" sz="1400" b="1" dirty="0" err="1">
                  <a:solidFill>
                    <a:schemeClr val="bg1">
                      <a:lumMod val="50000"/>
                    </a:schemeClr>
                  </a:solidFill>
                </a:rPr>
                <a:t>Forklaring</a:t>
              </a:r>
              <a:r>
                <a:rPr lang="en-US" sz="1400" b="1" dirty="0">
                  <a:solidFill>
                    <a:schemeClr val="bg1">
                      <a:lumMod val="50000"/>
                    </a:schemeClr>
                  </a:solidFill>
                </a:rPr>
                <a:t>:</a:t>
              </a:r>
            </a:p>
            <a:p>
              <a:r>
                <a:rPr lang="en-US" sz="1400" b="1" dirty="0">
                  <a:solidFill>
                    <a:schemeClr val="bg1">
                      <a:lumMod val="50000"/>
                    </a:schemeClr>
                  </a:solidFill>
                </a:rPr>
                <a:t>Mg   </a:t>
              </a:r>
              <a:r>
                <a:rPr lang="en-US" sz="1400" dirty="0">
                  <a:solidFill>
                    <a:schemeClr val="bg1">
                      <a:lumMod val="50000"/>
                    </a:schemeClr>
                  </a:solidFill>
                </a:rPr>
                <a:t>Magnesium</a:t>
              </a:r>
            </a:p>
            <a:p>
              <a:r>
                <a:rPr lang="en-US" sz="1400" b="1" dirty="0">
                  <a:solidFill>
                    <a:schemeClr val="bg1">
                      <a:lumMod val="50000"/>
                    </a:schemeClr>
                  </a:solidFill>
                </a:rPr>
                <a:t>C       </a:t>
              </a:r>
              <a:r>
                <a:rPr lang="en-US" sz="1400" dirty="0" err="1">
                  <a:solidFill>
                    <a:schemeClr val="bg1">
                      <a:lumMod val="50000"/>
                    </a:schemeClr>
                  </a:solidFill>
                </a:rPr>
                <a:t>Kulstof</a:t>
              </a:r>
              <a:endParaRPr lang="en-US" sz="1400" dirty="0">
                <a:solidFill>
                  <a:schemeClr val="bg1">
                    <a:lumMod val="50000"/>
                  </a:schemeClr>
                </a:solidFill>
              </a:endParaRPr>
            </a:p>
            <a:p>
              <a:r>
                <a:rPr lang="en-US" sz="1400" b="1" dirty="0">
                  <a:solidFill>
                    <a:schemeClr val="bg1">
                      <a:lumMod val="50000"/>
                    </a:schemeClr>
                  </a:solidFill>
                </a:rPr>
                <a:t>Mn   </a:t>
              </a:r>
              <a:r>
                <a:rPr lang="en-US" sz="1400" dirty="0">
                  <a:solidFill>
                    <a:schemeClr val="bg1">
                      <a:lumMod val="50000"/>
                    </a:schemeClr>
                  </a:solidFill>
                </a:rPr>
                <a:t>Mangan</a:t>
              </a:r>
            </a:p>
          </p:txBody>
        </p:sp>
        <p:sp>
          <p:nvSpPr>
            <p:cNvPr id="8" name="Tekstfelt 7">
              <a:extLst>
                <a:ext uri="{FF2B5EF4-FFF2-40B4-BE49-F238E27FC236}">
                  <a16:creationId xmlns:a16="http://schemas.microsoft.com/office/drawing/2014/main" id="{84C5CFB4-E0DE-E9EA-2EF8-7D6A1C97D9AB}"/>
                </a:ext>
              </a:extLst>
            </p:cNvPr>
            <p:cNvSpPr txBox="1"/>
            <p:nvPr/>
          </p:nvSpPr>
          <p:spPr>
            <a:xfrm>
              <a:off x="7219009" y="5970592"/>
              <a:ext cx="2758440" cy="738664"/>
            </a:xfrm>
            <a:prstGeom prst="rect">
              <a:avLst/>
            </a:prstGeom>
            <a:noFill/>
          </p:spPr>
          <p:txBody>
            <a:bodyPr wrap="square">
              <a:spAutoFit/>
            </a:bodyPr>
            <a:lstStyle/>
            <a:p>
              <a:r>
                <a:rPr lang="en-US" sz="1400" b="1" dirty="0">
                  <a:solidFill>
                    <a:schemeClr val="bg1">
                      <a:lumMod val="50000"/>
                    </a:schemeClr>
                  </a:solidFill>
                </a:rPr>
                <a:t>Fe   </a:t>
              </a:r>
              <a:r>
                <a:rPr lang="en-US" sz="1400" dirty="0">
                  <a:solidFill>
                    <a:schemeClr val="bg1">
                      <a:lumMod val="50000"/>
                    </a:schemeClr>
                  </a:solidFill>
                </a:rPr>
                <a:t>Jern</a:t>
              </a:r>
            </a:p>
            <a:p>
              <a:r>
                <a:rPr lang="en-US" sz="1400" b="1" dirty="0">
                  <a:solidFill>
                    <a:schemeClr val="bg1">
                      <a:lumMod val="50000"/>
                    </a:schemeClr>
                  </a:solidFill>
                </a:rPr>
                <a:t>Cu   </a:t>
              </a:r>
              <a:r>
                <a:rPr lang="en-US" sz="1400" dirty="0">
                  <a:solidFill>
                    <a:schemeClr val="bg1">
                      <a:lumMod val="50000"/>
                    </a:schemeClr>
                  </a:solidFill>
                </a:rPr>
                <a:t>Kobber</a:t>
              </a:r>
            </a:p>
            <a:p>
              <a:r>
                <a:rPr lang="en-US" sz="1400" b="1" dirty="0">
                  <a:solidFill>
                    <a:schemeClr val="bg1">
                      <a:lumMod val="50000"/>
                    </a:schemeClr>
                  </a:solidFill>
                </a:rPr>
                <a:t>Zn   </a:t>
              </a:r>
              <a:r>
                <a:rPr lang="en-US" sz="1400" dirty="0">
                  <a:solidFill>
                    <a:schemeClr val="bg1">
                      <a:lumMod val="50000"/>
                    </a:schemeClr>
                  </a:solidFill>
                </a:rPr>
                <a:t>Zink</a:t>
              </a:r>
              <a:endParaRPr lang="en-US" dirty="0">
                <a:solidFill>
                  <a:schemeClr val="bg1">
                    <a:lumMod val="50000"/>
                  </a:schemeClr>
                </a:solidFill>
              </a:endParaRPr>
            </a:p>
          </p:txBody>
        </p:sp>
      </p:grpSp>
      <p:sp>
        <p:nvSpPr>
          <p:cNvPr id="3" name="TextBox 2">
            <a:extLst>
              <a:ext uri="{FF2B5EF4-FFF2-40B4-BE49-F238E27FC236}">
                <a16:creationId xmlns:a16="http://schemas.microsoft.com/office/drawing/2014/main" id="{34C68A6D-A8E7-B2FE-FC29-52D66C833809}"/>
              </a:ext>
            </a:extLst>
          </p:cNvPr>
          <p:cNvSpPr txBox="1"/>
          <p:nvPr/>
        </p:nvSpPr>
        <p:spPr>
          <a:xfrm>
            <a:off x="214580" y="6508975"/>
            <a:ext cx="9805852" cy="523220"/>
          </a:xfrm>
          <a:prstGeom prst="rect">
            <a:avLst/>
          </a:prstGeom>
          <a:noFill/>
        </p:spPr>
        <p:txBody>
          <a:bodyPr wrap="square" rtlCol="0">
            <a:spAutoFit/>
          </a:bodyPr>
          <a:lstStyle/>
          <a:p>
            <a:pPr>
              <a:buNone/>
            </a:pPr>
            <a:r>
              <a:rPr lang="en-US" sz="800" dirty="0"/>
              <a:t>1. Del Campo N, et al. The roles of dopamine and noradrenaline in the pathophysiology and treatment of attention-deficit/hyperactivity disorder. Biol Psychiatry. 2011;69(12):e145-57. doi:10.1016/j.biopsych.2011.01.019.</a:t>
            </a:r>
          </a:p>
          <a:p>
            <a:r>
              <a:rPr lang="en-US" sz="800" dirty="0"/>
              <a:t>2. Kodama H, et al. Nutritional factors and dopaminergic neurotransmission in ADHD. </a:t>
            </a:r>
            <a:r>
              <a:rPr lang="en-US" sz="800" dirty="0" err="1"/>
              <a:t>Nutr</a:t>
            </a:r>
            <a:r>
              <a:rPr lang="en-US" sz="800" dirty="0"/>
              <a:t> </a:t>
            </a:r>
            <a:r>
              <a:rPr lang="en-US" sz="800" dirty="0" err="1"/>
              <a:t>Neurosci</a:t>
            </a:r>
            <a:r>
              <a:rPr lang="en-US" sz="800" dirty="0"/>
              <a:t>. 2017;20(5):283-91. doi:10.1080/1028415X.2015.1133708.</a:t>
            </a:r>
          </a:p>
          <a:p>
            <a:pPr algn="l"/>
            <a:endParaRPr lang="en-DK" sz="1200" dirty="0"/>
          </a:p>
        </p:txBody>
      </p:sp>
    </p:spTree>
    <p:extLst>
      <p:ext uri="{BB962C8B-B14F-4D97-AF65-F5344CB8AC3E}">
        <p14:creationId xmlns:p14="http://schemas.microsoft.com/office/powerpoint/2010/main" val="1331724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FAC58-9D4D-8C10-95B7-B24EC321B071}"/>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13BC24E1-B1C4-694A-625A-E983DA1C7A49}"/>
              </a:ext>
            </a:extLst>
          </p:cNvPr>
          <p:cNvSpPr/>
          <p:nvPr/>
        </p:nvSpPr>
        <p:spPr>
          <a:xfrm>
            <a:off x="-17293" y="0"/>
            <a:ext cx="7133414"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798E7FD5-B5BE-5828-BB74-0811B9EF2EA0}"/>
              </a:ext>
            </a:extLst>
          </p:cNvPr>
          <p:cNvSpPr txBox="1"/>
          <p:nvPr/>
        </p:nvSpPr>
        <p:spPr>
          <a:xfrm>
            <a:off x="412546" y="2454330"/>
            <a:ext cx="5408835" cy="2485438"/>
          </a:xfrm>
          <a:prstGeom prst="rect">
            <a:avLst/>
          </a:prstGeom>
        </p:spPr>
        <p:txBody>
          <a:bodyPr vert="horz" wrap="square" lIns="0" tIns="35701" rIns="0" bIns="0" rtlCol="0">
            <a:spAutoFit/>
          </a:bodyPr>
          <a:lstStyle/>
          <a:p>
            <a:pPr marL="11516" marR="7486">
              <a:lnSpc>
                <a:spcPts val="1569"/>
              </a:lnSpc>
              <a:spcBef>
                <a:spcPts val="281"/>
              </a:spcBef>
            </a:pPr>
            <a:r>
              <a:rPr lang="da-DK" sz="1400" b="1" dirty="0">
                <a:solidFill>
                  <a:srgbClr val="70578B"/>
                </a:solidFill>
                <a:latin typeface="Calibri"/>
                <a:cs typeface="Calibri"/>
              </a:rPr>
              <a:t>Det er vigtigt at få forskellige næringsstoffer. Tag udgangspunkt i den mad, som du spiser på en god dag, og gør det så simpelt som muligt. For eksempel havregryn med mælk - tilføj en banan og nogle nødder. Det giver flere næringsstoffer.</a:t>
            </a:r>
          </a:p>
          <a:p>
            <a:pPr marL="11516" marR="7486">
              <a:lnSpc>
                <a:spcPts val="1569"/>
              </a:lnSpc>
              <a:spcBef>
                <a:spcPts val="281"/>
              </a:spcBef>
            </a:pPr>
            <a:endParaRPr lang="da-DK" sz="1400" dirty="0">
              <a:solidFill>
                <a:srgbClr val="70578B"/>
              </a:solidFill>
              <a:latin typeface="Calibri"/>
              <a:cs typeface="Calibri"/>
            </a:endParaRPr>
          </a:p>
          <a:p>
            <a:pPr marL="11516" marR="7486">
              <a:lnSpc>
                <a:spcPts val="1569"/>
              </a:lnSpc>
              <a:spcBef>
                <a:spcPts val="281"/>
              </a:spcBef>
            </a:pPr>
            <a:r>
              <a:rPr lang="da-DK" sz="1400" b="1" dirty="0">
                <a:solidFill>
                  <a:srgbClr val="70578B"/>
                </a:solidFill>
                <a:latin typeface="Calibri"/>
                <a:cs typeface="Calibri"/>
              </a:rPr>
              <a:t>Andre eksempler:</a:t>
            </a:r>
          </a:p>
          <a:p>
            <a:pPr marL="297266" marR="7486" indent="-285750">
              <a:lnSpc>
                <a:spcPts val="1569"/>
              </a:lnSpc>
              <a:spcBef>
                <a:spcPts val="281"/>
              </a:spcBef>
              <a:buFont typeface="Arial" panose="020B0604020202020204" pitchFamily="34" charset="0"/>
              <a:buChar char="•"/>
            </a:pPr>
            <a:r>
              <a:rPr lang="da-DK" sz="1400" dirty="0">
                <a:solidFill>
                  <a:srgbClr val="70578B"/>
                </a:solidFill>
                <a:latin typeface="Calibri"/>
                <a:cs typeface="Calibri"/>
              </a:rPr>
              <a:t>Yoghurt med mysli: tilsæt flere nødder og et æble i tern.</a:t>
            </a:r>
          </a:p>
          <a:p>
            <a:pPr marL="297266" marR="7486" indent="-285750">
              <a:lnSpc>
                <a:spcPts val="1569"/>
              </a:lnSpc>
              <a:spcBef>
                <a:spcPts val="281"/>
              </a:spcBef>
              <a:buFont typeface="Arial" panose="020B0604020202020204" pitchFamily="34" charset="0"/>
              <a:buChar char="•"/>
            </a:pPr>
            <a:r>
              <a:rPr lang="da-DK" sz="1400" dirty="0">
                <a:solidFill>
                  <a:srgbClr val="70578B"/>
                </a:solidFill>
                <a:latin typeface="Calibri"/>
                <a:cs typeface="Calibri"/>
              </a:rPr>
              <a:t>Spejlæg og rugbrød: rist noget grønt med på panden fx ½ squash eller en rød peber</a:t>
            </a:r>
          </a:p>
          <a:p>
            <a:pPr marL="297266" marR="7486" indent="-285750">
              <a:lnSpc>
                <a:spcPts val="1569"/>
              </a:lnSpc>
              <a:spcBef>
                <a:spcPts val="281"/>
              </a:spcBef>
              <a:buFont typeface="Arial" panose="020B0604020202020204" pitchFamily="34" charset="0"/>
              <a:buChar char="•"/>
            </a:pPr>
            <a:r>
              <a:rPr lang="da-DK" sz="1400" dirty="0">
                <a:solidFill>
                  <a:srgbClr val="70578B"/>
                </a:solidFill>
                <a:latin typeface="Calibri"/>
                <a:cs typeface="Calibri"/>
              </a:rPr>
              <a:t>Spaghetti med kødsauce: Tilsæt ekstra grønt til retten fx løg, gulerødder og porrer.</a:t>
            </a:r>
          </a:p>
        </p:txBody>
      </p:sp>
      <p:sp>
        <p:nvSpPr>
          <p:cNvPr id="10" name="object 2">
            <a:extLst>
              <a:ext uri="{FF2B5EF4-FFF2-40B4-BE49-F238E27FC236}">
                <a16:creationId xmlns:a16="http://schemas.microsoft.com/office/drawing/2014/main" id="{0E9E3750-99E3-6C97-69C3-B02C4BFB30F8}"/>
              </a:ext>
            </a:extLst>
          </p:cNvPr>
          <p:cNvSpPr txBox="1">
            <a:spLocks/>
          </p:cNvSpPr>
          <p:nvPr/>
        </p:nvSpPr>
        <p:spPr>
          <a:xfrm>
            <a:off x="412546" y="606088"/>
            <a:ext cx="6483268"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Tallerkenmodellen, sådan kan du bruge den</a:t>
            </a:r>
          </a:p>
        </p:txBody>
      </p:sp>
      <p:sp>
        <p:nvSpPr>
          <p:cNvPr id="8" name="Tekstfelt 7">
            <a:extLst>
              <a:ext uri="{FF2B5EF4-FFF2-40B4-BE49-F238E27FC236}">
                <a16:creationId xmlns:a16="http://schemas.microsoft.com/office/drawing/2014/main" id="{7823F7EC-F25D-24F9-8A08-E95D84E56DD7}"/>
              </a:ext>
            </a:extLst>
          </p:cNvPr>
          <p:cNvSpPr txBox="1"/>
          <p:nvPr/>
        </p:nvSpPr>
        <p:spPr>
          <a:xfrm>
            <a:off x="6515548" y="5776049"/>
            <a:ext cx="4349790" cy="923330"/>
          </a:xfrm>
          <a:prstGeom prst="rect">
            <a:avLst/>
          </a:prstGeom>
          <a:noFill/>
        </p:spPr>
        <p:txBody>
          <a:bodyPr wrap="square">
            <a:spAutoFit/>
          </a:bodyPr>
          <a:lstStyle/>
          <a:p>
            <a:pPr algn="ctr"/>
            <a:r>
              <a:rPr lang="da-DK" sz="1800" b="1" i="0" u="none" strike="noStrike" baseline="0" dirty="0">
                <a:solidFill>
                  <a:srgbClr val="70578B"/>
                </a:solidFill>
                <a:latin typeface="Calibri-Bold"/>
              </a:rPr>
              <a:t>Hvordan ser din tallerken ud?</a:t>
            </a:r>
          </a:p>
          <a:p>
            <a:pPr algn="ctr"/>
            <a:r>
              <a:rPr lang="da-DK" sz="1800" b="1" i="0" u="none" strike="noStrike" baseline="0" dirty="0">
                <a:solidFill>
                  <a:srgbClr val="70578B"/>
                </a:solidFill>
                <a:latin typeface="Calibri-Bold"/>
              </a:rPr>
              <a:t>Mærker du forskel, når du spiser regelmæssigt og varieret?</a:t>
            </a:r>
            <a:endParaRPr lang="da-DK" sz="1600" dirty="0">
              <a:solidFill>
                <a:srgbClr val="70578B"/>
              </a:solidFill>
            </a:endParaRPr>
          </a:p>
        </p:txBody>
      </p:sp>
      <p:pic>
        <p:nvPicPr>
          <p:cNvPr id="2" name="Billede 1">
            <a:extLst>
              <a:ext uri="{FF2B5EF4-FFF2-40B4-BE49-F238E27FC236}">
                <a16:creationId xmlns:a16="http://schemas.microsoft.com/office/drawing/2014/main" id="{651BEA4C-A767-4E82-712A-F2A5741E22DD}"/>
              </a:ext>
            </a:extLst>
          </p:cNvPr>
          <p:cNvPicPr>
            <a:picLocks noChangeAspect="1"/>
          </p:cNvPicPr>
          <p:nvPr/>
        </p:nvPicPr>
        <p:blipFill>
          <a:blip r:embed="rId2">
            <a:duotone>
              <a:schemeClr val="accent4">
                <a:shade val="45000"/>
                <a:satMod val="135000"/>
              </a:schemeClr>
              <a:prstClr val="white"/>
            </a:duotone>
          </a:blip>
          <a:stretch>
            <a:fillRect/>
          </a:stretch>
        </p:blipFill>
        <p:spPr>
          <a:xfrm>
            <a:off x="6895814" y="1121096"/>
            <a:ext cx="4619911" cy="461580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312048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2B6F5-C3CE-6BCF-5CBC-F683B3E94431}"/>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D774A0A1-5C9B-A01B-DAC1-6B839A2AE578}"/>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F234C9C2-858A-0E9D-0C20-AF9129887948}"/>
              </a:ext>
            </a:extLst>
          </p:cNvPr>
          <p:cNvSpPr txBox="1"/>
          <p:nvPr/>
        </p:nvSpPr>
        <p:spPr>
          <a:xfrm>
            <a:off x="477185" y="2452613"/>
            <a:ext cx="7231039" cy="2154835"/>
          </a:xfrm>
          <a:prstGeom prst="rect">
            <a:avLst/>
          </a:prstGeom>
        </p:spPr>
        <p:txBody>
          <a:bodyPr vert="horz" wrap="square" lIns="0" tIns="35701" rIns="0" bIns="0" rtlCol="0">
            <a:spAutoFit/>
          </a:bodyPr>
          <a:lstStyle/>
          <a:p>
            <a:pPr marL="354416" marR="7486" indent="-342900">
              <a:lnSpc>
                <a:spcPts val="1569"/>
              </a:lnSpc>
              <a:spcBef>
                <a:spcPts val="281"/>
              </a:spcBef>
              <a:buFont typeface="+mj-lt"/>
              <a:buAutoNum type="arabicPeriod"/>
            </a:pPr>
            <a:r>
              <a:rPr lang="da-DK" sz="1600" dirty="0">
                <a:solidFill>
                  <a:srgbClr val="70578B"/>
                </a:solidFill>
                <a:latin typeface="Calibri"/>
                <a:cs typeface="Calibri"/>
              </a:rPr>
              <a:t>Æg og æggeretter gerne med grønt og ristet rugbrød</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Tyk smoothie af yoghurt, frugt og grønt.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Kold havregrød tilberedt om aftenen.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Ristet rugbrød eller rugknækbrød med </a:t>
            </a:r>
            <a:r>
              <a:rPr lang="da-DK" sz="1600" dirty="0" err="1">
                <a:solidFill>
                  <a:srgbClr val="70578B"/>
                </a:solidFill>
                <a:latin typeface="Calibri"/>
                <a:cs typeface="Calibri"/>
              </a:rPr>
              <a:t>peanutbutter</a:t>
            </a:r>
            <a:r>
              <a:rPr lang="da-DK" sz="1600" dirty="0">
                <a:solidFill>
                  <a:srgbClr val="70578B"/>
                </a:solidFill>
                <a:latin typeface="Calibri"/>
                <a:cs typeface="Calibri"/>
              </a:rPr>
              <a:t>/banan, avocado/laks eller hamburgerryg/ost/rød peber</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Havregrød.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Havregryn eller mysli med mælk. Plus topping</a:t>
            </a: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Bananpandekager/vafler (banan, æg, havregryn) smurt med </a:t>
            </a:r>
            <a:r>
              <a:rPr lang="da-DK" sz="1600" dirty="0" err="1">
                <a:solidFill>
                  <a:srgbClr val="70578B"/>
                </a:solidFill>
                <a:latin typeface="Calibri"/>
                <a:cs typeface="Calibri"/>
              </a:rPr>
              <a:t>peanutbutter</a:t>
            </a:r>
            <a:endParaRPr lang="da-DK" sz="1600" dirty="0">
              <a:solidFill>
                <a:srgbClr val="70578B"/>
              </a:solidFill>
              <a:latin typeface="Calibri"/>
              <a:cs typeface="Calibri"/>
            </a:endParaRPr>
          </a:p>
          <a:p>
            <a:pPr marL="354416" marR="7486" indent="-342900">
              <a:lnSpc>
                <a:spcPts val="1569"/>
              </a:lnSpc>
              <a:spcBef>
                <a:spcPts val="281"/>
              </a:spcBef>
              <a:buFont typeface="+mj-lt"/>
              <a:buAutoNum type="arabicPeriod"/>
            </a:pPr>
            <a:r>
              <a:rPr lang="da-DK" sz="1600" dirty="0">
                <a:solidFill>
                  <a:srgbClr val="70578B"/>
                </a:solidFill>
                <a:latin typeface="Calibri"/>
                <a:cs typeface="Calibri"/>
              </a:rPr>
              <a:t>Yoghurt naturel, topping og frisk frugt</a:t>
            </a:r>
          </a:p>
        </p:txBody>
      </p:sp>
      <p:sp>
        <p:nvSpPr>
          <p:cNvPr id="10" name="object 2">
            <a:extLst>
              <a:ext uri="{FF2B5EF4-FFF2-40B4-BE49-F238E27FC236}">
                <a16:creationId xmlns:a16="http://schemas.microsoft.com/office/drawing/2014/main" id="{E92C0519-BEF2-E868-876A-B571B8E3C864}"/>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morgenmad</a:t>
            </a:r>
          </a:p>
        </p:txBody>
      </p:sp>
      <p:sp>
        <p:nvSpPr>
          <p:cNvPr id="5" name="Rektangel 4">
            <a:extLst>
              <a:ext uri="{FF2B5EF4-FFF2-40B4-BE49-F238E27FC236}">
                <a16:creationId xmlns:a16="http://schemas.microsoft.com/office/drawing/2014/main" id="{15A810CE-E0D3-FCE8-AD4E-CDB902F708CE}"/>
              </a:ext>
            </a:extLst>
          </p:cNvPr>
          <p:cNvSpPr/>
          <p:nvPr/>
        </p:nvSpPr>
        <p:spPr>
          <a:xfrm>
            <a:off x="6446617" y="5310070"/>
            <a:ext cx="5575054" cy="132691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8F82229B-462E-5669-F24B-2E34FD4DF5D0}"/>
              </a:ext>
            </a:extLst>
          </p:cNvPr>
          <p:cNvSpPr txBox="1"/>
          <p:nvPr/>
        </p:nvSpPr>
        <p:spPr>
          <a:xfrm>
            <a:off x="6666622" y="5497662"/>
            <a:ext cx="4719495" cy="1015663"/>
          </a:xfrm>
          <a:prstGeom prst="rect">
            <a:avLst/>
          </a:prstGeom>
          <a:noFill/>
        </p:spPr>
        <p:txBody>
          <a:bodyPr wrap="square" rtlCol="0">
            <a:spAutoFit/>
          </a:bodyPr>
          <a:lstStyle/>
          <a:p>
            <a:pPr algn="l"/>
            <a:r>
              <a:rPr lang="da-DK" sz="1200" b="1" dirty="0">
                <a:solidFill>
                  <a:schemeClr val="bg1"/>
                </a:solidFill>
              </a:rPr>
              <a:t>Brug toppingen </a:t>
            </a:r>
            <a:r>
              <a:rPr lang="da-DK" sz="1200" dirty="0">
                <a:solidFill>
                  <a:schemeClr val="bg1"/>
                </a:solidFill>
              </a:rPr>
              <a:t>til yoghurt, smoothie, grød og havregryn – det giver flere næringsstoffer og mere mæthed.</a:t>
            </a:r>
            <a:br>
              <a:rPr lang="da-DK" sz="1200" dirty="0">
                <a:solidFill>
                  <a:schemeClr val="bg1"/>
                </a:solidFill>
              </a:rPr>
            </a:br>
            <a:endParaRPr lang="da-DK" sz="1200" dirty="0">
              <a:solidFill>
                <a:schemeClr val="bg1"/>
              </a:solidFill>
            </a:endParaRPr>
          </a:p>
          <a:p>
            <a:pPr algn="l"/>
            <a:r>
              <a:rPr lang="da-DK" sz="1200" b="1" dirty="0">
                <a:solidFill>
                  <a:schemeClr val="bg1"/>
                </a:solidFill>
              </a:rPr>
              <a:t>Topping kan være: </a:t>
            </a:r>
            <a:r>
              <a:rPr lang="da-DK" sz="1200" dirty="0">
                <a:solidFill>
                  <a:schemeClr val="bg1"/>
                </a:solidFill>
              </a:rPr>
              <a:t>kokosflager, nødder, frø, kerner, mysli, rosiner, frugt og bær. Stil dem i glas på en bakke, det gør det nemt at finde frem.</a:t>
            </a:r>
          </a:p>
        </p:txBody>
      </p:sp>
      <p:pic>
        <p:nvPicPr>
          <p:cNvPr id="7" name="Billede 6" descr="Et billede, der indeholder tegning, skitse, Stregtegning, clipart&#10;&#10;Indhold genereret af kunstig intelligens kan være forkert.">
            <a:extLst>
              <a:ext uri="{FF2B5EF4-FFF2-40B4-BE49-F238E27FC236}">
                <a16:creationId xmlns:a16="http://schemas.microsoft.com/office/drawing/2014/main" id="{EC5D447A-3FCD-5AA0-D5C0-0BD976AD37B1}"/>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7470" t="17433" r="10351" b="17990"/>
          <a:stretch/>
        </p:blipFill>
        <p:spPr>
          <a:xfrm>
            <a:off x="6446617" y="2590800"/>
            <a:ext cx="5745383" cy="3009900"/>
          </a:xfrm>
          <a:prstGeom prst="rect">
            <a:avLst/>
          </a:prstGeom>
        </p:spPr>
      </p:pic>
    </p:spTree>
    <p:extLst>
      <p:ext uri="{BB962C8B-B14F-4D97-AF65-F5344CB8AC3E}">
        <p14:creationId xmlns:p14="http://schemas.microsoft.com/office/powerpoint/2010/main" val="21105629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9AE0B-6861-72A1-03EE-97779EFB2398}"/>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3C82E980-017F-0F63-59FA-DD710C2904DB}"/>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8DA99A6D-4386-0242-BD7C-8204EC25BEDD}"/>
              </a:ext>
            </a:extLst>
          </p:cNvPr>
          <p:cNvSpPr txBox="1"/>
          <p:nvPr/>
        </p:nvSpPr>
        <p:spPr>
          <a:xfrm>
            <a:off x="520322" y="2603867"/>
            <a:ext cx="7231039" cy="2193307"/>
          </a:xfrm>
          <a:prstGeom prst="rect">
            <a:avLst/>
          </a:prstGeom>
        </p:spPr>
        <p:txBody>
          <a:bodyPr vert="horz" wrap="square" lIns="0" tIns="35701" rIns="0" bIns="0" rtlCol="0">
            <a:spAutoFit/>
          </a:bodyPr>
          <a:lstStyle/>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Rester fra aftensmaden</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Suppe lavet på vand, bouillon, gulerødder og kikærter eller en rest kylling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Proteinsalat: Spidskål, hummus og kikærter/kylling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Æg og æggeretter, rugbrød, grønt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Grovbrød med æg, rejer, tomater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hummus, avocado, kartoffel eller tomat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pålæg samt to gulerødder, ½ agurk eller hel peberfrugt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tun, laks, sild, torskerogn eller makrel. Ok med mayonnaise. Husk gnavegrønt</a:t>
            </a:r>
          </a:p>
        </p:txBody>
      </p:sp>
      <p:sp>
        <p:nvSpPr>
          <p:cNvPr id="10" name="object 2">
            <a:extLst>
              <a:ext uri="{FF2B5EF4-FFF2-40B4-BE49-F238E27FC236}">
                <a16:creationId xmlns:a16="http://schemas.microsoft.com/office/drawing/2014/main" id="{EBAC7797-96E1-AFD7-66BF-346D2C0377C5}"/>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frokost</a:t>
            </a:r>
          </a:p>
        </p:txBody>
      </p:sp>
      <p:pic>
        <p:nvPicPr>
          <p:cNvPr id="7" name="Billede 6" descr="Et billede, der indeholder skitse, Stregtegning, clipart, Malebog&#10;&#10;Indhold genereret af kunstig intelligens kan være forkert.">
            <a:extLst>
              <a:ext uri="{FF2B5EF4-FFF2-40B4-BE49-F238E27FC236}">
                <a16:creationId xmlns:a16="http://schemas.microsoft.com/office/drawing/2014/main" id="{18BD3804-59C6-B94D-B61B-9C21EF3A9282}"/>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349500" y="576404"/>
            <a:ext cx="9969088" cy="6646590"/>
          </a:xfrm>
          <a:prstGeom prst="rect">
            <a:avLst/>
          </a:prstGeom>
        </p:spPr>
      </p:pic>
    </p:spTree>
    <p:extLst>
      <p:ext uri="{BB962C8B-B14F-4D97-AF65-F5344CB8AC3E}">
        <p14:creationId xmlns:p14="http://schemas.microsoft.com/office/powerpoint/2010/main" val="4232669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213BC-B945-7FE7-0A0C-1B656497C04D}"/>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93F47541-F76F-74F9-4CB9-370389C269B4}"/>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EF433218-86EE-3FEB-B0D3-0B5D5765C210}"/>
              </a:ext>
            </a:extLst>
          </p:cNvPr>
          <p:cNvSpPr txBox="1"/>
          <p:nvPr/>
        </p:nvSpPr>
        <p:spPr>
          <a:xfrm>
            <a:off x="499011" y="2474122"/>
            <a:ext cx="7231039" cy="1949650"/>
          </a:xfrm>
          <a:prstGeom prst="rect">
            <a:avLst/>
          </a:prstGeom>
        </p:spPr>
        <p:txBody>
          <a:bodyPr vert="horz" wrap="square" lIns="0" tIns="35701" rIns="0" bIns="0" rtlCol="0">
            <a:spAutoFit/>
          </a:bodyPr>
          <a:lstStyle/>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Kyllingelår med rodfrugter og hvidløgsmayonnaise</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Wok med grøntsager, kikærter eller kylling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Hakkebøf, løg, kartofler og rødbedesalat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Kylling og grønt i karry og kokosmælk</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Spaghetti Bolognese med masser af grøntsager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Suppe med topping fx kikærter, kylling, hakket grønt</a:t>
            </a:r>
          </a:p>
          <a:p>
            <a:pPr marL="354416" marR="7486" indent="-342900">
              <a:lnSpc>
                <a:spcPts val="1569"/>
              </a:lnSpc>
              <a:spcBef>
                <a:spcPts val="281"/>
              </a:spcBef>
              <a:buFont typeface="Arial" panose="020B0604020202020204" pitchFamily="34" charset="0"/>
              <a:buChar char="•"/>
            </a:pPr>
            <a:r>
              <a:rPr lang="da-DK" sz="1600" dirty="0" err="1">
                <a:solidFill>
                  <a:srgbClr val="70578B"/>
                </a:solidFill>
                <a:latin typeface="Calibri"/>
                <a:cs typeface="Calibri"/>
              </a:rPr>
              <a:t>Rispapirsruller</a:t>
            </a:r>
            <a:r>
              <a:rPr lang="da-DK" sz="1600" dirty="0">
                <a:solidFill>
                  <a:srgbClr val="70578B"/>
                </a:solidFill>
                <a:latin typeface="Calibri"/>
                <a:cs typeface="Calibri"/>
              </a:rPr>
              <a:t> eller spidskålsruller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Madpandekager af fx kikærtemel</a:t>
            </a:r>
          </a:p>
        </p:txBody>
      </p:sp>
      <p:sp>
        <p:nvSpPr>
          <p:cNvPr id="10" name="object 2">
            <a:extLst>
              <a:ext uri="{FF2B5EF4-FFF2-40B4-BE49-F238E27FC236}">
                <a16:creationId xmlns:a16="http://schemas.microsoft.com/office/drawing/2014/main" id="{602CA88B-74A6-3AF7-4F43-E16A8F82A546}"/>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aftensmad</a:t>
            </a:r>
          </a:p>
        </p:txBody>
      </p:sp>
      <p:sp>
        <p:nvSpPr>
          <p:cNvPr id="5" name="Rektangel 4">
            <a:extLst>
              <a:ext uri="{FF2B5EF4-FFF2-40B4-BE49-F238E27FC236}">
                <a16:creationId xmlns:a16="http://schemas.microsoft.com/office/drawing/2014/main" id="{8F960CBD-B55F-2E0D-FFBA-238FB050DE84}"/>
              </a:ext>
            </a:extLst>
          </p:cNvPr>
          <p:cNvSpPr/>
          <p:nvPr/>
        </p:nvSpPr>
        <p:spPr>
          <a:xfrm>
            <a:off x="5056032" y="4975697"/>
            <a:ext cx="7005980" cy="177472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9EB04C12-22D6-77F6-8C28-D63E90B5BAD9}"/>
              </a:ext>
            </a:extLst>
          </p:cNvPr>
          <p:cNvSpPr txBox="1"/>
          <p:nvPr/>
        </p:nvSpPr>
        <p:spPr>
          <a:xfrm>
            <a:off x="5360838" y="5094364"/>
            <a:ext cx="6563507" cy="1343958"/>
          </a:xfrm>
          <a:prstGeom prst="rect">
            <a:avLst/>
          </a:prstGeom>
          <a:noFill/>
        </p:spPr>
        <p:txBody>
          <a:bodyPr wrap="square" rtlCol="0">
            <a:spAutoFit/>
          </a:bodyPr>
          <a:lstStyle/>
          <a:p>
            <a:pPr marL="11516" marR="295395">
              <a:spcBef>
                <a:spcPts val="1959"/>
              </a:spcBef>
            </a:pPr>
            <a:r>
              <a:rPr lang="da-DK" sz="1200" dirty="0">
                <a:solidFill>
                  <a:schemeClr val="bg1"/>
                </a:solidFill>
                <a:latin typeface="Calibri"/>
                <a:cs typeface="Calibri"/>
              </a:rPr>
              <a:t>Prøv Mous ”Lav selv suppe”. Her får man suppe kogt på høns, okseben og grøntsager. </a:t>
            </a:r>
            <a:br>
              <a:rPr lang="da-DK" sz="1200" dirty="0">
                <a:solidFill>
                  <a:schemeClr val="bg1"/>
                </a:solidFill>
                <a:latin typeface="Calibri"/>
                <a:cs typeface="Calibri"/>
              </a:rPr>
            </a:br>
            <a:r>
              <a:rPr lang="da-DK" sz="1200" dirty="0">
                <a:solidFill>
                  <a:schemeClr val="bg1"/>
                </a:solidFill>
                <a:latin typeface="Calibri"/>
                <a:cs typeface="Calibri"/>
              </a:rPr>
              <a:t>Tilsæt gerne flere porrer, gulerødder, kogt kylling eller kikærter fra dåse. Det er nemt og nærende.</a:t>
            </a:r>
          </a:p>
          <a:p>
            <a:pPr marL="11516" marR="295395">
              <a:spcBef>
                <a:spcPts val="1959"/>
              </a:spcBef>
            </a:pPr>
            <a:r>
              <a:rPr lang="da-DK" sz="1200" dirty="0">
                <a:solidFill>
                  <a:schemeClr val="bg1"/>
                </a:solidFill>
                <a:latin typeface="Calibri"/>
                <a:cs typeface="Calibri"/>
              </a:rPr>
              <a:t>Bagte rodfrugter, en bøtte hummus samt ristet rugbrød er også nem aftensmad.</a:t>
            </a:r>
          </a:p>
          <a:p>
            <a:pPr marL="11516" marR="295395">
              <a:spcBef>
                <a:spcPts val="1959"/>
              </a:spcBef>
            </a:pPr>
            <a:r>
              <a:rPr lang="da-DK" sz="1200" dirty="0">
                <a:solidFill>
                  <a:schemeClr val="bg1"/>
                </a:solidFill>
                <a:latin typeface="Calibri"/>
                <a:cs typeface="Calibri"/>
              </a:rPr>
              <a:t>Køb dåser med kikærter de giver protein og er gode til supper og gryderetter.</a:t>
            </a:r>
          </a:p>
        </p:txBody>
      </p:sp>
      <p:pic>
        <p:nvPicPr>
          <p:cNvPr id="7" name="Billede 6" descr="Et billede, der indeholder skitse, tegning, Stregtegning, Malebog&#10;&#10;Indhold genereret af kunstig intelligens kan være forkert.">
            <a:extLst>
              <a:ext uri="{FF2B5EF4-FFF2-40B4-BE49-F238E27FC236}">
                <a16:creationId xmlns:a16="http://schemas.microsoft.com/office/drawing/2014/main" id="{57F1CF84-4558-05F0-5703-3CCF2ABE3E10}"/>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53141" y="1021767"/>
            <a:ext cx="5022222" cy="5022222"/>
          </a:xfrm>
          <a:prstGeom prst="rect">
            <a:avLst/>
          </a:prstGeom>
        </p:spPr>
      </p:pic>
    </p:spTree>
    <p:extLst>
      <p:ext uri="{BB962C8B-B14F-4D97-AF65-F5344CB8AC3E}">
        <p14:creationId xmlns:p14="http://schemas.microsoft.com/office/powerpoint/2010/main" val="8944717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62BCB-411E-C485-0908-094718AF7766}"/>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20FED198-D8B8-1FFF-74F8-CDAA38246698}"/>
              </a:ext>
            </a:extLst>
          </p:cNvPr>
          <p:cNvSpPr/>
          <p:nvPr/>
        </p:nvSpPr>
        <p:spPr>
          <a:xfrm>
            <a:off x="0" y="2090058"/>
            <a:ext cx="12192000" cy="361634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object 3">
            <a:extLst>
              <a:ext uri="{FF2B5EF4-FFF2-40B4-BE49-F238E27FC236}">
                <a16:creationId xmlns:a16="http://schemas.microsoft.com/office/drawing/2014/main" id="{C7E854E4-F11F-C6AB-675A-0BC3E8AA2B25}"/>
              </a:ext>
            </a:extLst>
          </p:cNvPr>
          <p:cNvSpPr txBox="1"/>
          <p:nvPr/>
        </p:nvSpPr>
        <p:spPr>
          <a:xfrm>
            <a:off x="520322" y="2603867"/>
            <a:ext cx="7231039" cy="2680620"/>
          </a:xfrm>
          <a:prstGeom prst="rect">
            <a:avLst/>
          </a:prstGeom>
        </p:spPr>
        <p:txBody>
          <a:bodyPr vert="horz" wrap="square" lIns="0" tIns="35701" rIns="0" bIns="0" rtlCol="0">
            <a:spAutoFit/>
          </a:bodyPr>
          <a:lstStyle/>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Kerneknækbrød eller rugknækbrød med </a:t>
            </a:r>
            <a:r>
              <a:rPr lang="da-DK" sz="1600" dirty="0" err="1">
                <a:solidFill>
                  <a:srgbClr val="70578B"/>
                </a:solidFill>
                <a:latin typeface="Calibri"/>
                <a:cs typeface="Calibri"/>
              </a:rPr>
              <a:t>peanutbutter</a:t>
            </a:r>
            <a:r>
              <a:rPr lang="da-DK" sz="1600" dirty="0">
                <a:solidFill>
                  <a:srgbClr val="70578B"/>
                </a:solidFill>
                <a:latin typeface="Calibri"/>
                <a:cs typeface="Calibri"/>
              </a:rPr>
              <a:t> og æblestykker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eller stenalderbrød med </a:t>
            </a:r>
            <a:r>
              <a:rPr lang="da-DK" sz="1600" dirty="0" err="1">
                <a:solidFill>
                  <a:srgbClr val="70578B"/>
                </a:solidFill>
                <a:latin typeface="Calibri"/>
                <a:cs typeface="Calibri"/>
              </a:rPr>
              <a:t>peanutbutter</a:t>
            </a:r>
            <a:r>
              <a:rPr lang="da-DK" sz="1600" dirty="0">
                <a:solidFill>
                  <a:srgbClr val="70578B"/>
                </a:solidFill>
                <a:latin typeface="Calibri"/>
                <a:cs typeface="Calibri"/>
              </a:rPr>
              <a:t> og bananskriver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Yoghurt, tyk smoothie eller havregrød med topping</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10 mandler og 1 gulerod</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Frugt eller grønt dyppet i </a:t>
            </a:r>
            <a:r>
              <a:rPr lang="da-DK" sz="1600" dirty="0" err="1">
                <a:solidFill>
                  <a:srgbClr val="70578B"/>
                </a:solidFill>
                <a:latin typeface="Calibri"/>
                <a:cs typeface="Calibri"/>
              </a:rPr>
              <a:t>tahin</a:t>
            </a:r>
            <a:r>
              <a:rPr lang="da-DK" sz="1600" dirty="0">
                <a:solidFill>
                  <a:srgbClr val="70578B"/>
                </a:solidFill>
                <a:latin typeface="Calibri"/>
                <a:cs typeface="Calibri"/>
              </a:rPr>
              <a:t> eller </a:t>
            </a:r>
            <a:r>
              <a:rPr lang="da-DK" sz="1600" dirty="0" err="1">
                <a:solidFill>
                  <a:srgbClr val="70578B"/>
                </a:solidFill>
                <a:latin typeface="Calibri"/>
                <a:cs typeface="Calibri"/>
              </a:rPr>
              <a:t>peanutbutter</a:t>
            </a:r>
            <a:endParaRPr lang="da-DK" sz="1600" dirty="0">
              <a:solidFill>
                <a:srgbClr val="70578B"/>
              </a:solidFill>
              <a:latin typeface="Calibri"/>
              <a:cs typeface="Calibri"/>
            </a:endParaRP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Sund kage (uden hvid sukker)</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Rester fra aften</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Suppe (god bouillon, vand, en rest kylling og grønt)</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Rugbrød med avocado eller hummus</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Varm leverpostej, brød og ½ agurk</a:t>
            </a:r>
          </a:p>
          <a:p>
            <a:pPr marL="354416" marR="7486" indent="-342900">
              <a:lnSpc>
                <a:spcPts val="1569"/>
              </a:lnSpc>
              <a:spcBef>
                <a:spcPts val="281"/>
              </a:spcBef>
              <a:buFont typeface="Arial" panose="020B0604020202020204" pitchFamily="34" charset="0"/>
              <a:buChar char="•"/>
            </a:pPr>
            <a:r>
              <a:rPr lang="da-DK" sz="1600" dirty="0">
                <a:solidFill>
                  <a:srgbClr val="70578B"/>
                </a:solidFill>
                <a:latin typeface="Calibri"/>
                <a:cs typeface="Calibri"/>
              </a:rPr>
              <a:t>Grovbolle med ost og en ½ rød peber</a:t>
            </a:r>
          </a:p>
        </p:txBody>
      </p:sp>
      <p:sp>
        <p:nvSpPr>
          <p:cNvPr id="10" name="object 2">
            <a:extLst>
              <a:ext uri="{FF2B5EF4-FFF2-40B4-BE49-F238E27FC236}">
                <a16:creationId xmlns:a16="http://schemas.microsoft.com/office/drawing/2014/main" id="{F7C6CDBE-71DA-488C-CC44-35E52262B880}"/>
              </a:ext>
            </a:extLst>
          </p:cNvPr>
          <p:cNvSpPr txBox="1">
            <a:spLocks/>
          </p:cNvSpPr>
          <p:nvPr/>
        </p:nvSpPr>
        <p:spPr>
          <a:xfrm>
            <a:off x="410236" y="418834"/>
            <a:ext cx="11371527"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Mellemmåltider</a:t>
            </a:r>
          </a:p>
        </p:txBody>
      </p:sp>
      <p:pic>
        <p:nvPicPr>
          <p:cNvPr id="5" name="Billede 4" descr="Et billede, der indeholder skitse, tegning, Stregtegning, illustration/afbildning&#10;&#10;Indhold genereret af kunstig intelligens kan være forkert.">
            <a:extLst>
              <a:ext uri="{FF2B5EF4-FFF2-40B4-BE49-F238E27FC236}">
                <a16:creationId xmlns:a16="http://schemas.microsoft.com/office/drawing/2014/main" id="{F96BCC9E-B2AF-F9F5-2E51-5DC7F43D667F}"/>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30769" t="11296" r="32621" b="13889"/>
          <a:stretch/>
        </p:blipFill>
        <p:spPr>
          <a:xfrm flipH="1">
            <a:off x="7594600" y="465988"/>
            <a:ext cx="4077078" cy="6409101"/>
          </a:xfrm>
          <a:prstGeom prst="rect">
            <a:avLst/>
          </a:prstGeom>
        </p:spPr>
      </p:pic>
    </p:spTree>
    <p:extLst>
      <p:ext uri="{BB962C8B-B14F-4D97-AF65-F5344CB8AC3E}">
        <p14:creationId xmlns:p14="http://schemas.microsoft.com/office/powerpoint/2010/main" val="18468663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33E1-F40C-4F13-0322-349AD9787CD4}"/>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EBE8E228-BE9D-0EE2-B80B-EF7D8FD136AE}"/>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object 14">
            <a:extLst>
              <a:ext uri="{FF2B5EF4-FFF2-40B4-BE49-F238E27FC236}">
                <a16:creationId xmlns:a16="http://schemas.microsoft.com/office/drawing/2014/main" id="{F3DE701D-3E96-F837-A218-F80B1983F2BE}"/>
              </a:ext>
            </a:extLst>
          </p:cNvPr>
          <p:cNvSpPr txBox="1"/>
          <p:nvPr/>
        </p:nvSpPr>
        <p:spPr>
          <a:xfrm>
            <a:off x="7043032" y="5478613"/>
            <a:ext cx="4445320" cy="765104"/>
          </a:xfrm>
          <a:prstGeom prst="rect">
            <a:avLst/>
          </a:prstGeom>
        </p:spPr>
        <p:txBody>
          <a:bodyPr vert="horz" wrap="square" lIns="0" tIns="11516" rIns="0" bIns="0" rtlCol="0">
            <a:spAutoFit/>
          </a:bodyPr>
          <a:lstStyle/>
          <a:p>
            <a:pPr marL="11516" marR="4607" algn="ctr">
              <a:spcBef>
                <a:spcPts val="91"/>
              </a:spcBef>
            </a:pPr>
            <a:r>
              <a:rPr sz="1600" dirty="0">
                <a:solidFill>
                  <a:srgbClr val="70578B"/>
                </a:solidFill>
                <a:latin typeface="Calibri"/>
                <a:cs typeface="Calibri"/>
              </a:rPr>
              <a:t>En</a:t>
            </a:r>
            <a:r>
              <a:rPr sz="1600" spc="-36" dirty="0">
                <a:solidFill>
                  <a:srgbClr val="70578B"/>
                </a:solidFill>
                <a:latin typeface="Calibri"/>
                <a:cs typeface="Calibri"/>
              </a:rPr>
              <a:t> </a:t>
            </a:r>
            <a:r>
              <a:rPr sz="1600" dirty="0">
                <a:solidFill>
                  <a:srgbClr val="70578B"/>
                </a:solidFill>
                <a:latin typeface="Calibri"/>
                <a:cs typeface="Calibri"/>
              </a:rPr>
              <a:t>tyk</a:t>
            </a:r>
            <a:r>
              <a:rPr sz="1600" spc="-27" dirty="0">
                <a:solidFill>
                  <a:srgbClr val="70578B"/>
                </a:solidFill>
                <a:latin typeface="Calibri"/>
                <a:cs typeface="Calibri"/>
              </a:rPr>
              <a:t> </a:t>
            </a:r>
            <a:r>
              <a:rPr sz="1600" dirty="0">
                <a:solidFill>
                  <a:srgbClr val="70578B"/>
                </a:solidFill>
                <a:latin typeface="Calibri"/>
                <a:cs typeface="Calibri"/>
              </a:rPr>
              <a:t>smoothie</a:t>
            </a:r>
            <a:r>
              <a:rPr sz="1600" spc="-23" dirty="0">
                <a:solidFill>
                  <a:srgbClr val="70578B"/>
                </a:solidFill>
                <a:latin typeface="Calibri"/>
                <a:cs typeface="Calibri"/>
              </a:rPr>
              <a:t> </a:t>
            </a:r>
            <a:r>
              <a:rPr sz="1600" dirty="0">
                <a:solidFill>
                  <a:srgbClr val="70578B"/>
                </a:solidFill>
                <a:latin typeface="Calibri"/>
                <a:cs typeface="Calibri"/>
              </a:rPr>
              <a:t>med</a:t>
            </a:r>
            <a:r>
              <a:rPr sz="1600" spc="-23" dirty="0">
                <a:solidFill>
                  <a:srgbClr val="70578B"/>
                </a:solidFill>
                <a:latin typeface="Calibri"/>
                <a:cs typeface="Calibri"/>
              </a:rPr>
              <a:t> </a:t>
            </a:r>
            <a:r>
              <a:rPr sz="1600" dirty="0">
                <a:solidFill>
                  <a:srgbClr val="70578B"/>
                </a:solidFill>
                <a:latin typeface="Calibri"/>
                <a:cs typeface="Calibri"/>
              </a:rPr>
              <a:t>frugt</a:t>
            </a:r>
            <a:r>
              <a:rPr sz="1600" spc="-36" dirty="0">
                <a:solidFill>
                  <a:srgbClr val="70578B"/>
                </a:solidFill>
                <a:latin typeface="Calibri"/>
                <a:cs typeface="Calibri"/>
              </a:rPr>
              <a:t> </a:t>
            </a:r>
            <a:r>
              <a:rPr sz="1600" dirty="0">
                <a:solidFill>
                  <a:srgbClr val="70578B"/>
                </a:solidFill>
                <a:latin typeface="Calibri"/>
                <a:cs typeface="Calibri"/>
              </a:rPr>
              <a:t>og</a:t>
            </a:r>
            <a:r>
              <a:rPr sz="1600" spc="-27" dirty="0">
                <a:solidFill>
                  <a:srgbClr val="70578B"/>
                </a:solidFill>
                <a:latin typeface="Calibri"/>
                <a:cs typeface="Calibri"/>
              </a:rPr>
              <a:t> </a:t>
            </a:r>
            <a:r>
              <a:rPr sz="1600" dirty="0">
                <a:solidFill>
                  <a:srgbClr val="70578B"/>
                </a:solidFill>
                <a:latin typeface="Calibri"/>
                <a:cs typeface="Calibri"/>
              </a:rPr>
              <a:t>yoghurt,</a:t>
            </a:r>
            <a:r>
              <a:rPr sz="1600" spc="-18" dirty="0">
                <a:solidFill>
                  <a:srgbClr val="70578B"/>
                </a:solidFill>
                <a:latin typeface="Calibri"/>
                <a:cs typeface="Calibri"/>
              </a:rPr>
              <a:t> </a:t>
            </a:r>
            <a:r>
              <a:rPr sz="1600" dirty="0">
                <a:solidFill>
                  <a:srgbClr val="70578B"/>
                </a:solidFill>
                <a:latin typeface="Calibri"/>
                <a:cs typeface="Calibri"/>
              </a:rPr>
              <a:t>der</a:t>
            </a:r>
            <a:r>
              <a:rPr sz="1600" spc="-32" dirty="0">
                <a:solidFill>
                  <a:srgbClr val="70578B"/>
                </a:solidFill>
                <a:latin typeface="Calibri"/>
                <a:cs typeface="Calibri"/>
              </a:rPr>
              <a:t> </a:t>
            </a:r>
            <a:r>
              <a:rPr sz="1600" dirty="0">
                <a:solidFill>
                  <a:srgbClr val="70578B"/>
                </a:solidFill>
                <a:latin typeface="Calibri"/>
                <a:cs typeface="Calibri"/>
              </a:rPr>
              <a:t>er</a:t>
            </a:r>
            <a:r>
              <a:rPr sz="1600" spc="-23" dirty="0">
                <a:solidFill>
                  <a:srgbClr val="70578B"/>
                </a:solidFill>
                <a:latin typeface="Calibri"/>
                <a:cs typeface="Calibri"/>
              </a:rPr>
              <a:t> </a:t>
            </a:r>
            <a:r>
              <a:rPr sz="1600" spc="-9" dirty="0">
                <a:solidFill>
                  <a:srgbClr val="70578B"/>
                </a:solidFill>
                <a:latin typeface="Calibri"/>
                <a:cs typeface="Calibri"/>
              </a:rPr>
              <a:t>toppet </a:t>
            </a:r>
            <a:r>
              <a:rPr sz="1600" dirty="0">
                <a:solidFill>
                  <a:srgbClr val="70578B"/>
                </a:solidFill>
                <a:latin typeface="Calibri"/>
                <a:cs typeface="Calibri"/>
              </a:rPr>
              <a:t>med</a:t>
            </a:r>
            <a:r>
              <a:rPr sz="1600" spc="-41" dirty="0">
                <a:solidFill>
                  <a:srgbClr val="70578B"/>
                </a:solidFill>
                <a:latin typeface="Calibri"/>
                <a:cs typeface="Calibri"/>
              </a:rPr>
              <a:t> </a:t>
            </a:r>
            <a:r>
              <a:rPr sz="1600" dirty="0">
                <a:solidFill>
                  <a:srgbClr val="70578B"/>
                </a:solidFill>
                <a:latin typeface="Calibri"/>
                <a:cs typeface="Calibri"/>
              </a:rPr>
              <a:t>havregryn</a:t>
            </a:r>
            <a:r>
              <a:rPr sz="1600" spc="-45" dirty="0">
                <a:solidFill>
                  <a:srgbClr val="70578B"/>
                </a:solidFill>
                <a:latin typeface="Calibri"/>
                <a:cs typeface="Calibri"/>
              </a:rPr>
              <a:t> </a:t>
            </a:r>
            <a:r>
              <a:rPr sz="1600" dirty="0">
                <a:solidFill>
                  <a:srgbClr val="70578B"/>
                </a:solidFill>
                <a:latin typeface="Calibri"/>
                <a:cs typeface="Calibri"/>
              </a:rPr>
              <a:t>og</a:t>
            </a:r>
            <a:r>
              <a:rPr sz="1600" spc="-36" dirty="0">
                <a:solidFill>
                  <a:srgbClr val="70578B"/>
                </a:solidFill>
                <a:latin typeface="Calibri"/>
                <a:cs typeface="Calibri"/>
              </a:rPr>
              <a:t> </a:t>
            </a:r>
            <a:r>
              <a:rPr sz="1600" spc="-23" dirty="0">
                <a:solidFill>
                  <a:srgbClr val="70578B"/>
                </a:solidFill>
                <a:latin typeface="Calibri"/>
                <a:cs typeface="Calibri"/>
              </a:rPr>
              <a:t>nødder,</a:t>
            </a:r>
            <a:r>
              <a:rPr sz="1600" spc="-32" dirty="0">
                <a:solidFill>
                  <a:srgbClr val="70578B"/>
                </a:solidFill>
                <a:latin typeface="Calibri"/>
                <a:cs typeface="Calibri"/>
              </a:rPr>
              <a:t> </a:t>
            </a:r>
            <a:r>
              <a:rPr sz="1600" dirty="0">
                <a:solidFill>
                  <a:srgbClr val="70578B"/>
                </a:solidFill>
                <a:latin typeface="Calibri"/>
                <a:cs typeface="Calibri"/>
              </a:rPr>
              <a:t>giver</a:t>
            </a:r>
            <a:r>
              <a:rPr sz="1600" spc="-41" dirty="0">
                <a:solidFill>
                  <a:srgbClr val="70578B"/>
                </a:solidFill>
                <a:latin typeface="Calibri"/>
                <a:cs typeface="Calibri"/>
              </a:rPr>
              <a:t> </a:t>
            </a:r>
            <a:r>
              <a:rPr sz="1600" dirty="0">
                <a:solidFill>
                  <a:srgbClr val="70578B"/>
                </a:solidFill>
                <a:latin typeface="Calibri"/>
                <a:cs typeface="Calibri"/>
              </a:rPr>
              <a:t>et</a:t>
            </a:r>
            <a:r>
              <a:rPr sz="1600" spc="-50" dirty="0">
                <a:solidFill>
                  <a:srgbClr val="70578B"/>
                </a:solidFill>
                <a:latin typeface="Calibri"/>
                <a:cs typeface="Calibri"/>
              </a:rPr>
              <a:t> </a:t>
            </a:r>
            <a:r>
              <a:rPr sz="1600" spc="-9" dirty="0">
                <a:solidFill>
                  <a:srgbClr val="70578B"/>
                </a:solidFill>
                <a:latin typeface="Calibri"/>
                <a:cs typeface="Calibri"/>
              </a:rPr>
              <a:t>komplet</a:t>
            </a:r>
            <a:r>
              <a:rPr sz="1600" spc="-36" dirty="0">
                <a:solidFill>
                  <a:srgbClr val="70578B"/>
                </a:solidFill>
                <a:latin typeface="Calibri"/>
                <a:cs typeface="Calibri"/>
              </a:rPr>
              <a:t> </a:t>
            </a:r>
            <a:r>
              <a:rPr sz="1600" spc="-9" dirty="0">
                <a:solidFill>
                  <a:srgbClr val="70578B"/>
                </a:solidFill>
                <a:latin typeface="Calibri"/>
                <a:cs typeface="Calibri"/>
              </a:rPr>
              <a:t>måltid </a:t>
            </a:r>
            <a:r>
              <a:rPr sz="1600" dirty="0">
                <a:solidFill>
                  <a:srgbClr val="70578B"/>
                </a:solidFill>
                <a:latin typeface="Calibri"/>
                <a:cs typeface="Calibri"/>
              </a:rPr>
              <a:t>med</a:t>
            </a:r>
            <a:r>
              <a:rPr sz="1600" spc="-50" dirty="0">
                <a:solidFill>
                  <a:srgbClr val="70578B"/>
                </a:solidFill>
                <a:latin typeface="Calibri"/>
                <a:cs typeface="Calibri"/>
              </a:rPr>
              <a:t> </a:t>
            </a:r>
            <a:r>
              <a:rPr sz="1600" dirty="0">
                <a:solidFill>
                  <a:srgbClr val="70578B"/>
                </a:solidFill>
                <a:latin typeface="Calibri"/>
                <a:cs typeface="Calibri"/>
              </a:rPr>
              <a:t>protein,</a:t>
            </a:r>
            <a:r>
              <a:rPr sz="1600" spc="-41" dirty="0">
                <a:solidFill>
                  <a:srgbClr val="70578B"/>
                </a:solidFill>
                <a:latin typeface="Calibri"/>
                <a:cs typeface="Calibri"/>
              </a:rPr>
              <a:t> </a:t>
            </a:r>
            <a:r>
              <a:rPr sz="1600" dirty="0">
                <a:solidFill>
                  <a:srgbClr val="70578B"/>
                </a:solidFill>
                <a:latin typeface="Calibri"/>
                <a:cs typeface="Calibri"/>
              </a:rPr>
              <a:t>fedt</a:t>
            </a:r>
            <a:r>
              <a:rPr sz="1600" spc="-50" dirty="0">
                <a:solidFill>
                  <a:srgbClr val="70578B"/>
                </a:solidFill>
                <a:latin typeface="Calibri"/>
                <a:cs typeface="Calibri"/>
              </a:rPr>
              <a:t> </a:t>
            </a:r>
            <a:r>
              <a:rPr sz="1600" dirty="0">
                <a:solidFill>
                  <a:srgbClr val="70578B"/>
                </a:solidFill>
                <a:latin typeface="Calibri"/>
                <a:cs typeface="Calibri"/>
              </a:rPr>
              <a:t>og</a:t>
            </a:r>
            <a:r>
              <a:rPr sz="1600" spc="-54" dirty="0">
                <a:solidFill>
                  <a:srgbClr val="70578B"/>
                </a:solidFill>
                <a:latin typeface="Calibri"/>
                <a:cs typeface="Calibri"/>
              </a:rPr>
              <a:t> </a:t>
            </a:r>
            <a:r>
              <a:rPr sz="1600" spc="-9" dirty="0">
                <a:solidFill>
                  <a:srgbClr val="70578B"/>
                </a:solidFill>
                <a:latin typeface="Calibri"/>
                <a:cs typeface="Calibri"/>
              </a:rPr>
              <a:t>kulhydrater</a:t>
            </a:r>
            <a:endParaRPr sz="1600" dirty="0">
              <a:solidFill>
                <a:srgbClr val="70578B"/>
              </a:solidFill>
              <a:latin typeface="Calibri"/>
              <a:cs typeface="Calibri"/>
            </a:endParaRPr>
          </a:p>
        </p:txBody>
      </p:sp>
      <p:sp>
        <p:nvSpPr>
          <p:cNvPr id="17" name="object 2">
            <a:extLst>
              <a:ext uri="{FF2B5EF4-FFF2-40B4-BE49-F238E27FC236}">
                <a16:creationId xmlns:a16="http://schemas.microsoft.com/office/drawing/2014/main" id="{F58254F7-0772-5291-5B00-9360C9E3B56A}"/>
              </a:ext>
            </a:extLst>
          </p:cNvPr>
          <p:cNvSpPr txBox="1">
            <a:spLocks/>
          </p:cNvSpPr>
          <p:nvPr/>
        </p:nvSpPr>
        <p:spPr>
          <a:xfrm>
            <a:off x="410237" y="237303"/>
            <a:ext cx="4606264"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Det behøver ikke være svært</a:t>
            </a:r>
          </a:p>
        </p:txBody>
      </p:sp>
      <p:pic>
        <p:nvPicPr>
          <p:cNvPr id="25" name="Billede 24">
            <a:extLst>
              <a:ext uri="{FF2B5EF4-FFF2-40B4-BE49-F238E27FC236}">
                <a16:creationId xmlns:a16="http://schemas.microsoft.com/office/drawing/2014/main" id="{C540D1B2-2DD1-3D0C-5184-FFEC6332D3FD}"/>
              </a:ext>
            </a:extLst>
          </p:cNvPr>
          <p:cNvPicPr>
            <a:picLocks noChangeAspect="1"/>
          </p:cNvPicPr>
          <p:nvPr/>
        </p:nvPicPr>
        <p:blipFill>
          <a:blip r:embed="rId2"/>
          <a:srcRect r="13051"/>
          <a:stretch/>
        </p:blipFill>
        <p:spPr>
          <a:xfrm>
            <a:off x="106704" y="1654684"/>
            <a:ext cx="1410286" cy="2271293"/>
          </a:xfrm>
          <a:prstGeom prst="rect">
            <a:avLst/>
          </a:prstGeom>
        </p:spPr>
      </p:pic>
      <p:pic>
        <p:nvPicPr>
          <p:cNvPr id="29" name="object 6">
            <a:extLst>
              <a:ext uri="{FF2B5EF4-FFF2-40B4-BE49-F238E27FC236}">
                <a16:creationId xmlns:a16="http://schemas.microsoft.com/office/drawing/2014/main" id="{64AA7D77-246A-CD60-6700-3A18A258DE7C}"/>
              </a:ext>
            </a:extLst>
          </p:cNvPr>
          <p:cNvPicPr/>
          <p:nvPr/>
        </p:nvPicPr>
        <p:blipFill>
          <a:blip r:embed="rId3" cstate="print"/>
          <a:stretch>
            <a:fillRect/>
          </a:stretch>
        </p:blipFill>
        <p:spPr>
          <a:xfrm>
            <a:off x="2982039" y="2281855"/>
            <a:ext cx="1782956" cy="1335120"/>
          </a:xfrm>
          <a:prstGeom prst="rect">
            <a:avLst/>
          </a:prstGeom>
        </p:spPr>
      </p:pic>
      <p:pic>
        <p:nvPicPr>
          <p:cNvPr id="31" name="Billede 30" descr="Et billede, der indeholder apparat, Husholdningsapparater, husholdningsapparater, Mindre husholdningsapparater&#10;&#10;Indhold genereret af kunstig intelligens kan være forkert.">
            <a:extLst>
              <a:ext uri="{FF2B5EF4-FFF2-40B4-BE49-F238E27FC236}">
                <a16:creationId xmlns:a16="http://schemas.microsoft.com/office/drawing/2014/main" id="{822286B3-B2EB-EA57-4BBA-0F90DA8DCA64}"/>
              </a:ext>
            </a:extLst>
          </p:cNvPr>
          <p:cNvPicPr>
            <a:picLocks noChangeAspect="1"/>
          </p:cNvPicPr>
          <p:nvPr/>
        </p:nvPicPr>
        <p:blipFill>
          <a:blip r:embed="rId4" cstate="screen">
            <a:extLst>
              <a:ext uri="{28A0092B-C50C-407E-A947-70E740481C1C}">
                <a14:useLocalDpi xmlns:a14="http://schemas.microsoft.com/office/drawing/2010/main" val="0"/>
              </a:ext>
            </a:extLst>
          </a:blip>
          <a:srcRect l="48919" t="13611" r="31256"/>
          <a:stretch/>
        </p:blipFill>
        <p:spPr>
          <a:xfrm>
            <a:off x="2194927" y="1930224"/>
            <a:ext cx="485046" cy="1906130"/>
          </a:xfrm>
          <a:prstGeom prst="rect">
            <a:avLst/>
          </a:prstGeom>
        </p:spPr>
      </p:pic>
      <p:pic>
        <p:nvPicPr>
          <p:cNvPr id="33" name="Billede 32" descr="Et billede, der indeholder bær, frugt, Skovbær, mad&#10;&#10;Indhold genereret af kunstig intelligens kan være forkert.">
            <a:extLst>
              <a:ext uri="{FF2B5EF4-FFF2-40B4-BE49-F238E27FC236}">
                <a16:creationId xmlns:a16="http://schemas.microsoft.com/office/drawing/2014/main" id="{8567255B-31F1-DD18-56A3-EA80B0D75918}"/>
              </a:ext>
            </a:extLst>
          </p:cNvPr>
          <p:cNvPicPr>
            <a:picLocks noChangeAspect="1"/>
          </p:cNvPicPr>
          <p:nvPr/>
        </p:nvPicPr>
        <p:blipFill>
          <a:blip r:embed="rId5" cstate="screen">
            <a:extLst>
              <a:ext uri="{28A0092B-C50C-407E-A947-70E740481C1C}">
                <a14:useLocalDpi xmlns:a14="http://schemas.microsoft.com/office/drawing/2010/main" val="0"/>
              </a:ext>
            </a:extLst>
          </a:blip>
          <a:srcRect t="8391"/>
          <a:stretch/>
        </p:blipFill>
        <p:spPr>
          <a:xfrm>
            <a:off x="1071449" y="4099228"/>
            <a:ext cx="4511203" cy="2758771"/>
          </a:xfrm>
          <a:prstGeom prst="rect">
            <a:avLst/>
          </a:prstGeom>
        </p:spPr>
      </p:pic>
      <p:grpSp>
        <p:nvGrpSpPr>
          <p:cNvPr id="8" name="object 8">
            <a:extLst>
              <a:ext uri="{FF2B5EF4-FFF2-40B4-BE49-F238E27FC236}">
                <a16:creationId xmlns:a16="http://schemas.microsoft.com/office/drawing/2014/main" id="{DA2FC39B-51BF-66AE-6B9A-BB39F1C4B9E3}"/>
              </a:ext>
            </a:extLst>
          </p:cNvPr>
          <p:cNvGrpSpPr/>
          <p:nvPr/>
        </p:nvGrpSpPr>
        <p:grpSpPr>
          <a:xfrm>
            <a:off x="4874720" y="2889445"/>
            <a:ext cx="1656706" cy="539555"/>
            <a:chOff x="4510404" y="3581654"/>
            <a:chExt cx="746760" cy="243204"/>
          </a:xfrm>
          <a:solidFill>
            <a:srgbClr val="70578B"/>
          </a:solidFill>
          <a:effectLst>
            <a:outerShdw blurRad="63500" sx="102000" sy="102000" algn="ctr" rotWithShape="0">
              <a:prstClr val="black">
                <a:alpha val="40000"/>
              </a:prstClr>
            </a:outerShdw>
          </a:effectLst>
        </p:grpSpPr>
        <p:pic>
          <p:nvPicPr>
            <p:cNvPr id="9" name="object 9">
              <a:extLst>
                <a:ext uri="{FF2B5EF4-FFF2-40B4-BE49-F238E27FC236}">
                  <a16:creationId xmlns:a16="http://schemas.microsoft.com/office/drawing/2014/main" id="{7BC33EF0-138D-CD24-01B5-836930D2CE1C}"/>
                </a:ext>
              </a:extLst>
            </p:cNvPr>
            <p:cNvPicPr/>
            <p:nvPr/>
          </p:nvPicPr>
          <p:blipFill>
            <a:blip r:embed="rId6" cstate="print"/>
            <a:stretch>
              <a:fillRect/>
            </a:stretch>
          </p:blipFill>
          <p:spPr>
            <a:xfrm>
              <a:off x="4513452" y="3584702"/>
              <a:ext cx="740410" cy="236982"/>
            </a:xfrm>
            <a:prstGeom prst="rect">
              <a:avLst/>
            </a:prstGeom>
            <a:grpFill/>
            <a:ln>
              <a:noFill/>
            </a:ln>
          </p:spPr>
        </p:pic>
        <p:sp>
          <p:nvSpPr>
            <p:cNvPr id="10" name="object 10">
              <a:extLst>
                <a:ext uri="{FF2B5EF4-FFF2-40B4-BE49-F238E27FC236}">
                  <a16:creationId xmlns:a16="http://schemas.microsoft.com/office/drawing/2014/main" id="{FC2D39C9-FE8D-3428-197E-06E80D37B6C5}"/>
                </a:ext>
              </a:extLst>
            </p:cNvPr>
            <p:cNvSpPr/>
            <p:nvPr/>
          </p:nvSpPr>
          <p:spPr>
            <a:xfrm>
              <a:off x="4513452" y="3584702"/>
              <a:ext cx="740410" cy="237490"/>
            </a:xfrm>
            <a:custGeom>
              <a:avLst/>
              <a:gdLst/>
              <a:ahLst/>
              <a:cxnLst/>
              <a:rect l="l" t="t" r="r" b="b"/>
              <a:pathLst>
                <a:path w="740410" h="237489">
                  <a:moveTo>
                    <a:pt x="0" y="0"/>
                  </a:moveTo>
                  <a:lnTo>
                    <a:pt x="740410" y="0"/>
                  </a:lnTo>
                  <a:lnTo>
                    <a:pt x="740410" y="236982"/>
                  </a:lnTo>
                  <a:lnTo>
                    <a:pt x="0" y="236982"/>
                  </a:lnTo>
                  <a:lnTo>
                    <a:pt x="0" y="0"/>
                  </a:lnTo>
                  <a:close/>
                </a:path>
              </a:pathLst>
            </a:custGeom>
            <a:grpFill/>
            <a:ln w="6096">
              <a:noFill/>
            </a:ln>
          </p:spPr>
          <p:txBody>
            <a:bodyPr wrap="square" lIns="0" tIns="0" rIns="0" bIns="0" rtlCol="0"/>
            <a:lstStyle/>
            <a:p>
              <a:endParaRPr sz="742"/>
            </a:p>
          </p:txBody>
        </p:sp>
      </p:grpSp>
      <p:grpSp>
        <p:nvGrpSpPr>
          <p:cNvPr id="11" name="object 11">
            <a:extLst>
              <a:ext uri="{FF2B5EF4-FFF2-40B4-BE49-F238E27FC236}">
                <a16:creationId xmlns:a16="http://schemas.microsoft.com/office/drawing/2014/main" id="{E3700AE4-CF85-4B25-0264-8BC19C954025}"/>
              </a:ext>
            </a:extLst>
          </p:cNvPr>
          <p:cNvGrpSpPr/>
          <p:nvPr/>
        </p:nvGrpSpPr>
        <p:grpSpPr>
          <a:xfrm>
            <a:off x="4869414" y="3566720"/>
            <a:ext cx="1656706" cy="539555"/>
            <a:chOff x="4510404" y="3937000"/>
            <a:chExt cx="746760" cy="243204"/>
          </a:xfrm>
          <a:solidFill>
            <a:srgbClr val="70578B"/>
          </a:solidFill>
          <a:effectLst>
            <a:outerShdw blurRad="63500" sx="102000" sy="102000" algn="ctr" rotWithShape="0">
              <a:prstClr val="black">
                <a:alpha val="40000"/>
              </a:prstClr>
            </a:outerShdw>
          </a:effectLst>
        </p:grpSpPr>
        <p:pic>
          <p:nvPicPr>
            <p:cNvPr id="12" name="object 12">
              <a:extLst>
                <a:ext uri="{FF2B5EF4-FFF2-40B4-BE49-F238E27FC236}">
                  <a16:creationId xmlns:a16="http://schemas.microsoft.com/office/drawing/2014/main" id="{AC1FB703-4EBC-E034-E77F-620274232CEE}"/>
                </a:ext>
              </a:extLst>
            </p:cNvPr>
            <p:cNvPicPr/>
            <p:nvPr/>
          </p:nvPicPr>
          <p:blipFill>
            <a:blip r:embed="rId7" cstate="print"/>
            <a:stretch>
              <a:fillRect/>
            </a:stretch>
          </p:blipFill>
          <p:spPr>
            <a:xfrm>
              <a:off x="4513452" y="3940047"/>
              <a:ext cx="740410" cy="236981"/>
            </a:xfrm>
            <a:prstGeom prst="rect">
              <a:avLst/>
            </a:prstGeom>
            <a:grpFill/>
            <a:ln>
              <a:noFill/>
            </a:ln>
          </p:spPr>
        </p:pic>
        <p:sp>
          <p:nvSpPr>
            <p:cNvPr id="13" name="object 13">
              <a:extLst>
                <a:ext uri="{FF2B5EF4-FFF2-40B4-BE49-F238E27FC236}">
                  <a16:creationId xmlns:a16="http://schemas.microsoft.com/office/drawing/2014/main" id="{61D127F0-1CED-4DEF-8180-B02922FBC56A}"/>
                </a:ext>
              </a:extLst>
            </p:cNvPr>
            <p:cNvSpPr/>
            <p:nvPr/>
          </p:nvSpPr>
          <p:spPr>
            <a:xfrm>
              <a:off x="4513452" y="3940047"/>
              <a:ext cx="740410" cy="237490"/>
            </a:xfrm>
            <a:custGeom>
              <a:avLst/>
              <a:gdLst/>
              <a:ahLst/>
              <a:cxnLst/>
              <a:rect l="l" t="t" r="r" b="b"/>
              <a:pathLst>
                <a:path w="740410" h="237489">
                  <a:moveTo>
                    <a:pt x="0" y="0"/>
                  </a:moveTo>
                  <a:lnTo>
                    <a:pt x="740410" y="0"/>
                  </a:lnTo>
                  <a:lnTo>
                    <a:pt x="740410" y="236981"/>
                  </a:lnTo>
                  <a:lnTo>
                    <a:pt x="0" y="236981"/>
                  </a:lnTo>
                  <a:lnTo>
                    <a:pt x="0" y="0"/>
                  </a:lnTo>
                  <a:close/>
                </a:path>
              </a:pathLst>
            </a:custGeom>
            <a:grpFill/>
            <a:ln w="6096">
              <a:noFill/>
            </a:ln>
          </p:spPr>
          <p:txBody>
            <a:bodyPr wrap="square" lIns="0" tIns="0" rIns="0" bIns="0" rtlCol="0"/>
            <a:lstStyle/>
            <a:p>
              <a:endParaRPr sz="742"/>
            </a:p>
          </p:txBody>
        </p:sp>
      </p:grpSp>
      <p:pic>
        <p:nvPicPr>
          <p:cNvPr id="35" name="Billede 34" descr="Et billede, der indeholder juice, pink, mad, Alkoholfri drik&#10;&#10;Indhold genereret af kunstig intelligens kan være forkert.">
            <a:extLst>
              <a:ext uri="{FF2B5EF4-FFF2-40B4-BE49-F238E27FC236}">
                <a16:creationId xmlns:a16="http://schemas.microsoft.com/office/drawing/2014/main" id="{26908D4B-3A0C-A86B-54FA-053D8B6B4AA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961198" y="2062657"/>
            <a:ext cx="4527154" cy="3021646"/>
          </a:xfrm>
          <a:prstGeom prst="rect">
            <a:avLst/>
          </a:prstGeom>
        </p:spPr>
      </p:pic>
    </p:spTree>
    <p:extLst>
      <p:ext uri="{BB962C8B-B14F-4D97-AF65-F5344CB8AC3E}">
        <p14:creationId xmlns:p14="http://schemas.microsoft.com/office/powerpoint/2010/main" val="28572002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093F2-A439-B6C8-0EE6-4566523721C3}"/>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97FF332F-3C3D-15EA-D980-88FDD81F6F48}"/>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8" name="object 8">
            <a:extLst>
              <a:ext uri="{FF2B5EF4-FFF2-40B4-BE49-F238E27FC236}">
                <a16:creationId xmlns:a16="http://schemas.microsoft.com/office/drawing/2014/main" id="{021FAFD3-C30F-FA07-5F8C-342084067947}"/>
              </a:ext>
            </a:extLst>
          </p:cNvPr>
          <p:cNvGrpSpPr/>
          <p:nvPr/>
        </p:nvGrpSpPr>
        <p:grpSpPr>
          <a:xfrm>
            <a:off x="4874720" y="2889445"/>
            <a:ext cx="1656706" cy="539555"/>
            <a:chOff x="4510404" y="3581654"/>
            <a:chExt cx="746760" cy="243204"/>
          </a:xfrm>
          <a:solidFill>
            <a:srgbClr val="70578B"/>
          </a:solidFill>
          <a:effectLst>
            <a:outerShdw blurRad="63500" sx="102000" sy="102000" algn="ctr" rotWithShape="0">
              <a:prstClr val="black">
                <a:alpha val="40000"/>
              </a:prstClr>
            </a:outerShdw>
          </a:effectLst>
        </p:grpSpPr>
        <p:pic>
          <p:nvPicPr>
            <p:cNvPr id="9" name="object 9">
              <a:extLst>
                <a:ext uri="{FF2B5EF4-FFF2-40B4-BE49-F238E27FC236}">
                  <a16:creationId xmlns:a16="http://schemas.microsoft.com/office/drawing/2014/main" id="{8F84332D-8915-9DE5-DE3A-3DFACEEBA48D}"/>
                </a:ext>
              </a:extLst>
            </p:cNvPr>
            <p:cNvPicPr/>
            <p:nvPr/>
          </p:nvPicPr>
          <p:blipFill>
            <a:blip r:embed="rId2" cstate="print"/>
            <a:stretch>
              <a:fillRect/>
            </a:stretch>
          </p:blipFill>
          <p:spPr>
            <a:xfrm>
              <a:off x="4513452" y="3584702"/>
              <a:ext cx="740410" cy="236982"/>
            </a:xfrm>
            <a:prstGeom prst="rect">
              <a:avLst/>
            </a:prstGeom>
            <a:grpFill/>
            <a:ln>
              <a:noFill/>
            </a:ln>
          </p:spPr>
        </p:pic>
        <p:sp>
          <p:nvSpPr>
            <p:cNvPr id="10" name="object 10">
              <a:extLst>
                <a:ext uri="{FF2B5EF4-FFF2-40B4-BE49-F238E27FC236}">
                  <a16:creationId xmlns:a16="http://schemas.microsoft.com/office/drawing/2014/main" id="{F54D3F63-CA83-82FE-738B-8D9BA1AC0025}"/>
                </a:ext>
              </a:extLst>
            </p:cNvPr>
            <p:cNvSpPr/>
            <p:nvPr/>
          </p:nvSpPr>
          <p:spPr>
            <a:xfrm>
              <a:off x="4513452" y="3584702"/>
              <a:ext cx="740410" cy="237490"/>
            </a:xfrm>
            <a:custGeom>
              <a:avLst/>
              <a:gdLst/>
              <a:ahLst/>
              <a:cxnLst/>
              <a:rect l="l" t="t" r="r" b="b"/>
              <a:pathLst>
                <a:path w="740410" h="237489">
                  <a:moveTo>
                    <a:pt x="0" y="0"/>
                  </a:moveTo>
                  <a:lnTo>
                    <a:pt x="740410" y="0"/>
                  </a:lnTo>
                  <a:lnTo>
                    <a:pt x="740410" y="236982"/>
                  </a:lnTo>
                  <a:lnTo>
                    <a:pt x="0" y="236982"/>
                  </a:lnTo>
                  <a:lnTo>
                    <a:pt x="0" y="0"/>
                  </a:lnTo>
                  <a:close/>
                </a:path>
              </a:pathLst>
            </a:custGeom>
            <a:grpFill/>
            <a:ln w="6096">
              <a:noFill/>
            </a:ln>
          </p:spPr>
          <p:txBody>
            <a:bodyPr wrap="square" lIns="0" tIns="0" rIns="0" bIns="0" rtlCol="0"/>
            <a:lstStyle/>
            <a:p>
              <a:endParaRPr sz="742"/>
            </a:p>
          </p:txBody>
        </p:sp>
      </p:grpSp>
      <p:grpSp>
        <p:nvGrpSpPr>
          <p:cNvPr id="11" name="object 11">
            <a:extLst>
              <a:ext uri="{FF2B5EF4-FFF2-40B4-BE49-F238E27FC236}">
                <a16:creationId xmlns:a16="http://schemas.microsoft.com/office/drawing/2014/main" id="{3EA1A53A-4876-FE1A-DC1C-18D3E4AFA793}"/>
              </a:ext>
            </a:extLst>
          </p:cNvPr>
          <p:cNvGrpSpPr/>
          <p:nvPr/>
        </p:nvGrpSpPr>
        <p:grpSpPr>
          <a:xfrm>
            <a:off x="4869414" y="3566720"/>
            <a:ext cx="1656706" cy="539555"/>
            <a:chOff x="4510404" y="3937000"/>
            <a:chExt cx="746760" cy="243204"/>
          </a:xfrm>
          <a:solidFill>
            <a:srgbClr val="70578B"/>
          </a:solidFill>
          <a:effectLst>
            <a:outerShdw blurRad="63500" sx="102000" sy="102000" algn="ctr" rotWithShape="0">
              <a:prstClr val="black">
                <a:alpha val="40000"/>
              </a:prstClr>
            </a:outerShdw>
          </a:effectLst>
        </p:grpSpPr>
        <p:pic>
          <p:nvPicPr>
            <p:cNvPr id="12" name="object 12">
              <a:extLst>
                <a:ext uri="{FF2B5EF4-FFF2-40B4-BE49-F238E27FC236}">
                  <a16:creationId xmlns:a16="http://schemas.microsoft.com/office/drawing/2014/main" id="{DE39539F-F30C-3301-059E-FCB915A6AED2}"/>
                </a:ext>
              </a:extLst>
            </p:cNvPr>
            <p:cNvPicPr/>
            <p:nvPr/>
          </p:nvPicPr>
          <p:blipFill>
            <a:blip r:embed="rId3" cstate="print"/>
            <a:stretch>
              <a:fillRect/>
            </a:stretch>
          </p:blipFill>
          <p:spPr>
            <a:xfrm>
              <a:off x="4513452" y="3940047"/>
              <a:ext cx="740410" cy="236981"/>
            </a:xfrm>
            <a:prstGeom prst="rect">
              <a:avLst/>
            </a:prstGeom>
            <a:grpFill/>
            <a:ln>
              <a:noFill/>
            </a:ln>
          </p:spPr>
        </p:pic>
        <p:sp>
          <p:nvSpPr>
            <p:cNvPr id="13" name="object 13">
              <a:extLst>
                <a:ext uri="{FF2B5EF4-FFF2-40B4-BE49-F238E27FC236}">
                  <a16:creationId xmlns:a16="http://schemas.microsoft.com/office/drawing/2014/main" id="{47C6F6E1-8BE6-86FF-8C38-AB1CB15A566B}"/>
                </a:ext>
              </a:extLst>
            </p:cNvPr>
            <p:cNvSpPr/>
            <p:nvPr/>
          </p:nvSpPr>
          <p:spPr>
            <a:xfrm>
              <a:off x="4513452" y="3940047"/>
              <a:ext cx="740410" cy="237490"/>
            </a:xfrm>
            <a:custGeom>
              <a:avLst/>
              <a:gdLst/>
              <a:ahLst/>
              <a:cxnLst/>
              <a:rect l="l" t="t" r="r" b="b"/>
              <a:pathLst>
                <a:path w="740410" h="237489">
                  <a:moveTo>
                    <a:pt x="0" y="0"/>
                  </a:moveTo>
                  <a:lnTo>
                    <a:pt x="740410" y="0"/>
                  </a:lnTo>
                  <a:lnTo>
                    <a:pt x="740410" y="236981"/>
                  </a:lnTo>
                  <a:lnTo>
                    <a:pt x="0" y="236981"/>
                  </a:lnTo>
                  <a:lnTo>
                    <a:pt x="0" y="0"/>
                  </a:lnTo>
                  <a:close/>
                </a:path>
              </a:pathLst>
            </a:custGeom>
            <a:grpFill/>
            <a:ln w="6096">
              <a:noFill/>
            </a:ln>
          </p:spPr>
          <p:txBody>
            <a:bodyPr wrap="square" lIns="0" tIns="0" rIns="0" bIns="0" rtlCol="0"/>
            <a:lstStyle/>
            <a:p>
              <a:endParaRPr sz="742"/>
            </a:p>
          </p:txBody>
        </p:sp>
      </p:grpSp>
      <p:pic>
        <p:nvPicPr>
          <p:cNvPr id="2" name="object 10">
            <a:extLst>
              <a:ext uri="{FF2B5EF4-FFF2-40B4-BE49-F238E27FC236}">
                <a16:creationId xmlns:a16="http://schemas.microsoft.com/office/drawing/2014/main" id="{0CA00944-4710-9034-B172-E2DCDCD2B342}"/>
              </a:ext>
            </a:extLst>
          </p:cNvPr>
          <p:cNvPicPr/>
          <p:nvPr/>
        </p:nvPicPr>
        <p:blipFill>
          <a:blip r:embed="rId4" cstate="print"/>
          <a:stretch>
            <a:fillRect/>
          </a:stretch>
        </p:blipFill>
        <p:spPr>
          <a:xfrm>
            <a:off x="763054" y="4317012"/>
            <a:ext cx="1905269" cy="1389949"/>
          </a:xfrm>
          <a:prstGeom prst="rect">
            <a:avLst/>
          </a:prstGeom>
        </p:spPr>
      </p:pic>
      <p:sp>
        <p:nvSpPr>
          <p:cNvPr id="3" name="object 2">
            <a:extLst>
              <a:ext uri="{FF2B5EF4-FFF2-40B4-BE49-F238E27FC236}">
                <a16:creationId xmlns:a16="http://schemas.microsoft.com/office/drawing/2014/main" id="{DF0DD57D-69C9-AFAD-3AB6-113B0BF2657A}"/>
              </a:ext>
            </a:extLst>
          </p:cNvPr>
          <p:cNvSpPr txBox="1">
            <a:spLocks/>
          </p:cNvSpPr>
          <p:nvPr/>
        </p:nvSpPr>
        <p:spPr>
          <a:xfrm>
            <a:off x="410237" y="237303"/>
            <a:ext cx="4606264"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Det behøver ikke være svært</a:t>
            </a:r>
          </a:p>
        </p:txBody>
      </p:sp>
      <p:pic>
        <p:nvPicPr>
          <p:cNvPr id="5" name="Billede 4" descr="Et billede, der indeholder grøntsager, peberfrugt, sød peber, frugt og grønt&#10;&#10;Indhold genereret af kunstig intelligens kan være forkert.">
            <a:extLst>
              <a:ext uri="{FF2B5EF4-FFF2-40B4-BE49-F238E27FC236}">
                <a16:creationId xmlns:a16="http://schemas.microsoft.com/office/drawing/2014/main" id="{4F5D6DB8-75DC-8263-A52A-213A864ED0B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818017" y="1697240"/>
            <a:ext cx="2170954" cy="2170954"/>
          </a:xfrm>
          <a:prstGeom prst="rect">
            <a:avLst/>
          </a:prstGeom>
        </p:spPr>
      </p:pic>
      <p:pic>
        <p:nvPicPr>
          <p:cNvPr id="7" name="Billede 6" descr="Et billede, der indeholder grøntsager, frugt og grønt, Naturlige fødevarer, Vegansk ernæring&#10;&#10;Indhold genereret af kunstig intelligens kan være forkert.">
            <a:extLst>
              <a:ext uri="{FF2B5EF4-FFF2-40B4-BE49-F238E27FC236}">
                <a16:creationId xmlns:a16="http://schemas.microsoft.com/office/drawing/2014/main" id="{204F4C2B-0785-5FBC-1274-38DABCCF767C}"/>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val="0"/>
              </a:ext>
            </a:extLst>
          </a:blip>
          <a:srcRect l="22775" t="15873" r="19211" b="14921"/>
          <a:stretch/>
        </p:blipFill>
        <p:spPr>
          <a:xfrm>
            <a:off x="2903494" y="3573480"/>
            <a:ext cx="2684546" cy="2133481"/>
          </a:xfrm>
          <a:prstGeom prst="rect">
            <a:avLst/>
          </a:prstGeom>
        </p:spPr>
      </p:pic>
      <p:pic>
        <p:nvPicPr>
          <p:cNvPr id="15" name="Billede 14" descr="Et billede, der indeholder grøntsager, mad, gul, flaske&#10;&#10;Indhold genereret af kunstig intelligens kan være forkert.">
            <a:extLst>
              <a:ext uri="{FF2B5EF4-FFF2-40B4-BE49-F238E27FC236}">
                <a16:creationId xmlns:a16="http://schemas.microsoft.com/office/drawing/2014/main" id="{171711F2-B271-1702-105E-F421066BDEF6}"/>
              </a:ext>
            </a:extLst>
          </p:cNvPr>
          <p:cNvPicPr>
            <a:picLocks noChangeAspect="1"/>
          </p:cNvPicPr>
          <p:nvPr/>
        </p:nvPicPr>
        <p:blipFill>
          <a:blip r:embed="rId7" cstate="screen">
            <a:clrChange>
              <a:clrFrom>
                <a:srgbClr val="FEFEFE"/>
              </a:clrFrom>
              <a:clrTo>
                <a:srgbClr val="FEFEFE">
                  <a:alpha val="0"/>
                </a:srgbClr>
              </a:clrTo>
            </a:clrChange>
            <a:extLst>
              <a:ext uri="{28A0092B-C50C-407E-A947-70E740481C1C}">
                <a14:useLocalDpi xmlns:a14="http://schemas.microsoft.com/office/drawing/2010/main" val="0"/>
              </a:ext>
            </a:extLst>
          </a:blip>
          <a:srcRect l="78905" r="10098" b="23100"/>
          <a:stretch/>
        </p:blipFill>
        <p:spPr>
          <a:xfrm flipH="1">
            <a:off x="773228" y="1451223"/>
            <a:ext cx="673101" cy="2648006"/>
          </a:xfrm>
          <a:prstGeom prst="rect">
            <a:avLst/>
          </a:prstGeom>
        </p:spPr>
      </p:pic>
      <p:pic>
        <p:nvPicPr>
          <p:cNvPr id="24" name="Billede 23" descr="Et billede, der indeholder ret, mad, frugt, grøntsager&#10;&#10;Indhold genereret af kunstig intelligens kan være forkert.">
            <a:extLst>
              <a:ext uri="{FF2B5EF4-FFF2-40B4-BE49-F238E27FC236}">
                <a16:creationId xmlns:a16="http://schemas.microsoft.com/office/drawing/2014/main" id="{B09DF805-D0BA-CE53-143A-2F8A492452F7}"/>
              </a:ext>
            </a:extLst>
          </p:cNvPr>
          <p:cNvPicPr>
            <a:picLocks noChangeAspect="1"/>
          </p:cNvPicPr>
          <p:nvPr/>
        </p:nvPicPr>
        <p:blipFill>
          <a:blip r:embed="rId8" cstate="screen">
            <a:extLst>
              <a:ext uri="{28A0092B-C50C-407E-A947-70E740481C1C}">
                <a14:useLocalDpi xmlns:a14="http://schemas.microsoft.com/office/drawing/2010/main" val="0"/>
              </a:ext>
            </a:extLst>
          </a:blip>
          <a:srcRect l="14727"/>
          <a:stretch/>
        </p:blipFill>
        <p:spPr>
          <a:xfrm>
            <a:off x="7133928" y="1838811"/>
            <a:ext cx="4437630" cy="3469337"/>
          </a:xfrm>
          <a:prstGeom prst="rect">
            <a:avLst/>
          </a:prstGeom>
        </p:spPr>
      </p:pic>
    </p:spTree>
    <p:extLst>
      <p:ext uri="{BB962C8B-B14F-4D97-AF65-F5344CB8AC3E}">
        <p14:creationId xmlns:p14="http://schemas.microsoft.com/office/powerpoint/2010/main" val="21229787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67F78-8F0E-249F-02CA-705B592E372F}"/>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6B9E21E9-876A-9ADC-7C27-DE0176071A0B}"/>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8" name="object 8">
            <a:extLst>
              <a:ext uri="{FF2B5EF4-FFF2-40B4-BE49-F238E27FC236}">
                <a16:creationId xmlns:a16="http://schemas.microsoft.com/office/drawing/2014/main" id="{9CFDEF5F-EE3B-F594-B13C-01AEE694CCB6}"/>
              </a:ext>
            </a:extLst>
          </p:cNvPr>
          <p:cNvGrpSpPr/>
          <p:nvPr/>
        </p:nvGrpSpPr>
        <p:grpSpPr>
          <a:xfrm>
            <a:off x="4819239" y="3055570"/>
            <a:ext cx="1656706" cy="539555"/>
            <a:chOff x="4510404" y="3581654"/>
            <a:chExt cx="746760" cy="243204"/>
          </a:xfrm>
          <a:solidFill>
            <a:srgbClr val="70578B"/>
          </a:solidFill>
          <a:effectLst>
            <a:outerShdw blurRad="63500" sx="102000" sy="102000" algn="ctr" rotWithShape="0">
              <a:prstClr val="black">
                <a:alpha val="40000"/>
              </a:prstClr>
            </a:outerShdw>
          </a:effectLst>
        </p:grpSpPr>
        <p:pic>
          <p:nvPicPr>
            <p:cNvPr id="9" name="object 9">
              <a:extLst>
                <a:ext uri="{FF2B5EF4-FFF2-40B4-BE49-F238E27FC236}">
                  <a16:creationId xmlns:a16="http://schemas.microsoft.com/office/drawing/2014/main" id="{8BD190A5-E5F9-0EDF-9EEB-9E96842A9A68}"/>
                </a:ext>
              </a:extLst>
            </p:cNvPr>
            <p:cNvPicPr/>
            <p:nvPr/>
          </p:nvPicPr>
          <p:blipFill>
            <a:blip r:embed="rId2" cstate="print"/>
            <a:stretch>
              <a:fillRect/>
            </a:stretch>
          </p:blipFill>
          <p:spPr>
            <a:xfrm>
              <a:off x="4513452" y="3584702"/>
              <a:ext cx="740410" cy="236982"/>
            </a:xfrm>
            <a:prstGeom prst="rect">
              <a:avLst/>
            </a:prstGeom>
            <a:grpFill/>
            <a:ln>
              <a:noFill/>
            </a:ln>
          </p:spPr>
        </p:pic>
        <p:sp>
          <p:nvSpPr>
            <p:cNvPr id="10" name="object 10">
              <a:extLst>
                <a:ext uri="{FF2B5EF4-FFF2-40B4-BE49-F238E27FC236}">
                  <a16:creationId xmlns:a16="http://schemas.microsoft.com/office/drawing/2014/main" id="{6F01E510-1A0F-8F2E-7F02-F1C48D5541DC}"/>
                </a:ext>
              </a:extLst>
            </p:cNvPr>
            <p:cNvSpPr/>
            <p:nvPr/>
          </p:nvSpPr>
          <p:spPr>
            <a:xfrm>
              <a:off x="4513452" y="3584702"/>
              <a:ext cx="740410" cy="237490"/>
            </a:xfrm>
            <a:custGeom>
              <a:avLst/>
              <a:gdLst/>
              <a:ahLst/>
              <a:cxnLst/>
              <a:rect l="l" t="t" r="r" b="b"/>
              <a:pathLst>
                <a:path w="740410" h="237489">
                  <a:moveTo>
                    <a:pt x="0" y="0"/>
                  </a:moveTo>
                  <a:lnTo>
                    <a:pt x="740410" y="0"/>
                  </a:lnTo>
                  <a:lnTo>
                    <a:pt x="740410" y="236982"/>
                  </a:lnTo>
                  <a:lnTo>
                    <a:pt x="0" y="236982"/>
                  </a:lnTo>
                  <a:lnTo>
                    <a:pt x="0" y="0"/>
                  </a:lnTo>
                  <a:close/>
                </a:path>
              </a:pathLst>
            </a:custGeom>
            <a:grpFill/>
            <a:ln w="6096">
              <a:noFill/>
            </a:ln>
          </p:spPr>
          <p:txBody>
            <a:bodyPr wrap="square" lIns="0" tIns="0" rIns="0" bIns="0" rtlCol="0"/>
            <a:lstStyle/>
            <a:p>
              <a:endParaRPr sz="742"/>
            </a:p>
          </p:txBody>
        </p:sp>
      </p:grpSp>
      <p:grpSp>
        <p:nvGrpSpPr>
          <p:cNvPr id="11" name="object 11">
            <a:extLst>
              <a:ext uri="{FF2B5EF4-FFF2-40B4-BE49-F238E27FC236}">
                <a16:creationId xmlns:a16="http://schemas.microsoft.com/office/drawing/2014/main" id="{E8C23C11-C859-18C1-A105-4DE6962CAE58}"/>
              </a:ext>
            </a:extLst>
          </p:cNvPr>
          <p:cNvGrpSpPr/>
          <p:nvPr/>
        </p:nvGrpSpPr>
        <p:grpSpPr>
          <a:xfrm>
            <a:off x="4813933" y="3732845"/>
            <a:ext cx="1656706" cy="539555"/>
            <a:chOff x="4510404" y="3937000"/>
            <a:chExt cx="746760" cy="243204"/>
          </a:xfrm>
          <a:solidFill>
            <a:srgbClr val="70578B"/>
          </a:solidFill>
          <a:effectLst>
            <a:outerShdw blurRad="63500" sx="102000" sy="102000" algn="ctr" rotWithShape="0">
              <a:prstClr val="black">
                <a:alpha val="40000"/>
              </a:prstClr>
            </a:outerShdw>
          </a:effectLst>
        </p:grpSpPr>
        <p:pic>
          <p:nvPicPr>
            <p:cNvPr id="12" name="object 12">
              <a:extLst>
                <a:ext uri="{FF2B5EF4-FFF2-40B4-BE49-F238E27FC236}">
                  <a16:creationId xmlns:a16="http://schemas.microsoft.com/office/drawing/2014/main" id="{B40EB833-695C-2C58-AE99-AEE672E34290}"/>
                </a:ext>
              </a:extLst>
            </p:cNvPr>
            <p:cNvPicPr/>
            <p:nvPr/>
          </p:nvPicPr>
          <p:blipFill>
            <a:blip r:embed="rId3" cstate="print"/>
            <a:stretch>
              <a:fillRect/>
            </a:stretch>
          </p:blipFill>
          <p:spPr>
            <a:xfrm>
              <a:off x="4513452" y="3940047"/>
              <a:ext cx="740410" cy="236981"/>
            </a:xfrm>
            <a:prstGeom prst="rect">
              <a:avLst/>
            </a:prstGeom>
            <a:grpFill/>
            <a:ln>
              <a:noFill/>
            </a:ln>
          </p:spPr>
        </p:pic>
        <p:sp>
          <p:nvSpPr>
            <p:cNvPr id="13" name="object 13">
              <a:extLst>
                <a:ext uri="{FF2B5EF4-FFF2-40B4-BE49-F238E27FC236}">
                  <a16:creationId xmlns:a16="http://schemas.microsoft.com/office/drawing/2014/main" id="{4F137C5C-9B47-9603-5ADB-B3EF529D2305}"/>
                </a:ext>
              </a:extLst>
            </p:cNvPr>
            <p:cNvSpPr/>
            <p:nvPr/>
          </p:nvSpPr>
          <p:spPr>
            <a:xfrm>
              <a:off x="4513452" y="3940047"/>
              <a:ext cx="740410" cy="237490"/>
            </a:xfrm>
            <a:custGeom>
              <a:avLst/>
              <a:gdLst/>
              <a:ahLst/>
              <a:cxnLst/>
              <a:rect l="l" t="t" r="r" b="b"/>
              <a:pathLst>
                <a:path w="740410" h="237489">
                  <a:moveTo>
                    <a:pt x="0" y="0"/>
                  </a:moveTo>
                  <a:lnTo>
                    <a:pt x="740410" y="0"/>
                  </a:lnTo>
                  <a:lnTo>
                    <a:pt x="740410" y="236981"/>
                  </a:lnTo>
                  <a:lnTo>
                    <a:pt x="0" y="236981"/>
                  </a:lnTo>
                  <a:lnTo>
                    <a:pt x="0" y="0"/>
                  </a:lnTo>
                  <a:close/>
                </a:path>
              </a:pathLst>
            </a:custGeom>
            <a:grpFill/>
            <a:ln w="6096">
              <a:noFill/>
            </a:ln>
          </p:spPr>
          <p:txBody>
            <a:bodyPr wrap="square" lIns="0" tIns="0" rIns="0" bIns="0" rtlCol="0"/>
            <a:lstStyle/>
            <a:p>
              <a:endParaRPr sz="742"/>
            </a:p>
          </p:txBody>
        </p:sp>
      </p:grpSp>
      <p:pic>
        <p:nvPicPr>
          <p:cNvPr id="15" name="object 15">
            <a:extLst>
              <a:ext uri="{FF2B5EF4-FFF2-40B4-BE49-F238E27FC236}">
                <a16:creationId xmlns:a16="http://schemas.microsoft.com/office/drawing/2014/main" id="{DC68867B-4F78-A812-AB55-05B9302ACD65}"/>
              </a:ext>
            </a:extLst>
          </p:cNvPr>
          <p:cNvPicPr/>
          <p:nvPr/>
        </p:nvPicPr>
        <p:blipFill>
          <a:blip r:embed="rId4" cstate="print"/>
          <a:stretch>
            <a:fillRect/>
          </a:stretch>
        </p:blipFill>
        <p:spPr>
          <a:xfrm>
            <a:off x="7219964" y="2201419"/>
            <a:ext cx="4205350" cy="2889445"/>
          </a:xfrm>
          <a:prstGeom prst="rect">
            <a:avLst/>
          </a:prstGeom>
        </p:spPr>
      </p:pic>
      <p:pic>
        <p:nvPicPr>
          <p:cNvPr id="24" name="Billede 23" descr="Et billede, der indeholder Dyrefedt, Kød/hud, mad, indendørs&#10;&#10;Indhold genereret af kunstig intelligens kan være forkert.">
            <a:extLst>
              <a:ext uri="{FF2B5EF4-FFF2-40B4-BE49-F238E27FC236}">
                <a16:creationId xmlns:a16="http://schemas.microsoft.com/office/drawing/2014/main" id="{8EC846BF-7350-6B97-FF8A-D11CF0B3AD5B}"/>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56309" y="4662371"/>
            <a:ext cx="2043267" cy="1362178"/>
          </a:xfrm>
          <a:prstGeom prst="rect">
            <a:avLst/>
          </a:prstGeom>
        </p:spPr>
      </p:pic>
      <p:sp>
        <p:nvSpPr>
          <p:cNvPr id="2" name="object 2">
            <a:extLst>
              <a:ext uri="{FF2B5EF4-FFF2-40B4-BE49-F238E27FC236}">
                <a16:creationId xmlns:a16="http://schemas.microsoft.com/office/drawing/2014/main" id="{FB5680EC-0508-6B9B-021C-5D2502B2DDC0}"/>
              </a:ext>
            </a:extLst>
          </p:cNvPr>
          <p:cNvSpPr txBox="1">
            <a:spLocks/>
          </p:cNvSpPr>
          <p:nvPr/>
        </p:nvSpPr>
        <p:spPr>
          <a:xfrm>
            <a:off x="410237" y="237303"/>
            <a:ext cx="4606264" cy="1242154"/>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Det behøver ikke være svært</a:t>
            </a:r>
          </a:p>
        </p:txBody>
      </p:sp>
      <p:pic>
        <p:nvPicPr>
          <p:cNvPr id="14" name="Billede 13" descr="Et billede, der indeholder grøntsager, mad, gul, flaske&#10;&#10;Indhold genereret af kunstig intelligens kan være forkert.">
            <a:extLst>
              <a:ext uri="{FF2B5EF4-FFF2-40B4-BE49-F238E27FC236}">
                <a16:creationId xmlns:a16="http://schemas.microsoft.com/office/drawing/2014/main" id="{1AA14D55-CC32-947B-61B4-78BBEB419CA9}"/>
              </a:ext>
            </a:extLst>
          </p:cNvPr>
          <p:cNvPicPr>
            <a:picLocks noChangeAspect="1"/>
          </p:cNvPicPr>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val="0"/>
              </a:ext>
            </a:extLst>
          </a:blip>
          <a:srcRect l="78905" r="10098" b="23100"/>
          <a:stretch/>
        </p:blipFill>
        <p:spPr>
          <a:xfrm flipH="1">
            <a:off x="361663" y="1923894"/>
            <a:ext cx="356202" cy="1401313"/>
          </a:xfrm>
          <a:prstGeom prst="rect">
            <a:avLst/>
          </a:prstGeom>
        </p:spPr>
      </p:pic>
      <p:pic>
        <p:nvPicPr>
          <p:cNvPr id="19" name="Billede 18" descr="Et billede, der indeholder Snack, kop/decilitermål, bold, mad&#10;&#10;Indhold genereret af kunstig intelligens kan være forkert.">
            <a:extLst>
              <a:ext uri="{FF2B5EF4-FFF2-40B4-BE49-F238E27FC236}">
                <a16:creationId xmlns:a16="http://schemas.microsoft.com/office/drawing/2014/main" id="{B8B37980-06FD-29BF-251E-FBD387EA678F}"/>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3065949" y="1881444"/>
            <a:ext cx="1444172" cy="2166258"/>
          </a:xfrm>
          <a:prstGeom prst="rect">
            <a:avLst/>
          </a:prstGeom>
        </p:spPr>
      </p:pic>
      <p:pic>
        <p:nvPicPr>
          <p:cNvPr id="25" name="Billede 24" descr="Et billede, der indeholder Køkkenredskaber, dessert, ske, sølvtøj&#10;&#10;Indhold genereret af kunstig intelligens kan være forkert.">
            <a:extLst>
              <a:ext uri="{FF2B5EF4-FFF2-40B4-BE49-F238E27FC236}">
                <a16:creationId xmlns:a16="http://schemas.microsoft.com/office/drawing/2014/main" id="{1FFCE250-1761-3A44-2B9C-40D4D140E875}"/>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220853" y="1924415"/>
            <a:ext cx="1478837" cy="2070371"/>
          </a:xfrm>
          <a:prstGeom prst="rect">
            <a:avLst/>
          </a:prstGeom>
        </p:spPr>
      </p:pic>
      <p:pic>
        <p:nvPicPr>
          <p:cNvPr id="27" name="Billede 26" descr="Et billede, der indeholder Naturlige fødevarer, frugt og grønt, Helsekost, grøntsager&#10;&#10;Indhold genereret af kunstig intelligens kan være forkert.">
            <a:extLst>
              <a:ext uri="{FF2B5EF4-FFF2-40B4-BE49-F238E27FC236}">
                <a16:creationId xmlns:a16="http://schemas.microsoft.com/office/drawing/2014/main" id="{9D0711C1-625F-0A95-AB80-528736458989}"/>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642057" y="4449689"/>
            <a:ext cx="2423892" cy="1691532"/>
          </a:xfrm>
          <a:prstGeom prst="rect">
            <a:avLst/>
          </a:prstGeom>
        </p:spPr>
      </p:pic>
    </p:spTree>
    <p:extLst>
      <p:ext uri="{BB962C8B-B14F-4D97-AF65-F5344CB8AC3E}">
        <p14:creationId xmlns:p14="http://schemas.microsoft.com/office/powerpoint/2010/main" val="16866551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2D848-F9A3-F315-97E2-F5EE38D183C6}"/>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52298A34-55F8-1FB8-B9A0-F75F8D283523}"/>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4">
            <a:extLst>
              <a:ext uri="{FF2B5EF4-FFF2-40B4-BE49-F238E27FC236}">
                <a16:creationId xmlns:a16="http://schemas.microsoft.com/office/drawing/2014/main" id="{47EF95DD-C17D-5D00-2F21-BAD0C1E779F1}"/>
              </a:ext>
            </a:extLst>
          </p:cNvPr>
          <p:cNvSpPr txBox="1"/>
          <p:nvPr/>
        </p:nvSpPr>
        <p:spPr>
          <a:xfrm>
            <a:off x="2673103" y="6463264"/>
            <a:ext cx="6804449" cy="207067"/>
          </a:xfrm>
          <a:prstGeom prst="rect">
            <a:avLst/>
          </a:prstGeom>
        </p:spPr>
        <p:txBody>
          <a:bodyPr vert="horz" wrap="square" lIns="0" tIns="11516" rIns="0" bIns="0" rtlCol="0">
            <a:spAutoFit/>
          </a:bodyPr>
          <a:lstStyle/>
          <a:p>
            <a:pPr marL="11516">
              <a:spcBef>
                <a:spcPts val="91"/>
              </a:spcBef>
            </a:pPr>
            <a:r>
              <a:rPr sz="1270" dirty="0">
                <a:solidFill>
                  <a:srgbClr val="FFFFFF"/>
                </a:solidFill>
                <a:latin typeface="Times New Roman"/>
                <a:cs typeface="Times New Roman"/>
              </a:rPr>
              <a:t>K</a:t>
            </a:r>
            <a:r>
              <a:rPr sz="1270" spc="-86" dirty="0">
                <a:solidFill>
                  <a:srgbClr val="FFFFFF"/>
                </a:solidFill>
                <a:latin typeface="Times New Roman"/>
                <a:cs typeface="Times New Roman"/>
              </a:rPr>
              <a:t> </a:t>
            </a:r>
            <a:r>
              <a:rPr sz="1270" dirty="0">
                <a:solidFill>
                  <a:srgbClr val="FFFFFF"/>
                </a:solidFill>
                <a:latin typeface="Times New Roman"/>
                <a:cs typeface="Times New Roman"/>
              </a:rPr>
              <a:t>A</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2" dirty="0">
                <a:solidFill>
                  <a:srgbClr val="FFFFFF"/>
                </a:solidFill>
                <a:latin typeface="Times New Roman"/>
                <a:cs typeface="Times New Roman"/>
              </a:rPr>
              <a:t> </a:t>
            </a:r>
            <a:r>
              <a:rPr sz="1270" dirty="0">
                <a:solidFill>
                  <a:srgbClr val="FFFFFF"/>
                </a:solidFill>
                <a:latin typeface="Times New Roman"/>
                <a:cs typeface="Times New Roman"/>
              </a:rPr>
              <a:t>N</a:t>
            </a:r>
            <a:r>
              <a:rPr sz="1270" spc="82" dirty="0">
                <a:solidFill>
                  <a:srgbClr val="FFFFFF"/>
                </a:solidFill>
                <a:latin typeface="Times New Roman"/>
                <a:cs typeface="Times New Roman"/>
              </a:rPr>
              <a:t>  </a:t>
            </a:r>
            <a:r>
              <a:rPr sz="1270" dirty="0">
                <a:solidFill>
                  <a:srgbClr val="FFFFFF"/>
                </a:solidFill>
                <a:latin typeface="Times New Roman"/>
                <a:cs typeface="Times New Roman"/>
              </a:rPr>
              <a:t>N</a:t>
            </a:r>
            <a:r>
              <a:rPr sz="1270" spc="-86" dirty="0">
                <a:solidFill>
                  <a:srgbClr val="FFFFFF"/>
                </a:solidFill>
                <a:latin typeface="Times New Roman"/>
                <a:cs typeface="Times New Roman"/>
              </a:rPr>
              <a:t> </a:t>
            </a:r>
            <a:r>
              <a:rPr sz="1270" dirty="0">
                <a:solidFill>
                  <a:srgbClr val="FFFFFF"/>
                </a:solidFill>
                <a:latin typeface="Times New Roman"/>
                <a:cs typeface="Times New Roman"/>
              </a:rPr>
              <a:t>Ø</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77" dirty="0">
                <a:solidFill>
                  <a:srgbClr val="FFFFFF"/>
                </a:solidFill>
                <a:latin typeface="Times New Roman"/>
                <a:cs typeface="Times New Roman"/>
              </a:rPr>
              <a:t> </a:t>
            </a:r>
            <a:r>
              <a:rPr sz="1270" spc="-9" dirty="0">
                <a:solidFill>
                  <a:srgbClr val="FFFFFF"/>
                </a:solidFill>
                <a:latin typeface="Times New Roman"/>
                <a:cs typeface="Times New Roman"/>
              </a:rPr>
              <a:t>B</a:t>
            </a:r>
            <a:r>
              <a:rPr sz="1270" spc="-82" dirty="0">
                <a:solidFill>
                  <a:srgbClr val="FFFFFF"/>
                </a:solidFill>
                <a:latin typeface="Times New Roman"/>
                <a:cs typeface="Times New Roman"/>
              </a:rPr>
              <a:t> </a:t>
            </a:r>
            <a:r>
              <a:rPr sz="1270" dirty="0">
                <a:solidFill>
                  <a:srgbClr val="FFFFFF"/>
                </a:solidFill>
                <a:latin typeface="Times New Roman"/>
                <a:cs typeface="Times New Roman"/>
              </a:rPr>
              <a:t>Y</a:t>
            </a:r>
            <a:r>
              <a:rPr sz="1270" spc="426" dirty="0">
                <a:solidFill>
                  <a:srgbClr val="FFFFFF"/>
                </a:solidFill>
                <a:latin typeface="Times New Roman"/>
                <a:cs typeface="Times New Roman"/>
              </a:rPr>
              <a:t> </a:t>
            </a:r>
            <a:r>
              <a:rPr sz="1270" dirty="0">
                <a:solidFill>
                  <a:srgbClr val="FFFFFF"/>
                </a:solidFill>
                <a:latin typeface="Times New Roman"/>
                <a:cs typeface="Times New Roman"/>
              </a:rPr>
              <a:t>∙</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2"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N</a:t>
            </a:r>
            <a:r>
              <a:rPr sz="1270" spc="-82" dirty="0">
                <a:solidFill>
                  <a:srgbClr val="FFFFFF"/>
                </a:solidFill>
                <a:latin typeface="Times New Roman"/>
                <a:cs typeface="Times New Roman"/>
              </a:rPr>
              <a:t> </a:t>
            </a:r>
            <a:r>
              <a:rPr sz="1270" spc="-18" dirty="0">
                <a:solidFill>
                  <a:srgbClr val="FFFFFF"/>
                </a:solidFill>
                <a:latin typeface="Times New Roman"/>
                <a:cs typeface="Times New Roman"/>
              </a:rPr>
              <a:t>Æ</a:t>
            </a:r>
            <a:r>
              <a:rPr sz="1270" spc="-103"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I</a:t>
            </a:r>
            <a:r>
              <a:rPr sz="1270" spc="-77" dirty="0">
                <a:solidFill>
                  <a:srgbClr val="FFFFFF"/>
                </a:solidFill>
                <a:latin typeface="Times New Roman"/>
                <a:cs typeface="Times New Roman"/>
              </a:rPr>
              <a:t> </a:t>
            </a:r>
            <a:r>
              <a:rPr sz="1270" dirty="0">
                <a:solidFill>
                  <a:srgbClr val="FFFFFF"/>
                </a:solidFill>
                <a:latin typeface="Times New Roman"/>
                <a:cs typeface="Times New Roman"/>
              </a:rPr>
              <a:t>N</a:t>
            </a:r>
            <a:r>
              <a:rPr sz="1270" spc="-86" dirty="0">
                <a:solidFill>
                  <a:srgbClr val="FFFFFF"/>
                </a:solidFill>
                <a:latin typeface="Times New Roman"/>
                <a:cs typeface="Times New Roman"/>
              </a:rPr>
              <a:t> </a:t>
            </a:r>
            <a:r>
              <a:rPr sz="1270" dirty="0">
                <a:solidFill>
                  <a:srgbClr val="FFFFFF"/>
                </a:solidFill>
                <a:latin typeface="Times New Roman"/>
                <a:cs typeface="Times New Roman"/>
              </a:rPr>
              <a:t>G</a:t>
            </a:r>
            <a:r>
              <a:rPr sz="1270" spc="-86" dirty="0">
                <a:solidFill>
                  <a:srgbClr val="FFFFFF"/>
                </a:solidFill>
                <a:latin typeface="Times New Roman"/>
                <a:cs typeface="Times New Roman"/>
              </a:rPr>
              <a:t> </a:t>
            </a:r>
            <a:r>
              <a:rPr sz="1270" dirty="0">
                <a:solidFill>
                  <a:srgbClr val="FFFFFF"/>
                </a:solidFill>
                <a:latin typeface="Times New Roman"/>
                <a:cs typeface="Times New Roman"/>
              </a:rPr>
              <a:t>S</a:t>
            </a:r>
            <a:r>
              <a:rPr sz="1270" spc="-82" dirty="0">
                <a:solidFill>
                  <a:srgbClr val="FFFFFF"/>
                </a:solidFill>
                <a:latin typeface="Times New Roman"/>
                <a:cs typeface="Times New Roman"/>
              </a:rPr>
              <a:t> </a:t>
            </a:r>
            <a:r>
              <a:rPr sz="1270" dirty="0">
                <a:solidFill>
                  <a:srgbClr val="FFFFFF"/>
                </a:solidFill>
                <a:latin typeface="Times New Roman"/>
                <a:cs typeface="Times New Roman"/>
              </a:rPr>
              <a:t>T</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A</a:t>
            </a:r>
            <a:r>
              <a:rPr sz="1270" spc="-82" dirty="0">
                <a:solidFill>
                  <a:srgbClr val="FFFFFF"/>
                </a:solidFill>
                <a:latin typeface="Times New Roman"/>
                <a:cs typeface="Times New Roman"/>
              </a:rPr>
              <a:t> </a:t>
            </a:r>
            <a:r>
              <a:rPr sz="1270" dirty="0">
                <a:solidFill>
                  <a:srgbClr val="FFFFFF"/>
                </a:solidFill>
                <a:latin typeface="Times New Roman"/>
                <a:cs typeface="Times New Roman"/>
              </a:rPr>
              <a:t>P</a:t>
            </a:r>
            <a:r>
              <a:rPr sz="1270" spc="-82" dirty="0">
                <a:solidFill>
                  <a:srgbClr val="FFFFFF"/>
                </a:solidFill>
                <a:latin typeface="Times New Roman"/>
                <a:cs typeface="Times New Roman"/>
              </a:rPr>
              <a:t> </a:t>
            </a:r>
            <a:r>
              <a:rPr sz="1270" dirty="0">
                <a:solidFill>
                  <a:srgbClr val="FFFFFF"/>
                </a:solidFill>
                <a:latin typeface="Times New Roman"/>
                <a:cs typeface="Times New Roman"/>
              </a:rPr>
              <a:t>I</a:t>
            </a:r>
            <a:r>
              <a:rPr sz="1270" spc="77" dirty="0">
                <a:solidFill>
                  <a:srgbClr val="FFFFFF"/>
                </a:solidFill>
                <a:latin typeface="Times New Roman"/>
                <a:cs typeface="Times New Roman"/>
              </a:rPr>
              <a:t>  </a:t>
            </a:r>
            <a:r>
              <a:rPr sz="1270" dirty="0">
                <a:solidFill>
                  <a:srgbClr val="FFFFFF"/>
                </a:solidFill>
                <a:latin typeface="Times New Roman"/>
                <a:cs typeface="Times New Roman"/>
              </a:rPr>
              <a:t>∙</a:t>
            </a:r>
            <a:r>
              <a:rPr sz="1270" spc="77" dirty="0">
                <a:solidFill>
                  <a:srgbClr val="FFFFFF"/>
                </a:solidFill>
                <a:latin typeface="Times New Roman"/>
                <a:cs typeface="Times New Roman"/>
              </a:rPr>
              <a:t>  </a:t>
            </a:r>
            <a:r>
              <a:rPr sz="1270" dirty="0">
                <a:solidFill>
                  <a:srgbClr val="FFFFFF"/>
                </a:solidFill>
                <a:latin typeface="Times New Roman"/>
                <a:cs typeface="Times New Roman"/>
              </a:rPr>
              <a:t>K</a:t>
            </a:r>
            <a:r>
              <a:rPr sz="1270" spc="-82" dirty="0">
                <a:solidFill>
                  <a:srgbClr val="FFFFFF"/>
                </a:solidFill>
                <a:latin typeface="Times New Roman"/>
                <a:cs typeface="Times New Roman"/>
              </a:rPr>
              <a:t> </a:t>
            </a:r>
            <a:r>
              <a:rPr sz="1270" dirty="0">
                <a:solidFill>
                  <a:srgbClr val="FFFFFF"/>
                </a:solidFill>
                <a:latin typeface="Times New Roman"/>
                <a:cs typeface="Times New Roman"/>
              </a:rPr>
              <a:t>A</a:t>
            </a:r>
            <a:r>
              <a:rPr sz="1270" spc="-82"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dirty="0">
                <a:solidFill>
                  <a:srgbClr val="FFFFFF"/>
                </a:solidFill>
                <a:latin typeface="Times New Roman"/>
                <a:cs typeface="Times New Roman"/>
              </a:rPr>
              <a:t>E</a:t>
            </a:r>
            <a:r>
              <a:rPr sz="1270" spc="-86" dirty="0">
                <a:solidFill>
                  <a:srgbClr val="FFFFFF"/>
                </a:solidFill>
                <a:latin typeface="Times New Roman"/>
                <a:cs typeface="Times New Roman"/>
              </a:rPr>
              <a:t> </a:t>
            </a:r>
            <a:r>
              <a:rPr sz="1270" dirty="0">
                <a:solidFill>
                  <a:srgbClr val="FFFFFF"/>
                </a:solidFill>
                <a:latin typeface="Times New Roman"/>
                <a:cs typeface="Times New Roman"/>
              </a:rPr>
              <a:t>N</a:t>
            </a:r>
            <a:r>
              <a:rPr sz="1270" spc="-86" dirty="0">
                <a:solidFill>
                  <a:srgbClr val="FFFFFF"/>
                </a:solidFill>
                <a:latin typeface="Times New Roman"/>
                <a:cs typeface="Times New Roman"/>
              </a:rPr>
              <a:t> </a:t>
            </a:r>
            <a:r>
              <a:rPr sz="1270" dirty="0">
                <a:solidFill>
                  <a:srgbClr val="FFFFFF"/>
                </a:solidFill>
                <a:latin typeface="Times New Roman"/>
                <a:cs typeface="Times New Roman"/>
              </a:rPr>
              <a:t>N</a:t>
            </a:r>
            <a:r>
              <a:rPr sz="1270" spc="-82" dirty="0">
                <a:solidFill>
                  <a:srgbClr val="FFFFFF"/>
                </a:solidFill>
                <a:latin typeface="Times New Roman"/>
                <a:cs typeface="Times New Roman"/>
              </a:rPr>
              <a:t> </a:t>
            </a:r>
            <a:r>
              <a:rPr sz="1270" dirty="0">
                <a:solidFill>
                  <a:srgbClr val="FFFFFF"/>
                </a:solidFill>
                <a:latin typeface="Times New Roman"/>
                <a:cs typeface="Times New Roman"/>
              </a:rPr>
              <a:t>O</a:t>
            </a:r>
            <a:r>
              <a:rPr sz="1270" spc="-86" dirty="0">
                <a:solidFill>
                  <a:srgbClr val="FFFFFF"/>
                </a:solidFill>
                <a:latin typeface="Times New Roman"/>
                <a:cs typeface="Times New Roman"/>
              </a:rPr>
              <a:t> </a:t>
            </a:r>
            <a:r>
              <a:rPr sz="1270" spc="-9" dirty="0">
                <a:solidFill>
                  <a:srgbClr val="FFFFFF"/>
                </a:solidFill>
                <a:latin typeface="Times New Roman"/>
                <a:cs typeface="Times New Roman"/>
              </a:rPr>
              <a:t>R</a:t>
            </a:r>
            <a:r>
              <a:rPr sz="1270" spc="-82" dirty="0">
                <a:solidFill>
                  <a:srgbClr val="FFFFFF"/>
                </a:solidFill>
                <a:latin typeface="Times New Roman"/>
                <a:cs typeface="Times New Roman"/>
              </a:rPr>
              <a:t> </a:t>
            </a:r>
            <a:r>
              <a:rPr sz="1270" spc="-9" dirty="0">
                <a:solidFill>
                  <a:srgbClr val="FFFFFF"/>
                </a:solidFill>
                <a:latin typeface="Times New Roman"/>
                <a:cs typeface="Times New Roman"/>
              </a:rPr>
              <a:t>B</a:t>
            </a:r>
            <a:r>
              <a:rPr sz="1270" spc="-77" dirty="0">
                <a:solidFill>
                  <a:srgbClr val="FFFFFF"/>
                </a:solidFill>
                <a:latin typeface="Times New Roman"/>
                <a:cs typeface="Times New Roman"/>
              </a:rPr>
              <a:t> </a:t>
            </a:r>
            <a:r>
              <a:rPr sz="1270" dirty="0">
                <a:solidFill>
                  <a:srgbClr val="FFFFFF"/>
                </a:solidFill>
                <a:latin typeface="Times New Roman"/>
                <a:cs typeface="Times New Roman"/>
              </a:rPr>
              <a:t>Y.</a:t>
            </a:r>
            <a:r>
              <a:rPr sz="1270" spc="-86" dirty="0">
                <a:solidFill>
                  <a:srgbClr val="FFFFFF"/>
                </a:solidFill>
                <a:latin typeface="Times New Roman"/>
                <a:cs typeface="Times New Roman"/>
              </a:rPr>
              <a:t> </a:t>
            </a:r>
            <a:r>
              <a:rPr sz="1270" dirty="0">
                <a:solidFill>
                  <a:srgbClr val="FFFFFF"/>
                </a:solidFill>
                <a:latin typeface="Times New Roman"/>
                <a:cs typeface="Times New Roman"/>
              </a:rPr>
              <a:t>D</a:t>
            </a:r>
            <a:r>
              <a:rPr sz="1270" spc="-86" dirty="0">
                <a:solidFill>
                  <a:srgbClr val="FFFFFF"/>
                </a:solidFill>
                <a:latin typeface="Times New Roman"/>
                <a:cs typeface="Times New Roman"/>
              </a:rPr>
              <a:t> </a:t>
            </a:r>
            <a:r>
              <a:rPr sz="1270" dirty="0">
                <a:solidFill>
                  <a:srgbClr val="FFFFFF"/>
                </a:solidFill>
                <a:latin typeface="Times New Roman"/>
                <a:cs typeface="Times New Roman"/>
              </a:rPr>
              <a:t>K</a:t>
            </a:r>
            <a:r>
              <a:rPr sz="1270" spc="91" dirty="0">
                <a:solidFill>
                  <a:srgbClr val="FFFFFF"/>
                </a:solidFill>
                <a:latin typeface="Times New Roman"/>
                <a:cs typeface="Times New Roman"/>
              </a:rPr>
              <a:t>  </a:t>
            </a:r>
            <a:r>
              <a:rPr sz="1270" dirty="0">
                <a:solidFill>
                  <a:srgbClr val="FFFFFF"/>
                </a:solidFill>
                <a:latin typeface="Times New Roman"/>
                <a:cs typeface="Times New Roman"/>
              </a:rPr>
              <a:t>∙</a:t>
            </a:r>
            <a:r>
              <a:rPr sz="1270" spc="77" dirty="0">
                <a:solidFill>
                  <a:srgbClr val="FFFFFF"/>
                </a:solidFill>
                <a:latin typeface="Times New Roman"/>
                <a:cs typeface="Times New Roman"/>
              </a:rPr>
              <a:t>  </a:t>
            </a:r>
            <a:r>
              <a:rPr sz="1270" dirty="0">
                <a:solidFill>
                  <a:srgbClr val="FFFFFF"/>
                </a:solidFill>
                <a:latin typeface="Times New Roman"/>
                <a:cs typeface="Times New Roman"/>
              </a:rPr>
              <a:t>2</a:t>
            </a:r>
            <a:r>
              <a:rPr sz="1270" spc="-73" dirty="0">
                <a:solidFill>
                  <a:srgbClr val="FFFFFF"/>
                </a:solidFill>
                <a:latin typeface="Times New Roman"/>
                <a:cs typeface="Times New Roman"/>
              </a:rPr>
              <a:t> </a:t>
            </a:r>
            <a:r>
              <a:rPr sz="1270" dirty="0">
                <a:solidFill>
                  <a:srgbClr val="FFFFFF"/>
                </a:solidFill>
                <a:latin typeface="Times New Roman"/>
                <a:cs typeface="Times New Roman"/>
              </a:rPr>
              <a:t>7</a:t>
            </a:r>
            <a:r>
              <a:rPr sz="1270" spc="-73" dirty="0">
                <a:solidFill>
                  <a:srgbClr val="FFFFFF"/>
                </a:solidFill>
                <a:latin typeface="Times New Roman"/>
                <a:cs typeface="Times New Roman"/>
              </a:rPr>
              <a:t> </a:t>
            </a:r>
            <a:r>
              <a:rPr sz="1270" dirty="0">
                <a:solidFill>
                  <a:srgbClr val="FFFFFF"/>
                </a:solidFill>
                <a:latin typeface="Times New Roman"/>
                <a:cs typeface="Times New Roman"/>
              </a:rPr>
              <a:t>5</a:t>
            </a:r>
            <a:r>
              <a:rPr sz="1270" spc="-77" dirty="0">
                <a:solidFill>
                  <a:srgbClr val="FFFFFF"/>
                </a:solidFill>
                <a:latin typeface="Times New Roman"/>
                <a:cs typeface="Times New Roman"/>
              </a:rPr>
              <a:t> </a:t>
            </a:r>
            <a:r>
              <a:rPr sz="1270" dirty="0">
                <a:solidFill>
                  <a:srgbClr val="FFFFFF"/>
                </a:solidFill>
                <a:latin typeface="Times New Roman"/>
                <a:cs typeface="Times New Roman"/>
              </a:rPr>
              <a:t>2</a:t>
            </a:r>
            <a:r>
              <a:rPr sz="1270" spc="449" dirty="0">
                <a:solidFill>
                  <a:srgbClr val="FFFFFF"/>
                </a:solidFill>
                <a:latin typeface="Times New Roman"/>
                <a:cs typeface="Times New Roman"/>
              </a:rPr>
              <a:t> </a:t>
            </a:r>
            <a:r>
              <a:rPr sz="1270" dirty="0">
                <a:solidFill>
                  <a:srgbClr val="FFFFFF"/>
                </a:solidFill>
                <a:latin typeface="Times New Roman"/>
                <a:cs typeface="Times New Roman"/>
              </a:rPr>
              <a:t>9</a:t>
            </a:r>
            <a:r>
              <a:rPr sz="1270" spc="-77" dirty="0">
                <a:solidFill>
                  <a:srgbClr val="FFFFFF"/>
                </a:solidFill>
                <a:latin typeface="Times New Roman"/>
                <a:cs typeface="Times New Roman"/>
              </a:rPr>
              <a:t> </a:t>
            </a:r>
            <a:r>
              <a:rPr sz="1270" dirty="0">
                <a:solidFill>
                  <a:srgbClr val="FFFFFF"/>
                </a:solidFill>
                <a:latin typeface="Times New Roman"/>
                <a:cs typeface="Times New Roman"/>
              </a:rPr>
              <a:t>0</a:t>
            </a:r>
            <a:r>
              <a:rPr sz="1270" spc="-73" dirty="0">
                <a:solidFill>
                  <a:srgbClr val="FFFFFF"/>
                </a:solidFill>
                <a:latin typeface="Times New Roman"/>
                <a:cs typeface="Times New Roman"/>
              </a:rPr>
              <a:t> </a:t>
            </a:r>
            <a:r>
              <a:rPr sz="1270" dirty="0">
                <a:solidFill>
                  <a:srgbClr val="FFFFFF"/>
                </a:solidFill>
                <a:latin typeface="Times New Roman"/>
                <a:cs typeface="Times New Roman"/>
              </a:rPr>
              <a:t>3</a:t>
            </a:r>
            <a:r>
              <a:rPr sz="1270" spc="-77" dirty="0">
                <a:solidFill>
                  <a:srgbClr val="FFFFFF"/>
                </a:solidFill>
                <a:latin typeface="Times New Roman"/>
                <a:cs typeface="Times New Roman"/>
              </a:rPr>
              <a:t> </a:t>
            </a:r>
            <a:r>
              <a:rPr sz="1270" spc="-45" dirty="0">
                <a:solidFill>
                  <a:srgbClr val="FFFFFF"/>
                </a:solidFill>
                <a:latin typeface="Times New Roman"/>
                <a:cs typeface="Times New Roman"/>
              </a:rPr>
              <a:t>6</a:t>
            </a:r>
            <a:endParaRPr sz="1270">
              <a:latin typeface="Times New Roman"/>
              <a:cs typeface="Times New Roman"/>
            </a:endParaRPr>
          </a:p>
        </p:txBody>
      </p:sp>
      <p:graphicFrame>
        <p:nvGraphicFramePr>
          <p:cNvPr id="5" name="object 5">
            <a:extLst>
              <a:ext uri="{FF2B5EF4-FFF2-40B4-BE49-F238E27FC236}">
                <a16:creationId xmlns:a16="http://schemas.microsoft.com/office/drawing/2014/main" id="{AE50217D-2476-A135-6BF3-C086A90DD6DB}"/>
              </a:ext>
            </a:extLst>
          </p:cNvPr>
          <p:cNvGraphicFramePr>
            <a:graphicFrameLocks noGrp="1"/>
          </p:cNvGraphicFramePr>
          <p:nvPr>
            <p:extLst>
              <p:ext uri="{D42A27DB-BD31-4B8C-83A1-F6EECF244321}">
                <p14:modId xmlns:p14="http://schemas.microsoft.com/office/powerpoint/2010/main" val="3498660562"/>
              </p:ext>
            </p:extLst>
          </p:nvPr>
        </p:nvGraphicFramePr>
        <p:xfrm>
          <a:off x="687519" y="963620"/>
          <a:ext cx="10704668" cy="5499644"/>
        </p:xfrm>
        <a:graphic>
          <a:graphicData uri="http://schemas.openxmlformats.org/drawingml/2006/table">
            <a:tbl>
              <a:tblPr firstRow="1" bandRow="1">
                <a:tableStyleId>{2D5ABB26-0587-4C30-8999-92F81FD0307C}</a:tableStyleId>
              </a:tblPr>
              <a:tblGrid>
                <a:gridCol w="1459415">
                  <a:extLst>
                    <a:ext uri="{9D8B030D-6E8A-4147-A177-3AD203B41FA5}">
                      <a16:colId xmlns:a16="http://schemas.microsoft.com/office/drawing/2014/main" val="20000"/>
                    </a:ext>
                  </a:extLst>
                </a:gridCol>
                <a:gridCol w="2210463">
                  <a:extLst>
                    <a:ext uri="{9D8B030D-6E8A-4147-A177-3AD203B41FA5}">
                      <a16:colId xmlns:a16="http://schemas.microsoft.com/office/drawing/2014/main" val="20001"/>
                    </a:ext>
                  </a:extLst>
                </a:gridCol>
                <a:gridCol w="2498904">
                  <a:extLst>
                    <a:ext uri="{9D8B030D-6E8A-4147-A177-3AD203B41FA5}">
                      <a16:colId xmlns:a16="http://schemas.microsoft.com/office/drawing/2014/main" val="20002"/>
                    </a:ext>
                  </a:extLst>
                </a:gridCol>
                <a:gridCol w="2094810">
                  <a:extLst>
                    <a:ext uri="{9D8B030D-6E8A-4147-A177-3AD203B41FA5}">
                      <a16:colId xmlns:a16="http://schemas.microsoft.com/office/drawing/2014/main" val="20003"/>
                    </a:ext>
                  </a:extLst>
                </a:gridCol>
                <a:gridCol w="2441076">
                  <a:extLst>
                    <a:ext uri="{9D8B030D-6E8A-4147-A177-3AD203B41FA5}">
                      <a16:colId xmlns:a16="http://schemas.microsoft.com/office/drawing/2014/main" val="20004"/>
                    </a:ext>
                  </a:extLst>
                </a:gridCol>
              </a:tblGrid>
              <a:tr h="583880">
                <a:tc>
                  <a:txBody>
                    <a:bodyPr/>
                    <a:lstStyle/>
                    <a:p>
                      <a:pPr marL="91440">
                        <a:lnSpc>
                          <a:spcPct val="100000"/>
                        </a:lnSpc>
                        <a:spcBef>
                          <a:spcPts val="270"/>
                        </a:spcBef>
                      </a:pPr>
                      <a:r>
                        <a:rPr sz="1800" b="1" spc="-10" dirty="0">
                          <a:solidFill>
                            <a:srgbClr val="FFFFFF"/>
                          </a:solidFill>
                          <a:latin typeface="Calibri"/>
                          <a:cs typeface="Calibri"/>
                        </a:rPr>
                        <a:t>Ugedag</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1440">
                        <a:lnSpc>
                          <a:spcPct val="100000"/>
                        </a:lnSpc>
                        <a:spcBef>
                          <a:spcPts val="270"/>
                        </a:spcBef>
                      </a:pPr>
                      <a:r>
                        <a:rPr sz="1800" b="1" spc="-10" dirty="0">
                          <a:solidFill>
                            <a:srgbClr val="FFFFFF"/>
                          </a:solidFill>
                          <a:latin typeface="Calibri"/>
                          <a:cs typeface="Calibri"/>
                        </a:rPr>
                        <a:t>Morgenmad</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2075">
                        <a:lnSpc>
                          <a:spcPct val="100000"/>
                        </a:lnSpc>
                        <a:spcBef>
                          <a:spcPts val="270"/>
                        </a:spcBef>
                      </a:pPr>
                      <a:r>
                        <a:rPr sz="1800" b="1" spc="-10" dirty="0">
                          <a:solidFill>
                            <a:srgbClr val="FFFFFF"/>
                          </a:solidFill>
                          <a:latin typeface="Calibri"/>
                          <a:cs typeface="Calibri"/>
                        </a:rPr>
                        <a:t>Frokost</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2075">
                        <a:lnSpc>
                          <a:spcPct val="100000"/>
                        </a:lnSpc>
                        <a:spcBef>
                          <a:spcPts val="270"/>
                        </a:spcBef>
                      </a:pPr>
                      <a:r>
                        <a:rPr sz="1800" b="1" spc="-10" dirty="0">
                          <a:solidFill>
                            <a:srgbClr val="FFFFFF"/>
                          </a:solidFill>
                          <a:latin typeface="Calibri"/>
                          <a:cs typeface="Calibri"/>
                        </a:rPr>
                        <a:t>Mellemmåltid</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tc>
                  <a:txBody>
                    <a:bodyPr/>
                    <a:lstStyle/>
                    <a:p>
                      <a:pPr marL="92710">
                        <a:lnSpc>
                          <a:spcPct val="100000"/>
                        </a:lnSpc>
                        <a:spcBef>
                          <a:spcPts val="270"/>
                        </a:spcBef>
                      </a:pPr>
                      <a:r>
                        <a:rPr sz="1800" b="1" spc="-10" dirty="0">
                          <a:solidFill>
                            <a:srgbClr val="FFFFFF"/>
                          </a:solidFill>
                          <a:latin typeface="Calibri"/>
                          <a:cs typeface="Calibri"/>
                        </a:rPr>
                        <a:t>Aftensmad</a:t>
                      </a:r>
                      <a:endParaRPr sz="1800" dirty="0">
                        <a:latin typeface="Calibri"/>
                        <a:cs typeface="Calibri"/>
                      </a:endParaRPr>
                    </a:p>
                  </a:txBody>
                  <a:tcPr marL="0" marR="0" marT="31094"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0578B"/>
                    </a:solidFill>
                  </a:tcPr>
                </a:tc>
                <a:extLst>
                  <a:ext uri="{0D108BD9-81ED-4DB2-BD59-A6C34878D82A}">
                    <a16:rowId xmlns:a16="http://schemas.microsoft.com/office/drawing/2014/main" val="10000"/>
                  </a:ext>
                </a:extLst>
              </a:tr>
              <a:tr h="745685">
                <a:tc>
                  <a:txBody>
                    <a:bodyPr/>
                    <a:lstStyle/>
                    <a:p>
                      <a:pPr marL="91440" algn="l">
                        <a:lnSpc>
                          <a:spcPct val="100000"/>
                        </a:lnSpc>
                        <a:spcBef>
                          <a:spcPts val="270"/>
                        </a:spcBef>
                      </a:pPr>
                      <a:r>
                        <a:rPr sz="1600" spc="-10" dirty="0">
                          <a:latin typeface="Calibri"/>
                          <a:cs typeface="Calibri"/>
                        </a:rPr>
                        <a:t>Mandag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1440" marR="298450" algn="l">
                        <a:lnSpc>
                          <a:spcPct val="100000"/>
                        </a:lnSpc>
                        <a:spcBef>
                          <a:spcPts val="260"/>
                        </a:spcBef>
                      </a:pPr>
                      <a:r>
                        <a:rPr sz="1400" dirty="0">
                          <a:latin typeface="Calibri"/>
                          <a:cs typeface="Calibri"/>
                        </a:rPr>
                        <a:t>2</a:t>
                      </a:r>
                      <a:r>
                        <a:rPr sz="1400" spc="-20" dirty="0">
                          <a:latin typeface="Calibri"/>
                          <a:cs typeface="Calibri"/>
                        </a:rPr>
                        <a:t> </a:t>
                      </a:r>
                      <a:r>
                        <a:rPr sz="1400" dirty="0">
                          <a:latin typeface="Calibri"/>
                          <a:cs typeface="Calibri"/>
                        </a:rPr>
                        <a:t>spejlæg,</a:t>
                      </a:r>
                      <a:r>
                        <a:rPr sz="1400" spc="-15" dirty="0">
                          <a:latin typeface="Calibri"/>
                          <a:cs typeface="Calibri"/>
                        </a:rPr>
                        <a:t> </a:t>
                      </a:r>
                      <a:r>
                        <a:rPr sz="1400" dirty="0">
                          <a:latin typeface="Calibri"/>
                          <a:cs typeface="Calibri"/>
                        </a:rPr>
                        <a:t>½</a:t>
                      </a:r>
                      <a:r>
                        <a:rPr sz="1400" spc="-20" dirty="0">
                          <a:latin typeface="Calibri"/>
                          <a:cs typeface="Calibri"/>
                        </a:rPr>
                        <a:t> </a:t>
                      </a:r>
                      <a:r>
                        <a:rPr sz="1400" spc="-10" dirty="0">
                          <a:latin typeface="Calibri"/>
                          <a:cs typeface="Calibri"/>
                        </a:rPr>
                        <a:t>squash </a:t>
                      </a:r>
                      <a:r>
                        <a:rPr sz="1400" dirty="0">
                          <a:latin typeface="Calibri"/>
                          <a:cs typeface="Calibri"/>
                        </a:rPr>
                        <a:t>og</a:t>
                      </a:r>
                      <a:r>
                        <a:rPr sz="1400" spc="-15" dirty="0">
                          <a:latin typeface="Calibri"/>
                          <a:cs typeface="Calibri"/>
                        </a:rPr>
                        <a:t>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2075" marR="367665" algn="l">
                        <a:lnSpc>
                          <a:spcPct val="100000"/>
                        </a:lnSpc>
                        <a:spcBef>
                          <a:spcPts val="260"/>
                        </a:spcBef>
                      </a:pPr>
                      <a:r>
                        <a:rPr sz="1400" spc="-10" dirty="0">
                          <a:latin typeface="Calibri"/>
                          <a:cs typeface="Calibri"/>
                        </a:rPr>
                        <a:t>Rugbrød, </a:t>
                      </a:r>
                      <a:r>
                        <a:rPr sz="1400" dirty="0">
                          <a:latin typeface="Calibri"/>
                          <a:cs typeface="Calibri"/>
                        </a:rPr>
                        <a:t>en</a:t>
                      </a:r>
                      <a:r>
                        <a:rPr sz="1400" spc="-15" dirty="0">
                          <a:latin typeface="Calibri"/>
                          <a:cs typeface="Calibri"/>
                        </a:rPr>
                        <a:t> </a:t>
                      </a:r>
                      <a:r>
                        <a:rPr sz="1400" dirty="0">
                          <a:latin typeface="Calibri"/>
                          <a:cs typeface="Calibri"/>
                        </a:rPr>
                        <a:t>dåse</a:t>
                      </a:r>
                      <a:r>
                        <a:rPr sz="1400" spc="-30" dirty="0">
                          <a:latin typeface="Calibri"/>
                          <a:cs typeface="Calibri"/>
                        </a:rPr>
                        <a:t> </a:t>
                      </a:r>
                      <a:r>
                        <a:rPr sz="1400" spc="-20" dirty="0">
                          <a:latin typeface="Calibri"/>
                          <a:cs typeface="Calibri"/>
                        </a:rPr>
                        <a:t>tun, </a:t>
                      </a:r>
                      <a:r>
                        <a:rPr sz="1400" dirty="0">
                          <a:latin typeface="Calibri"/>
                          <a:cs typeface="Calibri"/>
                        </a:rPr>
                        <a:t>citron,</a:t>
                      </a:r>
                      <a:r>
                        <a:rPr sz="1400" spc="-45" dirty="0">
                          <a:latin typeface="Calibri"/>
                          <a:cs typeface="Calibri"/>
                        </a:rPr>
                        <a:t> </a:t>
                      </a:r>
                      <a:r>
                        <a:rPr lang="da-DK" sz="1400" dirty="0">
                          <a:latin typeface="+mn-lt"/>
                          <a:cs typeface="Calibri"/>
                        </a:rPr>
                        <a:t>mayonnaise</a:t>
                      </a:r>
                      <a:r>
                        <a:rPr sz="1400" spc="-35" dirty="0">
                          <a:latin typeface="Calibri"/>
                          <a:cs typeface="Calibri"/>
                        </a:rPr>
                        <a:t> </a:t>
                      </a:r>
                      <a:r>
                        <a:rPr sz="1400" dirty="0">
                          <a:latin typeface="Calibri"/>
                          <a:cs typeface="Calibri"/>
                        </a:rPr>
                        <a:t>og</a:t>
                      </a:r>
                      <a:r>
                        <a:rPr sz="1400" spc="-55" dirty="0">
                          <a:latin typeface="Calibri"/>
                          <a:cs typeface="Calibri"/>
                        </a:rPr>
                        <a:t> </a:t>
                      </a:r>
                      <a:r>
                        <a:rPr sz="1400" spc="-50" dirty="0">
                          <a:latin typeface="Calibri"/>
                          <a:cs typeface="Calibri"/>
                        </a:rPr>
                        <a:t>2 </a:t>
                      </a:r>
                      <a:r>
                        <a:rPr sz="1400" spc="-10" dirty="0">
                          <a:latin typeface="Calibri"/>
                          <a:cs typeface="Calibri"/>
                        </a:rPr>
                        <a:t>gulerødder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2075" marR="330200" algn="l">
                        <a:lnSpc>
                          <a:spcPct val="100000"/>
                        </a:lnSpc>
                        <a:spcBef>
                          <a:spcPts val="260"/>
                        </a:spcBef>
                      </a:pPr>
                      <a:r>
                        <a:rPr sz="1400" spc="-10" dirty="0">
                          <a:latin typeface="Calibri"/>
                          <a:cs typeface="Calibri"/>
                        </a:rPr>
                        <a:t>Knækbrød</a:t>
                      </a:r>
                      <a:r>
                        <a:rPr sz="1400" spc="-35" dirty="0">
                          <a:latin typeface="Calibri"/>
                          <a:cs typeface="Calibri"/>
                        </a:rPr>
                        <a:t> </a:t>
                      </a:r>
                      <a:r>
                        <a:rPr sz="1400" spc="-25" dirty="0">
                          <a:latin typeface="Calibri"/>
                          <a:cs typeface="Calibri"/>
                        </a:rPr>
                        <a:t>med </a:t>
                      </a:r>
                      <a:r>
                        <a:rPr sz="1400" spc="-10" dirty="0">
                          <a:latin typeface="Calibri"/>
                          <a:cs typeface="Calibri"/>
                        </a:rPr>
                        <a:t>peanutbutter</a:t>
                      </a:r>
                      <a:r>
                        <a:rPr sz="1400" spc="-20" dirty="0">
                          <a:latin typeface="Calibri"/>
                          <a:cs typeface="Calibri"/>
                        </a:rPr>
                        <a:t> </a:t>
                      </a:r>
                      <a:r>
                        <a:rPr sz="1400" dirty="0">
                          <a:latin typeface="Calibri"/>
                          <a:cs typeface="Calibri"/>
                        </a:rPr>
                        <a:t>og </a:t>
                      </a:r>
                      <a:r>
                        <a:rPr sz="1400" spc="-50" dirty="0">
                          <a:latin typeface="Calibri"/>
                          <a:cs typeface="Calibri"/>
                        </a:rPr>
                        <a:t>1 </a:t>
                      </a:r>
                      <a:r>
                        <a:rPr sz="1400" spc="-10" dirty="0">
                          <a:latin typeface="Calibri"/>
                          <a:cs typeface="Calibri"/>
                        </a:rPr>
                        <a:t>banan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tc>
                  <a:txBody>
                    <a:bodyPr/>
                    <a:lstStyle/>
                    <a:p>
                      <a:pPr marL="92710" algn="l">
                        <a:lnSpc>
                          <a:spcPct val="100000"/>
                        </a:lnSpc>
                        <a:spcBef>
                          <a:spcPts val="260"/>
                        </a:spcBef>
                      </a:pPr>
                      <a:r>
                        <a:rPr sz="1400" spc="-10" dirty="0">
                          <a:latin typeface="Calibri"/>
                          <a:cs typeface="Calibri"/>
                        </a:rPr>
                        <a:t>Kødsovs</a:t>
                      </a:r>
                      <a:r>
                        <a:rPr sz="1400" spc="-35" dirty="0">
                          <a:latin typeface="Calibri"/>
                          <a:cs typeface="Calibri"/>
                        </a:rPr>
                        <a:t> </a:t>
                      </a:r>
                      <a:r>
                        <a:rPr sz="1400" dirty="0">
                          <a:latin typeface="Calibri"/>
                          <a:cs typeface="Calibri"/>
                        </a:rPr>
                        <a:t>fra</a:t>
                      </a:r>
                      <a:r>
                        <a:rPr sz="1400" spc="-45" dirty="0">
                          <a:latin typeface="Calibri"/>
                          <a:cs typeface="Calibri"/>
                        </a:rPr>
                        <a:t> </a:t>
                      </a:r>
                      <a:r>
                        <a:rPr sz="1400" spc="-10" dirty="0">
                          <a:latin typeface="Calibri"/>
                          <a:cs typeface="Calibri"/>
                        </a:rPr>
                        <a:t>søndag</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1"/>
                  </a:ext>
                </a:extLst>
              </a:tr>
              <a:tr h="746261">
                <a:tc>
                  <a:txBody>
                    <a:bodyPr/>
                    <a:lstStyle/>
                    <a:p>
                      <a:pPr marL="91440" algn="l">
                        <a:lnSpc>
                          <a:spcPct val="100000"/>
                        </a:lnSpc>
                        <a:spcBef>
                          <a:spcPts val="275"/>
                        </a:spcBef>
                      </a:pPr>
                      <a:r>
                        <a:rPr sz="1600" spc="-10" dirty="0">
                          <a:latin typeface="Calibri"/>
                          <a:cs typeface="Calibri"/>
                        </a:rPr>
                        <a:t>Tirsdag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298450" algn="l">
                        <a:lnSpc>
                          <a:spcPct val="100000"/>
                        </a:lnSpc>
                        <a:spcBef>
                          <a:spcPts val="265"/>
                        </a:spcBef>
                      </a:pPr>
                      <a:r>
                        <a:rPr sz="1400" dirty="0">
                          <a:latin typeface="Calibri"/>
                          <a:cs typeface="Calibri"/>
                        </a:rPr>
                        <a:t>2</a:t>
                      </a:r>
                      <a:r>
                        <a:rPr sz="1400" spc="-20" dirty="0">
                          <a:latin typeface="Calibri"/>
                          <a:cs typeface="Calibri"/>
                        </a:rPr>
                        <a:t> </a:t>
                      </a:r>
                      <a:r>
                        <a:rPr sz="1400" dirty="0">
                          <a:latin typeface="Calibri"/>
                          <a:cs typeface="Calibri"/>
                        </a:rPr>
                        <a:t>spejlæg,</a:t>
                      </a:r>
                      <a:r>
                        <a:rPr sz="1400" spc="-15" dirty="0">
                          <a:latin typeface="Calibri"/>
                          <a:cs typeface="Calibri"/>
                        </a:rPr>
                        <a:t> </a:t>
                      </a:r>
                      <a:r>
                        <a:rPr sz="1400" dirty="0">
                          <a:latin typeface="Calibri"/>
                          <a:cs typeface="Calibri"/>
                        </a:rPr>
                        <a:t>½</a:t>
                      </a:r>
                      <a:r>
                        <a:rPr sz="1400" spc="-20" dirty="0">
                          <a:latin typeface="Calibri"/>
                          <a:cs typeface="Calibri"/>
                        </a:rPr>
                        <a:t> </a:t>
                      </a:r>
                      <a:r>
                        <a:rPr sz="1400" spc="-10" dirty="0">
                          <a:latin typeface="Calibri"/>
                          <a:cs typeface="Calibri"/>
                        </a:rPr>
                        <a:t>squash </a:t>
                      </a:r>
                      <a:r>
                        <a:rPr sz="1400" dirty="0">
                          <a:latin typeface="Calibri"/>
                          <a:cs typeface="Calibri"/>
                        </a:rPr>
                        <a:t>og</a:t>
                      </a:r>
                      <a:r>
                        <a:rPr sz="1400" spc="-15" dirty="0">
                          <a:latin typeface="Calibri"/>
                          <a:cs typeface="Calibri"/>
                        </a:rPr>
                        <a:t>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marR="106045" algn="l">
                        <a:lnSpc>
                          <a:spcPct val="100000"/>
                        </a:lnSpc>
                        <a:spcBef>
                          <a:spcPts val="265"/>
                        </a:spcBef>
                      </a:pPr>
                      <a:r>
                        <a:rPr sz="1400" spc="-10" dirty="0">
                          <a:latin typeface="Calibri"/>
                          <a:cs typeface="Calibri"/>
                        </a:rPr>
                        <a:t>Rugbrød, </a:t>
                      </a:r>
                      <a:r>
                        <a:rPr sz="1400" dirty="0">
                          <a:latin typeface="Calibri"/>
                          <a:cs typeface="Calibri"/>
                        </a:rPr>
                        <a:t>en</a:t>
                      </a:r>
                      <a:r>
                        <a:rPr sz="1400" spc="-15" dirty="0">
                          <a:latin typeface="Calibri"/>
                          <a:cs typeface="Calibri"/>
                        </a:rPr>
                        <a:t> </a:t>
                      </a:r>
                      <a:r>
                        <a:rPr sz="1400" dirty="0">
                          <a:latin typeface="Calibri"/>
                          <a:cs typeface="Calibri"/>
                        </a:rPr>
                        <a:t>dåse</a:t>
                      </a:r>
                      <a:r>
                        <a:rPr sz="1400" spc="-30" dirty="0">
                          <a:latin typeface="Calibri"/>
                          <a:cs typeface="Calibri"/>
                        </a:rPr>
                        <a:t> </a:t>
                      </a:r>
                      <a:r>
                        <a:rPr sz="1400" spc="-10" dirty="0">
                          <a:latin typeface="Calibri"/>
                          <a:cs typeface="Calibri"/>
                        </a:rPr>
                        <a:t>makrel, </a:t>
                      </a:r>
                      <a:r>
                        <a:rPr sz="1400" dirty="0">
                          <a:latin typeface="Calibri"/>
                          <a:cs typeface="Calibri"/>
                        </a:rPr>
                        <a:t>majonæse</a:t>
                      </a:r>
                      <a:r>
                        <a:rPr sz="1400" spc="-30" dirty="0">
                          <a:latin typeface="Calibri"/>
                          <a:cs typeface="Calibri"/>
                        </a:rPr>
                        <a:t> </a:t>
                      </a:r>
                      <a:r>
                        <a:rPr sz="1400" dirty="0">
                          <a:latin typeface="Calibri"/>
                          <a:cs typeface="Calibri"/>
                        </a:rPr>
                        <a:t>og</a:t>
                      </a:r>
                      <a:r>
                        <a:rPr sz="1400" spc="-45" dirty="0">
                          <a:latin typeface="Calibri"/>
                          <a:cs typeface="Calibri"/>
                        </a:rPr>
                        <a:t> </a:t>
                      </a:r>
                      <a:r>
                        <a:rPr sz="1400" spc="-50" dirty="0">
                          <a:latin typeface="Calibri"/>
                          <a:cs typeface="Calibri"/>
                        </a:rPr>
                        <a:t>2 </a:t>
                      </a:r>
                      <a:r>
                        <a:rPr sz="1400" spc="-10" dirty="0">
                          <a:latin typeface="Calibri"/>
                          <a:cs typeface="Calibri"/>
                        </a:rPr>
                        <a:t>gulerødder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marR="330200" algn="l">
                        <a:lnSpc>
                          <a:spcPct val="100000"/>
                        </a:lnSpc>
                        <a:spcBef>
                          <a:spcPts val="265"/>
                        </a:spcBef>
                      </a:pPr>
                      <a:r>
                        <a:rPr sz="1400" spc="-10" dirty="0">
                          <a:latin typeface="Calibri"/>
                          <a:cs typeface="Calibri"/>
                        </a:rPr>
                        <a:t>Knækbrød</a:t>
                      </a:r>
                      <a:r>
                        <a:rPr sz="1400" spc="-35" dirty="0">
                          <a:latin typeface="Calibri"/>
                          <a:cs typeface="Calibri"/>
                        </a:rPr>
                        <a:t> </a:t>
                      </a:r>
                      <a:r>
                        <a:rPr sz="1400" spc="-25" dirty="0">
                          <a:latin typeface="Calibri"/>
                          <a:cs typeface="Calibri"/>
                        </a:rPr>
                        <a:t>med </a:t>
                      </a:r>
                      <a:r>
                        <a:rPr sz="1400" spc="-10" dirty="0">
                          <a:latin typeface="Calibri"/>
                          <a:cs typeface="Calibri"/>
                        </a:rPr>
                        <a:t>peanutbutter</a:t>
                      </a:r>
                      <a:r>
                        <a:rPr sz="1400" spc="-20" dirty="0">
                          <a:latin typeface="Calibri"/>
                          <a:cs typeface="Calibri"/>
                        </a:rPr>
                        <a:t> </a:t>
                      </a:r>
                      <a:r>
                        <a:rPr sz="1400" dirty="0">
                          <a:latin typeface="Calibri"/>
                          <a:cs typeface="Calibri"/>
                        </a:rPr>
                        <a:t>og </a:t>
                      </a:r>
                      <a:r>
                        <a:rPr sz="1400" spc="-50" dirty="0">
                          <a:latin typeface="Calibri"/>
                          <a:cs typeface="Calibri"/>
                        </a:rPr>
                        <a:t>1 </a:t>
                      </a:r>
                      <a:r>
                        <a:rPr sz="1400" spc="-10" dirty="0">
                          <a:latin typeface="Calibri"/>
                          <a:cs typeface="Calibri"/>
                        </a:rPr>
                        <a:t>banan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710" marR="417830" algn="l">
                        <a:lnSpc>
                          <a:spcPct val="100000"/>
                        </a:lnSpc>
                        <a:spcBef>
                          <a:spcPts val="265"/>
                        </a:spcBef>
                      </a:pPr>
                      <a:r>
                        <a:rPr sz="1400" dirty="0">
                          <a:latin typeface="Calibri"/>
                          <a:cs typeface="Calibri"/>
                        </a:rPr>
                        <a:t>Mousuppe</a:t>
                      </a:r>
                      <a:r>
                        <a:rPr sz="1400" spc="-60" dirty="0">
                          <a:latin typeface="Calibri"/>
                          <a:cs typeface="Calibri"/>
                        </a:rPr>
                        <a:t> </a:t>
                      </a:r>
                      <a:r>
                        <a:rPr sz="1400" dirty="0">
                          <a:latin typeface="Calibri"/>
                          <a:cs typeface="Calibri"/>
                        </a:rPr>
                        <a:t>lav</a:t>
                      </a:r>
                      <a:r>
                        <a:rPr sz="1400" spc="-65" dirty="0">
                          <a:latin typeface="Calibri"/>
                          <a:cs typeface="Calibri"/>
                        </a:rPr>
                        <a:t> </a:t>
                      </a:r>
                      <a:r>
                        <a:rPr sz="1400" spc="-20" dirty="0">
                          <a:latin typeface="Calibri"/>
                          <a:cs typeface="Calibri"/>
                        </a:rPr>
                        <a:t>selv. </a:t>
                      </a:r>
                      <a:r>
                        <a:rPr sz="1400" dirty="0">
                          <a:latin typeface="Calibri"/>
                          <a:cs typeface="Calibri"/>
                        </a:rPr>
                        <a:t>Tilsæt</a:t>
                      </a:r>
                      <a:r>
                        <a:rPr sz="1400" spc="-55" dirty="0">
                          <a:latin typeface="Calibri"/>
                          <a:cs typeface="Calibri"/>
                        </a:rPr>
                        <a:t> </a:t>
                      </a:r>
                      <a:r>
                        <a:rPr sz="1400" spc="-10" dirty="0">
                          <a:latin typeface="Calibri"/>
                          <a:cs typeface="Calibri"/>
                        </a:rPr>
                        <a:t>kyllingebryst, </a:t>
                      </a:r>
                      <a:r>
                        <a:rPr sz="1400" dirty="0">
                          <a:latin typeface="Calibri"/>
                          <a:cs typeface="Calibri"/>
                        </a:rPr>
                        <a:t>porrer</a:t>
                      </a:r>
                      <a:r>
                        <a:rPr sz="1400" spc="-15" dirty="0">
                          <a:latin typeface="Calibri"/>
                          <a:cs typeface="Calibri"/>
                        </a:rPr>
                        <a:t> </a:t>
                      </a:r>
                      <a:r>
                        <a:rPr sz="1400" dirty="0">
                          <a:latin typeface="Calibri"/>
                          <a:cs typeface="Calibri"/>
                        </a:rPr>
                        <a:t>og</a:t>
                      </a:r>
                      <a:r>
                        <a:rPr sz="1400" spc="-35" dirty="0">
                          <a:latin typeface="Calibri"/>
                          <a:cs typeface="Calibri"/>
                        </a:rPr>
                        <a:t> </a:t>
                      </a:r>
                      <a:r>
                        <a:rPr sz="1400" spc="-10" dirty="0">
                          <a:latin typeface="Calibri"/>
                          <a:cs typeface="Calibri"/>
                        </a:rPr>
                        <a:t>gulerødder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10002"/>
                  </a:ext>
                </a:extLst>
              </a:tr>
              <a:tr h="746261">
                <a:tc>
                  <a:txBody>
                    <a:bodyPr/>
                    <a:lstStyle/>
                    <a:p>
                      <a:pPr marL="91440" algn="l">
                        <a:lnSpc>
                          <a:spcPct val="100000"/>
                        </a:lnSpc>
                        <a:spcBef>
                          <a:spcPts val="275"/>
                        </a:spcBef>
                      </a:pPr>
                      <a:r>
                        <a:rPr sz="1600" spc="-10" dirty="0">
                          <a:latin typeface="Calibri"/>
                          <a:cs typeface="Calibri"/>
                        </a:rPr>
                        <a:t>Onsdag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1440" marR="442595" algn="l">
                        <a:lnSpc>
                          <a:spcPct val="100000"/>
                        </a:lnSpc>
                        <a:spcBef>
                          <a:spcPts val="265"/>
                        </a:spcBef>
                      </a:pPr>
                      <a:r>
                        <a:rPr sz="1400" spc="-10" dirty="0">
                          <a:latin typeface="Calibri"/>
                          <a:cs typeface="Calibri"/>
                        </a:rPr>
                        <a:t>Yoghurt,</a:t>
                      </a:r>
                      <a:r>
                        <a:rPr sz="1400" spc="-35" dirty="0">
                          <a:latin typeface="Calibri"/>
                          <a:cs typeface="Calibri"/>
                        </a:rPr>
                        <a:t> </a:t>
                      </a:r>
                      <a:r>
                        <a:rPr sz="1400" dirty="0">
                          <a:latin typeface="Calibri"/>
                          <a:cs typeface="Calibri"/>
                        </a:rPr>
                        <a:t>banan</a:t>
                      </a:r>
                      <a:r>
                        <a:rPr sz="1400" spc="-65" dirty="0">
                          <a:latin typeface="Calibri"/>
                          <a:cs typeface="Calibri"/>
                        </a:rPr>
                        <a:t> </a:t>
                      </a:r>
                      <a:r>
                        <a:rPr sz="1400" spc="-25" dirty="0">
                          <a:latin typeface="Calibri"/>
                          <a:cs typeface="Calibri"/>
                        </a:rPr>
                        <a:t>og </a:t>
                      </a: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algn="l">
                        <a:lnSpc>
                          <a:spcPct val="100000"/>
                        </a:lnSpc>
                        <a:spcBef>
                          <a:spcPts val="265"/>
                        </a:spcBef>
                      </a:pPr>
                      <a:r>
                        <a:rPr sz="1400" spc="-10" dirty="0">
                          <a:latin typeface="Calibri"/>
                          <a:cs typeface="Calibri"/>
                        </a:rPr>
                        <a:t>Rester</a:t>
                      </a:r>
                      <a:r>
                        <a:rPr sz="1400" spc="-45" dirty="0">
                          <a:latin typeface="Calibri"/>
                          <a:cs typeface="Calibri"/>
                        </a:rPr>
                        <a:t> </a:t>
                      </a:r>
                      <a:r>
                        <a:rPr sz="1400" dirty="0">
                          <a:latin typeface="Calibri"/>
                          <a:cs typeface="Calibri"/>
                        </a:rPr>
                        <a:t>fra</a:t>
                      </a:r>
                      <a:r>
                        <a:rPr sz="1400" spc="-55" dirty="0">
                          <a:latin typeface="Calibri"/>
                          <a:cs typeface="Calibri"/>
                        </a:rPr>
                        <a:t> </a:t>
                      </a:r>
                      <a:r>
                        <a:rPr sz="1400" spc="-20" dirty="0">
                          <a:latin typeface="Calibri"/>
                          <a:cs typeface="Calibri"/>
                        </a:rPr>
                        <a:t>aften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332740" algn="l">
                        <a:lnSpc>
                          <a:spcPct val="100000"/>
                        </a:lnSpc>
                        <a:spcBef>
                          <a:spcPts val="265"/>
                        </a:spcBef>
                      </a:pPr>
                      <a:r>
                        <a:rPr sz="1400" spc="-10" dirty="0">
                          <a:latin typeface="Calibri"/>
                          <a:cs typeface="Calibri"/>
                        </a:rPr>
                        <a:t>Grovbrød </a:t>
                      </a:r>
                      <a:r>
                        <a:rPr sz="1400" dirty="0">
                          <a:latin typeface="Calibri"/>
                          <a:cs typeface="Calibri"/>
                        </a:rPr>
                        <a:t>med</a:t>
                      </a:r>
                      <a:r>
                        <a:rPr sz="1400" spc="-40" dirty="0">
                          <a:latin typeface="Calibri"/>
                          <a:cs typeface="Calibri"/>
                        </a:rPr>
                        <a:t> </a:t>
                      </a:r>
                      <a:r>
                        <a:rPr sz="1400" spc="-25" dirty="0">
                          <a:latin typeface="Calibri"/>
                          <a:cs typeface="Calibri"/>
                        </a:rPr>
                        <a:t>ost </a:t>
                      </a:r>
                      <a:r>
                        <a:rPr sz="1400" dirty="0">
                          <a:latin typeface="Calibri"/>
                          <a:cs typeface="Calibri"/>
                        </a:rPr>
                        <a:t>og</a:t>
                      </a:r>
                      <a:r>
                        <a:rPr sz="1400" spc="-10" dirty="0">
                          <a:latin typeface="Calibri"/>
                          <a:cs typeface="Calibri"/>
                        </a:rPr>
                        <a:t> peberfrugt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710" marR="335280" algn="l">
                        <a:lnSpc>
                          <a:spcPct val="100000"/>
                        </a:lnSpc>
                        <a:spcBef>
                          <a:spcPts val="265"/>
                        </a:spcBef>
                      </a:pPr>
                      <a:r>
                        <a:rPr sz="1400" spc="-10" dirty="0">
                          <a:latin typeface="Calibri"/>
                          <a:cs typeface="Calibri"/>
                        </a:rPr>
                        <a:t>Farsbrød</a:t>
                      </a:r>
                      <a:r>
                        <a:rPr sz="1400" spc="-40" dirty="0">
                          <a:latin typeface="Calibri"/>
                          <a:cs typeface="Calibri"/>
                        </a:rPr>
                        <a:t> </a:t>
                      </a:r>
                      <a:r>
                        <a:rPr sz="1400" dirty="0">
                          <a:latin typeface="Calibri"/>
                          <a:cs typeface="Calibri"/>
                        </a:rPr>
                        <a:t>af</a:t>
                      </a:r>
                      <a:r>
                        <a:rPr sz="1400" spc="-45" dirty="0">
                          <a:latin typeface="Calibri"/>
                          <a:cs typeface="Calibri"/>
                        </a:rPr>
                        <a:t> </a:t>
                      </a:r>
                      <a:r>
                        <a:rPr sz="1400" dirty="0">
                          <a:latin typeface="Calibri"/>
                          <a:cs typeface="Calibri"/>
                        </a:rPr>
                        <a:t>kød</a:t>
                      </a:r>
                      <a:r>
                        <a:rPr sz="1400" spc="-45" dirty="0">
                          <a:latin typeface="Calibri"/>
                          <a:cs typeface="Calibri"/>
                        </a:rPr>
                        <a:t> </a:t>
                      </a:r>
                      <a:r>
                        <a:rPr sz="1400" dirty="0">
                          <a:latin typeface="Calibri"/>
                          <a:cs typeface="Calibri"/>
                        </a:rPr>
                        <a:t>og</a:t>
                      </a:r>
                      <a:r>
                        <a:rPr sz="1400" spc="-50" dirty="0">
                          <a:latin typeface="Calibri"/>
                          <a:cs typeface="Calibri"/>
                        </a:rPr>
                        <a:t> </a:t>
                      </a:r>
                      <a:r>
                        <a:rPr sz="1400" spc="-25" dirty="0">
                          <a:latin typeface="Calibri"/>
                          <a:cs typeface="Calibri"/>
                        </a:rPr>
                        <a:t>løg </a:t>
                      </a:r>
                      <a:r>
                        <a:rPr sz="1400" dirty="0">
                          <a:latin typeface="Calibri"/>
                          <a:cs typeface="Calibri"/>
                        </a:rPr>
                        <a:t>serveret</a:t>
                      </a:r>
                      <a:r>
                        <a:rPr sz="1400" spc="-5" dirty="0">
                          <a:latin typeface="Calibri"/>
                          <a:cs typeface="Calibri"/>
                        </a:rPr>
                        <a:t> </a:t>
                      </a:r>
                      <a:r>
                        <a:rPr sz="1400" dirty="0">
                          <a:latin typeface="Calibri"/>
                          <a:cs typeface="Calibri"/>
                        </a:rPr>
                        <a:t>med</a:t>
                      </a:r>
                      <a:r>
                        <a:rPr sz="1400" spc="-50" dirty="0">
                          <a:latin typeface="Calibri"/>
                          <a:cs typeface="Calibri"/>
                        </a:rPr>
                        <a:t> </a:t>
                      </a:r>
                      <a:r>
                        <a:rPr sz="1400" dirty="0">
                          <a:latin typeface="Calibri"/>
                          <a:cs typeface="Calibri"/>
                        </a:rPr>
                        <a:t>ris</a:t>
                      </a:r>
                      <a:r>
                        <a:rPr sz="1400" spc="-55" dirty="0">
                          <a:latin typeface="Calibri"/>
                          <a:cs typeface="Calibri"/>
                        </a:rPr>
                        <a:t> </a:t>
                      </a:r>
                      <a:r>
                        <a:rPr sz="1400" spc="-35" dirty="0">
                          <a:latin typeface="Calibri"/>
                          <a:cs typeface="Calibri"/>
                        </a:rPr>
                        <a:t>og </a:t>
                      </a:r>
                      <a:r>
                        <a:rPr sz="1400" spc="-10" dirty="0">
                          <a:latin typeface="Calibri"/>
                          <a:cs typeface="Calibri"/>
                        </a:rPr>
                        <a:t>tomatsovs</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3"/>
                  </a:ext>
                </a:extLst>
              </a:tr>
              <a:tr h="660464">
                <a:tc>
                  <a:txBody>
                    <a:bodyPr/>
                    <a:lstStyle/>
                    <a:p>
                      <a:pPr marL="91440" algn="l">
                        <a:lnSpc>
                          <a:spcPct val="100000"/>
                        </a:lnSpc>
                        <a:spcBef>
                          <a:spcPts val="275"/>
                        </a:spcBef>
                      </a:pPr>
                      <a:r>
                        <a:rPr sz="1600" spc="-10" dirty="0">
                          <a:latin typeface="Calibri"/>
                          <a:cs typeface="Calibri"/>
                        </a:rPr>
                        <a:t>Torsdag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algn="l">
                        <a:lnSpc>
                          <a:spcPct val="100000"/>
                        </a:lnSpc>
                        <a:spcBef>
                          <a:spcPts val="265"/>
                        </a:spcBef>
                      </a:pPr>
                      <a:r>
                        <a:rPr sz="1400" spc="-10" dirty="0">
                          <a:latin typeface="Calibri"/>
                          <a:cs typeface="Calibri"/>
                        </a:rPr>
                        <a:t>Yoghurt,</a:t>
                      </a:r>
                      <a:r>
                        <a:rPr sz="1400" spc="-35" dirty="0">
                          <a:latin typeface="Calibri"/>
                          <a:cs typeface="Calibri"/>
                        </a:rPr>
                        <a:t> </a:t>
                      </a:r>
                      <a:r>
                        <a:rPr sz="1400" dirty="0">
                          <a:latin typeface="Calibri"/>
                          <a:cs typeface="Calibri"/>
                        </a:rPr>
                        <a:t>banan</a:t>
                      </a:r>
                      <a:r>
                        <a:rPr sz="1400" spc="-65" dirty="0">
                          <a:latin typeface="Calibri"/>
                          <a:cs typeface="Calibri"/>
                        </a:rPr>
                        <a:t> </a:t>
                      </a:r>
                      <a:r>
                        <a:rPr sz="1400" spc="-25" dirty="0">
                          <a:latin typeface="Calibri"/>
                          <a:cs typeface="Calibri"/>
                        </a:rPr>
                        <a:t>og</a:t>
                      </a:r>
                      <a:endParaRPr sz="1400" dirty="0">
                        <a:latin typeface="Calibri"/>
                        <a:cs typeface="Calibri"/>
                      </a:endParaRPr>
                    </a:p>
                    <a:p>
                      <a:pPr marL="91440" algn="l">
                        <a:lnSpc>
                          <a:spcPct val="100000"/>
                        </a:lnSpc>
                      </a:pP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algn="l">
                        <a:lnSpc>
                          <a:spcPct val="100000"/>
                        </a:lnSpc>
                        <a:spcBef>
                          <a:spcPts val="265"/>
                        </a:spcBef>
                      </a:pPr>
                      <a:r>
                        <a:rPr sz="1400" spc="-10" dirty="0">
                          <a:latin typeface="Calibri"/>
                          <a:cs typeface="Calibri"/>
                        </a:rPr>
                        <a:t>Rugbrød,</a:t>
                      </a:r>
                      <a:r>
                        <a:rPr sz="1400" spc="-20" dirty="0">
                          <a:latin typeface="Calibri"/>
                          <a:cs typeface="Calibri"/>
                        </a:rPr>
                        <a:t> </a:t>
                      </a:r>
                      <a:r>
                        <a:rPr sz="1400" spc="-10" dirty="0">
                          <a:latin typeface="Calibri"/>
                          <a:cs typeface="Calibri"/>
                        </a:rPr>
                        <a:t>leverpostej</a:t>
                      </a:r>
                      <a:r>
                        <a:rPr sz="1400" spc="-5" dirty="0">
                          <a:latin typeface="Calibri"/>
                          <a:cs typeface="Calibri"/>
                        </a:rPr>
                        <a:t> </a:t>
                      </a:r>
                      <a:r>
                        <a:rPr sz="1400" spc="-25" dirty="0">
                          <a:latin typeface="Calibri"/>
                          <a:cs typeface="Calibri"/>
                        </a:rPr>
                        <a:t>og</a:t>
                      </a:r>
                      <a:endParaRPr sz="1400" dirty="0">
                        <a:latin typeface="Calibri"/>
                        <a:cs typeface="Calibri"/>
                      </a:endParaRPr>
                    </a:p>
                    <a:p>
                      <a:pPr marL="92075" algn="l">
                        <a:lnSpc>
                          <a:spcPct val="100000"/>
                        </a:lnSpc>
                      </a:pPr>
                      <a:r>
                        <a:rPr sz="1400" dirty="0">
                          <a:latin typeface="Calibri"/>
                          <a:cs typeface="Calibri"/>
                        </a:rPr>
                        <a:t>½</a:t>
                      </a:r>
                      <a:r>
                        <a:rPr sz="1400" spc="-15" dirty="0">
                          <a:latin typeface="Calibri"/>
                          <a:cs typeface="Calibri"/>
                        </a:rPr>
                        <a:t> </a:t>
                      </a:r>
                      <a:r>
                        <a:rPr sz="1400" spc="-10" dirty="0">
                          <a:latin typeface="Calibri"/>
                          <a:cs typeface="Calibri"/>
                        </a:rPr>
                        <a:t>agurk</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algn="l">
                        <a:lnSpc>
                          <a:spcPct val="100000"/>
                        </a:lnSpc>
                        <a:spcBef>
                          <a:spcPts val="265"/>
                        </a:spcBef>
                      </a:pPr>
                      <a:r>
                        <a:rPr sz="1400" spc="-10" dirty="0">
                          <a:latin typeface="Calibri"/>
                          <a:cs typeface="Calibri"/>
                        </a:rPr>
                        <a:t>Grovbrød </a:t>
                      </a:r>
                      <a:r>
                        <a:rPr sz="1400" dirty="0">
                          <a:latin typeface="Calibri"/>
                          <a:cs typeface="Calibri"/>
                        </a:rPr>
                        <a:t>med</a:t>
                      </a:r>
                      <a:r>
                        <a:rPr sz="1400" spc="-40" dirty="0">
                          <a:latin typeface="Calibri"/>
                          <a:cs typeface="Calibri"/>
                        </a:rPr>
                        <a:t> </a:t>
                      </a:r>
                      <a:r>
                        <a:rPr sz="1400" spc="-25" dirty="0">
                          <a:latin typeface="Calibri"/>
                          <a:cs typeface="Calibri"/>
                        </a:rPr>
                        <a:t>ost</a:t>
                      </a:r>
                      <a:endParaRPr sz="1400" dirty="0">
                        <a:latin typeface="Calibri"/>
                        <a:cs typeface="Calibri"/>
                      </a:endParaRPr>
                    </a:p>
                    <a:p>
                      <a:pPr marL="92075" algn="l">
                        <a:lnSpc>
                          <a:spcPct val="100000"/>
                        </a:lnSpc>
                      </a:pPr>
                      <a:r>
                        <a:rPr sz="1400" dirty="0">
                          <a:latin typeface="Calibri"/>
                          <a:cs typeface="Calibri"/>
                        </a:rPr>
                        <a:t>og</a:t>
                      </a:r>
                      <a:r>
                        <a:rPr sz="1400" spc="-15" dirty="0">
                          <a:latin typeface="Calibri"/>
                          <a:cs typeface="Calibri"/>
                        </a:rPr>
                        <a:t> </a:t>
                      </a:r>
                      <a:r>
                        <a:rPr sz="1400" spc="-10" dirty="0">
                          <a:latin typeface="Calibri"/>
                          <a:cs typeface="Calibri"/>
                        </a:rPr>
                        <a:t>peberfrugt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710" algn="l">
                        <a:lnSpc>
                          <a:spcPct val="100000"/>
                        </a:lnSpc>
                        <a:spcBef>
                          <a:spcPts val="265"/>
                        </a:spcBef>
                      </a:pPr>
                      <a:r>
                        <a:rPr sz="1400" spc="-10" dirty="0">
                          <a:latin typeface="Calibri"/>
                          <a:cs typeface="Calibri"/>
                        </a:rPr>
                        <a:t>Farsbrød</a:t>
                      </a:r>
                      <a:r>
                        <a:rPr sz="1400" spc="-60" dirty="0">
                          <a:latin typeface="Calibri"/>
                          <a:cs typeface="Calibri"/>
                        </a:rPr>
                        <a:t> </a:t>
                      </a:r>
                      <a:r>
                        <a:rPr sz="1400" dirty="0">
                          <a:latin typeface="Calibri"/>
                          <a:cs typeface="Calibri"/>
                        </a:rPr>
                        <a:t>fra</a:t>
                      </a:r>
                      <a:r>
                        <a:rPr sz="1400" spc="-65" dirty="0">
                          <a:latin typeface="Calibri"/>
                          <a:cs typeface="Calibri"/>
                        </a:rPr>
                        <a:t> </a:t>
                      </a:r>
                      <a:r>
                        <a:rPr sz="1400" spc="-10" dirty="0">
                          <a:latin typeface="Calibri"/>
                          <a:cs typeface="Calibri"/>
                        </a:rPr>
                        <a:t>onsdag</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10004"/>
                  </a:ext>
                </a:extLst>
              </a:tr>
              <a:tr h="524571">
                <a:tc>
                  <a:txBody>
                    <a:bodyPr/>
                    <a:lstStyle/>
                    <a:p>
                      <a:pPr marL="91440" algn="l">
                        <a:lnSpc>
                          <a:spcPct val="100000"/>
                        </a:lnSpc>
                        <a:spcBef>
                          <a:spcPts val="275"/>
                        </a:spcBef>
                      </a:pPr>
                      <a:r>
                        <a:rPr sz="1600" spc="-10" dirty="0">
                          <a:latin typeface="Calibri"/>
                          <a:cs typeface="Calibri"/>
                        </a:rPr>
                        <a:t>Fredag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1440" marR="321310" algn="l">
                        <a:lnSpc>
                          <a:spcPct val="100000"/>
                        </a:lnSpc>
                        <a:spcBef>
                          <a:spcPts val="265"/>
                        </a:spcBef>
                      </a:pPr>
                      <a:r>
                        <a:rPr sz="1400" spc="-10" dirty="0">
                          <a:latin typeface="Calibri"/>
                          <a:cs typeface="Calibri"/>
                        </a:rPr>
                        <a:t>Havregrød,</a:t>
                      </a:r>
                      <a:r>
                        <a:rPr sz="1400" dirty="0">
                          <a:latin typeface="Calibri"/>
                          <a:cs typeface="Calibri"/>
                        </a:rPr>
                        <a:t> æble</a:t>
                      </a:r>
                      <a:r>
                        <a:rPr sz="1400" spc="-35" dirty="0">
                          <a:latin typeface="Calibri"/>
                          <a:cs typeface="Calibri"/>
                        </a:rPr>
                        <a:t> </a:t>
                      </a:r>
                      <a:r>
                        <a:rPr sz="1400" spc="-25" dirty="0">
                          <a:latin typeface="Calibri"/>
                          <a:cs typeface="Calibri"/>
                        </a:rPr>
                        <a:t>og </a:t>
                      </a:r>
                      <a:r>
                        <a:rPr sz="1400" spc="-10" dirty="0">
                          <a:latin typeface="Calibri"/>
                          <a:cs typeface="Calibri"/>
                        </a:rPr>
                        <a:t>nødder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206375" algn="l">
                        <a:lnSpc>
                          <a:spcPct val="100000"/>
                        </a:lnSpc>
                        <a:spcBef>
                          <a:spcPts val="265"/>
                        </a:spcBef>
                      </a:pPr>
                      <a:r>
                        <a:rPr sz="1400" dirty="0">
                          <a:latin typeface="Calibri"/>
                          <a:cs typeface="Calibri"/>
                        </a:rPr>
                        <a:t>Røræg,</a:t>
                      </a:r>
                      <a:r>
                        <a:rPr sz="1400" spc="-40" dirty="0">
                          <a:latin typeface="Calibri"/>
                          <a:cs typeface="Calibri"/>
                        </a:rPr>
                        <a:t> </a:t>
                      </a:r>
                      <a:r>
                        <a:rPr sz="1400" dirty="0">
                          <a:latin typeface="Calibri"/>
                          <a:cs typeface="Calibri"/>
                        </a:rPr>
                        <a:t>tomater</a:t>
                      </a:r>
                      <a:r>
                        <a:rPr sz="1400" spc="-75" dirty="0">
                          <a:latin typeface="Calibri"/>
                          <a:cs typeface="Calibri"/>
                        </a:rPr>
                        <a:t> </a:t>
                      </a:r>
                      <a:r>
                        <a:rPr sz="1400" dirty="0">
                          <a:latin typeface="Calibri"/>
                          <a:cs typeface="Calibri"/>
                        </a:rPr>
                        <a:t>og</a:t>
                      </a:r>
                      <a:r>
                        <a:rPr sz="1400" spc="-75" dirty="0">
                          <a:latin typeface="Calibri"/>
                          <a:cs typeface="Calibri"/>
                        </a:rPr>
                        <a:t> </a:t>
                      </a:r>
                      <a:r>
                        <a:rPr sz="1400" spc="-20" dirty="0">
                          <a:latin typeface="Calibri"/>
                          <a:cs typeface="Calibri"/>
                        </a:rPr>
                        <a:t>groft 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335280" algn="l">
                        <a:lnSpc>
                          <a:spcPct val="100000"/>
                        </a:lnSpc>
                        <a:spcBef>
                          <a:spcPts val="265"/>
                        </a:spcBef>
                      </a:pPr>
                      <a:r>
                        <a:rPr sz="1400" spc="-10" dirty="0">
                          <a:latin typeface="Calibri"/>
                          <a:cs typeface="Calibri"/>
                        </a:rPr>
                        <a:t>Yoghurt,</a:t>
                      </a:r>
                      <a:r>
                        <a:rPr sz="1400" spc="-35" dirty="0">
                          <a:latin typeface="Calibri"/>
                          <a:cs typeface="Calibri"/>
                        </a:rPr>
                        <a:t> </a:t>
                      </a:r>
                      <a:r>
                        <a:rPr sz="1400" dirty="0">
                          <a:latin typeface="Calibri"/>
                          <a:cs typeface="Calibri"/>
                        </a:rPr>
                        <a:t>banan</a:t>
                      </a:r>
                      <a:r>
                        <a:rPr sz="1400" spc="-65" dirty="0">
                          <a:latin typeface="Calibri"/>
                          <a:cs typeface="Calibri"/>
                        </a:rPr>
                        <a:t> </a:t>
                      </a:r>
                      <a:r>
                        <a:rPr sz="1400" spc="-25" dirty="0">
                          <a:latin typeface="Calibri"/>
                          <a:cs typeface="Calibri"/>
                        </a:rPr>
                        <a:t>og </a:t>
                      </a: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710" marR="892175" algn="l">
                        <a:lnSpc>
                          <a:spcPct val="100000"/>
                        </a:lnSpc>
                        <a:spcBef>
                          <a:spcPts val="265"/>
                        </a:spcBef>
                      </a:pPr>
                      <a:r>
                        <a:rPr sz="1400" spc="-10" dirty="0">
                          <a:latin typeface="Calibri"/>
                          <a:cs typeface="Calibri"/>
                        </a:rPr>
                        <a:t>Kyllingelår</a:t>
                      </a:r>
                      <a:r>
                        <a:rPr sz="1400" spc="-30" dirty="0">
                          <a:latin typeface="Calibri"/>
                          <a:cs typeface="Calibri"/>
                        </a:rPr>
                        <a:t> </a:t>
                      </a:r>
                      <a:r>
                        <a:rPr sz="1400" spc="-25" dirty="0">
                          <a:latin typeface="Calibri"/>
                          <a:cs typeface="Calibri"/>
                        </a:rPr>
                        <a:t>med </a:t>
                      </a:r>
                      <a:r>
                        <a:rPr sz="1400" spc="-10" dirty="0">
                          <a:latin typeface="Calibri"/>
                          <a:cs typeface="Calibri"/>
                        </a:rPr>
                        <a:t>rodfrugter</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5"/>
                  </a:ext>
                </a:extLst>
              </a:tr>
              <a:tr h="525147">
                <a:tc>
                  <a:txBody>
                    <a:bodyPr/>
                    <a:lstStyle/>
                    <a:p>
                      <a:pPr marL="91440" algn="l">
                        <a:lnSpc>
                          <a:spcPct val="100000"/>
                        </a:lnSpc>
                        <a:spcBef>
                          <a:spcPts val="280"/>
                        </a:spcBef>
                      </a:pPr>
                      <a:r>
                        <a:rPr sz="1600" spc="-10" dirty="0">
                          <a:latin typeface="Calibri"/>
                          <a:cs typeface="Calibri"/>
                        </a:rPr>
                        <a:t>Lørdag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113030" algn="l">
                        <a:lnSpc>
                          <a:spcPct val="100000"/>
                        </a:lnSpc>
                        <a:spcBef>
                          <a:spcPts val="265"/>
                        </a:spcBef>
                      </a:pPr>
                      <a:r>
                        <a:rPr sz="1400" dirty="0">
                          <a:latin typeface="Calibri"/>
                          <a:cs typeface="Calibri"/>
                        </a:rPr>
                        <a:t>Omelet</a:t>
                      </a:r>
                      <a:r>
                        <a:rPr sz="1400" spc="-20" dirty="0">
                          <a:latin typeface="Calibri"/>
                          <a:cs typeface="Calibri"/>
                        </a:rPr>
                        <a:t> </a:t>
                      </a:r>
                      <a:r>
                        <a:rPr sz="1400" dirty="0">
                          <a:latin typeface="Calibri"/>
                          <a:cs typeface="Calibri"/>
                        </a:rPr>
                        <a:t>med</a:t>
                      </a:r>
                      <a:r>
                        <a:rPr sz="1400" spc="-20" dirty="0">
                          <a:latin typeface="Calibri"/>
                          <a:cs typeface="Calibri"/>
                        </a:rPr>
                        <a:t> </a:t>
                      </a:r>
                      <a:r>
                        <a:rPr sz="1400" dirty="0">
                          <a:latin typeface="Calibri"/>
                          <a:cs typeface="Calibri"/>
                        </a:rPr>
                        <a:t>spinat</a:t>
                      </a:r>
                      <a:r>
                        <a:rPr sz="1400" spc="-60" dirty="0">
                          <a:latin typeface="Calibri"/>
                          <a:cs typeface="Calibri"/>
                        </a:rPr>
                        <a:t> </a:t>
                      </a:r>
                      <a:r>
                        <a:rPr sz="1400" spc="-25" dirty="0">
                          <a:latin typeface="Calibri"/>
                          <a:cs typeface="Calibri"/>
                        </a:rPr>
                        <a:t>og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algn="l">
                        <a:lnSpc>
                          <a:spcPct val="100000"/>
                        </a:lnSpc>
                        <a:spcBef>
                          <a:spcPts val="265"/>
                        </a:spcBef>
                      </a:pPr>
                      <a:r>
                        <a:rPr sz="1400" spc="-10" dirty="0">
                          <a:latin typeface="Calibri"/>
                          <a:cs typeface="Calibri"/>
                        </a:rPr>
                        <a:t>Rester</a:t>
                      </a:r>
                      <a:r>
                        <a:rPr sz="1400" spc="-45" dirty="0">
                          <a:latin typeface="Calibri"/>
                          <a:cs typeface="Calibri"/>
                        </a:rPr>
                        <a:t> </a:t>
                      </a:r>
                      <a:r>
                        <a:rPr sz="1400" dirty="0">
                          <a:latin typeface="Calibri"/>
                          <a:cs typeface="Calibri"/>
                        </a:rPr>
                        <a:t>fra</a:t>
                      </a:r>
                      <a:r>
                        <a:rPr sz="1400" spc="-55" dirty="0">
                          <a:latin typeface="Calibri"/>
                          <a:cs typeface="Calibri"/>
                        </a:rPr>
                        <a:t> </a:t>
                      </a:r>
                      <a:r>
                        <a:rPr sz="1400" spc="-20" dirty="0">
                          <a:latin typeface="Calibri"/>
                          <a:cs typeface="Calibri"/>
                        </a:rPr>
                        <a:t>aften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075" marR="412750" algn="l">
                        <a:lnSpc>
                          <a:spcPct val="100000"/>
                        </a:lnSpc>
                        <a:spcBef>
                          <a:spcPts val="265"/>
                        </a:spcBef>
                      </a:pPr>
                      <a:r>
                        <a:rPr sz="1400" spc="-10" dirty="0">
                          <a:latin typeface="Calibri"/>
                          <a:cs typeface="Calibri"/>
                        </a:rPr>
                        <a:t>Yoghurt,</a:t>
                      </a:r>
                      <a:r>
                        <a:rPr sz="1400" spc="-65" dirty="0">
                          <a:latin typeface="Calibri"/>
                          <a:cs typeface="Calibri"/>
                        </a:rPr>
                        <a:t> </a:t>
                      </a:r>
                      <a:r>
                        <a:rPr sz="1400" dirty="0">
                          <a:latin typeface="Calibri"/>
                          <a:cs typeface="Calibri"/>
                        </a:rPr>
                        <a:t>pære</a:t>
                      </a:r>
                      <a:r>
                        <a:rPr sz="1400" spc="-55" dirty="0">
                          <a:latin typeface="Calibri"/>
                          <a:cs typeface="Calibri"/>
                        </a:rPr>
                        <a:t> </a:t>
                      </a:r>
                      <a:r>
                        <a:rPr sz="1400" spc="-25" dirty="0">
                          <a:latin typeface="Calibri"/>
                          <a:cs typeface="Calibri"/>
                        </a:rPr>
                        <a:t>og </a:t>
                      </a:r>
                      <a:r>
                        <a:rPr sz="1400" spc="-10" dirty="0">
                          <a:latin typeface="Calibri"/>
                          <a:cs typeface="Calibri"/>
                        </a:rPr>
                        <a:t>mysli</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2710" marR="741045" algn="l">
                        <a:lnSpc>
                          <a:spcPct val="100000"/>
                        </a:lnSpc>
                        <a:spcBef>
                          <a:spcPts val="265"/>
                        </a:spcBef>
                      </a:pPr>
                      <a:r>
                        <a:rPr sz="1400" dirty="0">
                          <a:latin typeface="Calibri"/>
                          <a:cs typeface="Calibri"/>
                        </a:rPr>
                        <a:t>Laks,</a:t>
                      </a:r>
                      <a:r>
                        <a:rPr sz="1400" spc="-60" dirty="0">
                          <a:latin typeface="Calibri"/>
                          <a:cs typeface="Calibri"/>
                        </a:rPr>
                        <a:t> </a:t>
                      </a:r>
                      <a:r>
                        <a:rPr sz="1400" dirty="0">
                          <a:latin typeface="Calibri"/>
                          <a:cs typeface="Calibri"/>
                        </a:rPr>
                        <a:t>kartofler</a:t>
                      </a:r>
                      <a:r>
                        <a:rPr sz="1400" spc="-65" dirty="0">
                          <a:latin typeface="Calibri"/>
                          <a:cs typeface="Calibri"/>
                        </a:rPr>
                        <a:t> </a:t>
                      </a:r>
                      <a:r>
                        <a:rPr sz="1400" spc="-25" dirty="0">
                          <a:latin typeface="Calibri"/>
                          <a:cs typeface="Calibri"/>
                        </a:rPr>
                        <a:t>og </a:t>
                      </a:r>
                      <a:r>
                        <a:rPr sz="1400" spc="-10" dirty="0">
                          <a:latin typeface="Calibri"/>
                          <a:cs typeface="Calibri"/>
                        </a:rPr>
                        <a:t>gulerodssalat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10006"/>
                  </a:ext>
                </a:extLst>
              </a:tr>
              <a:tr h="967375">
                <a:tc>
                  <a:txBody>
                    <a:bodyPr/>
                    <a:lstStyle/>
                    <a:p>
                      <a:pPr marL="91440" algn="l">
                        <a:lnSpc>
                          <a:spcPct val="100000"/>
                        </a:lnSpc>
                        <a:spcBef>
                          <a:spcPts val="280"/>
                        </a:spcBef>
                      </a:pPr>
                      <a:r>
                        <a:rPr sz="1600" spc="-10" dirty="0">
                          <a:latin typeface="Calibri"/>
                          <a:cs typeface="Calibri"/>
                        </a:rPr>
                        <a:t>Søndag</a:t>
                      </a:r>
                      <a:endParaRPr sz="16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1440" marR="247650" algn="l">
                        <a:lnSpc>
                          <a:spcPct val="100000"/>
                        </a:lnSpc>
                        <a:spcBef>
                          <a:spcPts val="270"/>
                        </a:spcBef>
                      </a:pPr>
                      <a:r>
                        <a:rPr sz="1400" spc="-10" dirty="0">
                          <a:latin typeface="Calibri"/>
                          <a:cs typeface="Calibri"/>
                        </a:rPr>
                        <a:t>Grovbrød </a:t>
                      </a:r>
                      <a:r>
                        <a:rPr sz="1400" dirty="0">
                          <a:latin typeface="Calibri"/>
                          <a:cs typeface="Calibri"/>
                        </a:rPr>
                        <a:t>med</a:t>
                      </a:r>
                      <a:r>
                        <a:rPr sz="1400" spc="-40" dirty="0">
                          <a:latin typeface="Calibri"/>
                          <a:cs typeface="Calibri"/>
                        </a:rPr>
                        <a:t> </a:t>
                      </a:r>
                      <a:r>
                        <a:rPr sz="1400" spc="-20" dirty="0">
                          <a:latin typeface="Calibri"/>
                          <a:cs typeface="Calibri"/>
                        </a:rPr>
                        <a:t>ost, </a:t>
                      </a:r>
                      <a:r>
                        <a:rPr sz="1400" dirty="0">
                          <a:latin typeface="Calibri"/>
                          <a:cs typeface="Calibri"/>
                        </a:rPr>
                        <a:t>skinke</a:t>
                      </a:r>
                      <a:r>
                        <a:rPr sz="1400" spc="-55" dirty="0">
                          <a:latin typeface="Calibri"/>
                          <a:cs typeface="Calibri"/>
                        </a:rPr>
                        <a:t> </a:t>
                      </a:r>
                      <a:r>
                        <a:rPr sz="1400" dirty="0">
                          <a:latin typeface="Calibri"/>
                          <a:cs typeface="Calibri"/>
                        </a:rPr>
                        <a:t>og</a:t>
                      </a:r>
                      <a:r>
                        <a:rPr sz="1400" spc="-45" dirty="0">
                          <a:latin typeface="Calibri"/>
                          <a:cs typeface="Calibri"/>
                        </a:rPr>
                        <a:t> </a:t>
                      </a:r>
                      <a:r>
                        <a:rPr sz="1400" spc="-10" dirty="0">
                          <a:latin typeface="Calibri"/>
                          <a:cs typeface="Calibri"/>
                        </a:rPr>
                        <a:t>peberfrugt</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194310" algn="l">
                        <a:lnSpc>
                          <a:spcPct val="100000"/>
                        </a:lnSpc>
                        <a:spcBef>
                          <a:spcPts val="270"/>
                        </a:spcBef>
                      </a:pPr>
                      <a:r>
                        <a:rPr sz="1400" dirty="0">
                          <a:latin typeface="Calibri"/>
                          <a:cs typeface="Calibri"/>
                        </a:rPr>
                        <a:t>2</a:t>
                      </a:r>
                      <a:r>
                        <a:rPr sz="1400" spc="-40" dirty="0">
                          <a:latin typeface="Calibri"/>
                          <a:cs typeface="Calibri"/>
                        </a:rPr>
                        <a:t> </a:t>
                      </a:r>
                      <a:r>
                        <a:rPr sz="1400" dirty="0">
                          <a:latin typeface="Calibri"/>
                          <a:cs typeface="Calibri"/>
                        </a:rPr>
                        <a:t>spejlæg,</a:t>
                      </a:r>
                      <a:r>
                        <a:rPr sz="1400" spc="-35" dirty="0">
                          <a:latin typeface="Calibri"/>
                          <a:cs typeface="Calibri"/>
                        </a:rPr>
                        <a:t> </a:t>
                      </a:r>
                      <a:r>
                        <a:rPr sz="1400" dirty="0">
                          <a:latin typeface="Calibri"/>
                          <a:cs typeface="Calibri"/>
                        </a:rPr>
                        <a:t>ristet</a:t>
                      </a:r>
                      <a:r>
                        <a:rPr sz="1400" spc="-40" dirty="0">
                          <a:latin typeface="Calibri"/>
                          <a:cs typeface="Calibri"/>
                        </a:rPr>
                        <a:t> </a:t>
                      </a:r>
                      <a:r>
                        <a:rPr sz="1400" spc="-10" dirty="0">
                          <a:latin typeface="Calibri"/>
                          <a:cs typeface="Calibri"/>
                        </a:rPr>
                        <a:t>spidskål </a:t>
                      </a:r>
                      <a:r>
                        <a:rPr sz="1400" dirty="0">
                          <a:latin typeface="Calibri"/>
                          <a:cs typeface="Calibri"/>
                        </a:rPr>
                        <a:t>og</a:t>
                      </a:r>
                      <a:r>
                        <a:rPr sz="1400" spc="-15" dirty="0">
                          <a:latin typeface="Calibri"/>
                          <a:cs typeface="Calibri"/>
                        </a:rPr>
                        <a:t> </a:t>
                      </a:r>
                      <a:r>
                        <a:rPr sz="1400" spc="-10" dirty="0">
                          <a:latin typeface="Calibri"/>
                          <a:cs typeface="Calibri"/>
                        </a:rPr>
                        <a:t>rugbrød</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075" marR="319405" algn="l">
                        <a:lnSpc>
                          <a:spcPct val="100000"/>
                        </a:lnSpc>
                        <a:spcBef>
                          <a:spcPts val="270"/>
                        </a:spcBef>
                      </a:pPr>
                      <a:r>
                        <a:rPr sz="1400" dirty="0">
                          <a:latin typeface="Calibri"/>
                          <a:cs typeface="Calibri"/>
                        </a:rPr>
                        <a:t>Tyk</a:t>
                      </a:r>
                      <a:r>
                        <a:rPr sz="1400" spc="-85" dirty="0">
                          <a:latin typeface="Calibri"/>
                          <a:cs typeface="Calibri"/>
                        </a:rPr>
                        <a:t> </a:t>
                      </a:r>
                      <a:r>
                        <a:rPr sz="1400" dirty="0">
                          <a:latin typeface="Calibri"/>
                          <a:cs typeface="Calibri"/>
                        </a:rPr>
                        <a:t>smoothie</a:t>
                      </a:r>
                      <a:r>
                        <a:rPr sz="1400" spc="-70" dirty="0">
                          <a:latin typeface="Calibri"/>
                          <a:cs typeface="Calibri"/>
                        </a:rPr>
                        <a:t> </a:t>
                      </a:r>
                      <a:r>
                        <a:rPr sz="1400" spc="-25" dirty="0">
                          <a:latin typeface="Calibri"/>
                          <a:cs typeface="Calibri"/>
                        </a:rPr>
                        <a:t>med </a:t>
                      </a:r>
                      <a:r>
                        <a:rPr sz="1400" spc="-10" dirty="0">
                          <a:latin typeface="Calibri"/>
                          <a:cs typeface="Calibri"/>
                        </a:rPr>
                        <a:t>topping</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tc>
                  <a:txBody>
                    <a:bodyPr/>
                    <a:lstStyle/>
                    <a:p>
                      <a:pPr marL="92710" marR="239395" algn="l">
                        <a:lnSpc>
                          <a:spcPct val="100000"/>
                        </a:lnSpc>
                        <a:spcBef>
                          <a:spcPts val="270"/>
                        </a:spcBef>
                      </a:pPr>
                      <a:r>
                        <a:rPr sz="1400" spc="-10" dirty="0">
                          <a:latin typeface="Calibri"/>
                          <a:cs typeface="Calibri"/>
                        </a:rPr>
                        <a:t>Kødsovs</a:t>
                      </a:r>
                      <a:r>
                        <a:rPr sz="1400" spc="-20" dirty="0">
                          <a:latin typeface="Calibri"/>
                          <a:cs typeface="Calibri"/>
                        </a:rPr>
                        <a:t> </a:t>
                      </a:r>
                      <a:r>
                        <a:rPr sz="1400" dirty="0">
                          <a:latin typeface="Calibri"/>
                          <a:cs typeface="Calibri"/>
                        </a:rPr>
                        <a:t>med</a:t>
                      </a:r>
                      <a:r>
                        <a:rPr sz="1400" spc="-35" dirty="0">
                          <a:latin typeface="Calibri"/>
                          <a:cs typeface="Calibri"/>
                        </a:rPr>
                        <a:t> </a:t>
                      </a:r>
                      <a:r>
                        <a:rPr sz="1400" spc="-10" dirty="0">
                          <a:latin typeface="Calibri"/>
                          <a:cs typeface="Calibri"/>
                        </a:rPr>
                        <a:t>masser </a:t>
                      </a:r>
                      <a:r>
                        <a:rPr sz="1400" dirty="0">
                          <a:latin typeface="Calibri"/>
                          <a:cs typeface="Calibri"/>
                        </a:rPr>
                        <a:t>grønt.</a:t>
                      </a:r>
                      <a:r>
                        <a:rPr sz="1400" spc="-75" dirty="0">
                          <a:latin typeface="Calibri"/>
                          <a:cs typeface="Calibri"/>
                        </a:rPr>
                        <a:t> </a:t>
                      </a:r>
                      <a:r>
                        <a:rPr sz="1400" dirty="0">
                          <a:latin typeface="Calibri"/>
                          <a:cs typeface="Calibri"/>
                        </a:rPr>
                        <a:t>Dobbelt</a:t>
                      </a:r>
                      <a:r>
                        <a:rPr sz="1400" spc="-70" dirty="0">
                          <a:latin typeface="Calibri"/>
                          <a:cs typeface="Calibri"/>
                        </a:rPr>
                        <a:t> </a:t>
                      </a:r>
                      <a:r>
                        <a:rPr sz="1400" spc="-10" dirty="0">
                          <a:latin typeface="Calibri"/>
                          <a:cs typeface="Calibri"/>
                        </a:rPr>
                        <a:t>portion, </a:t>
                      </a:r>
                      <a:r>
                        <a:rPr sz="1400" dirty="0">
                          <a:latin typeface="Calibri"/>
                          <a:cs typeface="Calibri"/>
                        </a:rPr>
                        <a:t>så</a:t>
                      </a:r>
                      <a:r>
                        <a:rPr sz="1400" spc="-15" dirty="0">
                          <a:latin typeface="Calibri"/>
                          <a:cs typeface="Calibri"/>
                        </a:rPr>
                        <a:t> </a:t>
                      </a:r>
                      <a:r>
                        <a:rPr sz="1400" dirty="0">
                          <a:latin typeface="Calibri"/>
                          <a:cs typeface="Calibri"/>
                        </a:rPr>
                        <a:t>der</a:t>
                      </a:r>
                      <a:r>
                        <a:rPr sz="1400" spc="-5" dirty="0">
                          <a:latin typeface="Calibri"/>
                          <a:cs typeface="Calibri"/>
                        </a:rPr>
                        <a:t> </a:t>
                      </a:r>
                      <a:r>
                        <a:rPr sz="1400" dirty="0">
                          <a:latin typeface="Calibri"/>
                          <a:cs typeface="Calibri"/>
                        </a:rPr>
                        <a:t>er</a:t>
                      </a:r>
                      <a:r>
                        <a:rPr sz="1400" spc="5" dirty="0">
                          <a:latin typeface="Calibri"/>
                          <a:cs typeface="Calibri"/>
                        </a:rPr>
                        <a:t> </a:t>
                      </a:r>
                      <a:r>
                        <a:rPr sz="1400" dirty="0">
                          <a:latin typeface="Calibri"/>
                          <a:cs typeface="Calibri"/>
                        </a:rPr>
                        <a:t>til</a:t>
                      </a:r>
                      <a:r>
                        <a:rPr sz="1400" spc="-20" dirty="0">
                          <a:latin typeface="Calibri"/>
                          <a:cs typeface="Calibri"/>
                        </a:rPr>
                        <a:t> </a:t>
                      </a:r>
                      <a:r>
                        <a:rPr sz="1400" spc="-10" dirty="0">
                          <a:latin typeface="Calibri"/>
                          <a:cs typeface="Calibri"/>
                        </a:rPr>
                        <a:t>mandag aften</a:t>
                      </a:r>
                      <a:endParaRPr sz="1400" dirty="0">
                        <a:latin typeface="Calibri"/>
                        <a:cs typeface="Calibri"/>
                      </a:endParaRPr>
                    </a:p>
                  </a:txBody>
                  <a:tcPr marL="45720" marR="4572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5F1FA"/>
                    </a:solidFill>
                  </a:tcPr>
                </a:tc>
                <a:extLst>
                  <a:ext uri="{0D108BD9-81ED-4DB2-BD59-A6C34878D82A}">
                    <a16:rowId xmlns:a16="http://schemas.microsoft.com/office/drawing/2014/main" val="10007"/>
                  </a:ext>
                </a:extLst>
              </a:tr>
            </a:tbl>
          </a:graphicData>
        </a:graphic>
      </p:graphicFrame>
      <p:sp>
        <p:nvSpPr>
          <p:cNvPr id="6" name="object 2">
            <a:extLst>
              <a:ext uri="{FF2B5EF4-FFF2-40B4-BE49-F238E27FC236}">
                <a16:creationId xmlns:a16="http://schemas.microsoft.com/office/drawing/2014/main" id="{D93B84BA-938C-3909-7A7A-6121E1310240}"/>
              </a:ext>
            </a:extLst>
          </p:cNvPr>
          <p:cNvSpPr txBox="1">
            <a:spLocks/>
          </p:cNvSpPr>
          <p:nvPr/>
        </p:nvSpPr>
        <p:spPr>
          <a:xfrm>
            <a:off x="687519" y="129952"/>
            <a:ext cx="494553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Nem ugeplan</a:t>
            </a:r>
          </a:p>
        </p:txBody>
      </p:sp>
    </p:spTree>
    <p:extLst>
      <p:ext uri="{BB962C8B-B14F-4D97-AF65-F5344CB8AC3E}">
        <p14:creationId xmlns:p14="http://schemas.microsoft.com/office/powerpoint/2010/main" val="151095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3726-AEAF-058C-6FB4-D8391F5619E8}"/>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DD94393A-9522-71C1-9DCF-8BAF9707F822}"/>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10">
            <a:extLst>
              <a:ext uri="{FF2B5EF4-FFF2-40B4-BE49-F238E27FC236}">
                <a16:creationId xmlns:a16="http://schemas.microsoft.com/office/drawing/2014/main" id="{83BE4DFC-CD2F-2F8C-76C0-7184FD4F8E86}"/>
              </a:ext>
            </a:extLst>
          </p:cNvPr>
          <p:cNvSpPr/>
          <p:nvPr/>
        </p:nvSpPr>
        <p:spPr>
          <a:xfrm>
            <a:off x="-17293" y="0"/>
            <a:ext cx="6363091"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1E27E0AB-D56A-D389-37DB-0CFAAAE62954}"/>
              </a:ext>
            </a:extLst>
          </p:cNvPr>
          <p:cNvSpPr txBox="1">
            <a:spLocks/>
          </p:cNvSpPr>
          <p:nvPr/>
        </p:nvSpPr>
        <p:spPr>
          <a:xfrm>
            <a:off x="410236" y="237303"/>
            <a:ext cx="5417989"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Godt at have i huset</a:t>
            </a:r>
          </a:p>
        </p:txBody>
      </p:sp>
      <p:sp>
        <p:nvSpPr>
          <p:cNvPr id="3" name="object 3">
            <a:extLst>
              <a:ext uri="{FF2B5EF4-FFF2-40B4-BE49-F238E27FC236}">
                <a16:creationId xmlns:a16="http://schemas.microsoft.com/office/drawing/2014/main" id="{4DA2ABF4-988E-F49E-A008-81366B8E1208}"/>
              </a:ext>
            </a:extLst>
          </p:cNvPr>
          <p:cNvSpPr txBox="1"/>
          <p:nvPr/>
        </p:nvSpPr>
        <p:spPr>
          <a:xfrm>
            <a:off x="745474" y="1216907"/>
            <a:ext cx="5082751" cy="4902735"/>
          </a:xfrm>
          <a:prstGeom prst="rect">
            <a:avLst/>
          </a:prstGeom>
        </p:spPr>
        <p:txBody>
          <a:bodyPr vert="horz" wrap="square" lIns="0" tIns="116315" rIns="0" bIns="0" rtlCol="0">
            <a:spAutoFit/>
          </a:bodyPr>
          <a:lstStyle/>
          <a:p>
            <a:pPr marL="11516">
              <a:spcBef>
                <a:spcPts val="916"/>
              </a:spcBef>
            </a:pPr>
            <a:r>
              <a:rPr sz="1451" b="1" dirty="0">
                <a:solidFill>
                  <a:srgbClr val="70578B"/>
                </a:solidFill>
                <a:latin typeface="Calibri"/>
                <a:cs typeface="Calibri"/>
              </a:rPr>
              <a:t>Sørg</a:t>
            </a:r>
            <a:r>
              <a:rPr sz="1451" b="1" spc="-5" dirty="0">
                <a:solidFill>
                  <a:srgbClr val="70578B"/>
                </a:solidFill>
                <a:latin typeface="Calibri"/>
                <a:cs typeface="Calibri"/>
              </a:rPr>
              <a:t> </a:t>
            </a:r>
            <a:r>
              <a:rPr sz="1451" b="1" dirty="0">
                <a:solidFill>
                  <a:srgbClr val="70578B"/>
                </a:solidFill>
                <a:latin typeface="Calibri"/>
                <a:cs typeface="Calibri"/>
              </a:rPr>
              <a:t>for</a:t>
            </a:r>
            <a:r>
              <a:rPr sz="1451" b="1" spc="-32" dirty="0">
                <a:solidFill>
                  <a:srgbClr val="70578B"/>
                </a:solidFill>
                <a:latin typeface="Calibri"/>
                <a:cs typeface="Calibri"/>
              </a:rPr>
              <a:t> </a:t>
            </a:r>
            <a:r>
              <a:rPr sz="1451" b="1" dirty="0">
                <a:solidFill>
                  <a:srgbClr val="70578B"/>
                </a:solidFill>
                <a:latin typeface="Calibri"/>
                <a:cs typeface="Calibri"/>
              </a:rPr>
              <a:t>gode</a:t>
            </a:r>
            <a:r>
              <a:rPr sz="1451" b="1" spc="-27" dirty="0">
                <a:solidFill>
                  <a:srgbClr val="70578B"/>
                </a:solidFill>
                <a:latin typeface="Calibri"/>
                <a:cs typeface="Calibri"/>
              </a:rPr>
              <a:t> </a:t>
            </a:r>
            <a:r>
              <a:rPr sz="1451" b="1" spc="-9" dirty="0">
                <a:solidFill>
                  <a:srgbClr val="70578B"/>
                </a:solidFill>
                <a:latin typeface="Calibri"/>
                <a:cs typeface="Calibri"/>
              </a:rPr>
              <a:t>råvarer</a:t>
            </a:r>
            <a:r>
              <a:rPr sz="1451" b="1" spc="-23" dirty="0">
                <a:solidFill>
                  <a:srgbClr val="70578B"/>
                </a:solidFill>
                <a:latin typeface="Calibri"/>
                <a:cs typeface="Calibri"/>
              </a:rPr>
              <a:t> </a:t>
            </a:r>
            <a:r>
              <a:rPr sz="1451" b="1" dirty="0">
                <a:solidFill>
                  <a:srgbClr val="70578B"/>
                </a:solidFill>
                <a:latin typeface="Calibri"/>
                <a:cs typeface="Calibri"/>
              </a:rPr>
              <a:t>i</a:t>
            </a:r>
            <a:r>
              <a:rPr sz="1451" b="1" spc="-36" dirty="0">
                <a:solidFill>
                  <a:srgbClr val="70578B"/>
                </a:solidFill>
                <a:latin typeface="Calibri"/>
                <a:cs typeface="Calibri"/>
              </a:rPr>
              <a:t> </a:t>
            </a:r>
            <a:r>
              <a:rPr sz="1451" b="1" dirty="0">
                <a:solidFill>
                  <a:srgbClr val="70578B"/>
                </a:solidFill>
                <a:latin typeface="Calibri"/>
                <a:cs typeface="Calibri"/>
              </a:rPr>
              <a:t>skabene</a:t>
            </a:r>
            <a:r>
              <a:rPr sz="1451" b="1" spc="-32" dirty="0">
                <a:solidFill>
                  <a:srgbClr val="70578B"/>
                </a:solidFill>
                <a:latin typeface="Calibri"/>
                <a:cs typeface="Calibri"/>
              </a:rPr>
              <a:t> </a:t>
            </a:r>
            <a:r>
              <a:rPr sz="1451" b="1" dirty="0">
                <a:solidFill>
                  <a:srgbClr val="70578B"/>
                </a:solidFill>
                <a:latin typeface="Calibri"/>
                <a:cs typeface="Calibri"/>
              </a:rPr>
              <a:t>og</a:t>
            </a:r>
            <a:r>
              <a:rPr sz="1451" b="1" spc="-36" dirty="0">
                <a:solidFill>
                  <a:srgbClr val="70578B"/>
                </a:solidFill>
                <a:latin typeface="Calibri"/>
                <a:cs typeface="Calibri"/>
              </a:rPr>
              <a:t> </a:t>
            </a:r>
            <a:r>
              <a:rPr sz="1451" b="1" dirty="0">
                <a:solidFill>
                  <a:srgbClr val="70578B"/>
                </a:solidFill>
                <a:latin typeface="Calibri"/>
                <a:cs typeface="Calibri"/>
              </a:rPr>
              <a:t>”</a:t>
            </a:r>
            <a:r>
              <a:rPr sz="1451" b="1" dirty="0" err="1">
                <a:solidFill>
                  <a:srgbClr val="70578B"/>
                </a:solidFill>
                <a:latin typeface="Calibri"/>
                <a:cs typeface="Calibri"/>
              </a:rPr>
              <a:t>Livliner</a:t>
            </a:r>
            <a:r>
              <a:rPr sz="1451" b="1" dirty="0">
                <a:solidFill>
                  <a:srgbClr val="70578B"/>
                </a:solidFill>
                <a:latin typeface="Calibri"/>
                <a:cs typeface="Calibri"/>
              </a:rPr>
              <a:t>”</a:t>
            </a:r>
            <a:r>
              <a:rPr sz="1451" b="1" spc="-41" dirty="0">
                <a:solidFill>
                  <a:srgbClr val="70578B"/>
                </a:solidFill>
                <a:latin typeface="Calibri"/>
                <a:cs typeface="Calibri"/>
              </a:rPr>
              <a:t> </a:t>
            </a:r>
            <a:r>
              <a:rPr sz="1451" b="1" dirty="0">
                <a:solidFill>
                  <a:srgbClr val="70578B"/>
                </a:solidFill>
                <a:latin typeface="Calibri"/>
                <a:cs typeface="Calibri"/>
              </a:rPr>
              <a:t>i</a:t>
            </a:r>
            <a:r>
              <a:rPr sz="1451" b="1" spc="-36" dirty="0">
                <a:solidFill>
                  <a:srgbClr val="70578B"/>
                </a:solidFill>
                <a:latin typeface="Calibri"/>
                <a:cs typeface="Calibri"/>
              </a:rPr>
              <a:t> </a:t>
            </a:r>
            <a:r>
              <a:rPr sz="1451" b="1" spc="-9" dirty="0">
                <a:solidFill>
                  <a:srgbClr val="70578B"/>
                </a:solidFill>
                <a:latin typeface="Calibri"/>
                <a:cs typeface="Calibri"/>
              </a:rPr>
              <a:t>fryseren:</a:t>
            </a:r>
            <a:endParaRPr sz="1451" dirty="0">
              <a:solidFill>
                <a:srgbClr val="70578B"/>
              </a:solidFill>
              <a:latin typeface="Calibri"/>
              <a:cs typeface="Calibri"/>
            </a:endParaRPr>
          </a:p>
          <a:p>
            <a:pPr marL="238964" indent="-227448">
              <a:spcBef>
                <a:spcPts val="830"/>
              </a:spcBef>
              <a:buFont typeface="Arial"/>
              <a:buChar char="•"/>
              <a:tabLst>
                <a:tab pos="238964" algn="l"/>
              </a:tabLst>
            </a:pPr>
            <a:r>
              <a:rPr lang="da-DK" sz="1451" spc="-18" dirty="0">
                <a:solidFill>
                  <a:srgbClr val="70578B"/>
                </a:solidFill>
                <a:latin typeface="Calibri"/>
                <a:cs typeface="Calibri"/>
              </a:rPr>
              <a:t>Nødder, frø og kerner</a:t>
            </a:r>
          </a:p>
          <a:p>
            <a:pPr marL="238964" indent="-227448">
              <a:spcBef>
                <a:spcPts val="830"/>
              </a:spcBef>
              <a:buFont typeface="Arial"/>
              <a:buChar char="•"/>
              <a:tabLst>
                <a:tab pos="238964" algn="l"/>
              </a:tabLst>
            </a:pPr>
            <a:r>
              <a:rPr lang="da-DK" sz="1451" spc="-18" dirty="0">
                <a:solidFill>
                  <a:srgbClr val="70578B"/>
                </a:solidFill>
                <a:latin typeface="Calibri"/>
                <a:cs typeface="Calibri"/>
              </a:rPr>
              <a:t>Havregryn og en god mysli</a:t>
            </a:r>
          </a:p>
          <a:p>
            <a:pPr marL="238964" indent="-227448">
              <a:spcBef>
                <a:spcPts val="830"/>
              </a:spcBef>
              <a:buFont typeface="Arial"/>
              <a:buChar char="•"/>
              <a:tabLst>
                <a:tab pos="238964" algn="l"/>
              </a:tabLst>
            </a:pPr>
            <a:r>
              <a:rPr lang="da-DK" sz="1451" spc="-18" dirty="0">
                <a:solidFill>
                  <a:srgbClr val="70578B"/>
                </a:solidFill>
                <a:latin typeface="Calibri"/>
                <a:cs typeface="Calibri"/>
              </a:rPr>
              <a:t>Rugbrød, rugknækbrød og groft brød</a:t>
            </a:r>
          </a:p>
          <a:p>
            <a:pPr marL="238964" indent="-227448">
              <a:spcBef>
                <a:spcPts val="830"/>
              </a:spcBef>
              <a:buFont typeface="Arial"/>
              <a:buChar char="•"/>
              <a:tabLst>
                <a:tab pos="238964" algn="l"/>
              </a:tabLst>
            </a:pPr>
            <a:r>
              <a:rPr lang="da-DK" sz="1451" spc="-18" dirty="0">
                <a:solidFill>
                  <a:srgbClr val="70578B"/>
                </a:solidFill>
                <a:latin typeface="Calibri"/>
                <a:cs typeface="Calibri"/>
              </a:rPr>
              <a:t>Frisk frugt og bær i fryseren</a:t>
            </a:r>
          </a:p>
          <a:p>
            <a:pPr marL="238964" indent="-227448">
              <a:spcBef>
                <a:spcPts val="830"/>
              </a:spcBef>
              <a:buFont typeface="Arial"/>
              <a:buChar char="•"/>
              <a:tabLst>
                <a:tab pos="238964" algn="l"/>
              </a:tabLst>
            </a:pPr>
            <a:r>
              <a:rPr lang="da-DK" sz="1451" spc="-18" dirty="0">
                <a:solidFill>
                  <a:srgbClr val="70578B"/>
                </a:solidFill>
                <a:latin typeface="Calibri"/>
                <a:cs typeface="Calibri"/>
              </a:rPr>
              <a:t>Grønt: frisk og frost</a:t>
            </a:r>
          </a:p>
          <a:p>
            <a:pPr marL="238964" indent="-227448">
              <a:spcBef>
                <a:spcPts val="830"/>
              </a:spcBef>
              <a:buFont typeface="Arial"/>
              <a:buChar char="•"/>
              <a:tabLst>
                <a:tab pos="238964" algn="l"/>
              </a:tabLst>
            </a:pPr>
            <a:r>
              <a:rPr lang="da-DK" sz="1451" spc="-18" dirty="0">
                <a:solidFill>
                  <a:srgbClr val="70578B"/>
                </a:solidFill>
                <a:latin typeface="Calibri"/>
                <a:cs typeface="Calibri"/>
              </a:rPr>
              <a:t>Laks, fiskefrikadeller, hakket oksekød og kylling på frost</a:t>
            </a:r>
          </a:p>
          <a:p>
            <a:pPr marL="238964" indent="-227448">
              <a:spcBef>
                <a:spcPts val="830"/>
              </a:spcBef>
              <a:buFont typeface="Arial"/>
              <a:buChar char="•"/>
              <a:tabLst>
                <a:tab pos="238964" algn="l"/>
              </a:tabLst>
            </a:pPr>
            <a:r>
              <a:rPr lang="da-DK" sz="1451" spc="-18" dirty="0">
                <a:solidFill>
                  <a:srgbClr val="70578B"/>
                </a:solidFill>
                <a:latin typeface="Calibri"/>
                <a:cs typeface="Calibri"/>
              </a:rPr>
              <a:t>Mælk, yoghurt, ost, fløde og smør</a:t>
            </a:r>
          </a:p>
          <a:p>
            <a:pPr marL="238964" indent="-227448">
              <a:spcBef>
                <a:spcPts val="830"/>
              </a:spcBef>
              <a:buFont typeface="Arial"/>
              <a:buChar char="•"/>
              <a:tabLst>
                <a:tab pos="238964" algn="l"/>
              </a:tabLst>
            </a:pPr>
            <a:r>
              <a:rPr lang="da-DK" sz="1451" spc="-18" dirty="0">
                <a:solidFill>
                  <a:srgbClr val="70578B"/>
                </a:solidFill>
                <a:latin typeface="Calibri"/>
                <a:cs typeface="Calibri"/>
              </a:rPr>
              <a:t>Æg, pålæg og hummus</a:t>
            </a:r>
          </a:p>
          <a:p>
            <a:pPr marL="238964" indent="-227448">
              <a:spcBef>
                <a:spcPts val="830"/>
              </a:spcBef>
              <a:buFont typeface="Arial"/>
              <a:buChar char="•"/>
              <a:tabLst>
                <a:tab pos="238964" algn="l"/>
              </a:tabLst>
            </a:pPr>
            <a:r>
              <a:rPr lang="da-DK" sz="1451" spc="-18" dirty="0">
                <a:solidFill>
                  <a:srgbClr val="70578B"/>
                </a:solidFill>
                <a:latin typeface="Calibri"/>
                <a:cs typeface="Calibri"/>
              </a:rPr>
              <a:t>Kokosmælk og kikærter på dåse</a:t>
            </a:r>
          </a:p>
          <a:p>
            <a:pPr marL="238964" indent="-227448">
              <a:spcBef>
                <a:spcPts val="830"/>
              </a:spcBef>
              <a:buFont typeface="Arial"/>
              <a:buChar char="•"/>
              <a:tabLst>
                <a:tab pos="238964" algn="l"/>
              </a:tabLst>
            </a:pPr>
            <a:r>
              <a:rPr lang="da-DK" sz="1451" spc="-18" dirty="0">
                <a:solidFill>
                  <a:srgbClr val="70578B"/>
                </a:solidFill>
                <a:latin typeface="Calibri"/>
                <a:cs typeface="Calibri"/>
              </a:rPr>
              <a:t>Kanel, salt, peber, citron, ingefær, karry, timian, basilikum og chili</a:t>
            </a:r>
          </a:p>
          <a:p>
            <a:pPr marL="238964" indent="-227448">
              <a:spcBef>
                <a:spcPts val="830"/>
              </a:spcBef>
              <a:buFont typeface="Arial"/>
              <a:buChar char="•"/>
              <a:tabLst>
                <a:tab pos="238964" algn="l"/>
              </a:tabLst>
            </a:pPr>
            <a:r>
              <a:rPr lang="da-DK" sz="1451" spc="-18" dirty="0">
                <a:solidFill>
                  <a:srgbClr val="70578B"/>
                </a:solidFill>
                <a:latin typeface="Calibri"/>
                <a:cs typeface="Calibri"/>
              </a:rPr>
              <a:t>Olivenolie</a:t>
            </a:r>
          </a:p>
          <a:p>
            <a:pPr marL="238964" indent="-227448">
              <a:spcBef>
                <a:spcPts val="830"/>
              </a:spcBef>
              <a:buFont typeface="Arial"/>
              <a:buChar char="•"/>
              <a:tabLst>
                <a:tab pos="238964" algn="l"/>
              </a:tabLst>
            </a:pPr>
            <a:r>
              <a:rPr lang="da-DK" sz="1451" spc="-18" dirty="0">
                <a:solidFill>
                  <a:srgbClr val="70578B"/>
                </a:solidFill>
                <a:latin typeface="Calibri"/>
                <a:cs typeface="Calibri"/>
              </a:rPr>
              <a:t>Dijonsennep, </a:t>
            </a:r>
            <a:r>
              <a:rPr lang="da-DK" sz="1451" spc="-18" dirty="0" err="1">
                <a:solidFill>
                  <a:srgbClr val="70578B"/>
                </a:solidFill>
                <a:latin typeface="Calibri"/>
                <a:cs typeface="Calibri"/>
              </a:rPr>
              <a:t>øko</a:t>
            </a:r>
            <a:r>
              <a:rPr lang="da-DK" sz="1451" spc="-18" dirty="0">
                <a:solidFill>
                  <a:srgbClr val="70578B"/>
                </a:solidFill>
                <a:latin typeface="Calibri"/>
                <a:cs typeface="Calibri"/>
              </a:rPr>
              <a:t> mayonnaise, ketchup og sojasauce</a:t>
            </a:r>
          </a:p>
          <a:p>
            <a:pPr marL="238964" indent="-227448">
              <a:spcBef>
                <a:spcPts val="830"/>
              </a:spcBef>
              <a:buFont typeface="Arial"/>
              <a:buChar char="•"/>
              <a:tabLst>
                <a:tab pos="238964" algn="l"/>
              </a:tabLst>
            </a:pPr>
            <a:r>
              <a:rPr lang="da-DK" sz="1451" spc="-18" dirty="0" err="1">
                <a:solidFill>
                  <a:srgbClr val="70578B"/>
                </a:solidFill>
                <a:latin typeface="Calibri"/>
                <a:cs typeface="Calibri"/>
              </a:rPr>
              <a:t>Peanutbutter</a:t>
            </a:r>
            <a:endParaRPr lang="da-DK" sz="1451" spc="-18" dirty="0">
              <a:solidFill>
                <a:srgbClr val="70578B"/>
              </a:solidFill>
              <a:latin typeface="Calibri"/>
              <a:cs typeface="Calibri"/>
            </a:endParaRPr>
          </a:p>
          <a:p>
            <a:pPr marL="238964" indent="-227448">
              <a:spcBef>
                <a:spcPts val="830"/>
              </a:spcBef>
              <a:buFont typeface="Arial"/>
              <a:buChar char="•"/>
              <a:tabLst>
                <a:tab pos="238964" algn="l"/>
              </a:tabLst>
            </a:pPr>
            <a:r>
              <a:rPr lang="da-DK" sz="1451" spc="-18" dirty="0">
                <a:solidFill>
                  <a:srgbClr val="70578B"/>
                </a:solidFill>
                <a:latin typeface="Calibri"/>
                <a:cs typeface="Calibri"/>
              </a:rPr>
              <a:t>God mørk chokolade</a:t>
            </a:r>
            <a:endParaRPr sz="1451" dirty="0">
              <a:solidFill>
                <a:srgbClr val="70578B"/>
              </a:solidFill>
              <a:latin typeface="Calibri"/>
              <a:cs typeface="Calibri"/>
            </a:endParaRPr>
          </a:p>
        </p:txBody>
      </p:sp>
      <p:grpSp>
        <p:nvGrpSpPr>
          <p:cNvPr id="31" name="Gruppe 30">
            <a:extLst>
              <a:ext uri="{FF2B5EF4-FFF2-40B4-BE49-F238E27FC236}">
                <a16:creationId xmlns:a16="http://schemas.microsoft.com/office/drawing/2014/main" id="{4AD401E6-0F19-D07F-FE88-6516E7EA4E85}"/>
              </a:ext>
            </a:extLst>
          </p:cNvPr>
          <p:cNvGrpSpPr/>
          <p:nvPr/>
        </p:nvGrpSpPr>
        <p:grpSpPr>
          <a:xfrm>
            <a:off x="6345798" y="0"/>
            <a:ext cx="5846202" cy="6858000"/>
            <a:chOff x="6345798" y="0"/>
            <a:chExt cx="5846202" cy="6858000"/>
          </a:xfrm>
        </p:grpSpPr>
        <p:pic>
          <p:nvPicPr>
            <p:cNvPr id="25" name="Billede 24">
              <a:extLst>
                <a:ext uri="{FF2B5EF4-FFF2-40B4-BE49-F238E27FC236}">
                  <a16:creationId xmlns:a16="http://schemas.microsoft.com/office/drawing/2014/main" id="{803D140E-1F24-0DA6-D182-A4F473AE4777}"/>
                </a:ext>
              </a:extLst>
            </p:cNvPr>
            <p:cNvPicPr>
              <a:picLocks noChangeAspect="1"/>
            </p:cNvPicPr>
            <p:nvPr/>
          </p:nvPicPr>
          <p:blipFill>
            <a:blip r:embed="rId2">
              <a:duotone>
                <a:schemeClr val="accent4">
                  <a:shade val="45000"/>
                  <a:satMod val="135000"/>
                </a:schemeClr>
                <a:prstClr val="white"/>
              </a:duotone>
            </a:blip>
            <a:srcRect l="7957" r="2164"/>
            <a:stretch/>
          </p:blipFill>
          <p:spPr>
            <a:xfrm>
              <a:off x="6345798" y="0"/>
              <a:ext cx="5846202" cy="6858000"/>
            </a:xfrm>
            <a:prstGeom prst="rect">
              <a:avLst/>
            </a:prstGeom>
          </p:spPr>
        </p:pic>
        <p:sp>
          <p:nvSpPr>
            <p:cNvPr id="29" name="Rektangel 28">
              <a:extLst>
                <a:ext uri="{FF2B5EF4-FFF2-40B4-BE49-F238E27FC236}">
                  <a16:creationId xmlns:a16="http://schemas.microsoft.com/office/drawing/2014/main" id="{7D2F3C80-A8D0-C4EC-6A6D-BA3BC9928D92}"/>
                </a:ext>
              </a:extLst>
            </p:cNvPr>
            <p:cNvSpPr/>
            <p:nvPr/>
          </p:nvSpPr>
          <p:spPr>
            <a:xfrm>
              <a:off x="7988300" y="3706374"/>
              <a:ext cx="228600" cy="268726"/>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Tree>
    <p:extLst>
      <p:ext uri="{BB962C8B-B14F-4D97-AF65-F5344CB8AC3E}">
        <p14:creationId xmlns:p14="http://schemas.microsoft.com/office/powerpoint/2010/main" val="38672751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A2622-B5D8-A6A8-182D-C9306473529C}"/>
            </a:ext>
          </a:extLst>
        </p:cNvPr>
        <p:cNvGrpSpPr/>
        <p:nvPr/>
      </p:nvGrpSpPr>
      <p:grpSpPr>
        <a:xfrm>
          <a:off x="0" y="0"/>
          <a:ext cx="0" cy="0"/>
          <a:chOff x="0" y="0"/>
          <a:chExt cx="0" cy="0"/>
        </a:xfrm>
      </p:grpSpPr>
      <p:sp>
        <p:nvSpPr>
          <p:cNvPr id="22" name="Rectangle 10">
            <a:extLst>
              <a:ext uri="{FF2B5EF4-FFF2-40B4-BE49-F238E27FC236}">
                <a16:creationId xmlns:a16="http://schemas.microsoft.com/office/drawing/2014/main" id="{D8C0837B-1D03-FCB9-EBCB-EA373B9A0289}"/>
              </a:ext>
            </a:extLst>
          </p:cNvPr>
          <p:cNvSpPr/>
          <p:nvPr/>
        </p:nvSpPr>
        <p:spPr>
          <a:xfrm>
            <a:off x="5582652" y="0"/>
            <a:ext cx="6609347"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object 2">
            <a:extLst>
              <a:ext uri="{FF2B5EF4-FFF2-40B4-BE49-F238E27FC236}">
                <a16:creationId xmlns:a16="http://schemas.microsoft.com/office/drawing/2014/main" id="{BDF7822E-6B5F-BDE3-AE7F-0F9F767FAA04}"/>
              </a:ext>
            </a:extLst>
          </p:cNvPr>
          <p:cNvSpPr txBox="1">
            <a:spLocks/>
          </p:cNvSpPr>
          <p:nvPr/>
        </p:nvSpPr>
        <p:spPr>
          <a:xfrm>
            <a:off x="373933" y="1150665"/>
            <a:ext cx="5066996" cy="2278335"/>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468716" indent="-457200" defTabSz="914400">
              <a:spcBef>
                <a:spcPts val="86"/>
              </a:spcBef>
              <a:buFont typeface="Arial" panose="020B0604020202020204" pitchFamily="34" charset="0"/>
              <a:buChar char="•"/>
            </a:pPr>
            <a:r>
              <a:rPr lang="da-DK" sz="2400" kern="0" dirty="0">
                <a:latin typeface="+mn-lt"/>
                <a:cs typeface="Arial"/>
              </a:rPr>
              <a:t>SKIFT UD I SKABET</a:t>
            </a:r>
          </a:p>
          <a:p>
            <a:pPr marL="468716" indent="-457200" defTabSz="914400">
              <a:spcBef>
                <a:spcPts val="86"/>
              </a:spcBef>
              <a:buFont typeface="Arial" panose="020B0604020202020204" pitchFamily="34" charset="0"/>
              <a:buChar char="•"/>
            </a:pPr>
            <a:r>
              <a:rPr lang="da-DK" sz="2400" kern="0" dirty="0">
                <a:latin typeface="+mn-lt"/>
                <a:cs typeface="Arial"/>
              </a:rPr>
              <a:t>PLANLÆGNING OG MADPLANER </a:t>
            </a:r>
          </a:p>
          <a:p>
            <a:pPr marL="468716" indent="-457200" defTabSz="914400">
              <a:spcBef>
                <a:spcPts val="86"/>
              </a:spcBef>
              <a:buFont typeface="Arial" panose="020B0604020202020204" pitchFamily="34" charset="0"/>
              <a:buChar char="•"/>
            </a:pPr>
            <a:r>
              <a:rPr lang="da-DK" sz="2400" kern="0" dirty="0">
                <a:latin typeface="+mn-lt"/>
                <a:cs typeface="Arial"/>
              </a:rPr>
              <a:t>KØB KUN IND ÉN GANG OM UGEN </a:t>
            </a:r>
          </a:p>
          <a:p>
            <a:pPr marL="468716" indent="-457200" defTabSz="914400">
              <a:spcBef>
                <a:spcPts val="86"/>
              </a:spcBef>
              <a:buFont typeface="Arial" panose="020B0604020202020204" pitchFamily="34" charset="0"/>
              <a:buChar char="•"/>
            </a:pPr>
            <a:r>
              <a:rPr lang="da-DK" sz="2400" kern="0" dirty="0">
                <a:latin typeface="+mn-lt"/>
                <a:cs typeface="Arial"/>
              </a:rPr>
              <a:t>TILBERED MAD TIL FLERE DAGE </a:t>
            </a:r>
          </a:p>
          <a:p>
            <a:pPr marL="468716" indent="-457200" defTabSz="914400">
              <a:spcBef>
                <a:spcPts val="86"/>
              </a:spcBef>
              <a:buFont typeface="Arial" panose="020B0604020202020204" pitchFamily="34" charset="0"/>
              <a:buChar char="•"/>
            </a:pPr>
            <a:r>
              <a:rPr lang="da-DK" sz="2400" kern="0" dirty="0">
                <a:latin typeface="+mn-lt"/>
                <a:cs typeface="Arial"/>
              </a:rPr>
              <a:t>SUND MAD SKAL VÆRE TILGÆNGELIGT</a:t>
            </a:r>
          </a:p>
        </p:txBody>
      </p:sp>
      <p:sp>
        <p:nvSpPr>
          <p:cNvPr id="18" name="Rektangel 17">
            <a:extLst>
              <a:ext uri="{FF2B5EF4-FFF2-40B4-BE49-F238E27FC236}">
                <a16:creationId xmlns:a16="http://schemas.microsoft.com/office/drawing/2014/main" id="{D7CFA155-93D5-237D-82C7-C86945BCA1C0}"/>
              </a:ext>
            </a:extLst>
          </p:cNvPr>
          <p:cNvSpPr/>
          <p:nvPr/>
        </p:nvSpPr>
        <p:spPr>
          <a:xfrm>
            <a:off x="4248865" y="4468872"/>
            <a:ext cx="7645209" cy="198682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D13D424C-D0BB-53BB-39EB-3E5CC884CD00}"/>
              </a:ext>
            </a:extLst>
          </p:cNvPr>
          <p:cNvSpPr txBox="1"/>
          <p:nvPr/>
        </p:nvSpPr>
        <p:spPr>
          <a:xfrm>
            <a:off x="5849848" y="4800562"/>
            <a:ext cx="6185949" cy="1323439"/>
          </a:xfrm>
          <a:prstGeom prst="rect">
            <a:avLst/>
          </a:prstGeom>
          <a:noFill/>
        </p:spPr>
        <p:txBody>
          <a:bodyPr wrap="square">
            <a:spAutoFit/>
          </a:bodyPr>
          <a:lstStyle/>
          <a:p>
            <a:pPr algn="l"/>
            <a:r>
              <a:rPr lang="da-DK" sz="1600" b="1" kern="0" dirty="0">
                <a:solidFill>
                  <a:schemeClr val="bg1"/>
                </a:solidFill>
                <a:cs typeface="Arial"/>
              </a:rPr>
              <a:t>LIVLINER:</a:t>
            </a:r>
          </a:p>
          <a:p>
            <a:pPr algn="l"/>
            <a:r>
              <a:rPr lang="da-DK" sz="1600" b="1" kern="0" dirty="0">
                <a:solidFill>
                  <a:schemeClr val="bg1"/>
                </a:solidFill>
                <a:cs typeface="Arial"/>
              </a:rPr>
              <a:t>• Retter fra fryseren, til at tage ud og varme</a:t>
            </a:r>
          </a:p>
          <a:p>
            <a:pPr algn="l"/>
            <a:r>
              <a:rPr lang="da-DK" sz="1600" b="1" kern="0" dirty="0">
                <a:solidFill>
                  <a:schemeClr val="bg1"/>
                </a:solidFill>
                <a:cs typeface="Arial"/>
              </a:rPr>
              <a:t>• Frysegrønt til at dampe eller til en wok</a:t>
            </a:r>
          </a:p>
          <a:p>
            <a:pPr algn="l"/>
            <a:r>
              <a:rPr lang="da-DK" sz="1600" b="1" kern="0" dirty="0">
                <a:solidFill>
                  <a:schemeClr val="bg1"/>
                </a:solidFill>
                <a:cs typeface="Arial"/>
              </a:rPr>
              <a:t>• Lakseportioner, </a:t>
            </a:r>
            <a:r>
              <a:rPr lang="da-DK" sz="1600" b="1" kern="0" dirty="0" err="1">
                <a:solidFill>
                  <a:schemeClr val="bg1"/>
                </a:solidFill>
                <a:cs typeface="Arial"/>
              </a:rPr>
              <a:t>kyllingfiletter</a:t>
            </a:r>
            <a:r>
              <a:rPr lang="da-DK" sz="1600" b="1" kern="0" dirty="0">
                <a:solidFill>
                  <a:schemeClr val="bg1"/>
                </a:solidFill>
                <a:cs typeface="Arial"/>
              </a:rPr>
              <a:t> eller frikadeller</a:t>
            </a:r>
          </a:p>
          <a:p>
            <a:pPr algn="l"/>
            <a:r>
              <a:rPr lang="da-DK" sz="1600" b="1" kern="0" dirty="0">
                <a:solidFill>
                  <a:schemeClr val="bg1"/>
                </a:solidFill>
                <a:cs typeface="Arial"/>
              </a:rPr>
              <a:t>• Færdigretter af en god kvalitet</a:t>
            </a:r>
          </a:p>
        </p:txBody>
      </p:sp>
      <p:pic>
        <p:nvPicPr>
          <p:cNvPr id="3" name="Billede 2" descr="Et billede, der indeholder skitse, tegning, diagram, linje/række&#10;&#10;Indhold genereret af kunstig intelligens kan være forkert.">
            <a:extLst>
              <a:ext uri="{FF2B5EF4-FFF2-40B4-BE49-F238E27FC236}">
                <a16:creationId xmlns:a16="http://schemas.microsoft.com/office/drawing/2014/main" id="{3693C2FB-163B-1E39-8E54-D5760A0B304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flipH="1">
            <a:off x="4158379" y="130632"/>
            <a:ext cx="7659688" cy="4902200"/>
          </a:xfrm>
          <a:prstGeom prst="rect">
            <a:avLst/>
          </a:prstGeom>
        </p:spPr>
      </p:pic>
    </p:spTree>
    <p:extLst>
      <p:ext uri="{BB962C8B-B14F-4D97-AF65-F5344CB8AC3E}">
        <p14:creationId xmlns:p14="http://schemas.microsoft.com/office/powerpoint/2010/main" val="13205951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C916D-FA83-DCEB-75AF-3DEC56CD676C}"/>
            </a:ext>
          </a:extLst>
        </p:cNvPr>
        <p:cNvGrpSpPr/>
        <p:nvPr/>
      </p:nvGrpSpPr>
      <p:grpSpPr>
        <a:xfrm>
          <a:off x="0" y="0"/>
          <a:ext cx="0" cy="0"/>
          <a:chOff x="0" y="0"/>
          <a:chExt cx="0" cy="0"/>
        </a:xfrm>
      </p:grpSpPr>
      <p:sp>
        <p:nvSpPr>
          <p:cNvPr id="9" name="Rektangel 8">
            <a:extLst>
              <a:ext uri="{FF2B5EF4-FFF2-40B4-BE49-F238E27FC236}">
                <a16:creationId xmlns:a16="http://schemas.microsoft.com/office/drawing/2014/main" id="{9CE1EB21-F43A-7894-C4E4-C44A155FF830}"/>
              </a:ext>
            </a:extLst>
          </p:cNvPr>
          <p:cNvSpPr/>
          <p:nvPr/>
        </p:nvSpPr>
        <p:spPr>
          <a:xfrm>
            <a:off x="0" y="5486400"/>
            <a:ext cx="12192000" cy="13716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object 3">
            <a:extLst>
              <a:ext uri="{FF2B5EF4-FFF2-40B4-BE49-F238E27FC236}">
                <a16:creationId xmlns:a16="http://schemas.microsoft.com/office/drawing/2014/main" id="{ACFE43BE-D06A-409E-A376-99A12E33BFF1}"/>
              </a:ext>
            </a:extLst>
          </p:cNvPr>
          <p:cNvSpPr txBox="1"/>
          <p:nvPr/>
        </p:nvSpPr>
        <p:spPr>
          <a:xfrm>
            <a:off x="501142" y="1510202"/>
            <a:ext cx="11379182" cy="3132410"/>
          </a:xfrm>
          <a:prstGeom prst="rect">
            <a:avLst/>
          </a:prstGeom>
        </p:spPr>
        <p:txBody>
          <a:bodyPr vert="horz" wrap="square" lIns="0" tIns="35701" rIns="0" bIns="0" rtlCol="0">
            <a:spAutoFit/>
          </a:bodyPr>
          <a:lstStyle/>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Gør det enkelt</a:t>
            </a:r>
            <a:r>
              <a:rPr lang="da-DK" sz="1800" dirty="0">
                <a:solidFill>
                  <a:srgbClr val="70578B"/>
                </a:solidFill>
                <a:latin typeface="Calibri"/>
                <a:cs typeface="Calibri"/>
              </a:rPr>
              <a:t>. Lav en ret eller en salat baseret på kun én eller to grøntsager.</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Gør det nemt. </a:t>
            </a:r>
            <a:r>
              <a:rPr lang="da-DK" sz="1800" dirty="0">
                <a:solidFill>
                  <a:srgbClr val="70578B"/>
                </a:solidFill>
                <a:latin typeface="Calibri"/>
                <a:cs typeface="Calibri"/>
              </a:rPr>
              <a:t>Tilbered ekstra grøntsager som du kan spise til frokost eller aftensmad næste dag.</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Food prep. </a:t>
            </a:r>
            <a:r>
              <a:rPr lang="da-DK" sz="1800" dirty="0">
                <a:solidFill>
                  <a:srgbClr val="70578B"/>
                </a:solidFill>
                <a:latin typeface="Calibri"/>
                <a:cs typeface="Calibri"/>
              </a:rPr>
              <a:t>Snit forskellige grove grøntsager og opbevarer dem i beholdere.</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Køb det, der er i sæson. </a:t>
            </a:r>
            <a:r>
              <a:rPr lang="da-DK" sz="1800" dirty="0">
                <a:solidFill>
                  <a:srgbClr val="70578B"/>
                </a:solidFill>
                <a:latin typeface="Calibri"/>
                <a:cs typeface="Calibri"/>
              </a:rPr>
              <a:t>Kål og rodfrugter er billige og sunde, særlig hvis du køber det, der er i sæson.</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Få grøntsager til at smage godt</a:t>
            </a:r>
            <a:r>
              <a:rPr lang="da-DK" sz="1800" dirty="0">
                <a:solidFill>
                  <a:srgbClr val="70578B"/>
                </a:solidFill>
                <a:latin typeface="Calibri"/>
                <a:cs typeface="Calibri"/>
              </a:rPr>
              <a:t>. Brug dressing og top med nødder og kerner.</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Brug grøntsager i alle retter. </a:t>
            </a:r>
            <a:r>
              <a:rPr lang="da-DK" sz="1800" dirty="0">
                <a:solidFill>
                  <a:srgbClr val="70578B"/>
                </a:solidFill>
                <a:latin typeface="Calibri"/>
                <a:cs typeface="Calibri"/>
              </a:rPr>
              <a:t>Gør det til en vane at tilsætte grønsager til alle dine retter.</a:t>
            </a:r>
          </a:p>
          <a:p>
            <a:pPr marL="238964" marR="157198" indent="-228024">
              <a:lnSpc>
                <a:spcPct val="150000"/>
              </a:lnSpc>
              <a:spcBef>
                <a:spcPts val="281"/>
              </a:spcBef>
              <a:buFont typeface="Arial"/>
              <a:buChar char="•"/>
              <a:tabLst>
                <a:tab pos="238964" algn="l"/>
              </a:tabLst>
            </a:pPr>
            <a:r>
              <a:rPr lang="da-DK" sz="1800" b="1" dirty="0">
                <a:solidFill>
                  <a:srgbClr val="70578B"/>
                </a:solidFill>
                <a:latin typeface="Calibri"/>
                <a:cs typeface="Calibri"/>
              </a:rPr>
              <a:t>Servér grøntsager som snacks. </a:t>
            </a:r>
            <a:r>
              <a:rPr lang="da-DK" sz="1800" dirty="0">
                <a:solidFill>
                  <a:srgbClr val="70578B"/>
                </a:solidFill>
                <a:latin typeface="Calibri"/>
                <a:cs typeface="Calibri"/>
              </a:rPr>
              <a:t>Dyp i en god dip eller hummus.</a:t>
            </a:r>
          </a:p>
        </p:txBody>
      </p:sp>
      <p:pic>
        <p:nvPicPr>
          <p:cNvPr id="5" name="Billede 4" descr="Et billede, der indeholder skitse, tegning, Stregtegning, stregtegning&#10;&#10;Indhold genereret af kunstig intelligens kan være forkert.">
            <a:extLst>
              <a:ext uri="{FF2B5EF4-FFF2-40B4-BE49-F238E27FC236}">
                <a16:creationId xmlns:a16="http://schemas.microsoft.com/office/drawing/2014/main" id="{78E59B77-6974-8E34-0B18-CB5FCC5EA51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t="36975" b="36246"/>
          <a:stretch/>
        </p:blipFill>
        <p:spPr>
          <a:xfrm flipH="1">
            <a:off x="1178629" y="4642612"/>
            <a:ext cx="11066081" cy="2328423"/>
          </a:xfrm>
          <a:prstGeom prst="rect">
            <a:avLst/>
          </a:prstGeom>
        </p:spPr>
      </p:pic>
      <p:sp>
        <p:nvSpPr>
          <p:cNvPr id="6" name="object 2">
            <a:extLst>
              <a:ext uri="{FF2B5EF4-FFF2-40B4-BE49-F238E27FC236}">
                <a16:creationId xmlns:a16="http://schemas.microsoft.com/office/drawing/2014/main" id="{573FFC0C-AAA3-332C-BA82-F1A5B8A8A26F}"/>
              </a:ext>
            </a:extLst>
          </p:cNvPr>
          <p:cNvSpPr txBox="1">
            <a:spLocks/>
          </p:cNvSpPr>
          <p:nvPr/>
        </p:nvSpPr>
        <p:spPr>
          <a:xfrm>
            <a:off x="451486" y="461707"/>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Idéer til mere grønt</a:t>
            </a:r>
          </a:p>
        </p:txBody>
      </p:sp>
    </p:spTree>
    <p:extLst>
      <p:ext uri="{BB962C8B-B14F-4D97-AF65-F5344CB8AC3E}">
        <p14:creationId xmlns:p14="http://schemas.microsoft.com/office/powerpoint/2010/main" val="13571144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C8CA4-E0BE-3502-F54C-A2244111DE14}"/>
            </a:ext>
          </a:extLst>
        </p:cNvPr>
        <p:cNvGrpSpPr/>
        <p:nvPr/>
      </p:nvGrpSpPr>
      <p:grpSpPr>
        <a:xfrm>
          <a:off x="0" y="0"/>
          <a:ext cx="0" cy="0"/>
          <a:chOff x="0" y="0"/>
          <a:chExt cx="0" cy="0"/>
        </a:xfrm>
      </p:grpSpPr>
      <p:sp>
        <p:nvSpPr>
          <p:cNvPr id="9" name="Rectangle 10">
            <a:extLst>
              <a:ext uri="{FF2B5EF4-FFF2-40B4-BE49-F238E27FC236}">
                <a16:creationId xmlns:a16="http://schemas.microsoft.com/office/drawing/2014/main" id="{FAFE0716-2E88-403E-04CA-455C9988E55A}"/>
              </a:ext>
            </a:extLst>
          </p:cNvPr>
          <p:cNvSpPr/>
          <p:nvPr/>
        </p:nvSpPr>
        <p:spPr>
          <a:xfrm>
            <a:off x="-17293" y="0"/>
            <a:ext cx="7133414"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object 2">
            <a:extLst>
              <a:ext uri="{FF2B5EF4-FFF2-40B4-BE49-F238E27FC236}">
                <a16:creationId xmlns:a16="http://schemas.microsoft.com/office/drawing/2014/main" id="{9E95C05B-3759-7D02-5569-75BA718DE766}"/>
              </a:ext>
            </a:extLst>
          </p:cNvPr>
          <p:cNvSpPr txBox="1">
            <a:spLocks/>
          </p:cNvSpPr>
          <p:nvPr/>
        </p:nvSpPr>
        <p:spPr>
          <a:xfrm>
            <a:off x="410236" y="237303"/>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Vand i hjernen</a:t>
            </a:r>
          </a:p>
        </p:txBody>
      </p:sp>
      <p:sp>
        <p:nvSpPr>
          <p:cNvPr id="4" name="object 4">
            <a:extLst>
              <a:ext uri="{FF2B5EF4-FFF2-40B4-BE49-F238E27FC236}">
                <a16:creationId xmlns:a16="http://schemas.microsoft.com/office/drawing/2014/main" id="{2AAF2F25-774C-B7B6-9DF0-3450517D3D71}"/>
              </a:ext>
            </a:extLst>
          </p:cNvPr>
          <p:cNvSpPr txBox="1"/>
          <p:nvPr/>
        </p:nvSpPr>
        <p:spPr>
          <a:xfrm>
            <a:off x="463591" y="1268297"/>
            <a:ext cx="6074714" cy="4922686"/>
          </a:xfrm>
          <a:prstGeom prst="rect">
            <a:avLst/>
          </a:prstGeom>
        </p:spPr>
        <p:txBody>
          <a:bodyPr vert="horz" wrap="square" lIns="0" tIns="32822" rIns="0" bIns="0" rtlCol="0">
            <a:spAutoFit/>
          </a:bodyPr>
          <a:lstStyle/>
          <a:p>
            <a:pPr marL="11516" marR="4607">
              <a:spcBef>
                <a:spcPts val="258"/>
              </a:spcBef>
            </a:pPr>
            <a:r>
              <a:rPr lang="da-DK" sz="1600" spc="-9" dirty="0">
                <a:solidFill>
                  <a:srgbClr val="70578B"/>
                </a:solidFill>
                <a:latin typeface="Calibri"/>
                <a:cs typeface="Calibri"/>
              </a:rPr>
              <a:t>Mennesker indeholder 40 til 50 kilo vand alt efter, hvad vi vejer.</a:t>
            </a:r>
            <a:br>
              <a:rPr lang="da-DK" sz="1600" spc="-9" dirty="0">
                <a:solidFill>
                  <a:srgbClr val="70578B"/>
                </a:solidFill>
                <a:latin typeface="Calibri"/>
                <a:cs typeface="Calibri"/>
              </a:rPr>
            </a:br>
            <a:endParaRPr lang="da-DK" sz="1600" spc="-9" dirty="0">
              <a:solidFill>
                <a:srgbClr val="70578B"/>
              </a:solidFill>
              <a:latin typeface="Calibri"/>
              <a:cs typeface="Calibri"/>
            </a:endParaRPr>
          </a:p>
          <a:p>
            <a:pPr marL="11516" marR="4607">
              <a:spcBef>
                <a:spcPts val="258"/>
              </a:spcBef>
            </a:pPr>
            <a:r>
              <a:rPr lang="da-DK" sz="1600" spc="-9" dirty="0">
                <a:solidFill>
                  <a:srgbClr val="70578B"/>
                </a:solidFill>
                <a:latin typeface="Calibri"/>
                <a:cs typeface="Calibri"/>
              </a:rPr>
              <a:t>Mangel på vand kan give hovedpine, svimmelhed, utilpashed, forstoppelse og flere affaldsstoffer i krop og hoved.</a:t>
            </a:r>
          </a:p>
          <a:p>
            <a:pPr marL="11516" marR="4607">
              <a:spcBef>
                <a:spcPts val="258"/>
              </a:spcBef>
            </a:pPr>
            <a:endParaRPr lang="da-DK" sz="1600" spc="-9" dirty="0">
              <a:solidFill>
                <a:srgbClr val="70578B"/>
              </a:solidFill>
              <a:latin typeface="Calibri"/>
              <a:cs typeface="Calibri"/>
            </a:endParaRPr>
          </a:p>
          <a:p>
            <a:pPr marL="11516" marR="4607">
              <a:spcBef>
                <a:spcPts val="258"/>
              </a:spcBef>
            </a:pPr>
            <a:r>
              <a:rPr lang="da-DK" sz="1600" spc="-9" dirty="0">
                <a:solidFill>
                  <a:srgbClr val="70578B"/>
                </a:solidFill>
                <a:latin typeface="Calibri"/>
                <a:cs typeface="Calibri"/>
              </a:rPr>
              <a:t>Strukturer væskeindtaget og sæt gerne en alarm.</a:t>
            </a:r>
          </a:p>
          <a:p>
            <a:pPr marL="11516" marR="4607">
              <a:lnSpc>
                <a:spcPct val="90100"/>
              </a:lnSpc>
              <a:spcBef>
                <a:spcPts val="258"/>
              </a:spcBef>
            </a:pPr>
            <a:endParaRPr lang="da-DK" sz="1600" dirty="0">
              <a:solidFill>
                <a:srgbClr val="70578B"/>
              </a:solidFill>
              <a:latin typeface="Calibri"/>
              <a:cs typeface="Calibri"/>
            </a:endParaRPr>
          </a:p>
          <a:p>
            <a:pPr marL="11516"/>
            <a:r>
              <a:rPr sz="1600" b="1" dirty="0" err="1">
                <a:solidFill>
                  <a:srgbClr val="70578B"/>
                </a:solidFill>
                <a:latin typeface="Calibri"/>
                <a:cs typeface="Calibri"/>
              </a:rPr>
              <a:t>Ideer</a:t>
            </a:r>
            <a:r>
              <a:rPr sz="1600" b="1" spc="-9" dirty="0">
                <a:solidFill>
                  <a:srgbClr val="70578B"/>
                </a:solidFill>
                <a:latin typeface="Calibri"/>
                <a:cs typeface="Calibri"/>
              </a:rPr>
              <a:t> </a:t>
            </a:r>
            <a:r>
              <a:rPr sz="1600" b="1" dirty="0">
                <a:solidFill>
                  <a:srgbClr val="70578B"/>
                </a:solidFill>
                <a:latin typeface="Calibri"/>
                <a:cs typeface="Calibri"/>
              </a:rPr>
              <a:t>til</a:t>
            </a:r>
            <a:r>
              <a:rPr sz="1600" b="1" spc="-50" dirty="0">
                <a:solidFill>
                  <a:srgbClr val="70578B"/>
                </a:solidFill>
                <a:latin typeface="Calibri"/>
                <a:cs typeface="Calibri"/>
              </a:rPr>
              <a:t> </a:t>
            </a:r>
            <a:r>
              <a:rPr sz="1600" b="1" spc="-9" dirty="0">
                <a:solidFill>
                  <a:srgbClr val="70578B"/>
                </a:solidFill>
                <a:latin typeface="Calibri"/>
                <a:cs typeface="Calibri"/>
              </a:rPr>
              <a:t>drikkevarer:</a:t>
            </a:r>
            <a:endParaRPr sz="1600" dirty="0">
              <a:solidFill>
                <a:srgbClr val="70578B"/>
              </a:solidFill>
              <a:latin typeface="Calibri"/>
              <a:cs typeface="Calibri"/>
            </a:endParaRPr>
          </a:p>
          <a:p>
            <a:pPr marL="238964" indent="-227448">
              <a:spcBef>
                <a:spcPts val="816"/>
              </a:spcBef>
              <a:buFont typeface="Arial"/>
              <a:buChar char="•"/>
              <a:tabLst>
                <a:tab pos="238964" algn="l"/>
              </a:tabLst>
            </a:pPr>
            <a:r>
              <a:rPr sz="1600" spc="-18" dirty="0">
                <a:solidFill>
                  <a:srgbClr val="70578B"/>
                </a:solidFill>
                <a:latin typeface="Calibri"/>
                <a:cs typeface="Calibri"/>
              </a:rPr>
              <a:t>Vand</a:t>
            </a:r>
            <a:endParaRPr sz="1600" dirty="0">
              <a:solidFill>
                <a:srgbClr val="70578B"/>
              </a:solidFill>
              <a:latin typeface="Calibri"/>
              <a:cs typeface="Calibri"/>
            </a:endParaRPr>
          </a:p>
          <a:p>
            <a:pPr marL="238964" indent="-227448">
              <a:spcBef>
                <a:spcPts val="825"/>
              </a:spcBef>
              <a:buFont typeface="Arial"/>
              <a:buChar char="•"/>
              <a:tabLst>
                <a:tab pos="238964" algn="l"/>
              </a:tabLst>
            </a:pPr>
            <a:r>
              <a:rPr sz="1600" spc="-9" dirty="0">
                <a:solidFill>
                  <a:srgbClr val="70578B"/>
                </a:solidFill>
                <a:latin typeface="Calibri"/>
                <a:cs typeface="Calibri"/>
              </a:rPr>
              <a:t>Vand</a:t>
            </a:r>
            <a:r>
              <a:rPr sz="1600" spc="-36" dirty="0">
                <a:solidFill>
                  <a:srgbClr val="70578B"/>
                </a:solidFill>
                <a:latin typeface="Calibri"/>
                <a:cs typeface="Calibri"/>
              </a:rPr>
              <a:t> </a:t>
            </a:r>
            <a:r>
              <a:rPr sz="1600" dirty="0">
                <a:solidFill>
                  <a:srgbClr val="70578B"/>
                </a:solidFill>
                <a:latin typeface="Calibri"/>
                <a:cs typeface="Calibri"/>
              </a:rPr>
              <a:t>med</a:t>
            </a:r>
            <a:r>
              <a:rPr sz="1600" spc="-23" dirty="0">
                <a:solidFill>
                  <a:srgbClr val="70578B"/>
                </a:solidFill>
                <a:latin typeface="Calibri"/>
                <a:cs typeface="Calibri"/>
              </a:rPr>
              <a:t> </a:t>
            </a:r>
            <a:r>
              <a:rPr sz="1600" spc="-9" dirty="0">
                <a:solidFill>
                  <a:srgbClr val="70578B"/>
                </a:solidFill>
                <a:latin typeface="Calibri"/>
                <a:cs typeface="Calibri"/>
              </a:rPr>
              <a:t>citronskiver</a:t>
            </a:r>
            <a:r>
              <a:rPr sz="1600" spc="-18" dirty="0">
                <a:solidFill>
                  <a:srgbClr val="70578B"/>
                </a:solidFill>
                <a:latin typeface="Calibri"/>
                <a:cs typeface="Calibri"/>
              </a:rPr>
              <a:t> </a:t>
            </a:r>
            <a:r>
              <a:rPr sz="1600" dirty="0">
                <a:solidFill>
                  <a:srgbClr val="70578B"/>
                </a:solidFill>
                <a:latin typeface="Calibri"/>
                <a:cs typeface="Calibri"/>
              </a:rPr>
              <a:t>eller</a:t>
            </a:r>
            <a:r>
              <a:rPr sz="1600" spc="-27" dirty="0">
                <a:solidFill>
                  <a:srgbClr val="70578B"/>
                </a:solidFill>
                <a:latin typeface="Calibri"/>
                <a:cs typeface="Calibri"/>
              </a:rPr>
              <a:t> </a:t>
            </a:r>
            <a:r>
              <a:rPr sz="1600" spc="-18" dirty="0">
                <a:solidFill>
                  <a:srgbClr val="70578B"/>
                </a:solidFill>
                <a:latin typeface="Calibri"/>
                <a:cs typeface="Calibri"/>
              </a:rPr>
              <a:t>mynte</a:t>
            </a:r>
            <a:endParaRPr sz="1600" dirty="0">
              <a:solidFill>
                <a:srgbClr val="70578B"/>
              </a:solidFill>
              <a:latin typeface="Calibri"/>
              <a:cs typeface="Calibri"/>
            </a:endParaRPr>
          </a:p>
          <a:p>
            <a:pPr marL="238964" indent="-227448">
              <a:spcBef>
                <a:spcPts val="830"/>
              </a:spcBef>
              <a:buFont typeface="Arial"/>
              <a:buChar char="•"/>
              <a:tabLst>
                <a:tab pos="238964" algn="l"/>
              </a:tabLst>
            </a:pPr>
            <a:r>
              <a:rPr sz="1600" spc="-9" dirty="0">
                <a:solidFill>
                  <a:srgbClr val="70578B"/>
                </a:solidFill>
                <a:latin typeface="Calibri"/>
                <a:cs typeface="Calibri"/>
              </a:rPr>
              <a:t>Vand</a:t>
            </a:r>
            <a:r>
              <a:rPr sz="1600" spc="-41" dirty="0">
                <a:solidFill>
                  <a:srgbClr val="70578B"/>
                </a:solidFill>
                <a:latin typeface="Calibri"/>
                <a:cs typeface="Calibri"/>
              </a:rPr>
              <a:t> </a:t>
            </a:r>
            <a:r>
              <a:rPr sz="1600" dirty="0">
                <a:solidFill>
                  <a:srgbClr val="70578B"/>
                </a:solidFill>
                <a:latin typeface="Calibri"/>
                <a:cs typeface="Calibri"/>
              </a:rPr>
              <a:t>med</a:t>
            </a:r>
            <a:r>
              <a:rPr sz="1600" spc="-27" dirty="0">
                <a:solidFill>
                  <a:srgbClr val="70578B"/>
                </a:solidFill>
                <a:latin typeface="Calibri"/>
                <a:cs typeface="Calibri"/>
              </a:rPr>
              <a:t> </a:t>
            </a:r>
            <a:r>
              <a:rPr sz="1600" dirty="0">
                <a:solidFill>
                  <a:srgbClr val="70578B"/>
                </a:solidFill>
                <a:latin typeface="Calibri"/>
                <a:cs typeface="Calibri"/>
              </a:rPr>
              <a:t>lidt</a:t>
            </a:r>
            <a:r>
              <a:rPr sz="1600" spc="-50" dirty="0">
                <a:solidFill>
                  <a:srgbClr val="70578B"/>
                </a:solidFill>
                <a:latin typeface="Calibri"/>
                <a:cs typeface="Calibri"/>
              </a:rPr>
              <a:t> </a:t>
            </a:r>
            <a:r>
              <a:rPr sz="1600" spc="-9" dirty="0">
                <a:solidFill>
                  <a:srgbClr val="70578B"/>
                </a:solidFill>
                <a:latin typeface="Calibri"/>
                <a:cs typeface="Calibri"/>
              </a:rPr>
              <a:t>æblemost</a:t>
            </a:r>
            <a:endParaRPr sz="1600" dirty="0">
              <a:solidFill>
                <a:srgbClr val="70578B"/>
              </a:solidFill>
              <a:latin typeface="Calibri"/>
              <a:cs typeface="Calibri"/>
            </a:endParaRPr>
          </a:p>
          <a:p>
            <a:pPr marL="238964" indent="-227448">
              <a:spcBef>
                <a:spcPts val="816"/>
              </a:spcBef>
              <a:buFont typeface="Arial"/>
              <a:buChar char="•"/>
              <a:tabLst>
                <a:tab pos="238964" algn="l"/>
              </a:tabLst>
            </a:pPr>
            <a:r>
              <a:rPr sz="1600" spc="-41" dirty="0">
                <a:solidFill>
                  <a:srgbClr val="70578B"/>
                </a:solidFill>
                <a:latin typeface="Calibri"/>
                <a:cs typeface="Calibri"/>
              </a:rPr>
              <a:t>Te:</a:t>
            </a:r>
            <a:r>
              <a:rPr sz="1600" spc="-32" dirty="0">
                <a:solidFill>
                  <a:srgbClr val="70578B"/>
                </a:solidFill>
                <a:latin typeface="Calibri"/>
                <a:cs typeface="Calibri"/>
              </a:rPr>
              <a:t> </a:t>
            </a:r>
            <a:r>
              <a:rPr sz="1600" spc="-9" dirty="0">
                <a:solidFill>
                  <a:srgbClr val="70578B"/>
                </a:solidFill>
                <a:latin typeface="Calibri"/>
                <a:cs typeface="Calibri"/>
              </a:rPr>
              <a:t>urte-</a:t>
            </a:r>
            <a:r>
              <a:rPr sz="1600" dirty="0">
                <a:solidFill>
                  <a:srgbClr val="70578B"/>
                </a:solidFill>
                <a:latin typeface="Calibri"/>
                <a:cs typeface="Calibri"/>
              </a:rPr>
              <a:t>,</a:t>
            </a:r>
            <a:r>
              <a:rPr sz="1600" spc="-27" dirty="0">
                <a:solidFill>
                  <a:srgbClr val="70578B"/>
                </a:solidFill>
                <a:latin typeface="Calibri"/>
                <a:cs typeface="Calibri"/>
              </a:rPr>
              <a:t> </a:t>
            </a:r>
            <a:r>
              <a:rPr sz="1600" dirty="0">
                <a:solidFill>
                  <a:srgbClr val="70578B"/>
                </a:solidFill>
                <a:latin typeface="Calibri"/>
                <a:cs typeface="Calibri"/>
              </a:rPr>
              <a:t>grøn,</a:t>
            </a:r>
            <a:r>
              <a:rPr sz="1600" spc="-27" dirty="0">
                <a:solidFill>
                  <a:srgbClr val="70578B"/>
                </a:solidFill>
                <a:latin typeface="Calibri"/>
                <a:cs typeface="Calibri"/>
              </a:rPr>
              <a:t> </a:t>
            </a:r>
            <a:r>
              <a:rPr sz="1600" dirty="0">
                <a:solidFill>
                  <a:srgbClr val="70578B"/>
                </a:solidFill>
                <a:latin typeface="Calibri"/>
                <a:cs typeface="Calibri"/>
              </a:rPr>
              <a:t>hvid</a:t>
            </a:r>
            <a:r>
              <a:rPr sz="1600" spc="-32" dirty="0">
                <a:solidFill>
                  <a:srgbClr val="70578B"/>
                </a:solidFill>
                <a:latin typeface="Calibri"/>
                <a:cs typeface="Calibri"/>
              </a:rPr>
              <a:t> </a:t>
            </a:r>
            <a:r>
              <a:rPr sz="1600" dirty="0">
                <a:solidFill>
                  <a:srgbClr val="70578B"/>
                </a:solidFill>
                <a:latin typeface="Calibri"/>
                <a:cs typeface="Calibri"/>
              </a:rPr>
              <a:t>og</a:t>
            </a:r>
            <a:r>
              <a:rPr sz="1600" spc="-36" dirty="0">
                <a:solidFill>
                  <a:srgbClr val="70578B"/>
                </a:solidFill>
                <a:latin typeface="Calibri"/>
                <a:cs typeface="Calibri"/>
              </a:rPr>
              <a:t> </a:t>
            </a:r>
            <a:r>
              <a:rPr sz="1600" dirty="0">
                <a:solidFill>
                  <a:srgbClr val="70578B"/>
                </a:solidFill>
                <a:latin typeface="Calibri"/>
                <a:cs typeface="Calibri"/>
              </a:rPr>
              <a:t>rød</a:t>
            </a:r>
            <a:r>
              <a:rPr sz="1600" spc="-18" dirty="0">
                <a:solidFill>
                  <a:srgbClr val="70578B"/>
                </a:solidFill>
                <a:latin typeface="Calibri"/>
                <a:cs typeface="Calibri"/>
              </a:rPr>
              <a:t> </a:t>
            </a:r>
            <a:r>
              <a:rPr sz="1600" spc="-23" dirty="0">
                <a:solidFill>
                  <a:srgbClr val="70578B"/>
                </a:solidFill>
                <a:latin typeface="Calibri"/>
                <a:cs typeface="Calibri"/>
              </a:rPr>
              <a:t>te</a:t>
            </a:r>
            <a:endParaRPr sz="1600" dirty="0">
              <a:solidFill>
                <a:srgbClr val="70578B"/>
              </a:solidFill>
              <a:latin typeface="Calibri"/>
              <a:cs typeface="Calibri"/>
            </a:endParaRPr>
          </a:p>
          <a:p>
            <a:pPr marL="238964" indent="-227448">
              <a:spcBef>
                <a:spcPts val="830"/>
              </a:spcBef>
              <a:buFont typeface="Arial"/>
              <a:buChar char="•"/>
              <a:tabLst>
                <a:tab pos="238964" algn="l"/>
              </a:tabLst>
            </a:pPr>
            <a:r>
              <a:rPr sz="1600" spc="-9" dirty="0">
                <a:solidFill>
                  <a:srgbClr val="70578B"/>
                </a:solidFill>
                <a:latin typeface="Calibri"/>
                <a:cs typeface="Calibri"/>
              </a:rPr>
              <a:t>Danskvand</a:t>
            </a:r>
            <a:endParaRPr sz="1600" dirty="0">
              <a:solidFill>
                <a:srgbClr val="70578B"/>
              </a:solidFill>
              <a:latin typeface="Calibri"/>
              <a:cs typeface="Calibri"/>
            </a:endParaRPr>
          </a:p>
          <a:p>
            <a:pPr marL="238964" indent="-227448">
              <a:spcBef>
                <a:spcPts val="825"/>
              </a:spcBef>
              <a:buFont typeface="Arial"/>
              <a:buChar char="•"/>
              <a:tabLst>
                <a:tab pos="238964" algn="l"/>
              </a:tabLst>
            </a:pPr>
            <a:r>
              <a:rPr sz="1600" spc="-9" dirty="0">
                <a:solidFill>
                  <a:srgbClr val="70578B"/>
                </a:solidFill>
                <a:latin typeface="Calibri"/>
                <a:cs typeface="Calibri"/>
              </a:rPr>
              <a:t>Æblemost</a:t>
            </a:r>
            <a:r>
              <a:rPr sz="1600" spc="-27" dirty="0">
                <a:solidFill>
                  <a:srgbClr val="70578B"/>
                </a:solidFill>
                <a:latin typeface="Calibri"/>
                <a:cs typeface="Calibri"/>
              </a:rPr>
              <a:t> </a:t>
            </a:r>
            <a:r>
              <a:rPr sz="1600" dirty="0">
                <a:solidFill>
                  <a:srgbClr val="70578B"/>
                </a:solidFill>
                <a:latin typeface="Calibri"/>
                <a:cs typeface="Calibri"/>
              </a:rPr>
              <a:t>tilsat</a:t>
            </a:r>
            <a:r>
              <a:rPr sz="1600" spc="-41" dirty="0">
                <a:solidFill>
                  <a:srgbClr val="70578B"/>
                </a:solidFill>
                <a:latin typeface="Calibri"/>
                <a:cs typeface="Calibri"/>
              </a:rPr>
              <a:t> </a:t>
            </a:r>
            <a:r>
              <a:rPr sz="1600" dirty="0">
                <a:solidFill>
                  <a:srgbClr val="70578B"/>
                </a:solidFill>
                <a:latin typeface="Calibri"/>
                <a:cs typeface="Calibri"/>
              </a:rPr>
              <a:t>danskvand</a:t>
            </a:r>
            <a:r>
              <a:rPr sz="1600" spc="-27" dirty="0">
                <a:solidFill>
                  <a:srgbClr val="70578B"/>
                </a:solidFill>
                <a:latin typeface="Calibri"/>
                <a:cs typeface="Calibri"/>
              </a:rPr>
              <a:t> </a:t>
            </a:r>
            <a:r>
              <a:rPr sz="1600" dirty="0">
                <a:solidFill>
                  <a:srgbClr val="70578B"/>
                </a:solidFill>
                <a:latin typeface="Calibri"/>
                <a:cs typeface="Calibri"/>
              </a:rPr>
              <a:t>–</a:t>
            </a:r>
            <a:r>
              <a:rPr sz="1600" spc="-14" dirty="0">
                <a:solidFill>
                  <a:srgbClr val="70578B"/>
                </a:solidFill>
                <a:latin typeface="Calibri"/>
                <a:cs typeface="Calibri"/>
              </a:rPr>
              <a:t> </a:t>
            </a:r>
            <a:r>
              <a:rPr sz="1600" dirty="0">
                <a:solidFill>
                  <a:srgbClr val="70578B"/>
                </a:solidFill>
                <a:latin typeface="Calibri"/>
                <a:cs typeface="Calibri"/>
              </a:rPr>
              <a:t>minder</a:t>
            </a:r>
            <a:r>
              <a:rPr sz="1600" spc="-23" dirty="0">
                <a:solidFill>
                  <a:srgbClr val="70578B"/>
                </a:solidFill>
                <a:latin typeface="Calibri"/>
                <a:cs typeface="Calibri"/>
              </a:rPr>
              <a:t> </a:t>
            </a:r>
            <a:r>
              <a:rPr sz="1600" dirty="0">
                <a:solidFill>
                  <a:srgbClr val="70578B"/>
                </a:solidFill>
                <a:latin typeface="Calibri"/>
                <a:cs typeface="Calibri"/>
              </a:rPr>
              <a:t>om</a:t>
            </a:r>
            <a:r>
              <a:rPr sz="1600" spc="-18" dirty="0">
                <a:solidFill>
                  <a:srgbClr val="70578B"/>
                </a:solidFill>
                <a:latin typeface="Calibri"/>
                <a:cs typeface="Calibri"/>
              </a:rPr>
              <a:t> </a:t>
            </a:r>
            <a:r>
              <a:rPr sz="1600" spc="-9" dirty="0">
                <a:solidFill>
                  <a:srgbClr val="70578B"/>
                </a:solidFill>
                <a:latin typeface="Calibri"/>
                <a:cs typeface="Calibri"/>
              </a:rPr>
              <a:t>sodavand</a:t>
            </a:r>
            <a:endParaRPr sz="1600" dirty="0">
              <a:solidFill>
                <a:srgbClr val="70578B"/>
              </a:solidFill>
              <a:latin typeface="Calibri"/>
              <a:cs typeface="Calibri"/>
            </a:endParaRPr>
          </a:p>
          <a:p>
            <a:pPr marL="238964" indent="-227448">
              <a:spcBef>
                <a:spcPts val="821"/>
              </a:spcBef>
              <a:buFont typeface="Arial"/>
              <a:buChar char="•"/>
              <a:tabLst>
                <a:tab pos="238964" algn="l"/>
              </a:tabLst>
            </a:pPr>
            <a:r>
              <a:rPr sz="1600" spc="-9" dirty="0">
                <a:solidFill>
                  <a:srgbClr val="70578B"/>
                </a:solidFill>
                <a:latin typeface="Calibri"/>
                <a:cs typeface="Calibri"/>
              </a:rPr>
              <a:t>Grøntsagsjuice</a:t>
            </a:r>
            <a:endParaRPr sz="1600" dirty="0">
              <a:solidFill>
                <a:srgbClr val="70578B"/>
              </a:solidFill>
              <a:latin typeface="Calibri"/>
              <a:cs typeface="Calibri"/>
            </a:endParaRPr>
          </a:p>
          <a:p>
            <a:pPr marL="11516">
              <a:spcBef>
                <a:spcPts val="825"/>
              </a:spcBef>
            </a:pPr>
            <a:r>
              <a:rPr sz="1600" b="1" spc="-9" dirty="0">
                <a:solidFill>
                  <a:srgbClr val="70578B"/>
                </a:solidFill>
                <a:latin typeface="Calibri"/>
                <a:cs typeface="Calibri"/>
              </a:rPr>
              <a:t>(Energidrik</a:t>
            </a:r>
            <a:r>
              <a:rPr sz="1600" b="1" spc="-27" dirty="0">
                <a:solidFill>
                  <a:srgbClr val="70578B"/>
                </a:solidFill>
                <a:latin typeface="Calibri"/>
                <a:cs typeface="Calibri"/>
              </a:rPr>
              <a:t> </a:t>
            </a:r>
            <a:r>
              <a:rPr sz="1600" b="1" dirty="0">
                <a:solidFill>
                  <a:srgbClr val="70578B"/>
                </a:solidFill>
                <a:latin typeface="Calibri"/>
                <a:cs typeface="Calibri"/>
              </a:rPr>
              <a:t>og</a:t>
            </a:r>
            <a:r>
              <a:rPr sz="1600" b="1" spc="-50" dirty="0">
                <a:solidFill>
                  <a:srgbClr val="70578B"/>
                </a:solidFill>
                <a:latin typeface="Calibri"/>
                <a:cs typeface="Calibri"/>
              </a:rPr>
              <a:t> </a:t>
            </a:r>
            <a:r>
              <a:rPr sz="1600" b="1" dirty="0">
                <a:solidFill>
                  <a:srgbClr val="70578B"/>
                </a:solidFill>
                <a:latin typeface="Calibri"/>
                <a:cs typeface="Calibri"/>
              </a:rPr>
              <a:t>meget</a:t>
            </a:r>
            <a:r>
              <a:rPr sz="1600" b="1" spc="-50" dirty="0">
                <a:solidFill>
                  <a:srgbClr val="70578B"/>
                </a:solidFill>
                <a:latin typeface="Calibri"/>
                <a:cs typeface="Calibri"/>
              </a:rPr>
              <a:t> </a:t>
            </a:r>
            <a:r>
              <a:rPr sz="1600" b="1" dirty="0">
                <a:solidFill>
                  <a:srgbClr val="70578B"/>
                </a:solidFill>
                <a:latin typeface="Calibri"/>
                <a:cs typeface="Calibri"/>
              </a:rPr>
              <a:t>kaffe</a:t>
            </a:r>
            <a:r>
              <a:rPr sz="1600" b="1" spc="-41" dirty="0">
                <a:solidFill>
                  <a:srgbClr val="70578B"/>
                </a:solidFill>
                <a:latin typeface="Calibri"/>
                <a:cs typeface="Calibri"/>
              </a:rPr>
              <a:t> </a:t>
            </a:r>
            <a:r>
              <a:rPr sz="1600" b="1" dirty="0">
                <a:solidFill>
                  <a:srgbClr val="70578B"/>
                </a:solidFill>
                <a:latin typeface="Calibri"/>
                <a:cs typeface="Calibri"/>
              </a:rPr>
              <a:t>kan</a:t>
            </a:r>
            <a:r>
              <a:rPr sz="1600" b="1" spc="-45" dirty="0">
                <a:solidFill>
                  <a:srgbClr val="70578B"/>
                </a:solidFill>
                <a:latin typeface="Calibri"/>
                <a:cs typeface="Calibri"/>
              </a:rPr>
              <a:t> </a:t>
            </a:r>
            <a:r>
              <a:rPr sz="1600" b="1" dirty="0">
                <a:solidFill>
                  <a:srgbClr val="70578B"/>
                </a:solidFill>
                <a:latin typeface="Calibri"/>
                <a:cs typeface="Calibri"/>
              </a:rPr>
              <a:t>give</a:t>
            </a:r>
            <a:r>
              <a:rPr sz="1600" b="1" spc="-50" dirty="0">
                <a:solidFill>
                  <a:srgbClr val="70578B"/>
                </a:solidFill>
                <a:latin typeface="Calibri"/>
                <a:cs typeface="Calibri"/>
              </a:rPr>
              <a:t> </a:t>
            </a:r>
            <a:r>
              <a:rPr sz="1600" b="1" dirty="0">
                <a:solidFill>
                  <a:srgbClr val="70578B"/>
                </a:solidFill>
                <a:latin typeface="Calibri"/>
                <a:cs typeface="Calibri"/>
              </a:rPr>
              <a:t>søvnproblemer</a:t>
            </a:r>
            <a:r>
              <a:rPr sz="1600" b="1" spc="-5" dirty="0">
                <a:solidFill>
                  <a:srgbClr val="70578B"/>
                </a:solidFill>
                <a:latin typeface="Calibri"/>
                <a:cs typeface="Calibri"/>
              </a:rPr>
              <a:t> </a:t>
            </a:r>
            <a:r>
              <a:rPr sz="1600" b="1" dirty="0">
                <a:solidFill>
                  <a:srgbClr val="70578B"/>
                </a:solidFill>
                <a:latin typeface="Calibri"/>
                <a:cs typeface="Calibri"/>
              </a:rPr>
              <a:t>og</a:t>
            </a:r>
            <a:r>
              <a:rPr sz="1600" b="1" spc="-50" dirty="0">
                <a:solidFill>
                  <a:srgbClr val="70578B"/>
                </a:solidFill>
                <a:latin typeface="Calibri"/>
                <a:cs typeface="Calibri"/>
              </a:rPr>
              <a:t> </a:t>
            </a:r>
            <a:r>
              <a:rPr sz="1600" b="1" spc="-18" dirty="0">
                <a:solidFill>
                  <a:srgbClr val="70578B"/>
                </a:solidFill>
                <a:latin typeface="Calibri"/>
                <a:cs typeface="Calibri"/>
              </a:rPr>
              <a:t>uro)</a:t>
            </a:r>
            <a:endParaRPr sz="1600" dirty="0">
              <a:solidFill>
                <a:srgbClr val="70578B"/>
              </a:solidFill>
              <a:latin typeface="Calibri"/>
              <a:cs typeface="Calibri"/>
            </a:endParaRPr>
          </a:p>
        </p:txBody>
      </p:sp>
      <p:sp>
        <p:nvSpPr>
          <p:cNvPr id="8" name="Tekstfelt 7">
            <a:extLst>
              <a:ext uri="{FF2B5EF4-FFF2-40B4-BE49-F238E27FC236}">
                <a16:creationId xmlns:a16="http://schemas.microsoft.com/office/drawing/2014/main" id="{6E14CF8C-D7EF-3F30-4763-648CCA2D2C09}"/>
              </a:ext>
            </a:extLst>
          </p:cNvPr>
          <p:cNvSpPr txBox="1"/>
          <p:nvPr/>
        </p:nvSpPr>
        <p:spPr>
          <a:xfrm>
            <a:off x="7402773" y="5790873"/>
            <a:ext cx="4627001" cy="400110"/>
          </a:xfrm>
          <a:prstGeom prst="rect">
            <a:avLst/>
          </a:prstGeom>
          <a:noFill/>
        </p:spPr>
        <p:txBody>
          <a:bodyPr wrap="square">
            <a:spAutoFit/>
          </a:bodyPr>
          <a:lstStyle/>
          <a:p>
            <a:pPr algn="ctr"/>
            <a:r>
              <a:rPr lang="da-DK" sz="2000" b="1" i="0" u="none" strike="noStrike" baseline="0" dirty="0">
                <a:solidFill>
                  <a:srgbClr val="70578B"/>
                </a:solidFill>
              </a:rPr>
              <a:t>Hvad gør du for at huske at drikke?</a:t>
            </a:r>
            <a:endParaRPr lang="da-DK" sz="1800" b="1" dirty="0">
              <a:solidFill>
                <a:srgbClr val="70578B"/>
              </a:solidFill>
            </a:endParaRPr>
          </a:p>
        </p:txBody>
      </p:sp>
      <p:pic>
        <p:nvPicPr>
          <p:cNvPr id="5" name="Billede 4" descr="Et billede, der indeholder skitse, tegning, Stregtegning, clipart&#10;&#10;Indhold genereret af kunstig intelligens kan være forkert.">
            <a:extLst>
              <a:ext uri="{FF2B5EF4-FFF2-40B4-BE49-F238E27FC236}">
                <a16:creationId xmlns:a16="http://schemas.microsoft.com/office/drawing/2014/main" id="{C37B9B6E-73F0-9980-9468-B972A5E05C23}"/>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30650" r="17711" b="36358"/>
          <a:stretch/>
        </p:blipFill>
        <p:spPr>
          <a:xfrm>
            <a:off x="7988274" y="0"/>
            <a:ext cx="4207445" cy="3457263"/>
          </a:xfrm>
          <a:prstGeom prst="rect">
            <a:avLst/>
          </a:prstGeom>
        </p:spPr>
      </p:pic>
      <p:pic>
        <p:nvPicPr>
          <p:cNvPr id="10" name="Billede 9" descr="Et billede, der indeholder skitse, tegning, Stregtegning, clipart&#10;&#10;Indhold genereret af kunstig intelligens kan være forkert.">
            <a:extLst>
              <a:ext uri="{FF2B5EF4-FFF2-40B4-BE49-F238E27FC236}">
                <a16:creationId xmlns:a16="http://schemas.microsoft.com/office/drawing/2014/main" id="{4F2139ED-9A86-CE32-6CDF-3AB9D2A6B567}"/>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18809" y="2796158"/>
            <a:ext cx="3084786" cy="3084786"/>
          </a:xfrm>
          <a:prstGeom prst="rect">
            <a:avLst/>
          </a:prstGeom>
        </p:spPr>
      </p:pic>
    </p:spTree>
    <p:extLst>
      <p:ext uri="{BB962C8B-B14F-4D97-AF65-F5344CB8AC3E}">
        <p14:creationId xmlns:p14="http://schemas.microsoft.com/office/powerpoint/2010/main" val="15933888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E623A-0AF1-2E0B-09C2-FC275D2AFAAE}"/>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DEB55F54-5EF6-0F11-0E0A-C11ACD3AAB8E}"/>
              </a:ext>
            </a:extLst>
          </p:cNvPr>
          <p:cNvSpPr/>
          <p:nvPr/>
        </p:nvSpPr>
        <p:spPr>
          <a:xfrm>
            <a:off x="0" y="5486400"/>
            <a:ext cx="12192000" cy="13716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sp>
        <p:nvSpPr>
          <p:cNvPr id="3" name="object 3">
            <a:extLst>
              <a:ext uri="{FF2B5EF4-FFF2-40B4-BE49-F238E27FC236}">
                <a16:creationId xmlns:a16="http://schemas.microsoft.com/office/drawing/2014/main" id="{4B1386C5-767B-9B4D-C3CB-F919304A94A1}"/>
              </a:ext>
            </a:extLst>
          </p:cNvPr>
          <p:cNvSpPr txBox="1"/>
          <p:nvPr/>
        </p:nvSpPr>
        <p:spPr>
          <a:xfrm>
            <a:off x="5500621" y="1591475"/>
            <a:ext cx="5489902" cy="1153348"/>
          </a:xfrm>
          <a:prstGeom prst="rect">
            <a:avLst/>
          </a:prstGeom>
        </p:spPr>
        <p:txBody>
          <a:bodyPr vert="horz" wrap="square" lIns="0" tIns="44914" rIns="0" bIns="0" rtlCol="0">
            <a:spAutoFit/>
          </a:bodyPr>
          <a:lstStyle/>
          <a:p>
            <a:pPr marL="620732" marR="4607" indent="-609791">
              <a:lnSpc>
                <a:spcPct val="90000"/>
              </a:lnSpc>
              <a:spcBef>
                <a:spcPts val="354"/>
              </a:spcBef>
              <a:buAutoNum type="arabicPeriod"/>
              <a:tabLst>
                <a:tab pos="620732" algn="l"/>
              </a:tabLst>
            </a:pPr>
            <a:r>
              <a:rPr sz="2000" dirty="0">
                <a:solidFill>
                  <a:srgbClr val="70578B"/>
                </a:solidFill>
                <a:latin typeface="Calibri"/>
                <a:cs typeface="Calibri"/>
              </a:rPr>
              <a:t>Det</a:t>
            </a:r>
            <a:r>
              <a:rPr sz="2000" spc="-63" dirty="0">
                <a:solidFill>
                  <a:srgbClr val="70578B"/>
                </a:solidFill>
                <a:latin typeface="Calibri"/>
                <a:cs typeface="Calibri"/>
              </a:rPr>
              <a:t> </a:t>
            </a:r>
            <a:r>
              <a:rPr sz="2000" dirty="0">
                <a:solidFill>
                  <a:srgbClr val="70578B"/>
                </a:solidFill>
                <a:latin typeface="Calibri"/>
                <a:cs typeface="Calibri"/>
              </a:rPr>
              <a:t>er</a:t>
            </a:r>
            <a:r>
              <a:rPr sz="2000" spc="-45" dirty="0">
                <a:solidFill>
                  <a:srgbClr val="70578B"/>
                </a:solidFill>
                <a:latin typeface="Calibri"/>
                <a:cs typeface="Calibri"/>
              </a:rPr>
              <a:t> </a:t>
            </a:r>
            <a:r>
              <a:rPr sz="2000" dirty="0">
                <a:solidFill>
                  <a:srgbClr val="70578B"/>
                </a:solidFill>
                <a:latin typeface="Calibri"/>
                <a:cs typeface="Calibri"/>
              </a:rPr>
              <a:t>vigtigt</a:t>
            </a:r>
            <a:r>
              <a:rPr sz="2000" spc="-63" dirty="0">
                <a:solidFill>
                  <a:srgbClr val="70578B"/>
                </a:solidFill>
                <a:latin typeface="Calibri"/>
                <a:cs typeface="Calibri"/>
              </a:rPr>
              <a:t> </a:t>
            </a:r>
            <a:r>
              <a:rPr sz="2000" dirty="0">
                <a:solidFill>
                  <a:srgbClr val="70578B"/>
                </a:solidFill>
                <a:latin typeface="Calibri"/>
                <a:cs typeface="Calibri"/>
              </a:rPr>
              <a:t>at</a:t>
            </a:r>
            <a:r>
              <a:rPr sz="2000" spc="-63" dirty="0">
                <a:solidFill>
                  <a:srgbClr val="70578B"/>
                </a:solidFill>
                <a:latin typeface="Calibri"/>
                <a:cs typeface="Calibri"/>
              </a:rPr>
              <a:t> </a:t>
            </a:r>
            <a:r>
              <a:rPr sz="2000" dirty="0">
                <a:solidFill>
                  <a:srgbClr val="70578B"/>
                </a:solidFill>
                <a:latin typeface="Calibri"/>
                <a:cs typeface="Calibri"/>
              </a:rPr>
              <a:t>prioritere</a:t>
            </a:r>
            <a:r>
              <a:rPr sz="2000" spc="-54" dirty="0">
                <a:solidFill>
                  <a:srgbClr val="70578B"/>
                </a:solidFill>
                <a:latin typeface="Calibri"/>
                <a:cs typeface="Calibri"/>
              </a:rPr>
              <a:t> </a:t>
            </a:r>
            <a:r>
              <a:rPr sz="2000" dirty="0">
                <a:solidFill>
                  <a:srgbClr val="70578B"/>
                </a:solidFill>
                <a:latin typeface="Calibri"/>
                <a:cs typeface="Calibri"/>
              </a:rPr>
              <a:t>at</a:t>
            </a:r>
            <a:r>
              <a:rPr sz="2000" spc="-45" dirty="0">
                <a:solidFill>
                  <a:srgbClr val="70578B"/>
                </a:solidFill>
                <a:latin typeface="Calibri"/>
                <a:cs typeface="Calibri"/>
              </a:rPr>
              <a:t> </a:t>
            </a:r>
            <a:r>
              <a:rPr sz="2000" dirty="0" err="1">
                <a:solidFill>
                  <a:srgbClr val="70578B"/>
                </a:solidFill>
                <a:latin typeface="Calibri"/>
                <a:cs typeface="Calibri"/>
              </a:rPr>
              <a:t>spise</a:t>
            </a:r>
            <a:r>
              <a:rPr sz="2000" spc="-45" dirty="0">
                <a:solidFill>
                  <a:srgbClr val="70578B"/>
                </a:solidFill>
                <a:latin typeface="Calibri"/>
                <a:cs typeface="Calibri"/>
              </a:rPr>
              <a:t> </a:t>
            </a:r>
            <a:r>
              <a:rPr lang="da-DK" sz="2000" spc="-45" dirty="0">
                <a:solidFill>
                  <a:srgbClr val="70578B"/>
                </a:solidFill>
                <a:latin typeface="Calibri"/>
                <a:cs typeface="Calibri"/>
              </a:rPr>
              <a:t>to-</a:t>
            </a:r>
            <a:r>
              <a:rPr sz="2000" dirty="0" err="1">
                <a:solidFill>
                  <a:srgbClr val="70578B"/>
                </a:solidFill>
                <a:latin typeface="Calibri"/>
                <a:cs typeface="Calibri"/>
              </a:rPr>
              <a:t>tre</a:t>
            </a:r>
            <a:r>
              <a:rPr sz="2000" spc="-59" dirty="0">
                <a:solidFill>
                  <a:srgbClr val="70578B"/>
                </a:solidFill>
                <a:latin typeface="Calibri"/>
                <a:cs typeface="Calibri"/>
              </a:rPr>
              <a:t> </a:t>
            </a:r>
            <a:r>
              <a:rPr sz="2000" spc="-18" dirty="0">
                <a:solidFill>
                  <a:srgbClr val="70578B"/>
                </a:solidFill>
                <a:latin typeface="Calibri"/>
                <a:cs typeface="Calibri"/>
              </a:rPr>
              <a:t>gode </a:t>
            </a:r>
            <a:r>
              <a:rPr sz="2000" dirty="0">
                <a:solidFill>
                  <a:srgbClr val="70578B"/>
                </a:solidFill>
                <a:latin typeface="Calibri"/>
                <a:cs typeface="Calibri"/>
              </a:rPr>
              <a:t>måltider</a:t>
            </a:r>
            <a:r>
              <a:rPr sz="2000" spc="-54" dirty="0">
                <a:solidFill>
                  <a:srgbClr val="70578B"/>
                </a:solidFill>
                <a:latin typeface="Calibri"/>
                <a:cs typeface="Calibri"/>
              </a:rPr>
              <a:t> </a:t>
            </a:r>
            <a:r>
              <a:rPr sz="2000" dirty="0">
                <a:solidFill>
                  <a:srgbClr val="70578B"/>
                </a:solidFill>
                <a:latin typeface="Calibri"/>
                <a:cs typeface="Calibri"/>
              </a:rPr>
              <a:t>om</a:t>
            </a:r>
            <a:r>
              <a:rPr sz="2000" spc="-27" dirty="0">
                <a:solidFill>
                  <a:srgbClr val="70578B"/>
                </a:solidFill>
                <a:latin typeface="Calibri"/>
                <a:cs typeface="Calibri"/>
              </a:rPr>
              <a:t> </a:t>
            </a:r>
            <a:r>
              <a:rPr sz="2000" dirty="0">
                <a:solidFill>
                  <a:srgbClr val="70578B"/>
                </a:solidFill>
                <a:latin typeface="Calibri"/>
                <a:cs typeface="Calibri"/>
              </a:rPr>
              <a:t>dagen.</a:t>
            </a:r>
            <a:r>
              <a:rPr sz="2000" spc="-32" dirty="0">
                <a:solidFill>
                  <a:srgbClr val="70578B"/>
                </a:solidFill>
                <a:latin typeface="Calibri"/>
                <a:cs typeface="Calibri"/>
              </a:rPr>
              <a:t> </a:t>
            </a:r>
            <a:r>
              <a:rPr sz="2000" dirty="0">
                <a:solidFill>
                  <a:srgbClr val="70578B"/>
                </a:solidFill>
                <a:latin typeface="Calibri"/>
                <a:cs typeface="Calibri"/>
              </a:rPr>
              <a:t>Gerne</a:t>
            </a:r>
            <a:r>
              <a:rPr sz="2000" spc="-27" dirty="0">
                <a:solidFill>
                  <a:srgbClr val="70578B"/>
                </a:solidFill>
                <a:latin typeface="Calibri"/>
                <a:cs typeface="Calibri"/>
              </a:rPr>
              <a:t> </a:t>
            </a:r>
            <a:r>
              <a:rPr sz="2000" dirty="0">
                <a:solidFill>
                  <a:srgbClr val="70578B"/>
                </a:solidFill>
                <a:latin typeface="Calibri"/>
                <a:cs typeface="Calibri"/>
              </a:rPr>
              <a:t>på</a:t>
            </a:r>
            <a:r>
              <a:rPr sz="2000" spc="-32" dirty="0">
                <a:solidFill>
                  <a:srgbClr val="70578B"/>
                </a:solidFill>
                <a:latin typeface="Calibri"/>
                <a:cs typeface="Calibri"/>
              </a:rPr>
              <a:t> </a:t>
            </a:r>
            <a:r>
              <a:rPr sz="2000" spc="-9" dirty="0">
                <a:solidFill>
                  <a:srgbClr val="70578B"/>
                </a:solidFill>
                <a:latin typeface="Calibri"/>
                <a:cs typeface="Calibri"/>
              </a:rPr>
              <a:t>nogenlunde </a:t>
            </a:r>
            <a:r>
              <a:rPr sz="2000" dirty="0">
                <a:solidFill>
                  <a:srgbClr val="70578B"/>
                </a:solidFill>
                <a:latin typeface="Calibri"/>
                <a:cs typeface="Calibri"/>
              </a:rPr>
              <a:t>samme</a:t>
            </a:r>
            <a:r>
              <a:rPr sz="2000" spc="-59" dirty="0">
                <a:solidFill>
                  <a:srgbClr val="70578B"/>
                </a:solidFill>
                <a:latin typeface="Calibri"/>
                <a:cs typeface="Calibri"/>
              </a:rPr>
              <a:t> </a:t>
            </a:r>
            <a:r>
              <a:rPr sz="2000" dirty="0">
                <a:solidFill>
                  <a:srgbClr val="70578B"/>
                </a:solidFill>
                <a:latin typeface="Calibri"/>
                <a:cs typeface="Calibri"/>
              </a:rPr>
              <a:t>tid</a:t>
            </a:r>
            <a:r>
              <a:rPr sz="2000" spc="-41" dirty="0">
                <a:solidFill>
                  <a:srgbClr val="70578B"/>
                </a:solidFill>
                <a:latin typeface="Calibri"/>
                <a:cs typeface="Calibri"/>
              </a:rPr>
              <a:t> </a:t>
            </a:r>
            <a:r>
              <a:rPr sz="2000" dirty="0">
                <a:solidFill>
                  <a:srgbClr val="70578B"/>
                </a:solidFill>
                <a:latin typeface="Calibri"/>
                <a:cs typeface="Calibri"/>
              </a:rPr>
              <a:t>hver</a:t>
            </a:r>
            <a:r>
              <a:rPr sz="2000" spc="-36" dirty="0">
                <a:solidFill>
                  <a:srgbClr val="70578B"/>
                </a:solidFill>
                <a:latin typeface="Calibri"/>
                <a:cs typeface="Calibri"/>
              </a:rPr>
              <a:t> </a:t>
            </a:r>
            <a:r>
              <a:rPr sz="2000" dirty="0">
                <a:solidFill>
                  <a:srgbClr val="70578B"/>
                </a:solidFill>
                <a:latin typeface="Calibri"/>
                <a:cs typeface="Calibri"/>
              </a:rPr>
              <a:t>dag.</a:t>
            </a:r>
            <a:r>
              <a:rPr sz="2000" spc="-50" dirty="0">
                <a:solidFill>
                  <a:srgbClr val="70578B"/>
                </a:solidFill>
                <a:latin typeface="Calibri"/>
                <a:cs typeface="Calibri"/>
              </a:rPr>
              <a:t> </a:t>
            </a:r>
            <a:r>
              <a:rPr sz="2000" dirty="0">
                <a:solidFill>
                  <a:srgbClr val="70578B"/>
                </a:solidFill>
                <a:latin typeface="Calibri"/>
                <a:cs typeface="Calibri"/>
              </a:rPr>
              <a:t>Det</a:t>
            </a:r>
            <a:r>
              <a:rPr sz="2000" spc="-50" dirty="0">
                <a:solidFill>
                  <a:srgbClr val="70578B"/>
                </a:solidFill>
                <a:latin typeface="Calibri"/>
                <a:cs typeface="Calibri"/>
              </a:rPr>
              <a:t> </a:t>
            </a:r>
            <a:r>
              <a:rPr sz="2000" dirty="0">
                <a:solidFill>
                  <a:srgbClr val="70578B"/>
                </a:solidFill>
                <a:latin typeface="Calibri"/>
                <a:cs typeface="Calibri"/>
              </a:rPr>
              <a:t>giver</a:t>
            </a:r>
            <a:r>
              <a:rPr sz="2000" spc="-36" dirty="0">
                <a:solidFill>
                  <a:srgbClr val="70578B"/>
                </a:solidFill>
                <a:latin typeface="Calibri"/>
                <a:cs typeface="Calibri"/>
              </a:rPr>
              <a:t> </a:t>
            </a:r>
            <a:r>
              <a:rPr sz="2000" dirty="0">
                <a:solidFill>
                  <a:srgbClr val="70578B"/>
                </a:solidFill>
                <a:latin typeface="Calibri"/>
                <a:cs typeface="Calibri"/>
              </a:rPr>
              <a:t>mæthed,</a:t>
            </a:r>
            <a:r>
              <a:rPr sz="2000" spc="-59" dirty="0">
                <a:solidFill>
                  <a:srgbClr val="70578B"/>
                </a:solidFill>
                <a:latin typeface="Calibri"/>
                <a:cs typeface="Calibri"/>
              </a:rPr>
              <a:t> </a:t>
            </a:r>
            <a:r>
              <a:rPr sz="2000" spc="-9" dirty="0">
                <a:solidFill>
                  <a:srgbClr val="70578B"/>
                </a:solidFill>
                <a:latin typeface="Calibri"/>
                <a:cs typeface="Calibri"/>
              </a:rPr>
              <a:t>energi </a:t>
            </a:r>
            <a:r>
              <a:rPr sz="2000" dirty="0">
                <a:solidFill>
                  <a:srgbClr val="70578B"/>
                </a:solidFill>
                <a:latin typeface="Calibri"/>
                <a:cs typeface="Calibri"/>
              </a:rPr>
              <a:t>og</a:t>
            </a:r>
            <a:r>
              <a:rPr sz="2000" spc="-32" dirty="0">
                <a:solidFill>
                  <a:srgbClr val="70578B"/>
                </a:solidFill>
                <a:latin typeface="Calibri"/>
                <a:cs typeface="Calibri"/>
              </a:rPr>
              <a:t> </a:t>
            </a:r>
            <a:r>
              <a:rPr sz="2000" dirty="0">
                <a:solidFill>
                  <a:srgbClr val="70578B"/>
                </a:solidFill>
                <a:latin typeface="Calibri"/>
                <a:cs typeface="Calibri"/>
              </a:rPr>
              <a:t>vigtig</a:t>
            </a:r>
            <a:r>
              <a:rPr sz="2000" spc="-36" dirty="0">
                <a:solidFill>
                  <a:srgbClr val="70578B"/>
                </a:solidFill>
                <a:latin typeface="Calibri"/>
                <a:cs typeface="Calibri"/>
              </a:rPr>
              <a:t> </a:t>
            </a:r>
            <a:r>
              <a:rPr sz="2000" dirty="0">
                <a:solidFill>
                  <a:srgbClr val="70578B"/>
                </a:solidFill>
                <a:latin typeface="Calibri"/>
                <a:cs typeface="Calibri"/>
              </a:rPr>
              <a:t>næring</a:t>
            </a:r>
            <a:r>
              <a:rPr sz="2000" spc="-36" dirty="0">
                <a:solidFill>
                  <a:srgbClr val="70578B"/>
                </a:solidFill>
                <a:latin typeface="Calibri"/>
                <a:cs typeface="Calibri"/>
              </a:rPr>
              <a:t> </a:t>
            </a:r>
            <a:r>
              <a:rPr sz="2000" dirty="0">
                <a:solidFill>
                  <a:srgbClr val="70578B"/>
                </a:solidFill>
                <a:latin typeface="Calibri"/>
                <a:cs typeface="Calibri"/>
              </a:rPr>
              <a:t>til</a:t>
            </a:r>
            <a:r>
              <a:rPr sz="2000" spc="-32" dirty="0">
                <a:solidFill>
                  <a:srgbClr val="70578B"/>
                </a:solidFill>
                <a:latin typeface="Calibri"/>
                <a:cs typeface="Calibri"/>
              </a:rPr>
              <a:t> </a:t>
            </a:r>
            <a:r>
              <a:rPr sz="2000" dirty="0">
                <a:solidFill>
                  <a:srgbClr val="70578B"/>
                </a:solidFill>
                <a:latin typeface="Calibri"/>
                <a:cs typeface="Calibri"/>
              </a:rPr>
              <a:t>alle</a:t>
            </a:r>
            <a:r>
              <a:rPr sz="2000" spc="-32" dirty="0">
                <a:solidFill>
                  <a:srgbClr val="70578B"/>
                </a:solidFill>
                <a:latin typeface="Calibri"/>
                <a:cs typeface="Calibri"/>
              </a:rPr>
              <a:t> </a:t>
            </a:r>
            <a:r>
              <a:rPr sz="2000" dirty="0">
                <a:solidFill>
                  <a:srgbClr val="70578B"/>
                </a:solidFill>
                <a:latin typeface="Calibri"/>
                <a:cs typeface="Calibri"/>
              </a:rPr>
              <a:t>hjernes</a:t>
            </a:r>
            <a:r>
              <a:rPr sz="2000" spc="-23" dirty="0">
                <a:solidFill>
                  <a:srgbClr val="70578B"/>
                </a:solidFill>
                <a:latin typeface="Calibri"/>
                <a:cs typeface="Calibri"/>
              </a:rPr>
              <a:t> </a:t>
            </a:r>
            <a:r>
              <a:rPr sz="2000" spc="-9" dirty="0" err="1">
                <a:solidFill>
                  <a:srgbClr val="70578B"/>
                </a:solidFill>
                <a:latin typeface="Calibri"/>
                <a:cs typeface="Calibri"/>
              </a:rPr>
              <a:t>funktioner</a:t>
            </a:r>
            <a:r>
              <a:rPr sz="2000" spc="-9" dirty="0">
                <a:solidFill>
                  <a:srgbClr val="70578B"/>
                </a:solidFill>
                <a:latin typeface="Calibri"/>
                <a:cs typeface="Calibri"/>
              </a:rPr>
              <a:t>.</a:t>
            </a:r>
            <a:endParaRPr sz="2000" dirty="0">
              <a:solidFill>
                <a:srgbClr val="70578B"/>
              </a:solidFill>
              <a:latin typeface="Calibri"/>
              <a:cs typeface="Calibri"/>
            </a:endParaRPr>
          </a:p>
        </p:txBody>
      </p:sp>
      <p:sp>
        <p:nvSpPr>
          <p:cNvPr id="6" name="object 3">
            <a:extLst>
              <a:ext uri="{FF2B5EF4-FFF2-40B4-BE49-F238E27FC236}">
                <a16:creationId xmlns:a16="http://schemas.microsoft.com/office/drawing/2014/main" id="{AD240A0A-1534-803E-D4C7-040166228A20}"/>
              </a:ext>
            </a:extLst>
          </p:cNvPr>
          <p:cNvSpPr txBox="1"/>
          <p:nvPr/>
        </p:nvSpPr>
        <p:spPr>
          <a:xfrm>
            <a:off x="5500621" y="3064926"/>
            <a:ext cx="5162796" cy="353514"/>
          </a:xfrm>
          <a:prstGeom prst="rect">
            <a:avLst/>
          </a:prstGeom>
        </p:spPr>
        <p:txBody>
          <a:bodyPr vert="horz" wrap="square" lIns="0" tIns="44914" rIns="0" bIns="0" rtlCol="0">
            <a:spAutoFit/>
          </a:bodyPr>
          <a:lstStyle/>
          <a:p>
            <a:pPr marL="11517">
              <a:lnSpc>
                <a:spcPts val="2480"/>
              </a:lnSpc>
              <a:spcBef>
                <a:spcPts val="739"/>
              </a:spcBef>
              <a:tabLst>
                <a:tab pos="620732" algn="l"/>
              </a:tabLst>
            </a:pPr>
            <a:r>
              <a:rPr lang="da-DK" sz="2000" dirty="0">
                <a:solidFill>
                  <a:srgbClr val="70578B"/>
                </a:solidFill>
                <a:latin typeface="Calibri"/>
                <a:cs typeface="Calibri"/>
              </a:rPr>
              <a:t>2.       </a:t>
            </a:r>
            <a:r>
              <a:rPr sz="2000" dirty="0" err="1">
                <a:solidFill>
                  <a:srgbClr val="70578B"/>
                </a:solidFill>
                <a:latin typeface="Calibri"/>
                <a:cs typeface="Calibri"/>
              </a:rPr>
              <a:t>Sæt</a:t>
            </a:r>
            <a:r>
              <a:rPr sz="2000" spc="-50" dirty="0">
                <a:solidFill>
                  <a:srgbClr val="70578B"/>
                </a:solidFill>
                <a:latin typeface="Calibri"/>
                <a:cs typeface="Calibri"/>
              </a:rPr>
              <a:t> </a:t>
            </a:r>
            <a:r>
              <a:rPr sz="2000" dirty="0">
                <a:solidFill>
                  <a:srgbClr val="70578B"/>
                </a:solidFill>
                <a:latin typeface="Calibri"/>
                <a:cs typeface="Calibri"/>
              </a:rPr>
              <a:t>din</a:t>
            </a:r>
            <a:r>
              <a:rPr sz="2000" spc="-27" dirty="0">
                <a:solidFill>
                  <a:srgbClr val="70578B"/>
                </a:solidFill>
                <a:latin typeface="Calibri"/>
                <a:cs typeface="Calibri"/>
              </a:rPr>
              <a:t> </a:t>
            </a:r>
            <a:r>
              <a:rPr sz="2000" dirty="0">
                <a:solidFill>
                  <a:srgbClr val="70578B"/>
                </a:solidFill>
                <a:latin typeface="Calibri"/>
                <a:cs typeface="Calibri"/>
              </a:rPr>
              <a:t>alarm</a:t>
            </a:r>
            <a:r>
              <a:rPr sz="2000" spc="-41" dirty="0">
                <a:solidFill>
                  <a:srgbClr val="70578B"/>
                </a:solidFill>
                <a:latin typeface="Calibri"/>
                <a:cs typeface="Calibri"/>
              </a:rPr>
              <a:t> </a:t>
            </a:r>
            <a:r>
              <a:rPr sz="2000" dirty="0">
                <a:solidFill>
                  <a:srgbClr val="70578B"/>
                </a:solidFill>
                <a:latin typeface="Calibri"/>
                <a:cs typeface="Calibri"/>
              </a:rPr>
              <a:t>til</a:t>
            </a:r>
            <a:r>
              <a:rPr sz="2000" spc="-41" dirty="0">
                <a:solidFill>
                  <a:srgbClr val="70578B"/>
                </a:solidFill>
                <a:latin typeface="Calibri"/>
                <a:cs typeface="Calibri"/>
              </a:rPr>
              <a:t> </a:t>
            </a:r>
            <a:r>
              <a:rPr sz="2000" dirty="0">
                <a:solidFill>
                  <a:srgbClr val="70578B"/>
                </a:solidFill>
                <a:latin typeface="Calibri"/>
                <a:cs typeface="Calibri"/>
              </a:rPr>
              <a:t>at</a:t>
            </a:r>
            <a:r>
              <a:rPr sz="2000" spc="-41" dirty="0">
                <a:solidFill>
                  <a:srgbClr val="70578B"/>
                </a:solidFill>
                <a:latin typeface="Calibri"/>
                <a:cs typeface="Calibri"/>
              </a:rPr>
              <a:t> </a:t>
            </a:r>
            <a:r>
              <a:rPr sz="2000" dirty="0" err="1">
                <a:solidFill>
                  <a:srgbClr val="70578B"/>
                </a:solidFill>
                <a:latin typeface="Calibri"/>
                <a:cs typeface="Calibri"/>
              </a:rPr>
              <a:t>ringe</a:t>
            </a:r>
            <a:r>
              <a:rPr sz="2000" spc="-9" dirty="0">
                <a:solidFill>
                  <a:srgbClr val="70578B"/>
                </a:solidFill>
                <a:latin typeface="Calibri"/>
                <a:cs typeface="Calibri"/>
              </a:rPr>
              <a:t>,</a:t>
            </a:r>
            <a:r>
              <a:rPr lang="da-DK" sz="2000" spc="-9" dirty="0">
                <a:solidFill>
                  <a:srgbClr val="70578B"/>
                </a:solidFill>
                <a:latin typeface="Calibri"/>
                <a:cs typeface="Calibri"/>
              </a:rPr>
              <a:t> </a:t>
            </a:r>
            <a:r>
              <a:rPr sz="2000" dirty="0" err="1">
                <a:solidFill>
                  <a:srgbClr val="70578B"/>
                </a:solidFill>
                <a:latin typeface="Calibri"/>
                <a:cs typeface="Calibri"/>
              </a:rPr>
              <a:t>så</a:t>
            </a:r>
            <a:r>
              <a:rPr sz="2000" spc="-45" dirty="0">
                <a:solidFill>
                  <a:srgbClr val="70578B"/>
                </a:solidFill>
                <a:latin typeface="Calibri"/>
                <a:cs typeface="Calibri"/>
              </a:rPr>
              <a:t> </a:t>
            </a:r>
            <a:r>
              <a:rPr sz="2000" dirty="0">
                <a:solidFill>
                  <a:srgbClr val="70578B"/>
                </a:solidFill>
                <a:latin typeface="Calibri"/>
                <a:cs typeface="Calibri"/>
              </a:rPr>
              <a:t>du</a:t>
            </a:r>
            <a:r>
              <a:rPr sz="2000" spc="-41" dirty="0">
                <a:solidFill>
                  <a:srgbClr val="70578B"/>
                </a:solidFill>
                <a:latin typeface="Calibri"/>
                <a:cs typeface="Calibri"/>
              </a:rPr>
              <a:t> </a:t>
            </a:r>
            <a:r>
              <a:rPr sz="2000" spc="-9" dirty="0">
                <a:solidFill>
                  <a:srgbClr val="70578B"/>
                </a:solidFill>
                <a:latin typeface="Calibri"/>
                <a:cs typeface="Calibri"/>
              </a:rPr>
              <a:t>husker</a:t>
            </a:r>
            <a:r>
              <a:rPr sz="2000" spc="-45" dirty="0">
                <a:solidFill>
                  <a:srgbClr val="70578B"/>
                </a:solidFill>
                <a:latin typeface="Calibri"/>
                <a:cs typeface="Calibri"/>
              </a:rPr>
              <a:t> </a:t>
            </a:r>
            <a:r>
              <a:rPr sz="2000" spc="-18" dirty="0">
                <a:solidFill>
                  <a:srgbClr val="70578B"/>
                </a:solidFill>
                <a:latin typeface="Calibri"/>
                <a:cs typeface="Calibri"/>
              </a:rPr>
              <a:t>det.</a:t>
            </a:r>
            <a:endParaRPr sz="2000" dirty="0">
              <a:solidFill>
                <a:srgbClr val="70578B"/>
              </a:solidFill>
              <a:latin typeface="Calibri"/>
              <a:cs typeface="Calibri"/>
            </a:endParaRPr>
          </a:p>
        </p:txBody>
      </p:sp>
      <p:sp>
        <p:nvSpPr>
          <p:cNvPr id="7" name="object 3">
            <a:extLst>
              <a:ext uri="{FF2B5EF4-FFF2-40B4-BE49-F238E27FC236}">
                <a16:creationId xmlns:a16="http://schemas.microsoft.com/office/drawing/2014/main" id="{39B195B7-25AA-2145-2300-901FB201B9C2}"/>
              </a:ext>
            </a:extLst>
          </p:cNvPr>
          <p:cNvSpPr txBox="1"/>
          <p:nvPr/>
        </p:nvSpPr>
        <p:spPr>
          <a:xfrm>
            <a:off x="5500621" y="3882573"/>
            <a:ext cx="5489902" cy="930210"/>
          </a:xfrm>
          <a:prstGeom prst="rect">
            <a:avLst/>
          </a:prstGeom>
        </p:spPr>
        <p:txBody>
          <a:bodyPr vert="horz" wrap="square" lIns="0" tIns="44914" rIns="0" bIns="0" rtlCol="0">
            <a:spAutoFit/>
          </a:bodyPr>
          <a:lstStyle/>
          <a:p>
            <a:pPr marL="620732" marR="403073" indent="-609791">
              <a:lnSpc>
                <a:spcPts val="2349"/>
              </a:lnSpc>
              <a:spcBef>
                <a:spcPts val="1038"/>
              </a:spcBef>
              <a:buAutoNum type="arabicPeriod" startAt="3"/>
              <a:tabLst>
                <a:tab pos="620732" algn="l"/>
              </a:tabLst>
            </a:pPr>
            <a:r>
              <a:rPr sz="2000" dirty="0" err="1">
                <a:solidFill>
                  <a:srgbClr val="70578B"/>
                </a:solidFill>
                <a:latin typeface="Calibri"/>
                <a:cs typeface="Calibri"/>
              </a:rPr>
              <a:t>Gør</a:t>
            </a:r>
            <a:r>
              <a:rPr sz="2000" spc="-50" dirty="0">
                <a:solidFill>
                  <a:srgbClr val="70578B"/>
                </a:solidFill>
                <a:latin typeface="Calibri"/>
                <a:cs typeface="Calibri"/>
              </a:rPr>
              <a:t> </a:t>
            </a:r>
            <a:r>
              <a:rPr sz="2000" dirty="0">
                <a:solidFill>
                  <a:srgbClr val="70578B"/>
                </a:solidFill>
                <a:latin typeface="Calibri"/>
                <a:cs typeface="Calibri"/>
              </a:rPr>
              <a:t>gerne</a:t>
            </a:r>
            <a:r>
              <a:rPr sz="2000" spc="-45" dirty="0">
                <a:solidFill>
                  <a:srgbClr val="70578B"/>
                </a:solidFill>
                <a:latin typeface="Calibri"/>
                <a:cs typeface="Calibri"/>
              </a:rPr>
              <a:t> </a:t>
            </a:r>
            <a:r>
              <a:rPr sz="2000" dirty="0">
                <a:solidFill>
                  <a:srgbClr val="70578B"/>
                </a:solidFill>
                <a:latin typeface="Calibri"/>
                <a:cs typeface="Calibri"/>
              </a:rPr>
              <a:t>maden</a:t>
            </a:r>
            <a:r>
              <a:rPr sz="2000" spc="-59" dirty="0">
                <a:solidFill>
                  <a:srgbClr val="70578B"/>
                </a:solidFill>
                <a:latin typeface="Calibri"/>
                <a:cs typeface="Calibri"/>
              </a:rPr>
              <a:t> </a:t>
            </a:r>
            <a:r>
              <a:rPr sz="2000" dirty="0">
                <a:solidFill>
                  <a:srgbClr val="70578B"/>
                </a:solidFill>
                <a:latin typeface="Calibri"/>
                <a:cs typeface="Calibri"/>
              </a:rPr>
              <a:t>klar</a:t>
            </a:r>
            <a:r>
              <a:rPr sz="2000" spc="-54" dirty="0">
                <a:solidFill>
                  <a:srgbClr val="70578B"/>
                </a:solidFill>
                <a:latin typeface="Calibri"/>
                <a:cs typeface="Calibri"/>
              </a:rPr>
              <a:t> </a:t>
            </a:r>
            <a:r>
              <a:rPr sz="2000" dirty="0">
                <a:solidFill>
                  <a:srgbClr val="70578B"/>
                </a:solidFill>
                <a:latin typeface="Calibri"/>
                <a:cs typeface="Calibri"/>
              </a:rPr>
              <a:t>på</a:t>
            </a:r>
            <a:r>
              <a:rPr sz="2000" spc="-50" dirty="0">
                <a:solidFill>
                  <a:srgbClr val="70578B"/>
                </a:solidFill>
                <a:latin typeface="Calibri"/>
                <a:cs typeface="Calibri"/>
              </a:rPr>
              <a:t> </a:t>
            </a:r>
            <a:r>
              <a:rPr sz="2000" dirty="0">
                <a:solidFill>
                  <a:srgbClr val="70578B"/>
                </a:solidFill>
                <a:latin typeface="Calibri"/>
                <a:cs typeface="Calibri"/>
              </a:rPr>
              <a:t>forhånd,</a:t>
            </a:r>
            <a:r>
              <a:rPr sz="2000" spc="-45" dirty="0">
                <a:solidFill>
                  <a:srgbClr val="70578B"/>
                </a:solidFill>
                <a:latin typeface="Calibri"/>
                <a:cs typeface="Calibri"/>
              </a:rPr>
              <a:t> </a:t>
            </a:r>
            <a:r>
              <a:rPr sz="2000" dirty="0">
                <a:solidFill>
                  <a:srgbClr val="70578B"/>
                </a:solidFill>
                <a:latin typeface="Calibri"/>
                <a:cs typeface="Calibri"/>
              </a:rPr>
              <a:t>eller</a:t>
            </a:r>
            <a:r>
              <a:rPr sz="2000" spc="-41" dirty="0">
                <a:solidFill>
                  <a:srgbClr val="70578B"/>
                </a:solidFill>
                <a:latin typeface="Calibri"/>
                <a:cs typeface="Calibri"/>
              </a:rPr>
              <a:t> </a:t>
            </a:r>
            <a:r>
              <a:rPr sz="2000" spc="-23" dirty="0">
                <a:solidFill>
                  <a:srgbClr val="70578B"/>
                </a:solidFill>
                <a:latin typeface="Calibri"/>
                <a:cs typeface="Calibri"/>
              </a:rPr>
              <a:t>når </a:t>
            </a:r>
            <a:r>
              <a:rPr sz="2000" dirty="0">
                <a:solidFill>
                  <a:srgbClr val="70578B"/>
                </a:solidFill>
                <a:latin typeface="Calibri"/>
                <a:cs typeface="Calibri"/>
              </a:rPr>
              <a:t>det</a:t>
            </a:r>
            <a:r>
              <a:rPr sz="2000" spc="-41" dirty="0">
                <a:solidFill>
                  <a:srgbClr val="70578B"/>
                </a:solidFill>
                <a:latin typeface="Calibri"/>
                <a:cs typeface="Calibri"/>
              </a:rPr>
              <a:t> </a:t>
            </a:r>
            <a:r>
              <a:rPr sz="2000" dirty="0">
                <a:solidFill>
                  <a:srgbClr val="70578B"/>
                </a:solidFill>
                <a:latin typeface="Calibri"/>
                <a:cs typeface="Calibri"/>
              </a:rPr>
              <a:t>passer</a:t>
            </a:r>
            <a:r>
              <a:rPr sz="2000" spc="-50" dirty="0">
                <a:solidFill>
                  <a:srgbClr val="70578B"/>
                </a:solidFill>
                <a:latin typeface="Calibri"/>
                <a:cs typeface="Calibri"/>
              </a:rPr>
              <a:t> </a:t>
            </a:r>
            <a:r>
              <a:rPr sz="2000" dirty="0">
                <a:solidFill>
                  <a:srgbClr val="70578B"/>
                </a:solidFill>
                <a:latin typeface="Calibri"/>
                <a:cs typeface="Calibri"/>
              </a:rPr>
              <a:t>ind</a:t>
            </a:r>
            <a:r>
              <a:rPr sz="2000" spc="-32" dirty="0">
                <a:solidFill>
                  <a:srgbClr val="70578B"/>
                </a:solidFill>
                <a:latin typeface="Calibri"/>
                <a:cs typeface="Calibri"/>
              </a:rPr>
              <a:t> </a:t>
            </a:r>
            <a:r>
              <a:rPr sz="2000" dirty="0">
                <a:solidFill>
                  <a:srgbClr val="70578B"/>
                </a:solidFill>
                <a:latin typeface="Calibri"/>
                <a:cs typeface="Calibri"/>
              </a:rPr>
              <a:t>i</a:t>
            </a:r>
            <a:r>
              <a:rPr sz="2000" spc="-50" dirty="0">
                <a:solidFill>
                  <a:srgbClr val="70578B"/>
                </a:solidFill>
                <a:latin typeface="Calibri"/>
                <a:cs typeface="Calibri"/>
              </a:rPr>
              <a:t> </a:t>
            </a:r>
            <a:r>
              <a:rPr sz="2000" dirty="0">
                <a:solidFill>
                  <a:srgbClr val="70578B"/>
                </a:solidFill>
                <a:latin typeface="Calibri"/>
                <a:cs typeface="Calibri"/>
              </a:rPr>
              <a:t>dine</a:t>
            </a:r>
            <a:r>
              <a:rPr sz="2000" spc="-36" dirty="0">
                <a:solidFill>
                  <a:srgbClr val="70578B"/>
                </a:solidFill>
                <a:latin typeface="Calibri"/>
                <a:cs typeface="Calibri"/>
              </a:rPr>
              <a:t> systemer.</a:t>
            </a:r>
            <a:r>
              <a:rPr sz="2000" spc="-54" dirty="0">
                <a:solidFill>
                  <a:srgbClr val="70578B"/>
                </a:solidFill>
                <a:latin typeface="Calibri"/>
                <a:cs typeface="Calibri"/>
              </a:rPr>
              <a:t> </a:t>
            </a:r>
            <a:r>
              <a:rPr sz="2000" dirty="0">
                <a:solidFill>
                  <a:srgbClr val="70578B"/>
                </a:solidFill>
                <a:latin typeface="Calibri"/>
                <a:cs typeface="Calibri"/>
              </a:rPr>
              <a:t>Det</a:t>
            </a:r>
            <a:r>
              <a:rPr sz="2000" spc="-50" dirty="0">
                <a:solidFill>
                  <a:srgbClr val="70578B"/>
                </a:solidFill>
                <a:latin typeface="Calibri"/>
                <a:cs typeface="Calibri"/>
              </a:rPr>
              <a:t> </a:t>
            </a:r>
            <a:r>
              <a:rPr sz="2000" dirty="0">
                <a:solidFill>
                  <a:srgbClr val="70578B"/>
                </a:solidFill>
                <a:latin typeface="Calibri"/>
                <a:cs typeface="Calibri"/>
              </a:rPr>
              <a:t>gør</a:t>
            </a:r>
            <a:r>
              <a:rPr sz="2000" spc="-45" dirty="0">
                <a:solidFill>
                  <a:srgbClr val="70578B"/>
                </a:solidFill>
                <a:latin typeface="Calibri"/>
                <a:cs typeface="Calibri"/>
              </a:rPr>
              <a:t> </a:t>
            </a:r>
            <a:r>
              <a:rPr sz="2000" spc="-23" dirty="0">
                <a:solidFill>
                  <a:srgbClr val="70578B"/>
                </a:solidFill>
                <a:latin typeface="Calibri"/>
                <a:cs typeface="Calibri"/>
              </a:rPr>
              <a:t>det </a:t>
            </a:r>
            <a:r>
              <a:rPr sz="2000" dirty="0" err="1">
                <a:solidFill>
                  <a:srgbClr val="70578B"/>
                </a:solidFill>
                <a:latin typeface="Calibri"/>
                <a:cs typeface="Calibri"/>
              </a:rPr>
              <a:t>nemmer</a:t>
            </a:r>
            <a:r>
              <a:rPr lang="da-DK" sz="2000" dirty="0">
                <a:solidFill>
                  <a:srgbClr val="70578B"/>
                </a:solidFill>
                <a:latin typeface="Calibri"/>
                <a:cs typeface="Calibri"/>
              </a:rPr>
              <a:t>e</a:t>
            </a:r>
            <a:r>
              <a:rPr sz="2000" spc="-41" dirty="0">
                <a:solidFill>
                  <a:srgbClr val="70578B"/>
                </a:solidFill>
                <a:latin typeface="Calibri"/>
                <a:cs typeface="Calibri"/>
              </a:rPr>
              <a:t> </a:t>
            </a:r>
            <a:r>
              <a:rPr sz="2000" dirty="0">
                <a:solidFill>
                  <a:srgbClr val="70578B"/>
                </a:solidFill>
                <a:latin typeface="Calibri"/>
                <a:cs typeface="Calibri"/>
              </a:rPr>
              <a:t>at</a:t>
            </a:r>
            <a:r>
              <a:rPr sz="2000" spc="-45" dirty="0">
                <a:solidFill>
                  <a:srgbClr val="70578B"/>
                </a:solidFill>
                <a:latin typeface="Calibri"/>
                <a:cs typeface="Calibri"/>
              </a:rPr>
              <a:t> </a:t>
            </a:r>
            <a:r>
              <a:rPr sz="2000" dirty="0">
                <a:solidFill>
                  <a:srgbClr val="70578B"/>
                </a:solidFill>
                <a:latin typeface="Calibri"/>
                <a:cs typeface="Calibri"/>
              </a:rPr>
              <a:t>få</a:t>
            </a:r>
            <a:r>
              <a:rPr sz="2000" spc="-32" dirty="0">
                <a:solidFill>
                  <a:srgbClr val="70578B"/>
                </a:solidFill>
                <a:latin typeface="Calibri"/>
                <a:cs typeface="Calibri"/>
              </a:rPr>
              <a:t> </a:t>
            </a:r>
            <a:r>
              <a:rPr sz="2000" dirty="0">
                <a:solidFill>
                  <a:srgbClr val="70578B"/>
                </a:solidFill>
                <a:latin typeface="Calibri"/>
                <a:cs typeface="Calibri"/>
              </a:rPr>
              <a:t>spist,</a:t>
            </a:r>
            <a:r>
              <a:rPr sz="2000" spc="-32" dirty="0">
                <a:solidFill>
                  <a:srgbClr val="70578B"/>
                </a:solidFill>
                <a:latin typeface="Calibri"/>
                <a:cs typeface="Calibri"/>
              </a:rPr>
              <a:t> </a:t>
            </a:r>
            <a:r>
              <a:rPr sz="2000" dirty="0">
                <a:solidFill>
                  <a:srgbClr val="70578B"/>
                </a:solidFill>
                <a:latin typeface="Calibri"/>
                <a:cs typeface="Calibri"/>
              </a:rPr>
              <a:t>når</a:t>
            </a:r>
            <a:r>
              <a:rPr sz="2000" spc="-45" dirty="0">
                <a:solidFill>
                  <a:srgbClr val="70578B"/>
                </a:solidFill>
                <a:latin typeface="Calibri"/>
                <a:cs typeface="Calibri"/>
              </a:rPr>
              <a:t> </a:t>
            </a:r>
            <a:r>
              <a:rPr sz="2000" dirty="0">
                <a:solidFill>
                  <a:srgbClr val="70578B"/>
                </a:solidFill>
                <a:latin typeface="Calibri"/>
                <a:cs typeface="Calibri"/>
              </a:rPr>
              <a:t>det</a:t>
            </a:r>
            <a:r>
              <a:rPr sz="2000" spc="-32" dirty="0">
                <a:solidFill>
                  <a:srgbClr val="70578B"/>
                </a:solidFill>
                <a:latin typeface="Calibri"/>
                <a:cs typeface="Calibri"/>
              </a:rPr>
              <a:t> </a:t>
            </a:r>
            <a:r>
              <a:rPr sz="2000" dirty="0">
                <a:solidFill>
                  <a:srgbClr val="70578B"/>
                </a:solidFill>
                <a:latin typeface="Calibri"/>
                <a:cs typeface="Calibri"/>
              </a:rPr>
              <a:t>står</a:t>
            </a:r>
            <a:r>
              <a:rPr sz="2000" spc="-50" dirty="0">
                <a:solidFill>
                  <a:srgbClr val="70578B"/>
                </a:solidFill>
                <a:latin typeface="Calibri"/>
                <a:cs typeface="Calibri"/>
              </a:rPr>
              <a:t> </a:t>
            </a:r>
            <a:r>
              <a:rPr sz="2000" spc="-9" dirty="0">
                <a:solidFill>
                  <a:srgbClr val="70578B"/>
                </a:solidFill>
                <a:latin typeface="Calibri"/>
                <a:cs typeface="Calibri"/>
              </a:rPr>
              <a:t>klar.</a:t>
            </a:r>
            <a:endParaRPr sz="2000" dirty="0">
              <a:solidFill>
                <a:srgbClr val="70578B"/>
              </a:solidFill>
              <a:latin typeface="Calibri"/>
              <a:cs typeface="Calibri"/>
            </a:endParaRPr>
          </a:p>
        </p:txBody>
      </p:sp>
      <p:sp>
        <p:nvSpPr>
          <p:cNvPr id="8" name="object 2">
            <a:extLst>
              <a:ext uri="{FF2B5EF4-FFF2-40B4-BE49-F238E27FC236}">
                <a16:creationId xmlns:a16="http://schemas.microsoft.com/office/drawing/2014/main" id="{20FC1F58-1751-9EA7-159E-C2EF546A0AA8}"/>
              </a:ext>
            </a:extLst>
          </p:cNvPr>
          <p:cNvSpPr txBox="1">
            <a:spLocks/>
          </p:cNvSpPr>
          <p:nvPr/>
        </p:nvSpPr>
        <p:spPr>
          <a:xfrm>
            <a:off x="410236" y="237303"/>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Husk at spise – sæt din alarm</a:t>
            </a:r>
          </a:p>
        </p:txBody>
      </p:sp>
      <p:pic>
        <p:nvPicPr>
          <p:cNvPr id="5" name="Billede 4" descr="Et billede, der indeholder skitse, Stregtegning, tegning, clipart&#10;&#10;Indhold genereret af kunstig intelligens kan være forkert.">
            <a:extLst>
              <a:ext uri="{FF2B5EF4-FFF2-40B4-BE49-F238E27FC236}">
                <a16:creationId xmlns:a16="http://schemas.microsoft.com/office/drawing/2014/main" id="{8290CDCA-C4BD-00E0-FE68-8E970BE3B8E3}"/>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l="14575"/>
          <a:stretch/>
        </p:blipFill>
        <p:spPr>
          <a:xfrm>
            <a:off x="0" y="1818290"/>
            <a:ext cx="6982382" cy="5449614"/>
          </a:xfrm>
          <a:prstGeom prst="rect">
            <a:avLst/>
          </a:prstGeom>
        </p:spPr>
      </p:pic>
    </p:spTree>
    <p:extLst>
      <p:ext uri="{BB962C8B-B14F-4D97-AF65-F5344CB8AC3E}">
        <p14:creationId xmlns:p14="http://schemas.microsoft.com/office/powerpoint/2010/main" val="34643263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BAD9E79-F93A-ACD7-B8E3-C45D0EEE9A96}"/>
              </a:ext>
            </a:extLst>
          </p:cNvPr>
          <p:cNvSpPr/>
          <p:nvPr/>
        </p:nvSpPr>
        <p:spPr>
          <a:xfrm>
            <a:off x="0" y="5513900"/>
            <a:ext cx="12192000" cy="1344099"/>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graphicFrame>
        <p:nvGraphicFramePr>
          <p:cNvPr id="5" name="Diagram 4">
            <a:extLst>
              <a:ext uri="{FF2B5EF4-FFF2-40B4-BE49-F238E27FC236}">
                <a16:creationId xmlns:a16="http://schemas.microsoft.com/office/drawing/2014/main" id="{14975AF3-134C-38A9-C1A2-982404CBC89A}"/>
              </a:ext>
            </a:extLst>
          </p:cNvPr>
          <p:cNvGraphicFramePr/>
          <p:nvPr>
            <p:extLst>
              <p:ext uri="{D42A27DB-BD31-4B8C-83A1-F6EECF244321}">
                <p14:modId xmlns:p14="http://schemas.microsoft.com/office/powerpoint/2010/main" val="2569501233"/>
              </p:ext>
            </p:extLst>
          </p:nvPr>
        </p:nvGraphicFramePr>
        <p:xfrm>
          <a:off x="618480" y="0"/>
          <a:ext cx="10955039" cy="6670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bject 2">
            <a:extLst>
              <a:ext uri="{FF2B5EF4-FFF2-40B4-BE49-F238E27FC236}">
                <a16:creationId xmlns:a16="http://schemas.microsoft.com/office/drawing/2014/main" id="{135B53AE-A73C-D240-1A98-E4D7FD12804E}"/>
              </a:ext>
            </a:extLst>
          </p:cNvPr>
          <p:cNvSpPr txBox="1">
            <a:spLocks/>
          </p:cNvSpPr>
          <p:nvPr/>
        </p:nvSpPr>
        <p:spPr>
          <a:xfrm>
            <a:off x="618480" y="913578"/>
            <a:ext cx="839000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Hvor er det svært for mig?</a:t>
            </a:r>
          </a:p>
        </p:txBody>
      </p:sp>
    </p:spTree>
    <p:extLst>
      <p:ext uri="{BB962C8B-B14F-4D97-AF65-F5344CB8AC3E}">
        <p14:creationId xmlns:p14="http://schemas.microsoft.com/office/powerpoint/2010/main" val="10832841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30113CEA-B10F-4BB8-3313-A339B534B44A}"/>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Stabil energi og koncentration</a:t>
              </a:r>
            </a:p>
            <a:p>
              <a:pPr algn="l"/>
              <a:r>
                <a:rPr lang="da-DK" sz="1800" b="0" i="0" u="none" strike="noStrike" baseline="0" dirty="0">
                  <a:solidFill>
                    <a:srgbClr val="70578B"/>
                  </a:solidFill>
                  <a:latin typeface="Calibri" panose="020F0502020204030204" pitchFamily="34" charset="0"/>
                </a:rPr>
                <a:t>Regelmæssige måltider og langsomme kulhydrater stabiliserer blodsukkeret, hvilket hjælper med at holde fokus</a:t>
              </a:r>
              <a:endParaRPr lang="da-DK" sz="2800" dirty="0">
                <a:solidFill>
                  <a:srgbClr val="70578B"/>
                </a:solidFill>
              </a:endParaRP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Protein og sunde fedtstoffer</a:t>
              </a:r>
              <a:br>
                <a:rPr lang="da-DK" sz="1800" b="1" i="0" u="none" strike="noStrike" baseline="0" dirty="0">
                  <a:solidFill>
                    <a:srgbClr val="70578B"/>
                  </a:solidFill>
                  <a:latin typeface="Calibri-Bold"/>
                </a:rPr>
              </a:br>
              <a:r>
                <a:rPr lang="da-DK" sz="1800" b="0" i="0" u="none" strike="noStrike" baseline="0" dirty="0">
                  <a:solidFill>
                    <a:srgbClr val="70578B"/>
                  </a:solidFill>
                  <a:latin typeface="Calibri" panose="020F0502020204030204" pitchFamily="34" charset="0"/>
                </a:rPr>
                <a:t>Et tilstrækkeligt indtag af protein og sunde fedstoffer er nødvendigt for at understøtte hjernens funktion og kan bidrage til forbedret opmærksomhed...</a:t>
              </a:r>
              <a:endParaRPr lang="da-DK" sz="2800" dirty="0">
                <a:solidFill>
                  <a:srgbClr val="70578B"/>
                </a:solidFill>
              </a:endParaRP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Struktur og planlægning</a:t>
              </a:r>
              <a:br>
                <a:rPr lang="da-DK" sz="1800" b="1" i="0" u="none" strike="noStrike" baseline="0" dirty="0">
                  <a:solidFill>
                    <a:srgbClr val="70578B"/>
                  </a:solidFill>
                  <a:latin typeface="Calibri-Bold"/>
                </a:rPr>
              </a:br>
              <a:r>
                <a:rPr lang="da-DK" sz="1800" b="0" i="0" u="none" strike="noStrike" baseline="0" dirty="0">
                  <a:solidFill>
                    <a:srgbClr val="70578B"/>
                  </a:solidFill>
                  <a:latin typeface="Calibri" panose="020F0502020204030204" pitchFamily="34" charset="0"/>
                </a:rPr>
                <a:t>En simpel ugeplan eller madforberedelse skaber overblik og reducerer stress i hverdagen, hvilket gør det nemmere</a:t>
              </a:r>
              <a:endParaRPr lang="da-DK" sz="2800" dirty="0">
                <a:solidFill>
                  <a:srgbClr val="70578B"/>
                </a:solidFill>
              </a:endParaRP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05285"/>
              <a:ext cx="8636080" cy="923330"/>
            </a:xfrm>
            <a:prstGeom prst="rect">
              <a:avLst/>
            </a:prstGeom>
            <a:noFill/>
          </p:spPr>
          <p:txBody>
            <a:bodyPr wrap="square">
              <a:spAutoFit/>
            </a:bodyPr>
            <a:lstStyle/>
            <a:p>
              <a:pPr algn="l"/>
              <a:r>
                <a:rPr lang="da-DK" sz="1800" b="1" i="0" u="none" strike="noStrike" baseline="0" dirty="0">
                  <a:solidFill>
                    <a:srgbClr val="70578B"/>
                  </a:solidFill>
                  <a:latin typeface="Calibri-Bold"/>
                </a:rPr>
                <a:t>Tilpasning til individuelle behov</a:t>
              </a:r>
              <a:br>
                <a:rPr lang="da-DK" sz="1800" b="1" i="0" u="none" strike="noStrike" baseline="0" dirty="0">
                  <a:solidFill>
                    <a:srgbClr val="70578B"/>
                  </a:solidFill>
                  <a:latin typeface="Calibri-Bold"/>
                </a:rPr>
              </a:br>
              <a:r>
                <a:rPr lang="da-DK" sz="1800" b="0" i="0" u="none" strike="noStrike" baseline="0" dirty="0">
                  <a:solidFill>
                    <a:srgbClr val="70578B"/>
                  </a:solidFill>
                  <a:latin typeface="Calibri" panose="020F0502020204030204" pitchFamily="34" charset="0"/>
                </a:rPr>
                <a:t>Vær opmærksom på egne udfordringer med impulskontrol, sult/mæthed og sansefølsomhed – og find løsninger</a:t>
              </a:r>
              <a:r>
                <a:rPr lang="da-DK" sz="1800" dirty="0">
                  <a:solidFill>
                    <a:srgbClr val="70578B"/>
                  </a:solidFill>
                  <a:latin typeface="Calibri" panose="020F0502020204030204" pitchFamily="34" charset="0"/>
                </a:rPr>
                <a:t> </a:t>
              </a:r>
              <a:r>
                <a:rPr lang="da-DK" sz="1800" b="0" i="0" u="none" strike="noStrike" baseline="0" dirty="0">
                  <a:solidFill>
                    <a:srgbClr val="70578B"/>
                  </a:solidFill>
                  <a:latin typeface="Calibri" panose="020F0502020204030204" pitchFamily="34" charset="0"/>
                </a:rPr>
                <a:t>der fungerer for dig i praksis.</a:t>
              </a:r>
              <a:endParaRPr lang="da-DK" sz="2800" dirty="0">
                <a:solidFill>
                  <a:srgbClr val="70578B"/>
                </a:solidFill>
              </a:endParaRP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06332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D2167-DECA-953E-D963-11EB9C8DF522}"/>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563C3931-B023-D418-DE8C-4B0B3BF301CD}"/>
              </a:ext>
            </a:extLst>
          </p:cNvPr>
          <p:cNvSpPr/>
          <p:nvPr/>
        </p:nvSpPr>
        <p:spPr>
          <a:xfrm>
            <a:off x="0" y="-1"/>
            <a:ext cx="12192000" cy="2790825"/>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sp>
        <p:nvSpPr>
          <p:cNvPr id="4" name="object 2">
            <a:extLst>
              <a:ext uri="{FF2B5EF4-FFF2-40B4-BE49-F238E27FC236}">
                <a16:creationId xmlns:a16="http://schemas.microsoft.com/office/drawing/2014/main" id="{40D43CF3-272E-1B7E-3FCB-9EF35E417B78}"/>
              </a:ext>
            </a:extLst>
          </p:cNvPr>
          <p:cNvSpPr txBox="1">
            <a:spLocks/>
          </p:cNvSpPr>
          <p:nvPr/>
        </p:nvSpPr>
        <p:spPr>
          <a:xfrm>
            <a:off x="608955" y="116615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Noter til sundhedsfaglig personale</a:t>
            </a:r>
          </a:p>
        </p:txBody>
      </p:sp>
      <p:sp>
        <p:nvSpPr>
          <p:cNvPr id="6" name="Tekstfelt 5">
            <a:extLst>
              <a:ext uri="{FF2B5EF4-FFF2-40B4-BE49-F238E27FC236}">
                <a16:creationId xmlns:a16="http://schemas.microsoft.com/office/drawing/2014/main" id="{6348A0DE-93C4-08CB-FF08-C7ADDD29D826}"/>
              </a:ext>
            </a:extLst>
          </p:cNvPr>
          <p:cNvSpPr txBox="1"/>
          <p:nvPr/>
        </p:nvSpPr>
        <p:spPr>
          <a:xfrm>
            <a:off x="1076325" y="3808884"/>
            <a:ext cx="10487025" cy="1569660"/>
          </a:xfrm>
          <a:prstGeom prst="rect">
            <a:avLst/>
          </a:prstGeom>
          <a:noFill/>
        </p:spPr>
        <p:txBody>
          <a:bodyPr wrap="square">
            <a:spAutoFit/>
          </a:bodyPr>
          <a:lstStyle/>
          <a:p>
            <a:pPr marL="342900" indent="-342900" algn="l">
              <a:buFont typeface="Arial" panose="020B0604020202020204" pitchFamily="34" charset="0"/>
              <a:buChar char="•"/>
            </a:pPr>
            <a:r>
              <a:rPr lang="da-DK" sz="3200" b="0" i="0" u="none" strike="noStrike" baseline="0" dirty="0">
                <a:solidFill>
                  <a:srgbClr val="70578B"/>
                </a:solidFill>
              </a:rPr>
              <a:t>På de næste slides findes noter til sundhedsfaglig personale.</a:t>
            </a:r>
          </a:p>
          <a:p>
            <a:pPr marL="342900" indent="-342900" algn="l">
              <a:buFont typeface="Arial" panose="020B0604020202020204" pitchFamily="34" charset="0"/>
              <a:buChar char="•"/>
            </a:pPr>
            <a:r>
              <a:rPr lang="da-DK" sz="3200" b="0" i="0" u="none" strike="noStrike" baseline="0" dirty="0">
                <a:solidFill>
                  <a:srgbClr val="70578B"/>
                </a:solidFill>
              </a:rPr>
              <a:t>Der er også en tallerkenmodel til at printe, udlevere og</a:t>
            </a:r>
          </a:p>
          <a:p>
            <a:pPr marL="342900" indent="-342900" algn="l">
              <a:buFont typeface="Arial" panose="020B0604020202020204" pitchFamily="34" charset="0"/>
              <a:buChar char="•"/>
            </a:pPr>
            <a:r>
              <a:rPr lang="da-DK" sz="3200" b="0" i="0" u="none" strike="noStrike" baseline="0" dirty="0">
                <a:solidFill>
                  <a:srgbClr val="70578B"/>
                </a:solidFill>
              </a:rPr>
              <a:t>hænge på køleskabet.</a:t>
            </a:r>
            <a:endParaRPr lang="da-DK" sz="2800" dirty="0">
              <a:solidFill>
                <a:srgbClr val="70578B"/>
              </a:solidFill>
            </a:endParaRPr>
          </a:p>
        </p:txBody>
      </p:sp>
    </p:spTree>
    <p:extLst>
      <p:ext uri="{BB962C8B-B14F-4D97-AF65-F5344CB8AC3E}">
        <p14:creationId xmlns:p14="http://schemas.microsoft.com/office/powerpoint/2010/main" val="15067849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CA0D-B52F-A908-2B88-9981A9AA6314}"/>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84B84BC3-59A0-5661-135A-4D320C1B4357}"/>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ctangle 3">
            <a:extLst>
              <a:ext uri="{FF2B5EF4-FFF2-40B4-BE49-F238E27FC236}">
                <a16:creationId xmlns:a16="http://schemas.microsoft.com/office/drawing/2014/main" id="{09025D65-ADFF-645E-50D9-C5D3C661F9F7}"/>
              </a:ext>
            </a:extLst>
          </p:cNvPr>
          <p:cNvSpPr/>
          <p:nvPr/>
        </p:nvSpPr>
        <p:spPr>
          <a:xfrm>
            <a:off x="476680" y="1243045"/>
            <a:ext cx="318718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3">
            <a:extLst>
              <a:ext uri="{FF2B5EF4-FFF2-40B4-BE49-F238E27FC236}">
                <a16:creationId xmlns:a16="http://schemas.microsoft.com/office/drawing/2014/main" id="{6AB0D5C1-3C6F-5965-62C5-BCCD4C362572}"/>
              </a:ext>
            </a:extLst>
          </p:cNvPr>
          <p:cNvSpPr/>
          <p:nvPr/>
        </p:nvSpPr>
        <p:spPr>
          <a:xfrm>
            <a:off x="7209495" y="1228205"/>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25E079C7-89A6-28BE-1273-99A73A666802}"/>
              </a:ext>
            </a:extLst>
          </p:cNvPr>
          <p:cNvSpPr/>
          <p:nvPr/>
        </p:nvSpPr>
        <p:spPr>
          <a:xfrm>
            <a:off x="3871012" y="1232890"/>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4CB54DEE-0F7D-6496-ADE1-E94E204BAB18}"/>
              </a:ext>
            </a:extLst>
          </p:cNvPr>
          <p:cNvSpPr>
            <a:spLocks noGrp="1"/>
          </p:cNvSpPr>
          <p:nvPr>
            <p:ph type="title"/>
          </p:nvPr>
        </p:nvSpPr>
        <p:spPr>
          <a:xfrm>
            <a:off x="500860" y="-794"/>
            <a:ext cx="11214460" cy="1325563"/>
          </a:xfrm>
        </p:spPr>
        <p:txBody>
          <a:bodyPr>
            <a:noAutofit/>
          </a:bodyPr>
          <a:lstStyle/>
          <a:p>
            <a:r>
              <a:rPr lang="da-DK" sz="4000" dirty="0">
                <a:solidFill>
                  <a:srgbClr val="644D79"/>
                </a:solidFill>
                <a:latin typeface="+mn-lt"/>
              </a:rPr>
              <a:t>Overspisning: Binge </a:t>
            </a:r>
            <a:r>
              <a:rPr lang="da-DK" sz="4000" dirty="0" err="1">
                <a:solidFill>
                  <a:srgbClr val="644D79"/>
                </a:solidFill>
              </a:rPr>
              <a:t>E</a:t>
            </a:r>
            <a:r>
              <a:rPr lang="da-DK" sz="4000" dirty="0" err="1">
                <a:solidFill>
                  <a:srgbClr val="644D79"/>
                </a:solidFill>
                <a:latin typeface="+mn-lt"/>
              </a:rPr>
              <a:t>ating</a:t>
            </a:r>
            <a:r>
              <a:rPr lang="da-DK" sz="4000" dirty="0">
                <a:solidFill>
                  <a:srgbClr val="644D79"/>
                </a:solidFill>
                <a:latin typeface="+mn-lt"/>
              </a:rPr>
              <a:t> </a:t>
            </a:r>
            <a:r>
              <a:rPr lang="da-DK" sz="4000" dirty="0" err="1">
                <a:solidFill>
                  <a:srgbClr val="644D79"/>
                </a:solidFill>
                <a:latin typeface="+mn-lt"/>
              </a:rPr>
              <a:t>Disorder</a:t>
            </a:r>
            <a:r>
              <a:rPr lang="da-DK" sz="4000" dirty="0">
                <a:solidFill>
                  <a:srgbClr val="644D79"/>
                </a:solidFill>
                <a:latin typeface="+mn-lt"/>
              </a:rPr>
              <a:t> (BED)</a:t>
            </a:r>
            <a:endParaRPr lang="da-DK" sz="4000" baseline="30000" dirty="0">
              <a:solidFill>
                <a:srgbClr val="644D79"/>
              </a:solidFill>
              <a:latin typeface="+mn-lt"/>
            </a:endParaRPr>
          </a:p>
        </p:txBody>
      </p:sp>
      <p:grpSp>
        <p:nvGrpSpPr>
          <p:cNvPr id="58" name="Gruppe 57">
            <a:extLst>
              <a:ext uri="{FF2B5EF4-FFF2-40B4-BE49-F238E27FC236}">
                <a16:creationId xmlns:a16="http://schemas.microsoft.com/office/drawing/2014/main" id="{E0933F07-282D-C12F-86E5-5FE52FA08957}"/>
              </a:ext>
            </a:extLst>
          </p:cNvPr>
          <p:cNvGrpSpPr/>
          <p:nvPr/>
        </p:nvGrpSpPr>
        <p:grpSpPr>
          <a:xfrm>
            <a:off x="513461" y="1382096"/>
            <a:ext cx="3131340" cy="5149332"/>
            <a:chOff x="485593" y="1897926"/>
            <a:chExt cx="2740711" cy="5149332"/>
          </a:xfrm>
        </p:grpSpPr>
        <p:sp>
          <p:nvSpPr>
            <p:cNvPr id="5" name="Rectangle 10">
              <a:extLst>
                <a:ext uri="{FF2B5EF4-FFF2-40B4-BE49-F238E27FC236}">
                  <a16:creationId xmlns:a16="http://schemas.microsoft.com/office/drawing/2014/main" id="{D42BD279-334E-20B5-4E70-4799C3742DA7}"/>
                </a:ext>
              </a:extLst>
            </p:cNvPr>
            <p:cNvSpPr/>
            <p:nvPr/>
          </p:nvSpPr>
          <p:spPr>
            <a:xfrm>
              <a:off x="492166" y="2654300"/>
              <a:ext cx="2734138" cy="439295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0" name="Tekstfelt 39">
              <a:extLst>
                <a:ext uri="{FF2B5EF4-FFF2-40B4-BE49-F238E27FC236}">
                  <a16:creationId xmlns:a16="http://schemas.microsoft.com/office/drawing/2014/main" id="{FB5739D5-18A7-E071-F797-D41B97C7CFD4}"/>
                </a:ext>
              </a:extLst>
            </p:cNvPr>
            <p:cNvSpPr txBox="1"/>
            <p:nvPr/>
          </p:nvSpPr>
          <p:spPr>
            <a:xfrm>
              <a:off x="485593" y="1897926"/>
              <a:ext cx="2740711" cy="430887"/>
            </a:xfrm>
            <a:prstGeom prst="rect">
              <a:avLst/>
            </a:prstGeom>
            <a:noFill/>
          </p:spPr>
          <p:txBody>
            <a:bodyPr wrap="square">
              <a:spAutoFit/>
            </a:bodyPr>
            <a:lstStyle/>
            <a:p>
              <a:pPr algn="ct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Hvorfor</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overspisning</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65A6B0BB-C316-BB0A-1E55-E345BD00623E}"/>
                </a:ext>
              </a:extLst>
            </p:cNvPr>
            <p:cNvSpPr txBox="1"/>
            <p:nvPr/>
          </p:nvSpPr>
          <p:spPr>
            <a:xfrm>
              <a:off x="530764" y="2983011"/>
              <a:ext cx="2634864" cy="2031325"/>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Mad kan dæmpe uro og skabe ro indeni, fordi det aktiverer frigivelsen af dopamin</a:t>
              </a:r>
            </a:p>
            <a:p>
              <a:pPr marL="285750" indent="-285750">
                <a:buFont typeface="Arial" panose="020B0604020202020204" pitchFamily="34" charset="0"/>
                <a:buChar char="•"/>
              </a:pPr>
              <a:r>
                <a:rPr lang="da-DK" sz="1400" dirty="0">
                  <a:solidFill>
                    <a:schemeClr val="tx1">
                      <a:lumMod val="65000"/>
                      <a:lumOff val="35000"/>
                    </a:schemeClr>
                  </a:solidFill>
                </a:rPr>
                <a:t>Mad og snacks kan give energi ved træthed</a:t>
              </a:r>
            </a:p>
            <a:p>
              <a:pPr marL="285750" indent="-285750">
                <a:buFont typeface="Arial" panose="020B0604020202020204" pitchFamily="34" charset="0"/>
                <a:buChar char="•"/>
              </a:pPr>
              <a:r>
                <a:rPr lang="da-DK" sz="1400" dirty="0">
                  <a:solidFill>
                    <a:schemeClr val="tx1">
                      <a:lumMod val="65000"/>
                      <a:lumOff val="35000"/>
                    </a:schemeClr>
                  </a:solidFill>
                </a:rPr>
                <a:t>Mere impulsive – der er ikke langt fra tanke til handling</a:t>
              </a:r>
            </a:p>
            <a:p>
              <a:pPr marL="285750" indent="-285750">
                <a:buFont typeface="Arial" panose="020B0604020202020204" pitchFamily="34" charset="0"/>
                <a:buChar char="•"/>
              </a:pPr>
              <a:r>
                <a:rPr lang="da-DK" sz="1400" dirty="0">
                  <a:solidFill>
                    <a:schemeClr val="tx1">
                      <a:lumMod val="65000"/>
                      <a:lumOff val="35000"/>
                    </a:schemeClr>
                  </a:solidFill>
                </a:rPr>
                <a:t>Mindre overskud til at tilberede og spise gode måltider</a:t>
              </a:r>
            </a:p>
          </p:txBody>
        </p:sp>
      </p:grpSp>
      <p:grpSp>
        <p:nvGrpSpPr>
          <p:cNvPr id="56" name="Gruppe 55">
            <a:extLst>
              <a:ext uri="{FF2B5EF4-FFF2-40B4-BE49-F238E27FC236}">
                <a16:creationId xmlns:a16="http://schemas.microsoft.com/office/drawing/2014/main" id="{912D3842-F4E2-3C3F-972E-BCB2C945FFBA}"/>
              </a:ext>
            </a:extLst>
          </p:cNvPr>
          <p:cNvGrpSpPr/>
          <p:nvPr/>
        </p:nvGrpSpPr>
        <p:grpSpPr>
          <a:xfrm>
            <a:off x="7229748" y="1257885"/>
            <a:ext cx="3123830" cy="5273544"/>
            <a:chOff x="6643884" y="1781335"/>
            <a:chExt cx="2734138" cy="5273544"/>
          </a:xfrm>
        </p:grpSpPr>
        <p:sp>
          <p:nvSpPr>
            <p:cNvPr id="9" name="Rectangle 10">
              <a:extLst>
                <a:ext uri="{FF2B5EF4-FFF2-40B4-BE49-F238E27FC236}">
                  <a16:creationId xmlns:a16="http://schemas.microsoft.com/office/drawing/2014/main" id="{D3FA031C-74A3-20DD-9326-CEA2E6A46905}"/>
                </a:ext>
              </a:extLst>
            </p:cNvPr>
            <p:cNvSpPr/>
            <p:nvPr/>
          </p:nvSpPr>
          <p:spPr>
            <a:xfrm>
              <a:off x="6643884" y="2661918"/>
              <a:ext cx="2734138" cy="439296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C00CE8F9-FBDA-5770-6B87-68A83CACEC6B}"/>
                </a:ext>
              </a:extLst>
            </p:cNvPr>
            <p:cNvSpPr txBox="1"/>
            <p:nvPr/>
          </p:nvSpPr>
          <p:spPr>
            <a:xfrm>
              <a:off x="6745571" y="2981440"/>
              <a:ext cx="2501884" cy="3046988"/>
            </a:xfrm>
            <a:prstGeom prst="rect">
              <a:avLst/>
            </a:prstGeom>
            <a:noFill/>
          </p:spPr>
          <p:txBody>
            <a:bodyPr wrap="square">
              <a:spAutoFit/>
            </a:bodyPr>
            <a:lstStyle/>
            <a:p>
              <a:pPr marL="285750" indent="-285750">
                <a:buFont typeface="Arial" panose="020B0604020202020204" pitchFamily="34" charset="0"/>
                <a:buChar char="•"/>
              </a:pPr>
              <a:r>
                <a:rPr lang="da-DK" sz="1200" dirty="0">
                  <a:solidFill>
                    <a:schemeClr val="tx1">
                      <a:lumMod val="65000"/>
                      <a:lumOff val="35000"/>
                    </a:schemeClr>
                  </a:solidFill>
                </a:rPr>
                <a:t>Tre gode måltider om dagen, der mætter og indeholder protein, sundt fedt, grove kulhydrater og grønt</a:t>
              </a:r>
            </a:p>
            <a:p>
              <a:pPr marL="285750" indent="-285750">
                <a:buFont typeface="Arial" panose="020B0604020202020204" pitchFamily="34" charset="0"/>
                <a:buChar char="•"/>
              </a:pPr>
              <a:r>
                <a:rPr lang="da-DK" sz="1200" dirty="0">
                  <a:solidFill>
                    <a:schemeClr val="tx1">
                      <a:lumMod val="65000"/>
                      <a:lumOff val="35000"/>
                    </a:schemeClr>
                  </a:solidFill>
                </a:rPr>
                <a:t>Gør det simpelt fx rugbrød, avocado og laks eller rugbrød, to spejlæg og ½ ristet squash i tern</a:t>
              </a:r>
            </a:p>
            <a:p>
              <a:pPr marL="285750" indent="-285750">
                <a:buFont typeface="Arial" panose="020B0604020202020204" pitchFamily="34" charset="0"/>
                <a:buChar char="•"/>
              </a:pPr>
              <a:r>
                <a:rPr lang="da-DK" sz="1200" dirty="0">
                  <a:solidFill>
                    <a:schemeClr val="tx1">
                      <a:lumMod val="65000"/>
                      <a:lumOff val="35000"/>
                    </a:schemeClr>
                  </a:solidFill>
                </a:rPr>
                <a:t>Sæt en alarm, så personen husker at spise </a:t>
              </a:r>
            </a:p>
            <a:p>
              <a:pPr marL="285750" indent="-285750">
                <a:buFont typeface="Arial" panose="020B0604020202020204" pitchFamily="34" charset="0"/>
                <a:buChar char="•"/>
              </a:pPr>
              <a:r>
                <a:rPr lang="da-DK" sz="1200" dirty="0">
                  <a:solidFill>
                    <a:schemeClr val="tx1">
                      <a:lumMod val="65000"/>
                      <a:lumOff val="35000"/>
                    </a:schemeClr>
                  </a:solidFill>
                </a:rPr>
                <a:t>Tag udgangspunkt i den mad personen spiser i gode perioder, og når det går godt med maden</a:t>
              </a:r>
            </a:p>
            <a:p>
              <a:pPr marL="285750" indent="-285750">
                <a:buFont typeface="Arial" panose="020B0604020202020204" pitchFamily="34" charset="0"/>
                <a:buChar char="•"/>
              </a:pPr>
              <a:r>
                <a:rPr lang="da-DK" sz="1200" dirty="0">
                  <a:solidFill>
                    <a:schemeClr val="tx1">
                      <a:lumMod val="65000"/>
                      <a:lumOff val="35000"/>
                    </a:schemeClr>
                  </a:solidFill>
                </a:rPr>
                <a:t>Tilbered aftensmad til flere dage og brug rester til frokost</a:t>
              </a:r>
            </a:p>
            <a:p>
              <a:pPr marL="285750" indent="-285750">
                <a:buFont typeface="Arial" panose="020B0604020202020204" pitchFamily="34" charset="0"/>
                <a:buChar char="•"/>
              </a:pPr>
              <a:r>
                <a:rPr lang="da-DK" sz="1200" dirty="0">
                  <a:solidFill>
                    <a:schemeClr val="tx1">
                      <a:lumMod val="65000"/>
                      <a:lumOff val="35000"/>
                    </a:schemeClr>
                  </a:solidFill>
                </a:rPr>
                <a:t>Køb ikke usund mad, snack, slik og sodavand – det gør det nemmere, når det ikke er i huset</a:t>
              </a:r>
            </a:p>
          </p:txBody>
        </p:sp>
        <p:sp>
          <p:nvSpPr>
            <p:cNvPr id="43" name="Tekstfelt 42">
              <a:extLst>
                <a:ext uri="{FF2B5EF4-FFF2-40B4-BE49-F238E27FC236}">
                  <a16:creationId xmlns:a16="http://schemas.microsoft.com/office/drawing/2014/main" id="{A93DE92F-E586-911B-A30B-EBA13EFF17BF}"/>
                </a:ext>
              </a:extLst>
            </p:cNvPr>
            <p:cNvSpPr txBox="1"/>
            <p:nvPr/>
          </p:nvSpPr>
          <p:spPr>
            <a:xfrm>
              <a:off x="6760011" y="1781335"/>
              <a:ext cx="2501885" cy="707886"/>
            </a:xfrm>
            <a:prstGeom prst="rect">
              <a:avLst/>
            </a:prstGeom>
            <a:noFill/>
          </p:spPr>
          <p:txBody>
            <a:bodyPr wrap="square">
              <a:spAutoFit/>
            </a:bodyPr>
            <a:lstStyle/>
            <a:p>
              <a:pPr algn="ct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Implementere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b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simple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skridt</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F3B9104C-4FAF-F0FF-AF60-0AFAB7ABF785}"/>
              </a:ext>
            </a:extLst>
          </p:cNvPr>
          <p:cNvGrpSpPr/>
          <p:nvPr/>
        </p:nvGrpSpPr>
        <p:grpSpPr>
          <a:xfrm>
            <a:off x="3871012" y="1226418"/>
            <a:ext cx="3123830" cy="5305010"/>
            <a:chOff x="3596290" y="1742248"/>
            <a:chExt cx="2734138" cy="5305010"/>
          </a:xfrm>
        </p:grpSpPr>
        <p:sp>
          <p:nvSpPr>
            <p:cNvPr id="7" name="Rectangle 10">
              <a:extLst>
                <a:ext uri="{FF2B5EF4-FFF2-40B4-BE49-F238E27FC236}">
                  <a16:creationId xmlns:a16="http://schemas.microsoft.com/office/drawing/2014/main" id="{FCFECD7F-59E4-6AC4-85FD-F84C62994692}"/>
                </a:ext>
              </a:extLst>
            </p:cNvPr>
            <p:cNvSpPr/>
            <p:nvPr/>
          </p:nvSpPr>
          <p:spPr>
            <a:xfrm>
              <a:off x="3596290" y="2654299"/>
              <a:ext cx="2734138" cy="4392959"/>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6F0A0509-8F84-D84A-D39C-AC329FE29F84}"/>
                </a:ext>
              </a:extLst>
            </p:cNvPr>
            <p:cNvSpPr txBox="1"/>
            <p:nvPr/>
          </p:nvSpPr>
          <p:spPr>
            <a:xfrm>
              <a:off x="3698012" y="2995457"/>
              <a:ext cx="2614485" cy="1815882"/>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Har du et naturligt eller forstyrret forhold til mad?</a:t>
              </a:r>
            </a:p>
            <a:p>
              <a:pPr marL="285750" indent="-285750">
                <a:buFont typeface="Arial" panose="020B0604020202020204" pitchFamily="34" charset="0"/>
                <a:buChar char="•"/>
              </a:pPr>
              <a:r>
                <a:rPr lang="da-DK" sz="1400" dirty="0">
                  <a:solidFill>
                    <a:schemeClr val="tx1">
                      <a:lumMod val="65000"/>
                      <a:lumOff val="35000"/>
                    </a:schemeClr>
                  </a:solidFill>
                </a:rPr>
                <a:t>Overspiser du hele dagen eller sent på dagen?</a:t>
              </a:r>
            </a:p>
            <a:p>
              <a:pPr marL="285750" indent="-285750">
                <a:buFont typeface="Arial" panose="020B0604020202020204" pitchFamily="34" charset="0"/>
                <a:buChar char="•"/>
              </a:pPr>
              <a:r>
                <a:rPr lang="da-DK" sz="1400" dirty="0">
                  <a:solidFill>
                    <a:schemeClr val="tx1">
                      <a:lumMod val="65000"/>
                      <a:lumOff val="35000"/>
                    </a:schemeClr>
                  </a:solidFill>
                </a:rPr>
                <a:t>Søvnvaner og stressniveau – træthed og stress kan føre til overspisning</a:t>
              </a:r>
            </a:p>
            <a:p>
              <a:pPr marL="285750" indent="-285750">
                <a:buFont typeface="Arial" panose="020B0604020202020204" pitchFamily="34" charset="0"/>
                <a:buChar char="•"/>
              </a:pPr>
              <a:r>
                <a:rPr lang="da-DK" sz="1400" dirty="0">
                  <a:solidFill>
                    <a:schemeClr val="tx1">
                      <a:lumMod val="65000"/>
                      <a:lumOff val="35000"/>
                    </a:schemeClr>
                  </a:solidFill>
                </a:rPr>
                <a:t>Hvad vil kunne hjælpe dig?</a:t>
              </a:r>
            </a:p>
          </p:txBody>
        </p:sp>
        <p:sp>
          <p:nvSpPr>
            <p:cNvPr id="44" name="Tekstfelt 43">
              <a:extLst>
                <a:ext uri="{FF2B5EF4-FFF2-40B4-BE49-F238E27FC236}">
                  <a16:creationId xmlns:a16="http://schemas.microsoft.com/office/drawing/2014/main" id="{A786A776-9433-60F4-645E-8B77BA7531C9}"/>
                </a:ext>
              </a:extLst>
            </p:cNvPr>
            <p:cNvSpPr txBox="1"/>
            <p:nvPr/>
          </p:nvSpPr>
          <p:spPr>
            <a:xfrm>
              <a:off x="3754311" y="1742248"/>
              <a:ext cx="2501885" cy="707886"/>
            </a:xfrm>
            <a:prstGeom prst="rect">
              <a:avLst/>
            </a:prstGeom>
            <a:noFill/>
          </p:spPr>
          <p:txBody>
            <a:bodyPr wrap="square">
              <a:spAutoFit/>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Man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kan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spørge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personen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om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følgende</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3" name="Billede 12">
            <a:extLst>
              <a:ext uri="{FF2B5EF4-FFF2-40B4-BE49-F238E27FC236}">
                <a16:creationId xmlns:a16="http://schemas.microsoft.com/office/drawing/2014/main" id="{3D585D3C-B227-6A51-C02E-5D8E89E69EBF}"/>
              </a:ext>
            </a:extLst>
          </p:cNvPr>
          <p:cNvPicPr>
            <a:picLocks noChangeAspect="1"/>
          </p:cNvPicPr>
          <p:nvPr/>
        </p:nvPicPr>
        <p:blipFill>
          <a:blip r:embed="rId3"/>
          <a:srcRect l="12460" b="18094"/>
          <a:stretch/>
        </p:blipFill>
        <p:spPr>
          <a:xfrm>
            <a:off x="0" y="3686789"/>
            <a:ext cx="5118044" cy="3185797"/>
          </a:xfrm>
          <a:prstGeom prst="rect">
            <a:avLst/>
          </a:prstGeom>
        </p:spPr>
      </p:pic>
    </p:spTree>
    <p:extLst>
      <p:ext uri="{BB962C8B-B14F-4D97-AF65-F5344CB8AC3E}">
        <p14:creationId xmlns:p14="http://schemas.microsoft.com/office/powerpoint/2010/main" val="1224808319"/>
      </p:ext>
    </p:extLst>
  </p:cSld>
  <p:clrMapOvr>
    <a:masterClrMapping/>
  </p:clrMapOvr>
  <p:transition spd="slow">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5F668-0215-F5DA-896A-10410206E6CA}"/>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06FAD9CE-C230-B0A8-1088-CD57C7DAD9C3}"/>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ctangle 3">
            <a:extLst>
              <a:ext uri="{FF2B5EF4-FFF2-40B4-BE49-F238E27FC236}">
                <a16:creationId xmlns:a16="http://schemas.microsoft.com/office/drawing/2014/main" id="{A26A1D1F-4E24-2189-EC6D-B054AD097C00}"/>
              </a:ext>
            </a:extLst>
          </p:cNvPr>
          <p:cNvSpPr/>
          <p:nvPr/>
        </p:nvSpPr>
        <p:spPr>
          <a:xfrm>
            <a:off x="476680" y="1243045"/>
            <a:ext cx="318718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3">
            <a:extLst>
              <a:ext uri="{FF2B5EF4-FFF2-40B4-BE49-F238E27FC236}">
                <a16:creationId xmlns:a16="http://schemas.microsoft.com/office/drawing/2014/main" id="{02819468-DE30-FCBC-FD15-E4C818476C9E}"/>
              </a:ext>
            </a:extLst>
          </p:cNvPr>
          <p:cNvSpPr/>
          <p:nvPr/>
        </p:nvSpPr>
        <p:spPr>
          <a:xfrm>
            <a:off x="7209495" y="1228205"/>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129DD769-AD38-7F39-2C3A-BBDE3710E203}"/>
              </a:ext>
            </a:extLst>
          </p:cNvPr>
          <p:cNvSpPr/>
          <p:nvPr/>
        </p:nvSpPr>
        <p:spPr>
          <a:xfrm>
            <a:off x="3871012" y="1232890"/>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DE3D14C6-DD89-8EB9-2C6E-DD293470E5E6}"/>
              </a:ext>
            </a:extLst>
          </p:cNvPr>
          <p:cNvSpPr>
            <a:spLocks noGrp="1"/>
          </p:cNvSpPr>
          <p:nvPr>
            <p:ph type="title"/>
          </p:nvPr>
        </p:nvSpPr>
        <p:spPr>
          <a:xfrm>
            <a:off x="500860" y="-794"/>
            <a:ext cx="11214460" cy="1325563"/>
          </a:xfrm>
        </p:spPr>
        <p:txBody>
          <a:bodyPr>
            <a:noAutofit/>
          </a:bodyPr>
          <a:lstStyle/>
          <a:p>
            <a:r>
              <a:rPr lang="da-DK" sz="4000" dirty="0">
                <a:solidFill>
                  <a:srgbClr val="644D79"/>
                </a:solidFill>
                <a:latin typeface="+mn-lt"/>
              </a:rPr>
              <a:t>Undervægtige og småspisende</a:t>
            </a:r>
            <a:endParaRPr lang="da-DK" sz="4000" baseline="30000" dirty="0">
              <a:solidFill>
                <a:srgbClr val="644D79"/>
              </a:solidFill>
              <a:latin typeface="+mn-lt"/>
            </a:endParaRPr>
          </a:p>
        </p:txBody>
      </p:sp>
      <p:grpSp>
        <p:nvGrpSpPr>
          <p:cNvPr id="58" name="Gruppe 57">
            <a:extLst>
              <a:ext uri="{FF2B5EF4-FFF2-40B4-BE49-F238E27FC236}">
                <a16:creationId xmlns:a16="http://schemas.microsoft.com/office/drawing/2014/main" id="{5FA25674-7C70-1701-4D8B-16F2ACA6D9CD}"/>
              </a:ext>
            </a:extLst>
          </p:cNvPr>
          <p:cNvGrpSpPr/>
          <p:nvPr/>
        </p:nvGrpSpPr>
        <p:grpSpPr>
          <a:xfrm>
            <a:off x="513461" y="1382096"/>
            <a:ext cx="3131340" cy="5149332"/>
            <a:chOff x="485593" y="1897926"/>
            <a:chExt cx="2740711" cy="5149332"/>
          </a:xfrm>
        </p:grpSpPr>
        <p:sp>
          <p:nvSpPr>
            <p:cNvPr id="5" name="Rectangle 10">
              <a:extLst>
                <a:ext uri="{FF2B5EF4-FFF2-40B4-BE49-F238E27FC236}">
                  <a16:creationId xmlns:a16="http://schemas.microsoft.com/office/drawing/2014/main" id="{FC057382-D22F-9575-0C7A-2F8774354FFA}"/>
                </a:ext>
              </a:extLst>
            </p:cNvPr>
            <p:cNvSpPr/>
            <p:nvPr/>
          </p:nvSpPr>
          <p:spPr>
            <a:xfrm>
              <a:off x="492166" y="2654300"/>
              <a:ext cx="2734138" cy="439295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FCA27DF9-29B4-F839-FF0D-27688900746D}"/>
                </a:ext>
              </a:extLst>
            </p:cNvPr>
            <p:cNvSpPr txBox="1"/>
            <p:nvPr/>
          </p:nvSpPr>
          <p:spPr>
            <a:xfrm>
              <a:off x="530764" y="2983011"/>
              <a:ext cx="2634864" cy="2031325"/>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Centralstimulerende medicin kan hæmme appetitten og give kvalme</a:t>
              </a:r>
            </a:p>
            <a:p>
              <a:pPr marL="285750" indent="-285750">
                <a:buFont typeface="Arial" panose="020B0604020202020204" pitchFamily="34" charset="0"/>
                <a:buChar char="•"/>
              </a:pPr>
              <a:r>
                <a:rPr lang="da-DK" sz="1400" dirty="0">
                  <a:solidFill>
                    <a:schemeClr val="tx1">
                      <a:lumMod val="65000"/>
                      <a:lumOff val="35000"/>
                    </a:schemeClr>
                  </a:solidFill>
                </a:rPr>
                <a:t>Udfordringer med sanserne - bliver påvirket af dufte, </a:t>
              </a:r>
              <a:r>
                <a:rPr lang="da-DK" sz="1400" dirty="0" err="1">
                  <a:solidFill>
                    <a:schemeClr val="tx1">
                      <a:lumMod val="65000"/>
                      <a:lumOff val="35000"/>
                    </a:schemeClr>
                  </a:solidFill>
                </a:rPr>
                <a:t>konsistenser</a:t>
              </a:r>
              <a:r>
                <a:rPr lang="da-DK" sz="1400" dirty="0">
                  <a:solidFill>
                    <a:schemeClr val="tx1">
                      <a:lumMod val="65000"/>
                      <a:lumOff val="35000"/>
                    </a:schemeClr>
                  </a:solidFill>
                </a:rPr>
                <a:t>, farve og smag.</a:t>
              </a:r>
            </a:p>
            <a:p>
              <a:pPr marL="285750" indent="-285750">
                <a:buFont typeface="Arial" panose="020B0604020202020204" pitchFamily="34" charset="0"/>
                <a:buChar char="•"/>
              </a:pPr>
              <a:r>
                <a:rPr lang="da-DK" sz="1400" dirty="0">
                  <a:solidFill>
                    <a:schemeClr val="tx1">
                      <a:lumMod val="65000"/>
                      <a:lumOff val="35000"/>
                    </a:schemeClr>
                  </a:solidFill>
                </a:rPr>
                <a:t>Glemmer at spise, bliver let forstyrret, er impulsive, har ikke tid</a:t>
              </a:r>
            </a:p>
            <a:p>
              <a:pPr marL="285750" indent="-285750">
                <a:buFont typeface="Arial" panose="020B0604020202020204" pitchFamily="34" charset="0"/>
                <a:buChar char="•"/>
              </a:pPr>
              <a:r>
                <a:rPr lang="da-DK" sz="1400" dirty="0">
                  <a:solidFill>
                    <a:schemeClr val="tx1">
                      <a:lumMod val="65000"/>
                      <a:lumOff val="35000"/>
                    </a:schemeClr>
                  </a:solidFill>
                </a:rPr>
                <a:t>Mindre overskud til at tilberede og spise tre gode måltider om dagen</a:t>
              </a:r>
            </a:p>
          </p:txBody>
        </p:sp>
        <p:sp>
          <p:nvSpPr>
            <p:cNvPr id="40" name="Tekstfelt 39">
              <a:extLst>
                <a:ext uri="{FF2B5EF4-FFF2-40B4-BE49-F238E27FC236}">
                  <a16:creationId xmlns:a16="http://schemas.microsoft.com/office/drawing/2014/main" id="{00DE6A6E-EE7E-652B-BBB2-0EAA8E5C3830}"/>
                </a:ext>
              </a:extLst>
            </p:cNvPr>
            <p:cNvSpPr txBox="1"/>
            <p:nvPr/>
          </p:nvSpPr>
          <p:spPr>
            <a:xfrm>
              <a:off x="485593" y="1897926"/>
              <a:ext cx="2740711" cy="430887"/>
            </a:xfrm>
            <a:prstGeom prst="rect">
              <a:avLst/>
            </a:prstGeom>
            <a:noFill/>
          </p:spPr>
          <p:txBody>
            <a:bodyPr wrap="square">
              <a:spAutoFit/>
            </a:bodyPr>
            <a:lstStyle/>
            <a:p>
              <a:pPr algn="ct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Hvorfor</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undervægtige</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6" name="Gruppe 55">
            <a:extLst>
              <a:ext uri="{FF2B5EF4-FFF2-40B4-BE49-F238E27FC236}">
                <a16:creationId xmlns:a16="http://schemas.microsoft.com/office/drawing/2014/main" id="{39F6770D-EF4D-4B50-0916-6B80F07BF457}"/>
              </a:ext>
            </a:extLst>
          </p:cNvPr>
          <p:cNvGrpSpPr/>
          <p:nvPr/>
        </p:nvGrpSpPr>
        <p:grpSpPr>
          <a:xfrm>
            <a:off x="7229748" y="1257885"/>
            <a:ext cx="3123830" cy="5273544"/>
            <a:chOff x="6643884" y="1781335"/>
            <a:chExt cx="2734138" cy="5273544"/>
          </a:xfrm>
        </p:grpSpPr>
        <p:sp>
          <p:nvSpPr>
            <p:cNvPr id="9" name="Rectangle 10">
              <a:extLst>
                <a:ext uri="{FF2B5EF4-FFF2-40B4-BE49-F238E27FC236}">
                  <a16:creationId xmlns:a16="http://schemas.microsoft.com/office/drawing/2014/main" id="{B52C2F16-BAFE-E94F-5792-79DCC7893B78}"/>
                </a:ext>
              </a:extLst>
            </p:cNvPr>
            <p:cNvSpPr/>
            <p:nvPr/>
          </p:nvSpPr>
          <p:spPr>
            <a:xfrm>
              <a:off x="6643884" y="2661918"/>
              <a:ext cx="2734138" cy="439296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A116A16B-F022-6A45-1B69-5A334B0DF905}"/>
                </a:ext>
              </a:extLst>
            </p:cNvPr>
            <p:cNvSpPr txBox="1"/>
            <p:nvPr/>
          </p:nvSpPr>
          <p:spPr>
            <a:xfrm>
              <a:off x="6745571" y="2981440"/>
              <a:ext cx="2501884" cy="3046988"/>
            </a:xfrm>
            <a:prstGeom prst="rect">
              <a:avLst/>
            </a:prstGeom>
            <a:noFill/>
          </p:spPr>
          <p:txBody>
            <a:bodyPr wrap="square">
              <a:spAutoFit/>
            </a:bodyPr>
            <a:lstStyle/>
            <a:p>
              <a:pPr marL="285750" indent="-285750">
                <a:buFont typeface="Arial" panose="020B0604020202020204" pitchFamily="34" charset="0"/>
                <a:buChar char="•"/>
              </a:pPr>
              <a:r>
                <a:rPr lang="da-DK" sz="1200" dirty="0">
                  <a:solidFill>
                    <a:schemeClr val="tx1">
                      <a:lumMod val="65000"/>
                      <a:lumOff val="35000"/>
                    </a:schemeClr>
                  </a:solidFill>
                </a:rPr>
                <a:t>Tre gode måltider om dagen, der mætter og indeholder protein, sundt fedt, grove kulhydrater og grønt</a:t>
              </a:r>
            </a:p>
            <a:p>
              <a:pPr marL="285750" indent="-285750">
                <a:buFont typeface="Arial" panose="020B0604020202020204" pitchFamily="34" charset="0"/>
                <a:buChar char="•"/>
              </a:pPr>
              <a:r>
                <a:rPr lang="da-DK" sz="1200" dirty="0">
                  <a:solidFill>
                    <a:schemeClr val="tx1">
                      <a:lumMod val="65000"/>
                      <a:lumOff val="35000"/>
                    </a:schemeClr>
                  </a:solidFill>
                </a:rPr>
                <a:t>Gør det simpelt fx rugbrød, avocado og laks eller rugbrød, to spejlæg og ½ ristet squash i tern</a:t>
              </a:r>
            </a:p>
            <a:p>
              <a:pPr marL="285750" indent="-285750">
                <a:buFont typeface="Arial" panose="020B0604020202020204" pitchFamily="34" charset="0"/>
                <a:buChar char="•"/>
              </a:pPr>
              <a:r>
                <a:rPr lang="da-DK" sz="1200" dirty="0">
                  <a:solidFill>
                    <a:schemeClr val="tx1">
                      <a:lumMod val="65000"/>
                      <a:lumOff val="35000"/>
                    </a:schemeClr>
                  </a:solidFill>
                </a:rPr>
                <a:t>Sæt en alarm, så personen husker at spise </a:t>
              </a:r>
            </a:p>
            <a:p>
              <a:pPr marL="285750" indent="-285750">
                <a:buFont typeface="Arial" panose="020B0604020202020204" pitchFamily="34" charset="0"/>
                <a:buChar char="•"/>
              </a:pPr>
              <a:r>
                <a:rPr lang="da-DK" sz="1200" dirty="0">
                  <a:solidFill>
                    <a:schemeClr val="tx1">
                      <a:lumMod val="65000"/>
                      <a:lumOff val="35000"/>
                    </a:schemeClr>
                  </a:solidFill>
                </a:rPr>
                <a:t>Tag udgangspunkt i den mad personen spiser i gode perioder, og når det går godt med maden</a:t>
              </a:r>
            </a:p>
            <a:p>
              <a:pPr marL="285750" indent="-285750">
                <a:buFont typeface="Arial" panose="020B0604020202020204" pitchFamily="34" charset="0"/>
                <a:buChar char="•"/>
              </a:pPr>
              <a:r>
                <a:rPr lang="da-DK" sz="1200" dirty="0">
                  <a:solidFill>
                    <a:schemeClr val="tx1">
                      <a:lumMod val="65000"/>
                      <a:lumOff val="35000"/>
                    </a:schemeClr>
                  </a:solidFill>
                </a:rPr>
                <a:t>Tilbered aftensmad til flere dage og brug rester til frokost</a:t>
              </a:r>
            </a:p>
            <a:p>
              <a:pPr marL="285750" indent="-285750">
                <a:buFont typeface="Arial" panose="020B0604020202020204" pitchFamily="34" charset="0"/>
                <a:buChar char="•"/>
              </a:pPr>
              <a:r>
                <a:rPr lang="da-DK" sz="1200" dirty="0">
                  <a:solidFill>
                    <a:schemeClr val="tx1">
                      <a:lumMod val="65000"/>
                      <a:lumOff val="35000"/>
                    </a:schemeClr>
                  </a:solidFill>
                </a:rPr>
                <a:t>Skift evt. medicin og arbejd med kvalme, forstoppelse og mavesmerter, hvis det er problemet</a:t>
              </a:r>
            </a:p>
          </p:txBody>
        </p:sp>
        <p:sp>
          <p:nvSpPr>
            <p:cNvPr id="43" name="Tekstfelt 42">
              <a:extLst>
                <a:ext uri="{FF2B5EF4-FFF2-40B4-BE49-F238E27FC236}">
                  <a16:creationId xmlns:a16="http://schemas.microsoft.com/office/drawing/2014/main" id="{27E7838C-9267-40A0-8924-60D5C1F76A56}"/>
                </a:ext>
              </a:extLst>
            </p:cNvPr>
            <p:cNvSpPr txBox="1"/>
            <p:nvPr/>
          </p:nvSpPr>
          <p:spPr>
            <a:xfrm>
              <a:off x="6760011" y="1781335"/>
              <a:ext cx="2501885" cy="707886"/>
            </a:xfrm>
            <a:prstGeom prst="rect">
              <a:avLst/>
            </a:prstGeom>
            <a:noFill/>
          </p:spPr>
          <p:txBody>
            <a:bodyPr wrap="square">
              <a:spAutoFit/>
            </a:bodyPr>
            <a:lstStyle/>
            <a:p>
              <a:pPr algn="ct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Implementere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simple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skridt</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4E79875B-F6A3-A2C9-5FDB-DD92D1F77411}"/>
              </a:ext>
            </a:extLst>
          </p:cNvPr>
          <p:cNvGrpSpPr/>
          <p:nvPr/>
        </p:nvGrpSpPr>
        <p:grpSpPr>
          <a:xfrm>
            <a:off x="3871012" y="1226418"/>
            <a:ext cx="3123830" cy="5305010"/>
            <a:chOff x="3596290" y="1742248"/>
            <a:chExt cx="2734138" cy="5305010"/>
          </a:xfrm>
        </p:grpSpPr>
        <p:sp>
          <p:nvSpPr>
            <p:cNvPr id="7" name="Rectangle 10">
              <a:extLst>
                <a:ext uri="{FF2B5EF4-FFF2-40B4-BE49-F238E27FC236}">
                  <a16:creationId xmlns:a16="http://schemas.microsoft.com/office/drawing/2014/main" id="{146561CF-70DB-72BE-7533-1CEF610AFB9B}"/>
                </a:ext>
              </a:extLst>
            </p:cNvPr>
            <p:cNvSpPr/>
            <p:nvPr/>
          </p:nvSpPr>
          <p:spPr>
            <a:xfrm>
              <a:off x="3596290" y="2654299"/>
              <a:ext cx="2734138" cy="4392959"/>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F1CC5A97-274F-30B6-C7A2-F9E5F032B63E}"/>
                </a:ext>
              </a:extLst>
            </p:cNvPr>
            <p:cNvSpPr txBox="1"/>
            <p:nvPr/>
          </p:nvSpPr>
          <p:spPr>
            <a:xfrm>
              <a:off x="3698012" y="2995457"/>
              <a:ext cx="2614485" cy="2031325"/>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Hvad spiser du i løbet af en dag?</a:t>
              </a:r>
            </a:p>
            <a:p>
              <a:pPr marL="285750" indent="-285750">
                <a:buFont typeface="Arial" panose="020B0604020202020204" pitchFamily="34" charset="0"/>
                <a:buChar char="•"/>
              </a:pPr>
              <a:r>
                <a:rPr lang="da-DK" sz="1400" dirty="0">
                  <a:solidFill>
                    <a:schemeClr val="tx1">
                      <a:lumMod val="65000"/>
                      <a:lumOff val="35000"/>
                    </a:schemeClr>
                  </a:solidFill>
                </a:rPr>
                <a:t>Glemmer du at spise hele dagen, først på dagen eller din frokost?</a:t>
              </a:r>
            </a:p>
            <a:p>
              <a:pPr marL="285750" indent="-285750">
                <a:buFont typeface="Arial" panose="020B0604020202020204" pitchFamily="34" charset="0"/>
                <a:buChar char="•"/>
              </a:pPr>
              <a:r>
                <a:rPr lang="da-DK" sz="1400" dirty="0">
                  <a:solidFill>
                    <a:schemeClr val="tx1">
                      <a:lumMod val="65000"/>
                      <a:lumOff val="35000"/>
                    </a:schemeClr>
                  </a:solidFill>
                </a:rPr>
                <a:t>Har du kvalme, diarré, forstoppelse eller mavesmerter?</a:t>
              </a:r>
            </a:p>
            <a:p>
              <a:pPr marL="285750" indent="-285750">
                <a:buFont typeface="Arial" panose="020B0604020202020204" pitchFamily="34" charset="0"/>
                <a:buChar char="•"/>
              </a:pPr>
              <a:r>
                <a:rPr lang="da-DK" sz="1400" dirty="0">
                  <a:solidFill>
                    <a:schemeClr val="tx1">
                      <a:lumMod val="65000"/>
                      <a:lumOff val="35000"/>
                    </a:schemeClr>
                  </a:solidFill>
                </a:rPr>
                <a:t>Søvnvaner og stressniveau – træthed og stress kan føre til mindre lyst til mad</a:t>
              </a:r>
            </a:p>
            <a:p>
              <a:pPr marL="285750" indent="-285750">
                <a:buFont typeface="Arial" panose="020B0604020202020204" pitchFamily="34" charset="0"/>
                <a:buChar char="•"/>
              </a:pPr>
              <a:r>
                <a:rPr lang="da-DK" sz="1400" dirty="0">
                  <a:solidFill>
                    <a:schemeClr val="tx1">
                      <a:lumMod val="65000"/>
                      <a:lumOff val="35000"/>
                    </a:schemeClr>
                  </a:solidFill>
                </a:rPr>
                <a:t>Hvad vil kunne hjælpe dig?</a:t>
              </a:r>
            </a:p>
          </p:txBody>
        </p:sp>
        <p:sp>
          <p:nvSpPr>
            <p:cNvPr id="44" name="Tekstfelt 43">
              <a:extLst>
                <a:ext uri="{FF2B5EF4-FFF2-40B4-BE49-F238E27FC236}">
                  <a16:creationId xmlns:a16="http://schemas.microsoft.com/office/drawing/2014/main" id="{A5E3782E-B68A-6790-A598-5B283B8A5449}"/>
                </a:ext>
              </a:extLst>
            </p:cNvPr>
            <p:cNvSpPr txBox="1"/>
            <p:nvPr/>
          </p:nvSpPr>
          <p:spPr>
            <a:xfrm>
              <a:off x="3754311" y="1742248"/>
              <a:ext cx="2501885" cy="707886"/>
            </a:xfrm>
            <a:prstGeom prst="rect">
              <a:avLst/>
            </a:prstGeom>
            <a:noFill/>
          </p:spPr>
          <p:txBody>
            <a:bodyPr wrap="square">
              <a:spAutoFit/>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Man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kan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spørge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personen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om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følgende</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4" name="Billede 13">
            <a:extLst>
              <a:ext uri="{FF2B5EF4-FFF2-40B4-BE49-F238E27FC236}">
                <a16:creationId xmlns:a16="http://schemas.microsoft.com/office/drawing/2014/main" id="{BB0A0115-06CD-6802-6D20-3418A583D9BF}"/>
              </a:ext>
            </a:extLst>
          </p:cNvPr>
          <p:cNvPicPr>
            <a:picLocks noChangeAspect="1"/>
          </p:cNvPicPr>
          <p:nvPr/>
        </p:nvPicPr>
        <p:blipFill>
          <a:blip r:embed="rId3"/>
          <a:stretch>
            <a:fillRect/>
          </a:stretch>
        </p:blipFill>
        <p:spPr>
          <a:xfrm rot="20312416" flipH="1">
            <a:off x="185089" y="4153295"/>
            <a:ext cx="5351191" cy="2999343"/>
          </a:xfrm>
          <a:prstGeom prst="rect">
            <a:avLst/>
          </a:prstGeom>
        </p:spPr>
      </p:pic>
    </p:spTree>
    <p:extLst>
      <p:ext uri="{BB962C8B-B14F-4D97-AF65-F5344CB8AC3E}">
        <p14:creationId xmlns:p14="http://schemas.microsoft.com/office/powerpoint/2010/main" val="4127283354"/>
      </p:ext>
    </p:extLst>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E2337-26D2-51AF-DB24-5AAFC8F18E44}"/>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367AC436-45BD-ABF0-EAA2-27D3E83DD382}"/>
              </a:ext>
            </a:extLst>
          </p:cNvPr>
          <p:cNvSpPr/>
          <p:nvPr/>
        </p:nvSpPr>
        <p:spPr>
          <a:xfrm>
            <a:off x="9883588" y="6078071"/>
            <a:ext cx="2308412" cy="779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10">
            <a:extLst>
              <a:ext uri="{FF2B5EF4-FFF2-40B4-BE49-F238E27FC236}">
                <a16:creationId xmlns:a16="http://schemas.microsoft.com/office/drawing/2014/main" id="{45C1DB78-2D1E-4DB2-49BA-9551D55ECA32}"/>
              </a:ext>
            </a:extLst>
          </p:cNvPr>
          <p:cNvSpPr/>
          <p:nvPr/>
        </p:nvSpPr>
        <p:spPr>
          <a:xfrm>
            <a:off x="11306175" y="0"/>
            <a:ext cx="885824" cy="685800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bject 2">
            <a:extLst>
              <a:ext uri="{FF2B5EF4-FFF2-40B4-BE49-F238E27FC236}">
                <a16:creationId xmlns:a16="http://schemas.microsoft.com/office/drawing/2014/main" id="{12A26C23-8651-9600-32B0-A5E08F078AB1}"/>
              </a:ext>
            </a:extLst>
          </p:cNvPr>
          <p:cNvSpPr txBox="1">
            <a:spLocks/>
          </p:cNvSpPr>
          <p:nvPr/>
        </p:nvSpPr>
        <p:spPr>
          <a:xfrm>
            <a:off x="326821" y="215563"/>
            <a:ext cx="10455480"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Tallerkenmodellen til at hænge på køleskabet</a:t>
            </a:r>
          </a:p>
        </p:txBody>
      </p:sp>
      <p:pic>
        <p:nvPicPr>
          <p:cNvPr id="32" name="Billede 31">
            <a:extLst>
              <a:ext uri="{FF2B5EF4-FFF2-40B4-BE49-F238E27FC236}">
                <a16:creationId xmlns:a16="http://schemas.microsoft.com/office/drawing/2014/main" id="{06345D06-D035-7D59-4345-CF4A611789CA}"/>
              </a:ext>
            </a:extLst>
          </p:cNvPr>
          <p:cNvPicPr>
            <a:picLocks noChangeAspect="1"/>
          </p:cNvPicPr>
          <p:nvPr/>
        </p:nvPicPr>
        <p:blipFill>
          <a:blip r:embed="rId2">
            <a:duotone>
              <a:schemeClr val="accent4">
                <a:shade val="45000"/>
                <a:satMod val="135000"/>
              </a:schemeClr>
              <a:prstClr val="white"/>
            </a:duotone>
          </a:blip>
          <a:stretch>
            <a:fillRect/>
          </a:stretch>
        </p:blipFill>
        <p:spPr>
          <a:xfrm>
            <a:off x="2660601" y="1028699"/>
            <a:ext cx="5492799" cy="5487921"/>
          </a:xfrm>
          <a:prstGeom prst="rect">
            <a:avLst/>
          </a:prstGeom>
          <a:effectLst/>
        </p:spPr>
      </p:pic>
    </p:spTree>
    <p:extLst>
      <p:ext uri="{BB962C8B-B14F-4D97-AF65-F5344CB8AC3E}">
        <p14:creationId xmlns:p14="http://schemas.microsoft.com/office/powerpoint/2010/main" val="40114693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258F-C1CD-EDA3-E893-D3E22AB1BE40}"/>
            </a:ext>
          </a:extLst>
        </p:cNvPr>
        <p:cNvGrpSpPr/>
        <p:nvPr/>
      </p:nvGrpSpPr>
      <p:grpSpPr>
        <a:xfrm>
          <a:off x="0" y="0"/>
          <a:ext cx="0" cy="0"/>
          <a:chOff x="0" y="0"/>
          <a:chExt cx="0" cy="0"/>
        </a:xfrm>
      </p:grpSpPr>
      <p:sp>
        <p:nvSpPr>
          <p:cNvPr id="9" name="Rektangel 8">
            <a:extLst>
              <a:ext uri="{FF2B5EF4-FFF2-40B4-BE49-F238E27FC236}">
                <a16:creationId xmlns:a16="http://schemas.microsoft.com/office/drawing/2014/main" id="{18140C2D-5536-9E5B-E0A5-5660812E3027}"/>
              </a:ext>
            </a:extLst>
          </p:cNvPr>
          <p:cNvSpPr/>
          <p:nvPr/>
        </p:nvSpPr>
        <p:spPr>
          <a:xfrm>
            <a:off x="0" y="4108028"/>
            <a:ext cx="12192000" cy="2749972"/>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800"/>
          </a:p>
        </p:txBody>
      </p:sp>
      <p:sp>
        <p:nvSpPr>
          <p:cNvPr id="2" name="object 2">
            <a:extLst>
              <a:ext uri="{FF2B5EF4-FFF2-40B4-BE49-F238E27FC236}">
                <a16:creationId xmlns:a16="http://schemas.microsoft.com/office/drawing/2014/main" id="{DC2AEE5F-4367-5BC2-E9C6-F3C4041889D3}"/>
              </a:ext>
            </a:extLst>
          </p:cNvPr>
          <p:cNvSpPr txBox="1"/>
          <p:nvPr/>
        </p:nvSpPr>
        <p:spPr>
          <a:xfrm>
            <a:off x="1626879" y="5313476"/>
            <a:ext cx="9260336" cy="876481"/>
          </a:xfrm>
          <a:prstGeom prst="rect">
            <a:avLst/>
          </a:prstGeom>
        </p:spPr>
        <p:txBody>
          <a:bodyPr vert="horz" wrap="square" lIns="0" tIns="11516" rIns="0" bIns="0" rtlCol="0">
            <a:spAutoFit/>
          </a:bodyPr>
          <a:lstStyle/>
          <a:p>
            <a:pPr marL="11516" marR="4607" algn="ctr">
              <a:lnSpc>
                <a:spcPct val="147700"/>
              </a:lnSpc>
              <a:spcBef>
                <a:spcPts val="91"/>
              </a:spcBef>
            </a:pPr>
            <a:r>
              <a:rPr sz="2000" b="1" spc="-9" dirty="0">
                <a:solidFill>
                  <a:srgbClr val="70578B"/>
                </a:solidFill>
                <a:latin typeface="Calibri"/>
                <a:cs typeface="Calibri"/>
              </a:rPr>
              <a:t>Ønsker</a:t>
            </a:r>
            <a:r>
              <a:rPr sz="2000" b="1" spc="-36" dirty="0">
                <a:solidFill>
                  <a:srgbClr val="70578B"/>
                </a:solidFill>
                <a:latin typeface="Calibri"/>
                <a:cs typeface="Calibri"/>
              </a:rPr>
              <a:t> </a:t>
            </a:r>
            <a:r>
              <a:rPr sz="2000" b="1" dirty="0">
                <a:solidFill>
                  <a:srgbClr val="70578B"/>
                </a:solidFill>
                <a:latin typeface="Calibri"/>
                <a:cs typeface="Calibri"/>
              </a:rPr>
              <a:t>du</a:t>
            </a:r>
            <a:r>
              <a:rPr sz="2000" b="1" spc="-45" dirty="0">
                <a:solidFill>
                  <a:srgbClr val="70578B"/>
                </a:solidFill>
                <a:latin typeface="Calibri"/>
                <a:cs typeface="Calibri"/>
              </a:rPr>
              <a:t> </a:t>
            </a:r>
            <a:r>
              <a:rPr sz="2000" b="1" dirty="0">
                <a:solidFill>
                  <a:srgbClr val="70578B"/>
                </a:solidFill>
                <a:latin typeface="Calibri"/>
                <a:cs typeface="Calibri"/>
              </a:rPr>
              <a:t>mere</a:t>
            </a:r>
            <a:r>
              <a:rPr sz="2000" b="1" spc="-18" dirty="0">
                <a:solidFill>
                  <a:srgbClr val="70578B"/>
                </a:solidFill>
                <a:latin typeface="Calibri"/>
                <a:cs typeface="Calibri"/>
              </a:rPr>
              <a:t> </a:t>
            </a:r>
            <a:r>
              <a:rPr sz="2000" b="1" dirty="0">
                <a:solidFill>
                  <a:srgbClr val="70578B"/>
                </a:solidFill>
                <a:latin typeface="Calibri"/>
                <a:cs typeface="Calibri"/>
              </a:rPr>
              <a:t>viden</a:t>
            </a:r>
            <a:r>
              <a:rPr sz="2000" b="1" spc="-50" dirty="0">
                <a:solidFill>
                  <a:srgbClr val="70578B"/>
                </a:solidFill>
                <a:latin typeface="Calibri"/>
                <a:cs typeface="Calibri"/>
              </a:rPr>
              <a:t> </a:t>
            </a:r>
            <a:r>
              <a:rPr sz="2000" b="1" dirty="0">
                <a:solidFill>
                  <a:srgbClr val="70578B"/>
                </a:solidFill>
                <a:latin typeface="Calibri"/>
                <a:cs typeface="Calibri"/>
              </a:rPr>
              <a:t>om</a:t>
            </a:r>
            <a:r>
              <a:rPr sz="2000" b="1" spc="-41" dirty="0">
                <a:solidFill>
                  <a:srgbClr val="70578B"/>
                </a:solidFill>
                <a:latin typeface="Calibri"/>
                <a:cs typeface="Calibri"/>
              </a:rPr>
              <a:t> </a:t>
            </a:r>
            <a:r>
              <a:rPr sz="2000" b="1" dirty="0">
                <a:solidFill>
                  <a:srgbClr val="70578B"/>
                </a:solidFill>
                <a:latin typeface="Calibri"/>
                <a:cs typeface="Calibri"/>
              </a:rPr>
              <a:t>kost</a:t>
            </a:r>
            <a:r>
              <a:rPr sz="2000" b="1" spc="-32" dirty="0">
                <a:solidFill>
                  <a:srgbClr val="70578B"/>
                </a:solidFill>
                <a:latin typeface="Calibri"/>
                <a:cs typeface="Calibri"/>
              </a:rPr>
              <a:t> </a:t>
            </a:r>
            <a:r>
              <a:rPr sz="2000" b="1" dirty="0">
                <a:solidFill>
                  <a:srgbClr val="70578B"/>
                </a:solidFill>
                <a:latin typeface="Calibri"/>
                <a:cs typeface="Calibri"/>
              </a:rPr>
              <a:t>og</a:t>
            </a:r>
            <a:r>
              <a:rPr sz="2000" b="1" spc="-50" dirty="0">
                <a:solidFill>
                  <a:srgbClr val="70578B"/>
                </a:solidFill>
                <a:latin typeface="Calibri"/>
                <a:cs typeface="Calibri"/>
              </a:rPr>
              <a:t> </a:t>
            </a:r>
            <a:r>
              <a:rPr sz="2000" b="1" dirty="0">
                <a:solidFill>
                  <a:srgbClr val="70578B"/>
                </a:solidFill>
                <a:latin typeface="Calibri"/>
                <a:cs typeface="Calibri"/>
              </a:rPr>
              <a:t>ADHD,</a:t>
            </a:r>
            <a:r>
              <a:rPr sz="2000" b="1" spc="-27" dirty="0">
                <a:solidFill>
                  <a:srgbClr val="70578B"/>
                </a:solidFill>
                <a:latin typeface="Calibri"/>
                <a:cs typeface="Calibri"/>
              </a:rPr>
              <a:t> </a:t>
            </a:r>
            <a:r>
              <a:rPr sz="2000" b="1" dirty="0">
                <a:solidFill>
                  <a:srgbClr val="70578B"/>
                </a:solidFill>
                <a:latin typeface="Calibri"/>
                <a:cs typeface="Calibri"/>
              </a:rPr>
              <a:t>kan</a:t>
            </a:r>
            <a:r>
              <a:rPr sz="2000" b="1" spc="-45" dirty="0">
                <a:solidFill>
                  <a:srgbClr val="70578B"/>
                </a:solidFill>
                <a:latin typeface="Calibri"/>
                <a:cs typeface="Calibri"/>
              </a:rPr>
              <a:t> </a:t>
            </a:r>
            <a:r>
              <a:rPr sz="2000" b="1" dirty="0">
                <a:solidFill>
                  <a:srgbClr val="70578B"/>
                </a:solidFill>
                <a:latin typeface="Calibri"/>
                <a:cs typeface="Calibri"/>
              </a:rPr>
              <a:t>Karen</a:t>
            </a:r>
            <a:r>
              <a:rPr sz="2000" b="1" spc="-27" dirty="0">
                <a:solidFill>
                  <a:srgbClr val="70578B"/>
                </a:solidFill>
                <a:latin typeface="Calibri"/>
                <a:cs typeface="Calibri"/>
              </a:rPr>
              <a:t> </a:t>
            </a:r>
            <a:r>
              <a:rPr sz="2000" b="1" dirty="0">
                <a:solidFill>
                  <a:srgbClr val="70578B"/>
                </a:solidFill>
                <a:latin typeface="Calibri"/>
                <a:cs typeface="Calibri"/>
              </a:rPr>
              <a:t>Nørbys</a:t>
            </a:r>
            <a:r>
              <a:rPr sz="2000" b="1" spc="-18" dirty="0">
                <a:solidFill>
                  <a:srgbClr val="70578B"/>
                </a:solidFill>
                <a:latin typeface="Calibri"/>
                <a:cs typeface="Calibri"/>
              </a:rPr>
              <a:t> </a:t>
            </a:r>
            <a:r>
              <a:rPr sz="2000" b="1" dirty="0">
                <a:solidFill>
                  <a:srgbClr val="70578B"/>
                </a:solidFill>
                <a:latin typeface="Calibri"/>
                <a:cs typeface="Calibri"/>
              </a:rPr>
              <a:t>bøger</a:t>
            </a:r>
            <a:r>
              <a:rPr sz="2000" b="1" spc="-45" dirty="0">
                <a:solidFill>
                  <a:srgbClr val="70578B"/>
                </a:solidFill>
                <a:latin typeface="Calibri"/>
                <a:cs typeface="Calibri"/>
              </a:rPr>
              <a:t> </a:t>
            </a:r>
            <a:r>
              <a:rPr sz="2000" b="1" dirty="0">
                <a:solidFill>
                  <a:srgbClr val="70578B"/>
                </a:solidFill>
                <a:latin typeface="Calibri"/>
                <a:cs typeface="Calibri"/>
              </a:rPr>
              <a:t>lånes</a:t>
            </a:r>
            <a:r>
              <a:rPr sz="2000" b="1" spc="-45" dirty="0">
                <a:solidFill>
                  <a:srgbClr val="70578B"/>
                </a:solidFill>
                <a:latin typeface="Calibri"/>
                <a:cs typeface="Calibri"/>
              </a:rPr>
              <a:t> </a:t>
            </a:r>
            <a:r>
              <a:rPr sz="2000" b="1" dirty="0">
                <a:solidFill>
                  <a:srgbClr val="70578B"/>
                </a:solidFill>
                <a:latin typeface="Calibri"/>
                <a:cs typeface="Calibri"/>
              </a:rPr>
              <a:t>på</a:t>
            </a:r>
            <a:r>
              <a:rPr sz="2000" b="1" spc="-54" dirty="0">
                <a:solidFill>
                  <a:srgbClr val="70578B"/>
                </a:solidFill>
                <a:latin typeface="Calibri"/>
                <a:cs typeface="Calibri"/>
              </a:rPr>
              <a:t> </a:t>
            </a:r>
            <a:r>
              <a:rPr sz="2000" b="1" spc="-9" dirty="0">
                <a:solidFill>
                  <a:srgbClr val="70578B"/>
                </a:solidFill>
                <a:latin typeface="Calibri"/>
                <a:cs typeface="Calibri"/>
              </a:rPr>
              <a:t>biblioteket. </a:t>
            </a:r>
            <a:r>
              <a:rPr sz="2000" b="1" dirty="0">
                <a:solidFill>
                  <a:srgbClr val="70578B"/>
                </a:solidFill>
                <a:latin typeface="Calibri"/>
                <a:cs typeface="Calibri"/>
              </a:rPr>
              <a:t>På</a:t>
            </a:r>
            <a:r>
              <a:rPr sz="2000" b="1" spc="-45" dirty="0">
                <a:solidFill>
                  <a:srgbClr val="70578B"/>
                </a:solidFill>
                <a:latin typeface="Calibri"/>
                <a:cs typeface="Calibri"/>
              </a:rPr>
              <a:t> </a:t>
            </a:r>
            <a:r>
              <a:rPr sz="2000" b="1" dirty="0">
                <a:solidFill>
                  <a:srgbClr val="70578B"/>
                </a:solidFill>
                <a:latin typeface="Calibri"/>
                <a:cs typeface="Calibri"/>
              </a:rPr>
              <a:t>hendes</a:t>
            </a:r>
            <a:r>
              <a:rPr sz="2000" b="1" spc="-32" dirty="0">
                <a:solidFill>
                  <a:srgbClr val="70578B"/>
                </a:solidFill>
                <a:latin typeface="Calibri"/>
                <a:cs typeface="Calibri"/>
              </a:rPr>
              <a:t> </a:t>
            </a:r>
            <a:r>
              <a:rPr sz="2000" b="1" dirty="0">
                <a:solidFill>
                  <a:srgbClr val="70578B"/>
                </a:solidFill>
                <a:latin typeface="Calibri"/>
                <a:cs typeface="Calibri"/>
              </a:rPr>
              <a:t>hjemmeside</a:t>
            </a:r>
            <a:r>
              <a:rPr sz="2000" b="1" spc="-23" dirty="0">
                <a:solidFill>
                  <a:srgbClr val="70578B"/>
                </a:solidFill>
                <a:latin typeface="Calibri"/>
                <a:cs typeface="Calibri"/>
              </a:rPr>
              <a:t> </a:t>
            </a:r>
            <a:r>
              <a:rPr sz="2000" b="1" spc="-18" dirty="0">
                <a:solidFill>
                  <a:srgbClr val="70578B"/>
                </a:solidFill>
                <a:latin typeface="Calibri"/>
                <a:cs typeface="Calibri"/>
              </a:rPr>
              <a:t>karennorby.dk,</a:t>
            </a:r>
            <a:r>
              <a:rPr sz="2000" b="1" spc="-23" dirty="0">
                <a:solidFill>
                  <a:srgbClr val="70578B"/>
                </a:solidFill>
                <a:latin typeface="Calibri"/>
                <a:cs typeface="Calibri"/>
              </a:rPr>
              <a:t> </a:t>
            </a:r>
            <a:r>
              <a:rPr sz="2000" b="1" dirty="0">
                <a:solidFill>
                  <a:srgbClr val="70578B"/>
                </a:solidFill>
                <a:latin typeface="Calibri"/>
                <a:cs typeface="Calibri"/>
              </a:rPr>
              <a:t>under</a:t>
            </a:r>
            <a:r>
              <a:rPr sz="2000" b="1" spc="-36" dirty="0">
                <a:solidFill>
                  <a:srgbClr val="70578B"/>
                </a:solidFill>
                <a:latin typeface="Calibri"/>
                <a:cs typeface="Calibri"/>
              </a:rPr>
              <a:t> </a:t>
            </a:r>
            <a:r>
              <a:rPr sz="2000" b="1" dirty="0">
                <a:solidFill>
                  <a:srgbClr val="70578B"/>
                </a:solidFill>
                <a:latin typeface="Calibri"/>
                <a:cs typeface="Calibri"/>
              </a:rPr>
              <a:t>gratis,</a:t>
            </a:r>
            <a:r>
              <a:rPr sz="2000" b="1" spc="-41" dirty="0">
                <a:solidFill>
                  <a:srgbClr val="70578B"/>
                </a:solidFill>
                <a:latin typeface="Calibri"/>
                <a:cs typeface="Calibri"/>
              </a:rPr>
              <a:t> </a:t>
            </a:r>
            <a:r>
              <a:rPr sz="2000" b="1" dirty="0">
                <a:solidFill>
                  <a:srgbClr val="70578B"/>
                </a:solidFill>
                <a:latin typeface="Calibri"/>
                <a:cs typeface="Calibri"/>
              </a:rPr>
              <a:t>ligger</a:t>
            </a:r>
            <a:r>
              <a:rPr sz="2000" b="1" spc="-59" dirty="0">
                <a:solidFill>
                  <a:srgbClr val="70578B"/>
                </a:solidFill>
                <a:latin typeface="Calibri"/>
                <a:cs typeface="Calibri"/>
              </a:rPr>
              <a:t> </a:t>
            </a:r>
            <a:r>
              <a:rPr sz="2000" b="1" dirty="0">
                <a:solidFill>
                  <a:srgbClr val="70578B"/>
                </a:solidFill>
                <a:latin typeface="Calibri"/>
                <a:cs typeface="Calibri"/>
              </a:rPr>
              <a:t>der</a:t>
            </a:r>
            <a:r>
              <a:rPr sz="2000" b="1" spc="-27" dirty="0">
                <a:solidFill>
                  <a:srgbClr val="70578B"/>
                </a:solidFill>
                <a:latin typeface="Calibri"/>
                <a:cs typeface="Calibri"/>
              </a:rPr>
              <a:t> </a:t>
            </a:r>
            <a:r>
              <a:rPr sz="2000" b="1" dirty="0">
                <a:solidFill>
                  <a:srgbClr val="70578B"/>
                </a:solidFill>
                <a:latin typeface="Calibri"/>
                <a:cs typeface="Calibri"/>
              </a:rPr>
              <a:t>også</a:t>
            </a:r>
            <a:r>
              <a:rPr sz="2000" b="1" spc="-41" dirty="0">
                <a:solidFill>
                  <a:srgbClr val="70578B"/>
                </a:solidFill>
                <a:latin typeface="Calibri"/>
                <a:cs typeface="Calibri"/>
              </a:rPr>
              <a:t> </a:t>
            </a:r>
            <a:r>
              <a:rPr sz="2000" b="1" dirty="0">
                <a:solidFill>
                  <a:srgbClr val="70578B"/>
                </a:solidFill>
                <a:latin typeface="Calibri"/>
                <a:cs typeface="Calibri"/>
              </a:rPr>
              <a:t>mere</a:t>
            </a:r>
            <a:r>
              <a:rPr sz="2000" b="1" spc="-14" dirty="0">
                <a:solidFill>
                  <a:srgbClr val="70578B"/>
                </a:solidFill>
                <a:latin typeface="Calibri"/>
                <a:cs typeface="Calibri"/>
              </a:rPr>
              <a:t> </a:t>
            </a:r>
            <a:r>
              <a:rPr sz="2000" b="1" spc="-9" dirty="0">
                <a:solidFill>
                  <a:srgbClr val="70578B"/>
                </a:solidFill>
                <a:latin typeface="Calibri"/>
                <a:cs typeface="Calibri"/>
              </a:rPr>
              <a:t>info.</a:t>
            </a:r>
            <a:endParaRPr sz="2000" b="1" dirty="0">
              <a:solidFill>
                <a:srgbClr val="70578B"/>
              </a:solidFill>
              <a:latin typeface="Calibri"/>
              <a:cs typeface="Calibri"/>
            </a:endParaRPr>
          </a:p>
        </p:txBody>
      </p:sp>
      <p:pic>
        <p:nvPicPr>
          <p:cNvPr id="3" name="object 3">
            <a:extLst>
              <a:ext uri="{FF2B5EF4-FFF2-40B4-BE49-F238E27FC236}">
                <a16:creationId xmlns:a16="http://schemas.microsoft.com/office/drawing/2014/main" id="{FE6DFA9D-4FEF-CF3E-C3B3-846EE378995F}"/>
              </a:ext>
            </a:extLst>
          </p:cNvPr>
          <p:cNvPicPr/>
          <p:nvPr/>
        </p:nvPicPr>
        <p:blipFill>
          <a:blip r:embed="rId2" cstate="print"/>
          <a:stretch>
            <a:fillRect/>
          </a:stretch>
        </p:blipFill>
        <p:spPr>
          <a:xfrm>
            <a:off x="4858556" y="948708"/>
            <a:ext cx="2796983" cy="3901647"/>
          </a:xfrm>
          <a:prstGeom prst="rect">
            <a:avLst/>
          </a:prstGeom>
          <a:effectLst>
            <a:outerShdw blurRad="63500" sx="102000" sy="102000" algn="ctr" rotWithShape="0">
              <a:prstClr val="black">
                <a:alpha val="40000"/>
              </a:prstClr>
            </a:outerShdw>
          </a:effectLst>
        </p:spPr>
      </p:pic>
      <p:grpSp>
        <p:nvGrpSpPr>
          <p:cNvPr id="4" name="object 4">
            <a:extLst>
              <a:ext uri="{FF2B5EF4-FFF2-40B4-BE49-F238E27FC236}">
                <a16:creationId xmlns:a16="http://schemas.microsoft.com/office/drawing/2014/main" id="{834BF56F-8D54-BF18-0246-8177EB0AECF8}"/>
              </a:ext>
            </a:extLst>
          </p:cNvPr>
          <p:cNvGrpSpPr/>
          <p:nvPr/>
        </p:nvGrpSpPr>
        <p:grpSpPr>
          <a:xfrm>
            <a:off x="8364028" y="948708"/>
            <a:ext cx="2615752" cy="3901647"/>
            <a:chOff x="7016495" y="496824"/>
            <a:chExt cx="2423160" cy="3636645"/>
          </a:xfrm>
          <a:effectLst>
            <a:outerShdw blurRad="63500" sx="102000" sy="102000" algn="ctr" rotWithShape="0">
              <a:prstClr val="black">
                <a:alpha val="40000"/>
              </a:prstClr>
            </a:outerShdw>
          </a:effectLst>
        </p:grpSpPr>
        <p:pic>
          <p:nvPicPr>
            <p:cNvPr id="5" name="object 5">
              <a:extLst>
                <a:ext uri="{FF2B5EF4-FFF2-40B4-BE49-F238E27FC236}">
                  <a16:creationId xmlns:a16="http://schemas.microsoft.com/office/drawing/2014/main" id="{D0943B6F-6755-C0F3-82A4-1B8F944FB56C}"/>
                </a:ext>
              </a:extLst>
            </p:cNvPr>
            <p:cNvPicPr/>
            <p:nvPr/>
          </p:nvPicPr>
          <p:blipFill>
            <a:blip r:embed="rId3" cstate="print"/>
            <a:stretch>
              <a:fillRect/>
            </a:stretch>
          </p:blipFill>
          <p:spPr>
            <a:xfrm>
              <a:off x="7025639" y="505968"/>
              <a:ext cx="2404872" cy="3617976"/>
            </a:xfrm>
            <a:prstGeom prst="rect">
              <a:avLst/>
            </a:prstGeom>
          </p:spPr>
        </p:pic>
        <p:sp>
          <p:nvSpPr>
            <p:cNvPr id="6" name="object 6">
              <a:extLst>
                <a:ext uri="{FF2B5EF4-FFF2-40B4-BE49-F238E27FC236}">
                  <a16:creationId xmlns:a16="http://schemas.microsoft.com/office/drawing/2014/main" id="{1C66796D-C679-A9C8-C09B-1D040D731167}"/>
                </a:ext>
              </a:extLst>
            </p:cNvPr>
            <p:cNvSpPr/>
            <p:nvPr/>
          </p:nvSpPr>
          <p:spPr>
            <a:xfrm>
              <a:off x="7021067" y="501396"/>
              <a:ext cx="2414270" cy="3627120"/>
            </a:xfrm>
            <a:custGeom>
              <a:avLst/>
              <a:gdLst/>
              <a:ahLst/>
              <a:cxnLst/>
              <a:rect l="l" t="t" r="r" b="b"/>
              <a:pathLst>
                <a:path w="2414270" h="3627120">
                  <a:moveTo>
                    <a:pt x="0" y="3627120"/>
                  </a:moveTo>
                  <a:lnTo>
                    <a:pt x="2414016" y="3627120"/>
                  </a:lnTo>
                  <a:lnTo>
                    <a:pt x="2414016" y="0"/>
                  </a:lnTo>
                  <a:lnTo>
                    <a:pt x="0" y="0"/>
                  </a:lnTo>
                  <a:lnTo>
                    <a:pt x="0" y="3627120"/>
                  </a:lnTo>
                  <a:close/>
                </a:path>
              </a:pathLst>
            </a:custGeom>
            <a:ln w="9144">
              <a:solidFill>
                <a:srgbClr val="000000"/>
              </a:solidFill>
            </a:ln>
          </p:spPr>
          <p:txBody>
            <a:bodyPr wrap="square" lIns="0" tIns="0" rIns="0" bIns="0" rtlCol="0"/>
            <a:lstStyle/>
            <a:p>
              <a:endParaRPr sz="742"/>
            </a:p>
          </p:txBody>
        </p:sp>
      </p:grpSp>
      <p:pic>
        <p:nvPicPr>
          <p:cNvPr id="7" name="object 7">
            <a:extLst>
              <a:ext uri="{FF2B5EF4-FFF2-40B4-BE49-F238E27FC236}">
                <a16:creationId xmlns:a16="http://schemas.microsoft.com/office/drawing/2014/main" id="{5CEE9B0B-F827-D577-10C7-30B4FD82B257}"/>
              </a:ext>
            </a:extLst>
          </p:cNvPr>
          <p:cNvPicPr/>
          <p:nvPr/>
        </p:nvPicPr>
        <p:blipFill>
          <a:blip r:embed="rId4" cstate="print"/>
          <a:stretch>
            <a:fillRect/>
          </a:stretch>
        </p:blipFill>
        <p:spPr>
          <a:xfrm>
            <a:off x="1553766" y="948708"/>
            <a:ext cx="2752027" cy="390164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345994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sz="4000" dirty="0">
                <a:latin typeface="Calibri" panose="020F0502020204030204" pitchFamily="34" charset="0"/>
                <a:cs typeface="Calibri" panose="020F0502020204030204" pitchFamily="34" charset="0"/>
              </a:rPr>
              <a:t>Afslutning</a:t>
            </a:r>
            <a:endParaRPr sz="4000" dirty="0">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5" y="2039303"/>
            <a:ext cx="11066483" cy="1889234"/>
          </a:xfrm>
        </p:spPr>
        <p:txBody>
          <a:bodyPr>
            <a:noAutofit/>
          </a:bodyPr>
          <a:lstStyle/>
          <a:p>
            <a:pPr>
              <a:lnSpc>
                <a:spcPct val="115000"/>
              </a:lnSpc>
              <a:spcAft>
                <a:spcPts val="800"/>
              </a:spcAft>
              <a:buNone/>
            </a:pPr>
            <a:r>
              <a:rPr lang="da-DK" sz="2000" dirty="0">
                <a:solidFill>
                  <a:srgbClr val="70578B"/>
                </a:solidFill>
                <a:latin typeface="Calibri" panose="020F0502020204030204" pitchFamily="34" charset="0"/>
                <a:cs typeface="Calibri" panose="020F0502020204030204" pitchFamily="34" charset="0"/>
              </a:rPr>
              <a:t>Denne præsentation </a:t>
            </a:r>
            <a:r>
              <a:rPr lang="da-DK" sz="2000">
                <a:solidFill>
                  <a:srgbClr val="70578B"/>
                </a:solidFill>
                <a:latin typeface="Calibri" panose="020F0502020204030204" pitchFamily="34" charset="0"/>
                <a:cs typeface="Calibri" panose="020F0502020204030204" pitchFamily="34" charset="0"/>
              </a:rPr>
              <a:t>er udarbejdet af </a:t>
            </a:r>
            <a:r>
              <a:rPr lang="da-DK" sz="2000" dirty="0">
                <a:solidFill>
                  <a:srgbClr val="70578B"/>
                </a:solidFill>
                <a:latin typeface="Calibri" panose="020F0502020204030204" pitchFamily="34" charset="0"/>
                <a:cs typeface="Calibri" panose="020F0502020204030204" pitchFamily="34" charset="0"/>
              </a:rPr>
              <a:t>Karen Nørby, Ernæringsterapeut, i samarbejde med Takeda Pharma A/S.</a:t>
            </a: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19021309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382104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555668" y="3397104"/>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440048" y="1719108"/>
            <a:ext cx="7103752"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2.2</a:t>
            </a:r>
          </a:p>
          <a:p>
            <a:pPr defTabSz="914400"/>
            <a:endParaRPr lang="da-DK" sz="1800" i="1" kern="0" dirty="0">
              <a:solidFill>
                <a:schemeClr val="bg1"/>
              </a:solidFill>
            </a:endParaRPr>
          </a:p>
          <a:p>
            <a:pPr defTabSz="914400"/>
            <a:endParaRPr lang="da-DK" sz="1800" i="1" kern="0" dirty="0">
              <a:solidFill>
                <a:schemeClr val="bg1"/>
              </a:solidFill>
            </a:endParaRPr>
          </a:p>
          <a:p>
            <a:pPr defTabSz="914400"/>
            <a:endParaRPr lang="da-DK" sz="1800" i="1" kern="0" dirty="0">
              <a:solidFill>
                <a:schemeClr val="bg1"/>
              </a:solidFill>
            </a:endParaRPr>
          </a:p>
          <a:p>
            <a:pPr defTabSz="914400"/>
            <a:r>
              <a:rPr lang="da-DK" sz="3200" kern="0" dirty="0">
                <a:solidFill>
                  <a:schemeClr val="bg1"/>
                </a:solidFill>
              </a:rPr>
              <a:t>Ikke-medicinsk behandling: Søvn</a:t>
            </a: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4" name="Tekstfelt 3">
            <a:extLst>
              <a:ext uri="{FF2B5EF4-FFF2-40B4-BE49-F238E27FC236}">
                <a16:creationId xmlns:a16="http://schemas.microsoft.com/office/drawing/2014/main" id="{CA44CC0C-B882-04DD-6712-5F3E91BE10BC}"/>
              </a:ext>
            </a:extLst>
          </p:cNvPr>
          <p:cNvSpPr txBox="1"/>
          <p:nvPr/>
        </p:nvSpPr>
        <p:spPr>
          <a:xfrm>
            <a:off x="291629" y="6388689"/>
            <a:ext cx="6096000" cy="230832"/>
          </a:xfrm>
          <a:prstGeom prst="rect">
            <a:avLst/>
          </a:prstGeom>
          <a:noFill/>
        </p:spPr>
        <p:txBody>
          <a:bodyPr wrap="square">
            <a:spAutoFit/>
          </a:bodyPr>
          <a:lstStyle/>
          <a:p>
            <a:r>
              <a:rPr lang="da-DK" sz="900" dirty="0">
                <a:effectLst/>
                <a:latin typeface="Aptos" panose="020B0004020202020204" pitchFamily="34" charset="0"/>
                <a:ea typeface="Aptos" panose="020B0004020202020204" pitchFamily="34" charset="0"/>
                <a:cs typeface="Aptos" panose="020B0004020202020204" pitchFamily="34" charset="0"/>
              </a:rPr>
              <a:t>C-APROM/DK/ADH/0165</a:t>
            </a:r>
          </a:p>
        </p:txBody>
      </p:sp>
      <p:sp>
        <p:nvSpPr>
          <p:cNvPr id="2" name="Undertitel 2">
            <a:extLst>
              <a:ext uri="{FF2B5EF4-FFF2-40B4-BE49-F238E27FC236}">
                <a16:creationId xmlns:a16="http://schemas.microsoft.com/office/drawing/2014/main" id="{94F639A1-B765-DA07-A62B-65E9253575B7}"/>
              </a:ext>
            </a:extLst>
          </p:cNvPr>
          <p:cNvSpPr txBox="1">
            <a:spLocks/>
          </p:cNvSpPr>
          <p:nvPr/>
        </p:nvSpPr>
        <p:spPr>
          <a:xfrm>
            <a:off x="440048" y="3340002"/>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Marie Kjestrup Speciallæge i psykiatri </a:t>
            </a:r>
          </a:p>
        </p:txBody>
      </p:sp>
      <p:pic>
        <p:nvPicPr>
          <p:cNvPr id="6" name="Billede 5">
            <a:extLst>
              <a:ext uri="{FF2B5EF4-FFF2-40B4-BE49-F238E27FC236}">
                <a16:creationId xmlns:a16="http://schemas.microsoft.com/office/drawing/2014/main" id="{2B839783-D205-6D2A-1DF7-B19098DBEBD1}"/>
              </a:ext>
            </a:extLst>
          </p:cNvPr>
          <p:cNvPicPr>
            <a:picLocks noChangeAspect="1"/>
          </p:cNvPicPr>
          <p:nvPr/>
        </p:nvPicPr>
        <p:blipFill>
          <a:blip r:embed="rId4"/>
          <a:stretch>
            <a:fillRect/>
          </a:stretch>
        </p:blipFill>
        <p:spPr>
          <a:xfrm>
            <a:off x="440048" y="213413"/>
            <a:ext cx="4187672" cy="889848"/>
          </a:xfrm>
          <a:prstGeom prst="rect">
            <a:avLst/>
          </a:prstGeom>
        </p:spPr>
      </p:pic>
    </p:spTree>
    <p:extLst>
      <p:ext uri="{BB962C8B-B14F-4D97-AF65-F5344CB8AC3E}">
        <p14:creationId xmlns:p14="http://schemas.microsoft.com/office/powerpoint/2010/main" val="3934563823"/>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b="1" dirty="0">
                <a:latin typeface="Calibri" panose="020F0502020204030204" pitchFamily="34" charset="0"/>
                <a:cs typeface="Calibri" panose="020F0502020204030204" pitchFamily="34" charset="0"/>
              </a:rPr>
              <a:t>2.2 Ikke-medicinsk behadling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9910504"/>
      </p:ext>
    </p:extLst>
  </p:cSld>
  <p:clrMapOvr>
    <a:masterClrMapping/>
  </p:clrMapOvr>
  <p:transitio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3"/>
          </p:nvPr>
        </p:nvSpPr>
        <p:spPr>
          <a:xfrm>
            <a:off x="7766050" y="6523001"/>
            <a:ext cx="4114800" cy="196131"/>
          </a:xfrm>
          <a:prstGeom prst="rect">
            <a:avLst/>
          </a:prstGeom>
        </p:spPr>
        <p:txBody>
          <a:bodyPr vert="horz" wrap="square" lIns="0" tIns="0" rIns="0" bIns="0" rtlCol="0" anchor="ctr">
            <a:spAutoFit/>
          </a:bodyPr>
          <a:lstStyle>
            <a:defPPr>
              <a:defRPr lang="sv-SE"/>
            </a:defPPr>
            <a:lvl1pPr marL="0" algn="r" defTabSz="415778" rtl="0" eaLnBrk="1" latinLnBrk="0" hangingPunct="1">
              <a:defRPr sz="800" b="1" kern="1200" spc="100" baseline="0">
                <a:solidFill>
                  <a:schemeClr val="tx1"/>
                </a:solidFill>
                <a:latin typeface="Trebuchet MS" charset="0"/>
                <a:ea typeface="Trebuchet MS" charset="0"/>
                <a:cs typeface="Trebuchet MS" charset="0"/>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lstStyle/>
          <a:p>
            <a:r>
              <a:rPr lang="da-DK" dirty="0">
                <a:solidFill>
                  <a:srgbClr val="644D79"/>
                </a:solidFill>
                <a:latin typeface="+mn-lt"/>
              </a:rPr>
              <a:t>Agenda for sessionen </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E1CF067D-F46C-CFAB-8885-DA4327A21DB3}"/>
              </a:ext>
            </a:extLst>
          </p:cNvPr>
          <p:cNvSpPr txBox="1"/>
          <p:nvPr/>
        </p:nvSpPr>
        <p:spPr>
          <a:xfrm>
            <a:off x="582469" y="2371104"/>
            <a:ext cx="7503744" cy="2451953"/>
          </a:xfrm>
          <a:prstGeom prst="rect">
            <a:avLst/>
          </a:prstGeom>
          <a:noFill/>
        </p:spPr>
        <p:txBody>
          <a:bodyPr wrap="square">
            <a:spAutoFit/>
          </a:bodyPr>
          <a:lstStyle>
            <a:defPPr>
              <a:defRPr lang="sv-SE"/>
            </a:defPPr>
            <a:lvl1pPr indent="-514350">
              <a:spcBef>
                <a:spcPts val="1000"/>
              </a:spcBef>
              <a:buFont typeface="+mj-lt"/>
              <a:buAutoNum type="arabicPeriod"/>
              <a:defRPr kumimoji="1" sz="2400">
                <a:solidFill>
                  <a:schemeClr val="tx1">
                    <a:lumMod val="65000"/>
                    <a:lumOff val="35000"/>
                  </a:schemeClr>
                </a:solidFill>
                <a:latin typeface="Calibri" panose="020F0502020204030204" pitchFamily="34" charset="0"/>
                <a:cs typeface="Calibri" panose="020F0502020204030204" pitchFamily="34" charset="0"/>
              </a:defRPr>
            </a:lvl1pPr>
          </a:lstStyle>
          <a:p>
            <a:r>
              <a:rPr lang="da-DK" dirty="0"/>
              <a:t>Hvorfor er søvn vigtig?</a:t>
            </a:r>
          </a:p>
          <a:p>
            <a:r>
              <a:rPr lang="da-DK" dirty="0"/>
              <a:t>Døgnrytme</a:t>
            </a:r>
          </a:p>
          <a:p>
            <a:r>
              <a:rPr lang="da-DK" dirty="0"/>
              <a:t>ADHD og søvn</a:t>
            </a:r>
          </a:p>
          <a:p>
            <a:r>
              <a:rPr lang="da-DK" dirty="0"/>
              <a:t>Hvad kan du selv gøre?</a:t>
            </a:r>
          </a:p>
          <a:p>
            <a:r>
              <a:rPr lang="da-DK" dirty="0"/>
              <a:t>Medicinsk behandling af søvnproblemer</a:t>
            </a:r>
          </a:p>
        </p:txBody>
      </p:sp>
    </p:spTree>
    <p:extLst>
      <p:ext uri="{BB962C8B-B14F-4D97-AF65-F5344CB8AC3E}">
        <p14:creationId xmlns:p14="http://schemas.microsoft.com/office/powerpoint/2010/main" val="4220616389"/>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BBC2172-D96F-C58A-D2D6-74B7229B2521}"/>
              </a:ext>
            </a:extLst>
          </p:cNvPr>
          <p:cNvSpPr/>
          <p:nvPr/>
        </p:nvSpPr>
        <p:spPr>
          <a:xfrm>
            <a:off x="0" y="1440180"/>
            <a:ext cx="7428270" cy="394716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A6D33A1D-1694-71C9-7188-0064299F042F}"/>
              </a:ext>
            </a:extLst>
          </p:cNvPr>
          <p:cNvSpPr/>
          <p:nvPr/>
        </p:nvSpPr>
        <p:spPr>
          <a:xfrm>
            <a:off x="6606540" y="1996440"/>
            <a:ext cx="5585460" cy="3947160"/>
          </a:xfrm>
          <a:prstGeom prst="rect">
            <a:avLst/>
          </a:prstGeom>
          <a:solidFill>
            <a:srgbClr val="F2EE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9B543B6-C975-996F-9802-9BF57E621FC9}"/>
              </a:ext>
            </a:extLst>
          </p:cNvPr>
          <p:cNvSpPr>
            <a:spLocks noGrp="1"/>
          </p:cNvSpPr>
          <p:nvPr>
            <p:ph type="title"/>
          </p:nvPr>
        </p:nvSpPr>
        <p:spPr>
          <a:xfrm>
            <a:off x="701562" y="448893"/>
            <a:ext cx="10572221" cy="769441"/>
          </a:xfrm>
        </p:spPr>
        <p:txBody>
          <a:bodyPr/>
          <a:lstStyle/>
          <a:p>
            <a:r>
              <a:rPr lang="da-DK" dirty="0">
                <a:solidFill>
                  <a:srgbClr val="70578B"/>
                </a:solidFill>
                <a:latin typeface="+mn-lt"/>
              </a:rPr>
              <a:t>Søvn </a:t>
            </a:r>
          </a:p>
        </p:txBody>
      </p:sp>
      <p:sp>
        <p:nvSpPr>
          <p:cNvPr id="3" name="Pladsholder til indhold 2">
            <a:extLst>
              <a:ext uri="{FF2B5EF4-FFF2-40B4-BE49-F238E27FC236}">
                <a16:creationId xmlns:a16="http://schemas.microsoft.com/office/drawing/2014/main" id="{CB20CBF5-104E-846A-90DD-27F4367C515D}"/>
              </a:ext>
            </a:extLst>
          </p:cNvPr>
          <p:cNvSpPr>
            <a:spLocks noGrp="1"/>
          </p:cNvSpPr>
          <p:nvPr>
            <p:ph idx="1"/>
          </p:nvPr>
        </p:nvSpPr>
        <p:spPr>
          <a:xfrm>
            <a:off x="701562" y="2105561"/>
            <a:ext cx="5295378" cy="3385542"/>
          </a:xfrm>
        </p:spPr>
        <p:txBody>
          <a:bodyPr/>
          <a:lstStyle/>
          <a:p>
            <a:pPr marL="457200" indent="-457200">
              <a:buFont typeface="Arial" panose="020B0604020202020204" pitchFamily="34" charset="0"/>
              <a:buChar char="•"/>
            </a:pPr>
            <a:r>
              <a:rPr lang="da-DK" sz="2400" b="0" dirty="0">
                <a:solidFill>
                  <a:schemeClr val="bg1"/>
                </a:solidFill>
                <a:latin typeface="+mn-lt"/>
              </a:rPr>
              <a:t>Søvn er afgørende for fysisk og psykisk helbred</a:t>
            </a:r>
          </a:p>
          <a:p>
            <a:pPr marL="457200" indent="-457200">
              <a:buFont typeface="Arial" panose="020B0604020202020204" pitchFamily="34" charset="0"/>
              <a:buChar char="•"/>
            </a:pPr>
            <a:r>
              <a:rPr lang="da-DK" sz="2400" b="0" dirty="0">
                <a:solidFill>
                  <a:schemeClr val="bg1"/>
                </a:solidFill>
                <a:latin typeface="+mn-lt"/>
              </a:rPr>
              <a:t>Humør, energi, immunforsvar, smerter og vægt påvirkes</a:t>
            </a:r>
          </a:p>
          <a:p>
            <a:pPr marL="457200" indent="-457200">
              <a:buFont typeface="Arial" panose="020B0604020202020204" pitchFamily="34" charset="0"/>
              <a:buChar char="•"/>
            </a:pPr>
            <a:r>
              <a:rPr lang="da-DK" sz="2400" b="0" dirty="0">
                <a:solidFill>
                  <a:schemeClr val="bg1"/>
                </a:solidFill>
                <a:latin typeface="+mn-lt"/>
              </a:rPr>
              <a:t>Søvnbehovet varierer gennem livet</a:t>
            </a:r>
          </a:p>
          <a:p>
            <a:pPr marL="457200" indent="-457200">
              <a:buFont typeface="Arial" panose="020B0604020202020204" pitchFamily="34" charset="0"/>
              <a:buChar char="•"/>
            </a:pPr>
            <a:r>
              <a:rPr lang="da-DK" sz="2400" b="0" dirty="0">
                <a:solidFill>
                  <a:schemeClr val="bg1"/>
                </a:solidFill>
                <a:latin typeface="+mn-lt"/>
              </a:rPr>
              <a:t>Helt normalt med perioder med påvirket søvn </a:t>
            </a:r>
            <a:r>
              <a:rPr lang="da-DK" sz="2400" b="0" dirty="0" err="1">
                <a:solidFill>
                  <a:schemeClr val="bg1"/>
                </a:solidFill>
                <a:latin typeface="+mn-lt"/>
              </a:rPr>
              <a:t>fx</a:t>
            </a:r>
            <a:r>
              <a:rPr lang="da-DK" sz="2400" b="0" dirty="0">
                <a:solidFill>
                  <a:schemeClr val="bg1"/>
                </a:solidFill>
                <a:latin typeface="+mn-lt"/>
              </a:rPr>
              <a:t> ved travlhed og hos småbørnsforældre</a:t>
            </a:r>
          </a:p>
          <a:p>
            <a:pPr marL="457200" indent="-457200">
              <a:buFont typeface="Arial" panose="020B0604020202020204" pitchFamily="34" charset="0"/>
              <a:buChar char="•"/>
            </a:pPr>
            <a:endParaRPr lang="da-DK" sz="2800" b="0" dirty="0">
              <a:solidFill>
                <a:schemeClr val="bg1"/>
              </a:solidFill>
              <a:latin typeface="+mn-lt"/>
            </a:endParaRPr>
          </a:p>
        </p:txBody>
      </p:sp>
      <p:pic>
        <p:nvPicPr>
          <p:cNvPr id="8" name="Billede 7" descr="Et billede, der indeholder Stregtegning, skitse, tegning, stregtegning&#10;&#10;Indhold genereret af kunstig intelligens kan være forkert.">
            <a:extLst>
              <a:ext uri="{FF2B5EF4-FFF2-40B4-BE49-F238E27FC236}">
                <a16:creationId xmlns:a16="http://schemas.microsoft.com/office/drawing/2014/main" id="{55A20448-BE18-BEB7-BE5C-E0226559C351}"/>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23975" y="1996440"/>
            <a:ext cx="5750589" cy="3833726"/>
          </a:xfrm>
          <a:prstGeom prst="rect">
            <a:avLst/>
          </a:prstGeom>
        </p:spPr>
      </p:pic>
      <p:sp>
        <p:nvSpPr>
          <p:cNvPr id="5" name="TextBox 4">
            <a:extLst>
              <a:ext uri="{FF2B5EF4-FFF2-40B4-BE49-F238E27FC236}">
                <a16:creationId xmlns:a16="http://schemas.microsoft.com/office/drawing/2014/main" id="{F863B727-89AE-31CF-BB9E-00F5B0D500DE}"/>
              </a:ext>
            </a:extLst>
          </p:cNvPr>
          <p:cNvSpPr txBox="1"/>
          <p:nvPr/>
        </p:nvSpPr>
        <p:spPr>
          <a:xfrm>
            <a:off x="338708" y="6521651"/>
            <a:ext cx="6913983" cy="200055"/>
          </a:xfrm>
          <a:prstGeom prst="rect">
            <a:avLst/>
          </a:prstGeom>
          <a:noFill/>
        </p:spPr>
        <p:txBody>
          <a:bodyPr wrap="square" rtlCol="0">
            <a:spAutoFit/>
          </a:bodyPr>
          <a:lstStyle/>
          <a:p>
            <a:pPr algn="l"/>
            <a:r>
              <a:rPr lang="en-US" sz="700" dirty="0"/>
              <a:t>Irwin MR, et al. Sleep and inflammation: partners in sickness and in health. Nat Rev Immunol. 2019;19(11):702–15. doi:10.1038/s41577-019-0190-z.</a:t>
            </a:r>
            <a:endParaRPr lang="en-DK" sz="700" dirty="0"/>
          </a:p>
        </p:txBody>
      </p:sp>
    </p:spTree>
    <p:extLst>
      <p:ext uri="{BB962C8B-B14F-4D97-AF65-F5344CB8AC3E}">
        <p14:creationId xmlns:p14="http://schemas.microsoft.com/office/powerpoint/2010/main" val="37690376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57102A-9D23-C4DA-676D-76EF5C47A10C}"/>
              </a:ext>
            </a:extLst>
          </p:cNvPr>
          <p:cNvSpPr>
            <a:spLocks noGrp="1"/>
          </p:cNvSpPr>
          <p:nvPr>
            <p:ph type="title"/>
          </p:nvPr>
        </p:nvSpPr>
        <p:spPr>
          <a:xfrm>
            <a:off x="918501" y="371803"/>
            <a:ext cx="10572221" cy="769441"/>
          </a:xfrm>
        </p:spPr>
        <p:txBody>
          <a:bodyPr/>
          <a:lstStyle/>
          <a:p>
            <a:r>
              <a:rPr lang="da-DK" dirty="0">
                <a:solidFill>
                  <a:srgbClr val="70578B"/>
                </a:solidFill>
                <a:latin typeface="+mn-lt"/>
              </a:rPr>
              <a:t>Døgnrytme</a:t>
            </a:r>
          </a:p>
        </p:txBody>
      </p:sp>
      <p:sp>
        <p:nvSpPr>
          <p:cNvPr id="4" name="Rektangel 3">
            <a:extLst>
              <a:ext uri="{FF2B5EF4-FFF2-40B4-BE49-F238E27FC236}">
                <a16:creationId xmlns:a16="http://schemas.microsoft.com/office/drawing/2014/main" id="{F12E6C04-7292-560C-0B31-CEF9F934FB00}"/>
              </a:ext>
            </a:extLst>
          </p:cNvPr>
          <p:cNvSpPr/>
          <p:nvPr/>
        </p:nvSpPr>
        <p:spPr>
          <a:xfrm>
            <a:off x="0" y="5250180"/>
            <a:ext cx="12192000" cy="1607820"/>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Billede 10">
            <a:extLst>
              <a:ext uri="{FF2B5EF4-FFF2-40B4-BE49-F238E27FC236}">
                <a16:creationId xmlns:a16="http://schemas.microsoft.com/office/drawing/2014/main" id="{B8457CA0-6435-7971-316E-C15255052A10}"/>
              </a:ext>
            </a:extLst>
          </p:cNvPr>
          <p:cNvPicPr>
            <a:picLocks noChangeAspect="1"/>
          </p:cNvPicPr>
          <p:nvPr/>
        </p:nvPicPr>
        <p:blipFill>
          <a:blip r:embed="rId3" cstate="screen">
            <a:extLst>
              <a:ext uri="{28A0092B-C50C-407E-A947-70E740481C1C}">
                <a14:useLocalDpi xmlns:a14="http://schemas.microsoft.com/office/drawing/2010/main"/>
              </a:ext>
            </a:extLst>
          </a:blip>
          <a:srcRect t="12336" b="13264"/>
          <a:stretch/>
        </p:blipFill>
        <p:spPr>
          <a:xfrm>
            <a:off x="7342574" y="3916681"/>
            <a:ext cx="4940866" cy="2941320"/>
          </a:xfrm>
          <a:prstGeom prst="rect">
            <a:avLst/>
          </a:prstGeom>
        </p:spPr>
      </p:pic>
      <p:sp>
        <p:nvSpPr>
          <p:cNvPr id="3" name="Pladsholder til indhold 2">
            <a:extLst>
              <a:ext uri="{FF2B5EF4-FFF2-40B4-BE49-F238E27FC236}">
                <a16:creationId xmlns:a16="http://schemas.microsoft.com/office/drawing/2014/main" id="{FCC4B3CD-120E-8A05-BF4E-FCBCCAD19136}"/>
              </a:ext>
            </a:extLst>
          </p:cNvPr>
          <p:cNvSpPr>
            <a:spLocks noGrp="1"/>
          </p:cNvSpPr>
          <p:nvPr>
            <p:ph idx="1"/>
          </p:nvPr>
        </p:nvSpPr>
        <p:spPr>
          <a:xfrm>
            <a:off x="861231" y="1790700"/>
            <a:ext cx="10686759" cy="1969770"/>
          </a:xfrm>
        </p:spPr>
        <p:txBody>
          <a:bodyPr/>
          <a:lstStyle/>
          <a:p>
            <a:pPr marL="457200" indent="-457200">
              <a:buFont typeface="Arial" panose="020B0604020202020204" pitchFamily="34" charset="0"/>
              <a:buChar char="•"/>
            </a:pPr>
            <a:r>
              <a:rPr lang="da-DK" sz="3200" b="0" dirty="0">
                <a:solidFill>
                  <a:schemeClr val="tx1">
                    <a:lumMod val="65000"/>
                    <a:lumOff val="35000"/>
                  </a:schemeClr>
                </a:solidFill>
                <a:latin typeface="+mn-lt"/>
              </a:rPr>
              <a:t>Styres af lys og fysisk aktivitet</a:t>
            </a:r>
          </a:p>
          <a:p>
            <a:pPr marL="457200" indent="-457200">
              <a:buFont typeface="Arial" panose="020B0604020202020204" pitchFamily="34" charset="0"/>
              <a:buChar char="•"/>
            </a:pPr>
            <a:r>
              <a:rPr lang="da-DK" sz="3200" b="0" dirty="0">
                <a:solidFill>
                  <a:schemeClr val="tx1">
                    <a:lumMod val="65000"/>
                    <a:lumOff val="35000"/>
                  </a:schemeClr>
                </a:solidFill>
                <a:latin typeface="+mn-lt"/>
              </a:rPr>
              <a:t>Når det bliver mørkt og kroppen sænker tempoet udskiller hjernen søvnhormonet melatonin som gør os søvnige</a:t>
            </a:r>
          </a:p>
          <a:p>
            <a:pPr marL="457200" indent="-457200">
              <a:buFont typeface="Arial" panose="020B0604020202020204" pitchFamily="34" charset="0"/>
              <a:buChar char="•"/>
            </a:pPr>
            <a:r>
              <a:rPr lang="da-DK" sz="3200" b="0" dirty="0">
                <a:solidFill>
                  <a:schemeClr val="tx1">
                    <a:lumMod val="65000"/>
                    <a:lumOff val="35000"/>
                  </a:schemeClr>
                </a:solidFill>
                <a:latin typeface="+mn-lt"/>
              </a:rPr>
              <a:t>Sygdom, stress og rejser kan påvirke udskillelsen af </a:t>
            </a:r>
            <a:r>
              <a:rPr lang="da-DK" sz="3200" b="0" dirty="0" err="1">
                <a:solidFill>
                  <a:schemeClr val="tx1">
                    <a:lumMod val="65000"/>
                    <a:lumOff val="35000"/>
                  </a:schemeClr>
                </a:solidFill>
                <a:latin typeface="+mn-lt"/>
              </a:rPr>
              <a:t>melatonin</a:t>
            </a:r>
            <a:r>
              <a:rPr lang="da-DK" sz="3200" b="0" dirty="0">
                <a:solidFill>
                  <a:schemeClr val="tx1">
                    <a:lumMod val="65000"/>
                    <a:lumOff val="35000"/>
                  </a:schemeClr>
                </a:solidFill>
                <a:latin typeface="+mn-lt"/>
              </a:rPr>
              <a:t> </a:t>
            </a:r>
          </a:p>
        </p:txBody>
      </p:sp>
      <p:sp>
        <p:nvSpPr>
          <p:cNvPr id="5" name="TextBox 4">
            <a:extLst>
              <a:ext uri="{FF2B5EF4-FFF2-40B4-BE49-F238E27FC236}">
                <a16:creationId xmlns:a16="http://schemas.microsoft.com/office/drawing/2014/main" id="{97FD7BDF-790A-D79F-5D4A-F6CFA9EA9867}"/>
              </a:ext>
            </a:extLst>
          </p:cNvPr>
          <p:cNvSpPr txBox="1"/>
          <p:nvPr/>
        </p:nvSpPr>
        <p:spPr>
          <a:xfrm>
            <a:off x="793103" y="6386426"/>
            <a:ext cx="6913983" cy="200055"/>
          </a:xfrm>
          <a:prstGeom prst="rect">
            <a:avLst/>
          </a:prstGeom>
          <a:noFill/>
        </p:spPr>
        <p:txBody>
          <a:bodyPr wrap="square" rtlCol="0">
            <a:spAutoFit/>
          </a:bodyPr>
          <a:lstStyle/>
          <a:p>
            <a:pPr algn="l"/>
            <a:r>
              <a:rPr lang="en-US" sz="700" dirty="0"/>
              <a:t>Irwin MR, et al. Sleep and inflammation: partners in sickness and in health. Nat Rev Immunol. 2019;19(11):702–15. doi:10.1038/s41577-019-0190-z.</a:t>
            </a:r>
            <a:endParaRPr lang="en-DK" sz="700" dirty="0"/>
          </a:p>
        </p:txBody>
      </p:sp>
    </p:spTree>
    <p:extLst>
      <p:ext uri="{BB962C8B-B14F-4D97-AF65-F5344CB8AC3E}">
        <p14:creationId xmlns:p14="http://schemas.microsoft.com/office/powerpoint/2010/main" val="16189387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05F5F-6CE6-CB0C-573D-D7C52D9E1CA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278C9ECC-0EFC-2609-6F77-C48846A703AA}"/>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D362608-379D-583B-319C-0C8554E0F6C7}"/>
              </a:ext>
            </a:extLst>
          </p:cNvPr>
          <p:cNvSpPr/>
          <p:nvPr/>
        </p:nvSpPr>
        <p:spPr>
          <a:xfrm>
            <a:off x="4678680" y="2105237"/>
            <a:ext cx="7368540" cy="3747869"/>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D24651FF-2251-5F6A-7F6B-A90218CAA046}"/>
              </a:ext>
            </a:extLst>
          </p:cNvPr>
          <p:cNvSpPr txBox="1"/>
          <p:nvPr/>
        </p:nvSpPr>
        <p:spPr>
          <a:xfrm>
            <a:off x="5021889" y="2240620"/>
            <a:ext cx="6880795" cy="3477875"/>
          </a:xfrm>
          <a:prstGeom prst="rect">
            <a:avLst/>
          </a:prstGeom>
          <a:noFill/>
        </p:spPr>
        <p:txBody>
          <a:bodyPr wrap="square">
            <a:spAutoFit/>
          </a:bodyPr>
          <a:lstStyle/>
          <a:p>
            <a:endParaRPr lang="da-DK" sz="2000" b="0" dirty="0">
              <a:solidFill>
                <a:schemeClr val="tx1">
                  <a:lumMod val="65000"/>
                  <a:lumOff val="35000"/>
                </a:schemeClr>
              </a:solidFill>
              <a:latin typeface="+mn-lt"/>
            </a:endParaRPr>
          </a:p>
          <a:p>
            <a:pPr marL="342900" indent="-342900">
              <a:buFont typeface="Arial" panose="020B0604020202020204" pitchFamily="34" charset="0"/>
              <a:buChar char="•"/>
            </a:pPr>
            <a:r>
              <a:rPr lang="da-DK" sz="1800" b="0" dirty="0">
                <a:solidFill>
                  <a:schemeClr val="tx1">
                    <a:lumMod val="65000"/>
                    <a:lumOff val="35000"/>
                  </a:schemeClr>
                </a:solidFill>
                <a:latin typeface="+mn-lt"/>
              </a:rPr>
              <a:t>Søvnbehov er normalt 6-9 timer hos voksne. Aftager med alderen</a:t>
            </a:r>
          </a:p>
          <a:p>
            <a:pPr marL="342900" indent="-342900">
              <a:buFont typeface="Arial" panose="020B0604020202020204" pitchFamily="34" charset="0"/>
              <a:buChar char="•"/>
            </a:pPr>
            <a:endParaRPr lang="da-DK" sz="1800" b="0" dirty="0">
              <a:solidFill>
                <a:schemeClr val="tx1">
                  <a:lumMod val="65000"/>
                  <a:lumOff val="35000"/>
                </a:schemeClr>
              </a:solidFill>
              <a:latin typeface="+mn-lt"/>
            </a:endParaRPr>
          </a:p>
          <a:p>
            <a:pPr marL="342900" indent="-342900">
              <a:buFont typeface="Arial" panose="020B0604020202020204" pitchFamily="34" charset="0"/>
              <a:buChar char="•"/>
            </a:pPr>
            <a:r>
              <a:rPr lang="da-DK" sz="1800" b="0" dirty="0">
                <a:solidFill>
                  <a:schemeClr val="tx1">
                    <a:lumMod val="65000"/>
                    <a:lumOff val="35000"/>
                  </a:schemeClr>
                </a:solidFill>
                <a:latin typeface="+mn-lt"/>
              </a:rPr>
              <a:t>Søvnkvalitet opnås når vi når igennem de 4 forskellige søvnstadier: Døs, let søvn, dyb søvn og REM søvn (drømmesøvn) </a:t>
            </a:r>
          </a:p>
          <a:p>
            <a:pPr marL="342900" indent="-342900">
              <a:buFont typeface="Arial" panose="020B0604020202020204" pitchFamily="34" charset="0"/>
              <a:buChar char="•"/>
            </a:pPr>
            <a:endParaRPr lang="da-DK" sz="1800" b="0" dirty="0">
              <a:solidFill>
                <a:schemeClr val="tx1">
                  <a:lumMod val="65000"/>
                  <a:lumOff val="35000"/>
                </a:schemeClr>
              </a:solidFill>
              <a:latin typeface="+mn-lt"/>
            </a:endParaRPr>
          </a:p>
          <a:p>
            <a:pPr marL="342900" indent="-342900">
              <a:buFont typeface="Arial" panose="020B0604020202020204" pitchFamily="34" charset="0"/>
              <a:buChar char="•"/>
            </a:pPr>
            <a:r>
              <a:rPr lang="da-DK" sz="1800" b="0" dirty="0">
                <a:solidFill>
                  <a:schemeClr val="tx1">
                    <a:lumMod val="65000"/>
                    <a:lumOff val="35000"/>
                  </a:schemeClr>
                </a:solidFill>
                <a:latin typeface="+mn-lt"/>
              </a:rPr>
              <a:t>Dette kaldes en søvncyklus. Tager ca. 1,5 time og vi skal nå 4-6 af dem på en nat</a:t>
            </a:r>
          </a:p>
          <a:p>
            <a:pPr marL="342900" indent="-342900">
              <a:buFont typeface="Arial" panose="020B0604020202020204" pitchFamily="34" charset="0"/>
              <a:buChar char="•"/>
            </a:pPr>
            <a:endParaRPr lang="da-DK" sz="1800" b="0" dirty="0">
              <a:solidFill>
                <a:schemeClr val="tx1">
                  <a:lumMod val="65000"/>
                  <a:lumOff val="35000"/>
                </a:schemeClr>
              </a:solidFill>
              <a:latin typeface="+mn-lt"/>
            </a:endParaRPr>
          </a:p>
          <a:p>
            <a:pPr marL="342900" indent="-342900">
              <a:buFont typeface="Arial" panose="020B0604020202020204" pitchFamily="34" charset="0"/>
              <a:buChar char="•"/>
            </a:pPr>
            <a:r>
              <a:rPr lang="da-DK" sz="1800" b="0" dirty="0">
                <a:solidFill>
                  <a:schemeClr val="tx1">
                    <a:lumMod val="65000"/>
                    <a:lumOff val="35000"/>
                  </a:schemeClr>
                </a:solidFill>
                <a:latin typeface="+mn-lt"/>
              </a:rPr>
              <a:t>Det er i den dybe søvn hjernen afgiftes, indtryk lagres og bearbejdes, kroppen restituerer og batterierne lades op</a:t>
            </a:r>
          </a:p>
          <a:p>
            <a:pPr marL="342900" indent="-342900">
              <a:buFont typeface="Arial" panose="020B0604020202020204" pitchFamily="34" charset="0"/>
              <a:buChar char="•"/>
            </a:pPr>
            <a:endParaRPr lang="da-DK" sz="2000" b="0" dirty="0">
              <a:solidFill>
                <a:schemeClr val="tx1">
                  <a:lumMod val="65000"/>
                  <a:lumOff val="35000"/>
                </a:schemeClr>
              </a:solidFill>
              <a:latin typeface="+mn-lt"/>
            </a:endParaRPr>
          </a:p>
        </p:txBody>
      </p:sp>
      <p:sp>
        <p:nvSpPr>
          <p:cNvPr id="9" name="Tekstfelt 8">
            <a:extLst>
              <a:ext uri="{FF2B5EF4-FFF2-40B4-BE49-F238E27FC236}">
                <a16:creationId xmlns:a16="http://schemas.microsoft.com/office/drawing/2014/main" id="{7DACB560-D506-4BCD-45B2-9223909678E4}"/>
              </a:ext>
            </a:extLst>
          </p:cNvPr>
          <p:cNvSpPr txBox="1"/>
          <p:nvPr/>
        </p:nvSpPr>
        <p:spPr>
          <a:xfrm>
            <a:off x="1120140" y="1004894"/>
            <a:ext cx="6675120" cy="230832"/>
          </a:xfrm>
          <a:prstGeom prst="rect">
            <a:avLst/>
          </a:prstGeom>
          <a:noFill/>
        </p:spPr>
        <p:txBody>
          <a:bodyPr wrap="square">
            <a:spAutoFit/>
          </a:bodyPr>
          <a:lstStyle/>
          <a:p>
            <a:r>
              <a:rPr lang="da-DK" sz="900" dirty="0">
                <a:solidFill>
                  <a:srgbClr val="70578B"/>
                </a:solidFill>
                <a:latin typeface="+mn-lt"/>
              </a:rPr>
              <a:t>Både søvnmængde og søvnkvalitet er vigtig</a:t>
            </a:r>
            <a:endParaRPr lang="da-DK" dirty="0"/>
          </a:p>
        </p:txBody>
      </p:sp>
      <p:sp>
        <p:nvSpPr>
          <p:cNvPr id="2" name="Tekstfelt 1">
            <a:extLst>
              <a:ext uri="{FF2B5EF4-FFF2-40B4-BE49-F238E27FC236}">
                <a16:creationId xmlns:a16="http://schemas.microsoft.com/office/drawing/2014/main" id="{E78B9DE8-1443-5A99-94C1-37EADF35B40B}"/>
              </a:ext>
            </a:extLst>
          </p:cNvPr>
          <p:cNvSpPr txBox="1"/>
          <p:nvPr/>
        </p:nvSpPr>
        <p:spPr>
          <a:xfrm>
            <a:off x="282070" y="529072"/>
            <a:ext cx="5080176" cy="1323439"/>
          </a:xfrm>
          <a:prstGeom prst="rect">
            <a:avLst/>
          </a:prstGeom>
          <a:noFill/>
        </p:spPr>
        <p:txBody>
          <a:bodyPr wrap="square">
            <a:spAutoFit/>
          </a:bodyPr>
          <a:lstStyle/>
          <a:p>
            <a:r>
              <a:rPr lang="da-DK" sz="4000" b="1" dirty="0">
                <a:solidFill>
                  <a:schemeClr val="bg1"/>
                </a:solidFill>
                <a:latin typeface="+mn-lt"/>
              </a:rPr>
              <a:t>Både søvnmængde og søvnkvalitet er vigtig</a:t>
            </a:r>
            <a:endParaRPr kumimoji="1" lang="da-DK" sz="2800" b="1" dirty="0">
              <a:solidFill>
                <a:schemeClr val="bg1"/>
              </a:solidFill>
              <a:latin typeface="Calibri" panose="020F0502020204030204" pitchFamily="34" charset="0"/>
              <a:cs typeface="Calibri" panose="020F0502020204030204" pitchFamily="34" charset="0"/>
            </a:endParaRPr>
          </a:p>
        </p:txBody>
      </p:sp>
      <p:pic>
        <p:nvPicPr>
          <p:cNvPr id="11" name="Billede 10" descr="Et billede, der indeholder skitse, Stregtegning, tegning, clipart&#10;&#10;Indhold genereret af kunstig intelligens kan være forkert.">
            <a:extLst>
              <a:ext uri="{FF2B5EF4-FFF2-40B4-BE49-F238E27FC236}">
                <a16:creationId xmlns:a16="http://schemas.microsoft.com/office/drawing/2014/main" id="{780D3D3D-0CEC-5F77-CC08-78BCDE7ACF0E}"/>
              </a:ext>
            </a:extLst>
          </p:cNvPr>
          <p:cNvPicPr>
            <a:picLocks noChangeAspect="1"/>
          </p:cNvPicPr>
          <p:nvPr/>
        </p:nvPicPr>
        <p:blipFill>
          <a:blip r:embed="rId3"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p:blipFill>
        <p:spPr>
          <a:xfrm>
            <a:off x="-1" y="1948759"/>
            <a:ext cx="5507027" cy="4909241"/>
          </a:xfrm>
          <a:prstGeom prst="rect">
            <a:avLst/>
          </a:prstGeom>
        </p:spPr>
      </p:pic>
      <p:sp>
        <p:nvSpPr>
          <p:cNvPr id="4" name="TextBox 3">
            <a:extLst>
              <a:ext uri="{FF2B5EF4-FFF2-40B4-BE49-F238E27FC236}">
                <a16:creationId xmlns:a16="http://schemas.microsoft.com/office/drawing/2014/main" id="{61373D3A-64F3-7509-4A6F-3C3F27A9A81B}"/>
              </a:ext>
            </a:extLst>
          </p:cNvPr>
          <p:cNvSpPr txBox="1"/>
          <p:nvPr/>
        </p:nvSpPr>
        <p:spPr>
          <a:xfrm>
            <a:off x="5546583" y="6414840"/>
            <a:ext cx="4497354" cy="338554"/>
          </a:xfrm>
          <a:prstGeom prst="rect">
            <a:avLst/>
          </a:prstGeom>
          <a:noFill/>
        </p:spPr>
        <p:txBody>
          <a:bodyPr wrap="square" rtlCol="0">
            <a:spAutoFit/>
          </a:bodyPr>
          <a:lstStyle/>
          <a:p>
            <a:r>
              <a:rPr lang="en-US" sz="800" dirty="0"/>
              <a:t>Goldstein, A. N., &amp; Walker, M. P. (2024). </a:t>
            </a:r>
            <a:r>
              <a:rPr lang="en-US" sz="800" i="1" dirty="0"/>
              <a:t>Physiology, Sleep Stages</a:t>
            </a:r>
            <a:r>
              <a:rPr lang="en-US" sz="800" dirty="0"/>
              <a:t>. I </a:t>
            </a:r>
            <a:r>
              <a:rPr lang="en-US" sz="800" dirty="0" err="1"/>
              <a:t>StatPearls</a:t>
            </a:r>
            <a:r>
              <a:rPr lang="en-US" sz="800" dirty="0"/>
              <a:t>. </a:t>
            </a:r>
            <a:r>
              <a:rPr lang="en-US" sz="800" dirty="0" err="1"/>
              <a:t>StatPearls</a:t>
            </a:r>
            <a:r>
              <a:rPr lang="en-US" sz="800" dirty="0"/>
              <a:t> Publishing. Hentet fra </a:t>
            </a:r>
            <a:r>
              <a:rPr lang="en-US" sz="800" dirty="0">
                <a:hlinkClick r:id="rId4"/>
              </a:rPr>
              <a:t>https://www.ncbi.nlm.nih.gov/books/NBK526132/</a:t>
            </a:r>
            <a:endParaRPr lang="en-DK" sz="700" dirty="0"/>
          </a:p>
        </p:txBody>
      </p:sp>
    </p:spTree>
    <p:extLst>
      <p:ext uri="{BB962C8B-B14F-4D97-AF65-F5344CB8AC3E}">
        <p14:creationId xmlns:p14="http://schemas.microsoft.com/office/powerpoint/2010/main" val="3191153504"/>
      </p:ext>
    </p:extLst>
  </p:cSld>
  <p:clrMapOvr>
    <a:masterClrMapping/>
  </p:clrMapOvr>
  <p:transition spd="slow">
    <p:push dir="u"/>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5A6AC3A4-39A5-19C0-B4A1-A56FD2D50142}"/>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F3047DA-73D2-359D-237B-31295545B323}"/>
              </a:ext>
            </a:extLst>
          </p:cNvPr>
          <p:cNvSpPr>
            <a:spLocks noGrp="1"/>
          </p:cNvSpPr>
          <p:nvPr>
            <p:ph type="title"/>
          </p:nvPr>
        </p:nvSpPr>
        <p:spPr>
          <a:xfrm>
            <a:off x="686291" y="985268"/>
            <a:ext cx="6987049" cy="1477328"/>
          </a:xfrm>
        </p:spPr>
        <p:txBody>
          <a:bodyPr/>
          <a:lstStyle/>
          <a:p>
            <a:r>
              <a:rPr lang="da-DK" sz="4800" dirty="0">
                <a:solidFill>
                  <a:srgbClr val="583D79"/>
                </a:solidFill>
                <a:latin typeface="+mn-lt"/>
              </a:rPr>
              <a:t>Søvnproblemer og ADHD</a:t>
            </a:r>
          </a:p>
        </p:txBody>
      </p:sp>
      <p:sp>
        <p:nvSpPr>
          <p:cNvPr id="3" name="Pladsholder til indhold 2">
            <a:extLst>
              <a:ext uri="{FF2B5EF4-FFF2-40B4-BE49-F238E27FC236}">
                <a16:creationId xmlns:a16="http://schemas.microsoft.com/office/drawing/2014/main" id="{3E51230E-F189-3AC1-D8EC-63122E5500CA}"/>
              </a:ext>
            </a:extLst>
          </p:cNvPr>
          <p:cNvSpPr>
            <a:spLocks noGrp="1"/>
          </p:cNvSpPr>
          <p:nvPr>
            <p:ph idx="1"/>
          </p:nvPr>
        </p:nvSpPr>
        <p:spPr>
          <a:xfrm>
            <a:off x="541759" y="2364466"/>
            <a:ext cx="6987048" cy="923330"/>
          </a:xfrm>
        </p:spPr>
        <p:txBody>
          <a:bodyPr/>
          <a:lstStyle/>
          <a:p>
            <a:pPr marL="342900" indent="-342900" algn="l">
              <a:buFont typeface="Arial" panose="020B0604020202020204" pitchFamily="34" charset="0"/>
              <a:buChar char="•"/>
            </a:pPr>
            <a:r>
              <a:rPr lang="da-DK" sz="2000" dirty="0">
                <a:solidFill>
                  <a:srgbClr val="583D79"/>
                </a:solidFill>
                <a:latin typeface="+mn-lt"/>
              </a:rPr>
              <a:t>Hyppigere og ofte været tilstede siden barndommen hos 80%  </a:t>
            </a:r>
          </a:p>
          <a:p>
            <a:pPr marL="342900" indent="-342900" algn="l">
              <a:buFont typeface="Arial" panose="020B0604020202020204" pitchFamily="34" charset="0"/>
              <a:buChar char="•"/>
            </a:pPr>
            <a:r>
              <a:rPr lang="da-DK" sz="2000" dirty="0">
                <a:solidFill>
                  <a:srgbClr val="583D79"/>
                </a:solidFill>
                <a:latin typeface="+mn-lt"/>
              </a:rPr>
              <a:t>ADHD er en reguleringsforstyrrelse. Kroppens regulering af vågenhed, søvn og døgnrytme er derfor også påvirket</a:t>
            </a:r>
          </a:p>
        </p:txBody>
      </p:sp>
      <p:pic>
        <p:nvPicPr>
          <p:cNvPr id="8" name="Billede 7">
            <a:extLst>
              <a:ext uri="{FF2B5EF4-FFF2-40B4-BE49-F238E27FC236}">
                <a16:creationId xmlns:a16="http://schemas.microsoft.com/office/drawing/2014/main" id="{01EC4287-507C-7214-4DBF-8861D62C15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458322" y="3447864"/>
            <a:ext cx="7528806" cy="3524436"/>
          </a:xfrm>
          <a:prstGeom prst="rect">
            <a:avLst/>
          </a:prstGeom>
        </p:spPr>
      </p:pic>
      <p:sp>
        <p:nvSpPr>
          <p:cNvPr id="5" name="Pladsholder til indhold 2">
            <a:extLst>
              <a:ext uri="{FF2B5EF4-FFF2-40B4-BE49-F238E27FC236}">
                <a16:creationId xmlns:a16="http://schemas.microsoft.com/office/drawing/2014/main" id="{7C045AEC-97E0-ACD9-9D8F-802FA86F0C3D}"/>
              </a:ext>
            </a:extLst>
          </p:cNvPr>
          <p:cNvSpPr txBox="1">
            <a:spLocks/>
          </p:cNvSpPr>
          <p:nvPr/>
        </p:nvSpPr>
        <p:spPr>
          <a:xfrm>
            <a:off x="1287468" y="4086214"/>
            <a:ext cx="3920198" cy="1231106"/>
          </a:xfrm>
          <a:prstGeom prst="rect">
            <a:avLst/>
          </a:prstGeom>
        </p:spPr>
        <p:txBody>
          <a:bodyPr wrap="square" lIns="0" tIns="0" rIns="0" bIns="0">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493639" lvl="1" indent="-285750" defTabSz="914400">
              <a:buFont typeface="Arial" panose="020B0604020202020204" pitchFamily="34" charset="0"/>
              <a:buChar char="•"/>
            </a:pPr>
            <a:r>
              <a:rPr lang="da-DK" sz="1600" kern="0" dirty="0">
                <a:solidFill>
                  <a:srgbClr val="70578B"/>
                </a:solidFill>
              </a:rPr>
              <a:t>Besvær med at falde i søvn</a:t>
            </a:r>
          </a:p>
          <a:p>
            <a:pPr marL="493639" lvl="1" indent="-285750" defTabSz="914400">
              <a:buFont typeface="Arial" panose="020B0604020202020204" pitchFamily="34" charset="0"/>
              <a:buChar char="•"/>
            </a:pPr>
            <a:r>
              <a:rPr lang="da-DK" sz="1600" kern="0" dirty="0">
                <a:solidFill>
                  <a:srgbClr val="70578B"/>
                </a:solidFill>
              </a:rPr>
              <a:t>Urolig søvn</a:t>
            </a:r>
          </a:p>
          <a:p>
            <a:pPr marL="493639" lvl="1" indent="-285750" defTabSz="914400">
              <a:buFont typeface="Arial" panose="020B0604020202020204" pitchFamily="34" charset="0"/>
              <a:buChar char="•"/>
            </a:pPr>
            <a:r>
              <a:rPr lang="da-DK" sz="1600" kern="0" dirty="0">
                <a:solidFill>
                  <a:srgbClr val="70578B"/>
                </a:solidFill>
              </a:rPr>
              <a:t>Vågner ofte i løbet af natten</a:t>
            </a:r>
          </a:p>
          <a:p>
            <a:pPr marL="493639" lvl="1" indent="-285750" defTabSz="914400">
              <a:buFont typeface="Arial" panose="020B0604020202020204" pitchFamily="34" charset="0"/>
              <a:buChar char="•"/>
            </a:pPr>
            <a:r>
              <a:rPr lang="da-DK" sz="1600" kern="0" dirty="0">
                <a:solidFill>
                  <a:srgbClr val="70578B"/>
                </a:solidFill>
              </a:rPr>
              <a:t>Vågner for tidligt</a:t>
            </a:r>
          </a:p>
          <a:p>
            <a:pPr marL="493639" lvl="1" indent="-285750" defTabSz="914400">
              <a:buFont typeface="Arial" panose="020B0604020202020204" pitchFamily="34" charset="0"/>
              <a:buChar char="•"/>
            </a:pPr>
            <a:r>
              <a:rPr lang="da-DK" sz="1600" kern="0" dirty="0">
                <a:solidFill>
                  <a:srgbClr val="70578B"/>
                </a:solidFill>
              </a:rPr>
              <a:t>Træthed om morgenen trods nattesøvn</a:t>
            </a:r>
          </a:p>
        </p:txBody>
      </p:sp>
      <p:sp>
        <p:nvSpPr>
          <p:cNvPr id="6" name="TextBox 5">
            <a:extLst>
              <a:ext uri="{FF2B5EF4-FFF2-40B4-BE49-F238E27FC236}">
                <a16:creationId xmlns:a16="http://schemas.microsoft.com/office/drawing/2014/main" id="{6C42B3A7-7AA3-AB90-7D1A-AA16D655EAC5}"/>
              </a:ext>
            </a:extLst>
          </p:cNvPr>
          <p:cNvSpPr txBox="1"/>
          <p:nvPr/>
        </p:nvSpPr>
        <p:spPr>
          <a:xfrm>
            <a:off x="569166" y="6130212"/>
            <a:ext cx="6344817" cy="600164"/>
          </a:xfrm>
          <a:prstGeom prst="rect">
            <a:avLst/>
          </a:prstGeom>
          <a:noFill/>
        </p:spPr>
        <p:txBody>
          <a:bodyPr wrap="square" rtlCol="0">
            <a:spAutoFit/>
          </a:bodyPr>
          <a:lstStyle/>
          <a:p>
            <a:pPr>
              <a:buNone/>
            </a:pPr>
            <a:r>
              <a:rPr lang="en-US" sz="700" dirty="0"/>
              <a:t>1. Biederman J, et al. Predictors of persistent ADHD: An 11-year follow-up study. J </a:t>
            </a:r>
            <a:r>
              <a:rPr lang="en-US" sz="700" dirty="0" err="1"/>
              <a:t>Psychiatr</a:t>
            </a:r>
            <a:r>
              <a:rPr lang="en-US" sz="700" dirty="0"/>
              <a:t> Res. 2010;44(10):620–5. doi:10.1016/j.jpsychires.2010.06.009.</a:t>
            </a:r>
          </a:p>
          <a:p>
            <a:r>
              <a:rPr lang="en-US" sz="700" dirty="0"/>
              <a:t>2. Cortese S, et al. Sleep in children with attention-deficit/hyperactivity disorder: Meta-analysis of subjective and objective studies. J Am </a:t>
            </a:r>
            <a:r>
              <a:rPr lang="en-US" sz="700" dirty="0" err="1"/>
              <a:t>Acad</a:t>
            </a:r>
            <a:r>
              <a:rPr lang="en-US" sz="700" dirty="0"/>
              <a:t> Child </a:t>
            </a:r>
            <a:r>
              <a:rPr lang="en-US" sz="700" dirty="0" err="1"/>
              <a:t>Adolesc</a:t>
            </a:r>
            <a:r>
              <a:rPr lang="en-US" sz="700" dirty="0"/>
              <a:t> Psychiatry. 2009;48(9):894–908. doi:10.1097/CHI.0b013e3181b3162d.</a:t>
            </a:r>
          </a:p>
          <a:p>
            <a:pPr algn="l"/>
            <a:endParaRPr lang="en-DK" sz="1200" dirty="0"/>
          </a:p>
        </p:txBody>
      </p:sp>
    </p:spTree>
    <p:extLst>
      <p:ext uri="{BB962C8B-B14F-4D97-AF65-F5344CB8AC3E}">
        <p14:creationId xmlns:p14="http://schemas.microsoft.com/office/powerpoint/2010/main" val="16168120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ED0CF4F-6155-C9CA-6AD5-64D46D5A9A84}"/>
              </a:ext>
            </a:extLst>
          </p:cNvPr>
          <p:cNvSpPr/>
          <p:nvPr/>
        </p:nvSpPr>
        <p:spPr>
          <a:xfrm>
            <a:off x="0" y="0"/>
            <a:ext cx="12192000" cy="2506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43AC5F7-209D-DA60-F12E-656C7912B27C}"/>
              </a:ext>
            </a:extLst>
          </p:cNvPr>
          <p:cNvSpPr>
            <a:spLocks noGrp="1"/>
          </p:cNvSpPr>
          <p:nvPr>
            <p:ph type="title"/>
          </p:nvPr>
        </p:nvSpPr>
        <p:spPr>
          <a:xfrm>
            <a:off x="809888" y="933223"/>
            <a:ext cx="10572221" cy="769441"/>
          </a:xfrm>
        </p:spPr>
        <p:txBody>
          <a:bodyPr/>
          <a:lstStyle/>
          <a:p>
            <a:r>
              <a:rPr lang="da-DK" dirty="0">
                <a:solidFill>
                  <a:schemeClr val="bg1"/>
                </a:solidFill>
                <a:latin typeface="+mn-lt"/>
              </a:rPr>
              <a:t>Dårlig søvn forværrer ADHD symptomer</a:t>
            </a:r>
          </a:p>
        </p:txBody>
      </p:sp>
      <p:sp>
        <p:nvSpPr>
          <p:cNvPr id="3" name="Pladsholder til indhold 2">
            <a:extLst>
              <a:ext uri="{FF2B5EF4-FFF2-40B4-BE49-F238E27FC236}">
                <a16:creationId xmlns:a16="http://schemas.microsoft.com/office/drawing/2014/main" id="{B1FBE3ED-64EA-9CDB-7F8A-265C257FE8FD}"/>
              </a:ext>
            </a:extLst>
          </p:cNvPr>
          <p:cNvSpPr>
            <a:spLocks noGrp="1"/>
          </p:cNvSpPr>
          <p:nvPr>
            <p:ph idx="1"/>
          </p:nvPr>
        </p:nvSpPr>
        <p:spPr>
          <a:xfrm>
            <a:off x="918499" y="3273803"/>
            <a:ext cx="10354997" cy="2154436"/>
          </a:xfrm>
        </p:spPr>
        <p:txBody>
          <a:bodyPr/>
          <a:lstStyle/>
          <a:p>
            <a:pPr marL="457200" indent="-457200">
              <a:buFont typeface="Arial" panose="020B0604020202020204" pitchFamily="34" charset="0"/>
              <a:buChar char="•"/>
            </a:pPr>
            <a:r>
              <a:rPr lang="da-DK" sz="2800" b="0" dirty="0">
                <a:solidFill>
                  <a:schemeClr val="tx1">
                    <a:lumMod val="50000"/>
                    <a:lumOff val="50000"/>
                  </a:schemeClr>
                </a:solidFill>
                <a:latin typeface="+mn-lt"/>
              </a:rPr>
              <a:t>Hukommelsen påvirkes</a:t>
            </a:r>
          </a:p>
          <a:p>
            <a:pPr marL="457200" indent="-457200">
              <a:buFont typeface="Arial" panose="020B0604020202020204" pitchFamily="34" charset="0"/>
              <a:buChar char="•"/>
            </a:pPr>
            <a:r>
              <a:rPr lang="da-DK" sz="2800" b="0" dirty="0">
                <a:solidFill>
                  <a:schemeClr val="tx1">
                    <a:lumMod val="50000"/>
                    <a:lumOff val="50000"/>
                  </a:schemeClr>
                </a:solidFill>
                <a:latin typeface="+mn-lt"/>
              </a:rPr>
              <a:t>Mere uopmærksom</a:t>
            </a:r>
          </a:p>
          <a:p>
            <a:pPr marL="457200" indent="-457200">
              <a:buFont typeface="Arial" panose="020B0604020202020204" pitchFamily="34" charset="0"/>
              <a:buChar char="•"/>
            </a:pPr>
            <a:r>
              <a:rPr lang="da-DK" sz="2800" b="0" dirty="0">
                <a:solidFill>
                  <a:schemeClr val="tx1">
                    <a:lumMod val="50000"/>
                    <a:lumOff val="50000"/>
                  </a:schemeClr>
                </a:solidFill>
                <a:latin typeface="+mn-lt"/>
              </a:rPr>
              <a:t>Planlægnings- og overbliksbesvær</a:t>
            </a:r>
          </a:p>
          <a:p>
            <a:pPr marL="457200" indent="-457200">
              <a:buFont typeface="Arial" panose="020B0604020202020204" pitchFamily="34" charset="0"/>
              <a:buChar char="•"/>
            </a:pPr>
            <a:r>
              <a:rPr lang="da-DK" sz="2800" b="0" dirty="0">
                <a:solidFill>
                  <a:schemeClr val="tx1">
                    <a:lumMod val="50000"/>
                    <a:lumOff val="50000"/>
                  </a:schemeClr>
                </a:solidFill>
                <a:latin typeface="+mn-lt"/>
              </a:rPr>
              <a:t>Irritabilitet - lunten er kortere</a:t>
            </a:r>
          </a:p>
          <a:p>
            <a:pPr marL="457200" indent="-457200">
              <a:buFont typeface="Arial" panose="020B0604020202020204" pitchFamily="34" charset="0"/>
              <a:buChar char="•"/>
            </a:pPr>
            <a:r>
              <a:rPr lang="da-DK" sz="2800" b="0" dirty="0">
                <a:solidFill>
                  <a:schemeClr val="tx1">
                    <a:lumMod val="50000"/>
                    <a:lumOff val="50000"/>
                  </a:schemeClr>
                </a:solidFill>
                <a:latin typeface="+mn-lt"/>
              </a:rPr>
              <a:t>Sværere ved at vente/mere impulsiv</a:t>
            </a:r>
            <a:endParaRPr lang="da-DK" b="0" dirty="0">
              <a:solidFill>
                <a:schemeClr val="tx1">
                  <a:lumMod val="50000"/>
                  <a:lumOff val="50000"/>
                </a:schemeClr>
              </a:solidFill>
              <a:latin typeface="+mn-lt"/>
            </a:endParaRPr>
          </a:p>
        </p:txBody>
      </p:sp>
      <p:pic>
        <p:nvPicPr>
          <p:cNvPr id="13" name="Billede 12">
            <a:extLst>
              <a:ext uri="{FF2B5EF4-FFF2-40B4-BE49-F238E27FC236}">
                <a16:creationId xmlns:a16="http://schemas.microsoft.com/office/drawing/2014/main" id="{4C5E7F5F-473E-1EC7-4090-F9515203AF2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19900" y="1702664"/>
            <a:ext cx="5372100" cy="4785360"/>
          </a:xfrm>
          <a:prstGeom prst="rect">
            <a:avLst/>
          </a:prstGeom>
        </p:spPr>
      </p:pic>
      <p:sp>
        <p:nvSpPr>
          <p:cNvPr id="5" name="TextBox 4">
            <a:extLst>
              <a:ext uri="{FF2B5EF4-FFF2-40B4-BE49-F238E27FC236}">
                <a16:creationId xmlns:a16="http://schemas.microsoft.com/office/drawing/2014/main" id="{08257D21-7D37-1A56-A34E-304B538C57A9}"/>
              </a:ext>
            </a:extLst>
          </p:cNvPr>
          <p:cNvSpPr txBox="1"/>
          <p:nvPr/>
        </p:nvSpPr>
        <p:spPr>
          <a:xfrm>
            <a:off x="918499" y="6488024"/>
            <a:ext cx="7660433" cy="200055"/>
          </a:xfrm>
          <a:prstGeom prst="rect">
            <a:avLst/>
          </a:prstGeom>
          <a:noFill/>
        </p:spPr>
        <p:txBody>
          <a:bodyPr wrap="square" rtlCol="0">
            <a:spAutoFit/>
          </a:bodyPr>
          <a:lstStyle/>
          <a:p>
            <a:pPr algn="l"/>
            <a:r>
              <a:rPr lang="en-US" sz="700" dirty="0" err="1"/>
              <a:t>Cassoff</a:t>
            </a:r>
            <a:r>
              <a:rPr lang="en-US" sz="700" dirty="0"/>
              <a:t>, J., Wiebe, S. T., &amp; Gruber, R. (2013). Sleep patterns and the risk for ADHD: A review. </a:t>
            </a:r>
            <a:r>
              <a:rPr lang="en-US" sz="700" i="1" dirty="0"/>
              <a:t>Nature and Science of Sleep, 4</a:t>
            </a:r>
            <a:r>
              <a:rPr lang="en-US" sz="700" dirty="0"/>
              <a:t>, 73–80. </a:t>
            </a:r>
            <a:r>
              <a:rPr lang="en-US" sz="700" dirty="0">
                <a:hlinkClick r:id="rId3"/>
              </a:rPr>
              <a:t>https://doi.org/10.2147/NSS.S31269</a:t>
            </a:r>
            <a:endParaRPr lang="en-DK" sz="700" dirty="0"/>
          </a:p>
        </p:txBody>
      </p:sp>
    </p:spTree>
    <p:extLst>
      <p:ext uri="{BB962C8B-B14F-4D97-AF65-F5344CB8AC3E}">
        <p14:creationId xmlns:p14="http://schemas.microsoft.com/office/powerpoint/2010/main" val="10527622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8FD9B4F2-D2BE-1751-932E-81D207525A85}"/>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DEA64BC-D4B1-C478-4883-7CE2DE2EBE0E}"/>
              </a:ext>
            </a:extLst>
          </p:cNvPr>
          <p:cNvSpPr>
            <a:spLocks noGrp="1"/>
          </p:cNvSpPr>
          <p:nvPr>
            <p:ph type="title"/>
          </p:nvPr>
        </p:nvSpPr>
        <p:spPr>
          <a:xfrm>
            <a:off x="953022" y="895439"/>
            <a:ext cx="10572221" cy="830997"/>
          </a:xfrm>
        </p:spPr>
        <p:txBody>
          <a:bodyPr/>
          <a:lstStyle/>
          <a:p>
            <a:r>
              <a:rPr lang="da-DK" sz="5400" dirty="0">
                <a:latin typeface="+mn-lt"/>
              </a:rPr>
              <a:t>Refleksion</a:t>
            </a:r>
          </a:p>
        </p:txBody>
      </p:sp>
      <p:sp>
        <p:nvSpPr>
          <p:cNvPr id="5" name="Rektangel 4">
            <a:extLst>
              <a:ext uri="{FF2B5EF4-FFF2-40B4-BE49-F238E27FC236}">
                <a16:creationId xmlns:a16="http://schemas.microsoft.com/office/drawing/2014/main" id="{7B09B6F0-8FBA-1D52-D511-899AEA322428}"/>
              </a:ext>
            </a:extLst>
          </p:cNvPr>
          <p:cNvSpPr/>
          <p:nvPr/>
        </p:nvSpPr>
        <p:spPr>
          <a:xfrm>
            <a:off x="3726180" y="2872740"/>
            <a:ext cx="8465820" cy="239268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588231DA-6B3E-54A1-84B2-1459378108E3}"/>
              </a:ext>
            </a:extLst>
          </p:cNvPr>
          <p:cNvSpPr>
            <a:spLocks noGrp="1"/>
          </p:cNvSpPr>
          <p:nvPr>
            <p:ph idx="1"/>
          </p:nvPr>
        </p:nvSpPr>
        <p:spPr>
          <a:xfrm>
            <a:off x="4416081" y="3613148"/>
            <a:ext cx="7288239" cy="923330"/>
          </a:xfrm>
        </p:spPr>
        <p:txBody>
          <a:bodyPr/>
          <a:lstStyle/>
          <a:p>
            <a:r>
              <a:rPr lang="da-DK" sz="6000" dirty="0">
                <a:solidFill>
                  <a:schemeClr val="bg1"/>
                </a:solidFill>
                <a:latin typeface="+mn-lt"/>
              </a:rPr>
              <a:t>Hvordan er din søvn?</a:t>
            </a:r>
          </a:p>
        </p:txBody>
      </p:sp>
    </p:spTree>
    <p:extLst>
      <p:ext uri="{BB962C8B-B14F-4D97-AF65-F5344CB8AC3E}">
        <p14:creationId xmlns:p14="http://schemas.microsoft.com/office/powerpoint/2010/main" val="5074783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4D01DAEB-D49F-05EE-DED9-6A99D63FBC6F}"/>
              </a:ext>
            </a:extLst>
          </p:cNvPr>
          <p:cNvSpPr/>
          <p:nvPr/>
        </p:nvSpPr>
        <p:spPr>
          <a:xfrm>
            <a:off x="0" y="0"/>
            <a:ext cx="12192000" cy="5632332"/>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5AE2AF2-5A12-8079-56B4-023609D2C44F}"/>
              </a:ext>
            </a:extLst>
          </p:cNvPr>
          <p:cNvSpPr>
            <a:spLocks noGrp="1"/>
          </p:cNvSpPr>
          <p:nvPr>
            <p:ph type="title"/>
          </p:nvPr>
        </p:nvSpPr>
        <p:spPr>
          <a:xfrm>
            <a:off x="752620" y="330953"/>
            <a:ext cx="10686760" cy="1846659"/>
          </a:xfrm>
        </p:spPr>
        <p:txBody>
          <a:bodyPr/>
          <a:lstStyle/>
          <a:p>
            <a:r>
              <a:rPr lang="da-DK" sz="4000" dirty="0">
                <a:latin typeface="+mn-lt"/>
              </a:rPr>
              <a:t>Den gode søvn er et vigtigt fokusområde  i ADHD behandlingen </a:t>
            </a:r>
          </a:p>
        </p:txBody>
      </p:sp>
      <p:sp>
        <p:nvSpPr>
          <p:cNvPr id="3" name="Pladsholder til indhold 2">
            <a:extLst>
              <a:ext uri="{FF2B5EF4-FFF2-40B4-BE49-F238E27FC236}">
                <a16:creationId xmlns:a16="http://schemas.microsoft.com/office/drawing/2014/main" id="{35DED00F-E6D7-5B0B-EFE6-3F320434EB41}"/>
              </a:ext>
            </a:extLst>
          </p:cNvPr>
          <p:cNvSpPr>
            <a:spLocks noGrp="1"/>
          </p:cNvSpPr>
          <p:nvPr>
            <p:ph idx="1"/>
          </p:nvPr>
        </p:nvSpPr>
        <p:spPr>
          <a:xfrm>
            <a:off x="752620" y="1815902"/>
            <a:ext cx="10686760" cy="2708434"/>
          </a:xfrm>
        </p:spPr>
        <p:txBody>
          <a:bodyPr/>
          <a:lstStyle/>
          <a:p>
            <a:pPr marL="342900" indent="-342900">
              <a:buFont typeface="Arial" panose="020B0604020202020204" pitchFamily="34" charset="0"/>
              <a:buChar char="•"/>
            </a:pPr>
            <a:r>
              <a:rPr lang="da-DK" sz="2400" dirty="0">
                <a:solidFill>
                  <a:schemeClr val="tx1">
                    <a:lumMod val="50000"/>
                    <a:lumOff val="50000"/>
                  </a:schemeClr>
                </a:solidFill>
                <a:latin typeface="+mn-lt"/>
              </a:rPr>
              <a:t>Bedre søvn = bedre indlæring, funktionsevne og trivsel</a:t>
            </a:r>
          </a:p>
          <a:p>
            <a:pPr marL="342900" indent="-342900">
              <a:buFont typeface="Arial" panose="020B0604020202020204" pitchFamily="34" charset="0"/>
              <a:buChar char="•"/>
            </a:pPr>
            <a:r>
              <a:rPr lang="da-DK" sz="2400" dirty="0">
                <a:solidFill>
                  <a:schemeClr val="tx1">
                    <a:lumMod val="50000"/>
                    <a:lumOff val="50000"/>
                  </a:schemeClr>
                </a:solidFill>
                <a:latin typeface="+mn-lt"/>
              </a:rPr>
              <a:t>God søvn optimerer effekt af medicin og øvrige tiltag </a:t>
            </a:r>
          </a:p>
          <a:p>
            <a:pPr marL="342900" indent="-342900">
              <a:buFont typeface="Arial" panose="020B0604020202020204" pitchFamily="34" charset="0"/>
              <a:buChar char="•"/>
            </a:pPr>
            <a:r>
              <a:rPr lang="da-DK" sz="2400" dirty="0">
                <a:solidFill>
                  <a:schemeClr val="tx1">
                    <a:lumMod val="50000"/>
                    <a:lumOff val="50000"/>
                  </a:schemeClr>
                </a:solidFill>
                <a:latin typeface="+mn-lt"/>
              </a:rPr>
              <a:t>Din behandler vil spørge ind til din søvn og vil måske bede dig om at udfylde en søvndagbog</a:t>
            </a:r>
          </a:p>
          <a:p>
            <a:endParaRPr lang="da-DK" sz="2400" dirty="0">
              <a:solidFill>
                <a:schemeClr val="tx1">
                  <a:lumMod val="50000"/>
                  <a:lumOff val="50000"/>
                </a:schemeClr>
              </a:solidFill>
              <a:latin typeface="+mn-lt"/>
            </a:endParaRPr>
          </a:p>
          <a:p>
            <a:endParaRPr lang="da-DK" sz="2800" dirty="0">
              <a:solidFill>
                <a:schemeClr val="tx1">
                  <a:lumMod val="50000"/>
                  <a:lumOff val="50000"/>
                </a:schemeClr>
              </a:solidFill>
              <a:latin typeface="+mn-lt"/>
            </a:endParaRPr>
          </a:p>
          <a:p>
            <a:endParaRPr lang="da-DK" sz="2800" dirty="0">
              <a:solidFill>
                <a:schemeClr val="tx1">
                  <a:lumMod val="50000"/>
                  <a:lumOff val="50000"/>
                </a:schemeClr>
              </a:solidFill>
              <a:latin typeface="+mn-lt"/>
            </a:endParaRPr>
          </a:p>
        </p:txBody>
      </p:sp>
      <p:pic>
        <p:nvPicPr>
          <p:cNvPr id="1026" name="Picture 2" descr="Søvnforstyrrelser hos børn og unge | Ugeskriftet.dk">
            <a:extLst>
              <a:ext uri="{FF2B5EF4-FFF2-40B4-BE49-F238E27FC236}">
                <a16:creationId xmlns:a16="http://schemas.microsoft.com/office/drawing/2014/main" id="{11619CA6-25A8-2641-0CC8-3F94C6BCC80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34330" y="3377961"/>
            <a:ext cx="7254240" cy="3095141"/>
          </a:xfrm>
          <a:prstGeom prst="rect">
            <a:avLst/>
          </a:prstGeom>
          <a:noFill/>
          <a:ln w="76200">
            <a:solidFill>
              <a:srgbClr val="70578B"/>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0BE826F-4CA7-372B-1853-1DE6848DA614}"/>
              </a:ext>
            </a:extLst>
          </p:cNvPr>
          <p:cNvSpPr txBox="1"/>
          <p:nvPr/>
        </p:nvSpPr>
        <p:spPr>
          <a:xfrm>
            <a:off x="888274" y="6620622"/>
            <a:ext cx="7346351" cy="200055"/>
          </a:xfrm>
          <a:prstGeom prst="rect">
            <a:avLst/>
          </a:prstGeom>
          <a:noFill/>
        </p:spPr>
        <p:txBody>
          <a:bodyPr wrap="square" rtlCol="0">
            <a:spAutoFit/>
          </a:bodyPr>
          <a:lstStyle/>
          <a:p>
            <a:pPr algn="l"/>
            <a:r>
              <a:rPr lang="en-US" sz="700" dirty="0"/>
              <a:t>Hiscock, Harriet, et al. "Impact of a </a:t>
            </a:r>
            <a:r>
              <a:rPr lang="en-US" sz="700" dirty="0" err="1"/>
              <a:t>behavioural</a:t>
            </a:r>
            <a:r>
              <a:rPr lang="en-US" sz="700" dirty="0"/>
              <a:t> sleep intervention on symptoms and sleep in children with ADHD." </a:t>
            </a:r>
            <a:r>
              <a:rPr lang="en-US" sz="700" i="1" dirty="0"/>
              <a:t>BMJ</a:t>
            </a:r>
            <a:r>
              <a:rPr lang="en-US" sz="700" dirty="0"/>
              <a:t>, vol. 350, 2015, p. h68. </a:t>
            </a:r>
            <a:r>
              <a:rPr lang="en-US" sz="700" dirty="0">
                <a:hlinkClick r:id="rId4"/>
              </a:rPr>
              <a:t>https://doi.org/10.1136/bmj.h68</a:t>
            </a:r>
            <a:endParaRPr lang="en-DK" sz="700" dirty="0"/>
          </a:p>
        </p:txBody>
      </p:sp>
    </p:spTree>
    <p:extLst>
      <p:ext uri="{BB962C8B-B14F-4D97-AF65-F5344CB8AC3E}">
        <p14:creationId xmlns:p14="http://schemas.microsoft.com/office/powerpoint/2010/main" val="37330120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4691661F-A37F-70E4-A694-D2F015CF315D}"/>
              </a:ext>
            </a:extLst>
          </p:cNvPr>
          <p:cNvSpPr/>
          <p:nvPr/>
        </p:nvSpPr>
        <p:spPr>
          <a:xfrm>
            <a:off x="0" y="0"/>
            <a:ext cx="8663940" cy="6858000"/>
          </a:xfrm>
          <a:prstGeom prst="rect">
            <a:avLst/>
          </a:prstGeom>
          <a:solidFill>
            <a:srgbClr val="70578B"/>
          </a:solidFill>
          <a:ln>
            <a:solidFill>
              <a:srgbClr val="7057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C814BD9D-07BC-AC3D-525F-A8D148CF4087}"/>
              </a:ext>
            </a:extLst>
          </p:cNvPr>
          <p:cNvSpPr>
            <a:spLocks noGrp="1"/>
          </p:cNvSpPr>
          <p:nvPr>
            <p:ph type="title"/>
          </p:nvPr>
        </p:nvSpPr>
        <p:spPr>
          <a:xfrm>
            <a:off x="587780" y="1307140"/>
            <a:ext cx="7587352" cy="769441"/>
          </a:xfrm>
        </p:spPr>
        <p:txBody>
          <a:bodyPr/>
          <a:lstStyle/>
          <a:p>
            <a:r>
              <a:rPr lang="da-DK" dirty="0">
                <a:solidFill>
                  <a:schemeClr val="bg1"/>
                </a:solidFill>
                <a:latin typeface="+mn-lt"/>
              </a:rPr>
              <a:t>Hvorfor kan du ikke sove?</a:t>
            </a:r>
          </a:p>
        </p:txBody>
      </p:sp>
      <p:sp>
        <p:nvSpPr>
          <p:cNvPr id="3" name="Pladsholder til indhold 2">
            <a:extLst>
              <a:ext uri="{FF2B5EF4-FFF2-40B4-BE49-F238E27FC236}">
                <a16:creationId xmlns:a16="http://schemas.microsoft.com/office/drawing/2014/main" id="{71D6BD76-5A8A-21CC-ABDD-F60766222E51}"/>
              </a:ext>
            </a:extLst>
          </p:cNvPr>
          <p:cNvSpPr>
            <a:spLocks noGrp="1"/>
          </p:cNvSpPr>
          <p:nvPr>
            <p:ph idx="1"/>
          </p:nvPr>
        </p:nvSpPr>
        <p:spPr>
          <a:xfrm>
            <a:off x="587779" y="2477768"/>
            <a:ext cx="7844499" cy="2008242"/>
          </a:xfrm>
        </p:spPr>
        <p:txBody>
          <a:bodyPr/>
          <a:lstStyle/>
          <a:p>
            <a:pPr marL="457200" indent="-457200">
              <a:buFont typeface="Arial" panose="020B0604020202020204" pitchFamily="34" charset="0"/>
              <a:buChar char="•"/>
            </a:pPr>
            <a:r>
              <a:rPr lang="da-DK" sz="3200" dirty="0">
                <a:solidFill>
                  <a:schemeClr val="bg1"/>
                </a:solidFill>
                <a:latin typeface="+mn-lt"/>
              </a:rPr>
              <a:t>Tankemylder</a:t>
            </a:r>
          </a:p>
          <a:p>
            <a:pPr marL="457200" indent="-457200">
              <a:buFont typeface="Arial" panose="020B0604020202020204" pitchFamily="34" charset="0"/>
              <a:buChar char="•"/>
            </a:pPr>
            <a:r>
              <a:rPr lang="da-DK" sz="3200" dirty="0">
                <a:solidFill>
                  <a:schemeClr val="bg1"/>
                </a:solidFill>
                <a:latin typeface="+mn-lt"/>
              </a:rPr>
              <a:t>Kropslig uro</a:t>
            </a:r>
          </a:p>
          <a:p>
            <a:pPr marL="457200" indent="-457200">
              <a:buFont typeface="Arial" panose="020B0604020202020204" pitchFamily="34" charset="0"/>
              <a:buChar char="•"/>
            </a:pPr>
            <a:r>
              <a:rPr lang="da-DK" sz="3200" dirty="0">
                <a:solidFill>
                  <a:schemeClr val="bg1"/>
                </a:solidFill>
                <a:latin typeface="+mn-lt"/>
              </a:rPr>
              <a:t>Angst og bekymring</a:t>
            </a:r>
          </a:p>
          <a:p>
            <a:pPr marL="457200" indent="-457200">
              <a:buFont typeface="Arial" panose="020B0604020202020204" pitchFamily="34" charset="0"/>
              <a:buChar char="•"/>
            </a:pPr>
            <a:r>
              <a:rPr lang="da-DK" sz="3200" dirty="0">
                <a:solidFill>
                  <a:schemeClr val="bg1"/>
                </a:solidFill>
                <a:latin typeface="+mn-lt"/>
              </a:rPr>
              <a:t>ADHD medicin ikke tilstrækkeligt tilpasset</a:t>
            </a:r>
          </a:p>
        </p:txBody>
      </p:sp>
      <p:grpSp>
        <p:nvGrpSpPr>
          <p:cNvPr id="16" name="Gruppe 15">
            <a:extLst>
              <a:ext uri="{FF2B5EF4-FFF2-40B4-BE49-F238E27FC236}">
                <a16:creationId xmlns:a16="http://schemas.microsoft.com/office/drawing/2014/main" id="{23900BA0-3316-9C8C-1B27-AB383298D56E}"/>
              </a:ext>
            </a:extLst>
          </p:cNvPr>
          <p:cNvGrpSpPr/>
          <p:nvPr/>
        </p:nvGrpSpPr>
        <p:grpSpPr>
          <a:xfrm>
            <a:off x="8884919" y="807724"/>
            <a:ext cx="3307081" cy="6050276"/>
            <a:chOff x="8884919" y="807724"/>
            <a:chExt cx="3307081" cy="6050276"/>
          </a:xfrm>
        </p:grpSpPr>
        <p:grpSp>
          <p:nvGrpSpPr>
            <p:cNvPr id="7" name="Gruppe 6">
              <a:extLst>
                <a:ext uri="{FF2B5EF4-FFF2-40B4-BE49-F238E27FC236}">
                  <a16:creationId xmlns:a16="http://schemas.microsoft.com/office/drawing/2014/main" id="{2B55273E-15D4-5DA9-4BE7-6C41ED65A0FC}"/>
                </a:ext>
              </a:extLst>
            </p:cNvPr>
            <p:cNvGrpSpPr/>
            <p:nvPr/>
          </p:nvGrpSpPr>
          <p:grpSpPr>
            <a:xfrm>
              <a:off x="8884919" y="807724"/>
              <a:ext cx="3307081" cy="6050276"/>
              <a:chOff x="9088827" y="1706446"/>
              <a:chExt cx="3010216" cy="5108631"/>
            </a:xfrm>
          </p:grpSpPr>
          <p:pic>
            <p:nvPicPr>
              <p:cNvPr id="4" name="Billede 3">
                <a:extLst>
                  <a:ext uri="{FF2B5EF4-FFF2-40B4-BE49-F238E27FC236}">
                    <a16:creationId xmlns:a16="http://schemas.microsoft.com/office/drawing/2014/main" id="{422B8A91-5ABF-5520-0D2A-2828BC7CFB8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088827" y="1706446"/>
                <a:ext cx="2837965" cy="5108631"/>
              </a:xfrm>
              <a:prstGeom prst="rect">
                <a:avLst/>
              </a:prstGeom>
            </p:spPr>
          </p:pic>
          <p:cxnSp>
            <p:nvCxnSpPr>
              <p:cNvPr id="6" name="Lige forbindelse 5">
                <a:extLst>
                  <a:ext uri="{FF2B5EF4-FFF2-40B4-BE49-F238E27FC236}">
                    <a16:creationId xmlns:a16="http://schemas.microsoft.com/office/drawing/2014/main" id="{77AD5116-7C80-5738-125E-D5AACFB02DCE}"/>
                  </a:ext>
                </a:extLst>
              </p:cNvPr>
              <p:cNvCxnSpPr>
                <a:cxnSpLocks/>
              </p:cNvCxnSpPr>
              <p:nvPr/>
            </p:nvCxnSpPr>
            <p:spPr>
              <a:xfrm flipH="1">
                <a:off x="9088827" y="6228920"/>
                <a:ext cx="3010216" cy="0"/>
              </a:xfrm>
              <a:prstGeom prst="line">
                <a:avLst/>
              </a:prstGeom>
              <a:ln w="19050">
                <a:solidFill>
                  <a:srgbClr val="70578B"/>
                </a:solidFill>
              </a:ln>
            </p:spPr>
            <p:style>
              <a:lnRef idx="1">
                <a:schemeClr val="accent1"/>
              </a:lnRef>
              <a:fillRef idx="0">
                <a:schemeClr val="accent1"/>
              </a:fillRef>
              <a:effectRef idx="0">
                <a:schemeClr val="accent1"/>
              </a:effectRef>
              <a:fontRef idx="minor">
                <a:schemeClr val="tx1"/>
              </a:fontRef>
            </p:style>
          </p:cxnSp>
        </p:grpSp>
        <p:cxnSp>
          <p:nvCxnSpPr>
            <p:cNvPr id="11" name="Lige forbindelse 10">
              <a:extLst>
                <a:ext uri="{FF2B5EF4-FFF2-40B4-BE49-F238E27FC236}">
                  <a16:creationId xmlns:a16="http://schemas.microsoft.com/office/drawing/2014/main" id="{1DDE2867-A8FB-406C-323F-B405E9203F68}"/>
                </a:ext>
              </a:extLst>
            </p:cNvPr>
            <p:cNvCxnSpPr>
              <a:cxnSpLocks/>
            </p:cNvCxnSpPr>
            <p:nvPr/>
          </p:nvCxnSpPr>
          <p:spPr>
            <a:xfrm flipH="1">
              <a:off x="9155906" y="6163796"/>
              <a:ext cx="21431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7033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FF57AC6-F40D-A587-D7D7-9E2EC3261BDC}"/>
              </a:ext>
            </a:extLst>
          </p:cNvPr>
          <p:cNvSpPr/>
          <p:nvPr/>
        </p:nvSpPr>
        <p:spPr>
          <a:xfrm>
            <a:off x="0" y="5972175"/>
            <a:ext cx="12192000" cy="88582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F1AFD079-F561-CD8A-ED9D-9A03EB1014DD}"/>
              </a:ext>
            </a:extLst>
          </p:cNvPr>
          <p:cNvSpPr>
            <a:spLocks noGrp="1"/>
          </p:cNvSpPr>
          <p:nvPr>
            <p:ph type="title"/>
          </p:nvPr>
        </p:nvSpPr>
        <p:spPr>
          <a:xfrm>
            <a:off x="809889" y="501104"/>
            <a:ext cx="10572221" cy="769441"/>
          </a:xfrm>
        </p:spPr>
        <p:txBody>
          <a:bodyPr/>
          <a:lstStyle/>
          <a:p>
            <a:r>
              <a:rPr lang="da-DK" dirty="0">
                <a:solidFill>
                  <a:srgbClr val="70578B"/>
                </a:solidFill>
                <a:latin typeface="+mn-lt"/>
              </a:rPr>
              <a:t>Døgnrytmen er forskudt ved ADHD</a:t>
            </a:r>
          </a:p>
        </p:txBody>
      </p:sp>
      <p:sp>
        <p:nvSpPr>
          <p:cNvPr id="3" name="Pladsholder til indhold 2">
            <a:extLst>
              <a:ext uri="{FF2B5EF4-FFF2-40B4-BE49-F238E27FC236}">
                <a16:creationId xmlns:a16="http://schemas.microsoft.com/office/drawing/2014/main" id="{3CAA0D24-03B5-495E-DA87-16DEB9A40C74}"/>
              </a:ext>
            </a:extLst>
          </p:cNvPr>
          <p:cNvSpPr>
            <a:spLocks noGrp="1"/>
          </p:cNvSpPr>
          <p:nvPr>
            <p:ph idx="1"/>
          </p:nvPr>
        </p:nvSpPr>
        <p:spPr>
          <a:xfrm>
            <a:off x="6005243" y="1999566"/>
            <a:ext cx="5576618" cy="3693319"/>
          </a:xfrm>
        </p:spPr>
        <p:txBody>
          <a:bodyPr/>
          <a:lstStyle/>
          <a:p>
            <a:pPr marL="457200" indent="-457200">
              <a:buFont typeface="Arial" panose="020B0604020202020204" pitchFamily="34" charset="0"/>
              <a:buChar char="•"/>
            </a:pPr>
            <a:r>
              <a:rPr lang="da-DK" sz="2400" b="0" dirty="0">
                <a:solidFill>
                  <a:srgbClr val="70578B"/>
                </a:solidFill>
                <a:latin typeface="+mn-lt"/>
              </a:rPr>
              <a:t>Den naturlige rytme er ofte forskudt op til flere timer</a:t>
            </a:r>
          </a:p>
          <a:p>
            <a:pPr marL="457200" indent="-457200">
              <a:buFont typeface="Arial" panose="020B0604020202020204" pitchFamily="34" charset="0"/>
              <a:buChar char="•"/>
            </a:pPr>
            <a:r>
              <a:rPr lang="da-DK" sz="2400" b="0" dirty="0">
                <a:solidFill>
                  <a:srgbClr val="70578B"/>
                </a:solidFill>
                <a:latin typeface="+mn-lt"/>
              </a:rPr>
              <a:t>Produktionen af melatonin kan være påvirket</a:t>
            </a:r>
          </a:p>
          <a:p>
            <a:pPr marL="457200" indent="-457200">
              <a:buFont typeface="Arial" panose="020B0604020202020204" pitchFamily="34" charset="0"/>
              <a:buChar char="•"/>
            </a:pPr>
            <a:r>
              <a:rPr lang="da-DK" sz="2400" b="0" dirty="0">
                <a:solidFill>
                  <a:srgbClr val="70578B"/>
                </a:solidFill>
                <a:latin typeface="+mn-lt"/>
              </a:rPr>
              <a:t>Melatoninfrigørelsen topper senere på aftenen sammenlignet med personer uden ADHD</a:t>
            </a:r>
          </a:p>
          <a:p>
            <a:pPr marL="457200" indent="-457200">
              <a:buFont typeface="Arial" panose="020B0604020202020204" pitchFamily="34" charset="0"/>
              <a:buChar char="•"/>
            </a:pPr>
            <a:r>
              <a:rPr lang="da-DK" sz="2400" b="0" dirty="0">
                <a:solidFill>
                  <a:srgbClr val="70578B"/>
                </a:solidFill>
                <a:latin typeface="+mn-lt"/>
              </a:rPr>
              <a:t>Det kan derfor være svært at komme i seng og nå at sove</a:t>
            </a:r>
          </a:p>
          <a:p>
            <a:pPr marL="457200" indent="-457200">
              <a:buFont typeface="Arial" panose="020B0604020202020204" pitchFamily="34" charset="0"/>
              <a:buChar char="•"/>
            </a:pPr>
            <a:r>
              <a:rPr lang="da-DK" sz="2400" b="0" dirty="0">
                <a:solidFill>
                  <a:srgbClr val="70578B"/>
                </a:solidFill>
                <a:latin typeface="+mn-lt"/>
              </a:rPr>
              <a:t>Kronisk søvnunderskud</a:t>
            </a:r>
          </a:p>
        </p:txBody>
      </p:sp>
      <p:pic>
        <p:nvPicPr>
          <p:cNvPr id="8" name="Billede 7">
            <a:extLst>
              <a:ext uri="{FF2B5EF4-FFF2-40B4-BE49-F238E27FC236}">
                <a16:creationId xmlns:a16="http://schemas.microsoft.com/office/drawing/2014/main" id="{FB158D71-5797-2004-5417-A3CC903092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32" y="938715"/>
            <a:ext cx="6010275" cy="5606599"/>
          </a:xfrm>
          <a:prstGeom prst="rect">
            <a:avLst/>
          </a:prstGeom>
        </p:spPr>
      </p:pic>
      <p:sp>
        <p:nvSpPr>
          <p:cNvPr id="5" name="TextBox 4">
            <a:extLst>
              <a:ext uri="{FF2B5EF4-FFF2-40B4-BE49-F238E27FC236}">
                <a16:creationId xmlns:a16="http://schemas.microsoft.com/office/drawing/2014/main" id="{C7AA982E-0A93-E02C-4EBB-35FD98F0690D}"/>
              </a:ext>
            </a:extLst>
          </p:cNvPr>
          <p:cNvSpPr txBox="1"/>
          <p:nvPr/>
        </p:nvSpPr>
        <p:spPr>
          <a:xfrm>
            <a:off x="1035698" y="6167535"/>
            <a:ext cx="7221894" cy="307777"/>
          </a:xfrm>
          <a:prstGeom prst="rect">
            <a:avLst/>
          </a:prstGeom>
          <a:noFill/>
        </p:spPr>
        <p:txBody>
          <a:bodyPr wrap="square" rtlCol="0">
            <a:spAutoFit/>
          </a:bodyPr>
          <a:lstStyle/>
          <a:p>
            <a:pPr algn="l"/>
            <a:r>
              <a:rPr lang="en-US" sz="700" dirty="0">
                <a:solidFill>
                  <a:schemeClr val="bg1"/>
                </a:solidFill>
              </a:rPr>
              <a:t>Coogan, A. N., &amp; McGowan, N. M. (2017). A systematic review of circadian function, chronotype and chronotherapy in ADHD: implications for </a:t>
            </a:r>
            <a:r>
              <a:rPr lang="en-US" sz="700" dirty="0" err="1">
                <a:solidFill>
                  <a:schemeClr val="bg1"/>
                </a:solidFill>
              </a:rPr>
              <a:t>aetiology</a:t>
            </a:r>
            <a:r>
              <a:rPr lang="en-US" sz="700" dirty="0">
                <a:solidFill>
                  <a:schemeClr val="bg1"/>
                </a:solidFill>
              </a:rPr>
              <a:t> and treatment. </a:t>
            </a:r>
            <a:r>
              <a:rPr lang="en-US" sz="700" i="1" dirty="0">
                <a:solidFill>
                  <a:schemeClr val="bg1"/>
                </a:solidFill>
              </a:rPr>
              <a:t>European Neuropsychopharmacology</a:t>
            </a:r>
            <a:r>
              <a:rPr lang="en-US" sz="700" dirty="0">
                <a:solidFill>
                  <a:schemeClr val="bg1"/>
                </a:solidFill>
              </a:rPr>
              <a:t>, 27(5), 391–401. https://doi.org/10.1016/j.euroneuro.2017.03.007</a:t>
            </a:r>
            <a:endParaRPr lang="en-DK" sz="700" dirty="0">
              <a:solidFill>
                <a:schemeClr val="bg1"/>
              </a:solidFill>
            </a:endParaRPr>
          </a:p>
        </p:txBody>
      </p:sp>
    </p:spTree>
    <p:extLst>
      <p:ext uri="{BB962C8B-B14F-4D97-AF65-F5344CB8AC3E}">
        <p14:creationId xmlns:p14="http://schemas.microsoft.com/office/powerpoint/2010/main" val="18365450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A180E-94BE-9554-FD11-999BC716F63D}"/>
              </a:ext>
            </a:extLst>
          </p:cNvPr>
          <p:cNvSpPr>
            <a:spLocks noGrp="1"/>
          </p:cNvSpPr>
          <p:nvPr>
            <p:ph type="title"/>
          </p:nvPr>
        </p:nvSpPr>
        <p:spPr>
          <a:xfrm>
            <a:off x="647577" y="884159"/>
            <a:ext cx="10572221" cy="769441"/>
          </a:xfrm>
        </p:spPr>
        <p:txBody>
          <a:bodyPr/>
          <a:lstStyle/>
          <a:p>
            <a:r>
              <a:rPr lang="da-DK" dirty="0">
                <a:solidFill>
                  <a:srgbClr val="70578B"/>
                </a:solidFill>
                <a:latin typeface="+mn-lt"/>
              </a:rPr>
              <a:t>Hvad kan du gøre?</a:t>
            </a:r>
          </a:p>
        </p:txBody>
      </p:sp>
      <p:sp>
        <p:nvSpPr>
          <p:cNvPr id="4" name="Rektangel 3">
            <a:extLst>
              <a:ext uri="{FF2B5EF4-FFF2-40B4-BE49-F238E27FC236}">
                <a16:creationId xmlns:a16="http://schemas.microsoft.com/office/drawing/2014/main" id="{DA098D76-A1C1-8587-7C36-F923D71B762A}"/>
              </a:ext>
            </a:extLst>
          </p:cNvPr>
          <p:cNvSpPr/>
          <p:nvPr/>
        </p:nvSpPr>
        <p:spPr>
          <a:xfrm>
            <a:off x="0" y="5972175"/>
            <a:ext cx="12192000" cy="885825"/>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8" name="Billede 7">
            <a:extLst>
              <a:ext uri="{FF2B5EF4-FFF2-40B4-BE49-F238E27FC236}">
                <a16:creationId xmlns:a16="http://schemas.microsoft.com/office/drawing/2014/main" id="{51984825-474A-BEDB-6815-22B692CB07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4005" y="4011354"/>
            <a:ext cx="7317995" cy="3287271"/>
          </a:xfrm>
          <a:prstGeom prst="rect">
            <a:avLst/>
          </a:prstGeom>
        </p:spPr>
      </p:pic>
      <p:sp>
        <p:nvSpPr>
          <p:cNvPr id="3" name="Pladsholder til indhold 2">
            <a:extLst>
              <a:ext uri="{FF2B5EF4-FFF2-40B4-BE49-F238E27FC236}">
                <a16:creationId xmlns:a16="http://schemas.microsoft.com/office/drawing/2014/main" id="{432CEBBB-0899-9545-2AEE-FFBDAC68635B}"/>
              </a:ext>
            </a:extLst>
          </p:cNvPr>
          <p:cNvSpPr>
            <a:spLocks noGrp="1"/>
          </p:cNvSpPr>
          <p:nvPr>
            <p:ph idx="1"/>
          </p:nvPr>
        </p:nvSpPr>
        <p:spPr>
          <a:xfrm>
            <a:off x="709453" y="1816815"/>
            <a:ext cx="9397074" cy="2369880"/>
          </a:xfrm>
        </p:spPr>
        <p:txBody>
          <a:bodyPr/>
          <a:lstStyle/>
          <a:p>
            <a:pPr marL="457200" indent="-457200">
              <a:buFont typeface="Arial" panose="020B0604020202020204" pitchFamily="34" charset="0"/>
              <a:buChar char="•"/>
            </a:pPr>
            <a:r>
              <a:rPr lang="da-DK" sz="2200" b="0" dirty="0">
                <a:solidFill>
                  <a:srgbClr val="70578B"/>
                </a:solidFill>
                <a:latin typeface="+mn-lt"/>
              </a:rPr>
              <a:t>Støtte kroppen i en fast døgnrytme</a:t>
            </a:r>
          </a:p>
          <a:p>
            <a:pPr marL="457200" indent="-457200">
              <a:buFont typeface="Arial" panose="020B0604020202020204" pitchFamily="34" charset="0"/>
              <a:buChar char="•"/>
            </a:pPr>
            <a:r>
              <a:rPr lang="da-DK" sz="2200" b="0" dirty="0">
                <a:solidFill>
                  <a:srgbClr val="70578B"/>
                </a:solidFill>
                <a:latin typeface="+mn-lt"/>
              </a:rPr>
              <a:t>Gå i seng og stå op på faste tidspunkter</a:t>
            </a:r>
          </a:p>
          <a:p>
            <a:pPr marL="457200" indent="-457200">
              <a:buFont typeface="Arial" panose="020B0604020202020204" pitchFamily="34" charset="0"/>
              <a:buChar char="•"/>
            </a:pPr>
            <a:r>
              <a:rPr lang="da-DK" sz="2200" b="0" dirty="0">
                <a:solidFill>
                  <a:srgbClr val="70578B"/>
                </a:solidFill>
                <a:latin typeface="+mn-lt"/>
              </a:rPr>
              <a:t>Undgå at sove i løbet af dagen og ellers kun en kort lur (helst før kl. 15.00)</a:t>
            </a:r>
          </a:p>
          <a:p>
            <a:pPr marL="457200" indent="-457200">
              <a:buFont typeface="Arial" panose="020B0604020202020204" pitchFamily="34" charset="0"/>
              <a:buChar char="•"/>
            </a:pPr>
            <a:r>
              <a:rPr lang="da-DK" sz="2200" b="0" dirty="0">
                <a:solidFill>
                  <a:srgbClr val="70578B"/>
                </a:solidFill>
                <a:latin typeface="+mn-lt"/>
              </a:rPr>
              <a:t>Få lys og være aktiv i løbet af dagen</a:t>
            </a:r>
          </a:p>
          <a:p>
            <a:pPr marL="457200" indent="-457200">
              <a:buFont typeface="Arial" panose="020B0604020202020204" pitchFamily="34" charset="0"/>
              <a:buChar char="•"/>
            </a:pPr>
            <a:r>
              <a:rPr lang="da-DK" sz="2200" b="0" dirty="0">
                <a:solidFill>
                  <a:srgbClr val="70578B"/>
                </a:solidFill>
                <a:latin typeface="+mn-lt"/>
              </a:rPr>
              <a:t>Særligt naturligt lys først på dagen </a:t>
            </a:r>
          </a:p>
          <a:p>
            <a:pPr marL="457200" indent="-457200">
              <a:buFont typeface="Arial" panose="020B0604020202020204" pitchFamily="34" charset="0"/>
              <a:buChar char="•"/>
            </a:pPr>
            <a:r>
              <a:rPr lang="da-DK" sz="2200" b="0" dirty="0">
                <a:solidFill>
                  <a:srgbClr val="70578B"/>
                </a:solidFill>
                <a:latin typeface="+mn-lt"/>
              </a:rPr>
              <a:t>Lysterapilampe kan bruges i den mørke tid eller hvis du mest er indendørs</a:t>
            </a:r>
          </a:p>
          <a:p>
            <a:pPr marL="457200" indent="-457200">
              <a:buFont typeface="Arial" panose="020B0604020202020204" pitchFamily="34" charset="0"/>
              <a:buChar char="•"/>
            </a:pPr>
            <a:r>
              <a:rPr lang="da-DK" sz="2200" b="0" dirty="0">
                <a:solidFill>
                  <a:srgbClr val="70578B"/>
                </a:solidFill>
                <a:latin typeface="+mn-lt"/>
              </a:rPr>
              <a:t>Brug kun soveværelset til at sove i</a:t>
            </a:r>
          </a:p>
        </p:txBody>
      </p:sp>
    </p:spTree>
    <p:extLst>
      <p:ext uri="{BB962C8B-B14F-4D97-AF65-F5344CB8AC3E}">
        <p14:creationId xmlns:p14="http://schemas.microsoft.com/office/powerpoint/2010/main" val="42591241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9D61FED-672F-6158-E430-D7A97C1C1213}"/>
              </a:ext>
            </a:extLst>
          </p:cNvPr>
          <p:cNvSpPr/>
          <p:nvPr/>
        </p:nvSpPr>
        <p:spPr>
          <a:xfrm>
            <a:off x="9899374" y="6321287"/>
            <a:ext cx="2292626" cy="536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D9DF21D3-C65B-7793-6FC3-FC984D6FF88A}"/>
              </a:ext>
            </a:extLst>
          </p:cNvPr>
          <p:cNvSpPr/>
          <p:nvPr/>
        </p:nvSpPr>
        <p:spPr>
          <a:xfrm>
            <a:off x="0" y="0"/>
            <a:ext cx="12192000" cy="132003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 name="Gruppe 4">
            <a:extLst>
              <a:ext uri="{FF2B5EF4-FFF2-40B4-BE49-F238E27FC236}">
                <a16:creationId xmlns:a16="http://schemas.microsoft.com/office/drawing/2014/main" id="{E80056FE-C709-79F6-4F59-EF627C5CEA5D}"/>
              </a:ext>
            </a:extLst>
          </p:cNvPr>
          <p:cNvGrpSpPr/>
          <p:nvPr/>
        </p:nvGrpSpPr>
        <p:grpSpPr>
          <a:xfrm>
            <a:off x="1534885" y="1828800"/>
            <a:ext cx="10828571" cy="5419700"/>
            <a:chOff x="171457" y="1146404"/>
            <a:chExt cx="12192000" cy="6102096"/>
          </a:xfrm>
        </p:grpSpPr>
        <p:pic>
          <p:nvPicPr>
            <p:cNvPr id="8" name="Billede 7">
              <a:extLst>
                <a:ext uri="{FF2B5EF4-FFF2-40B4-BE49-F238E27FC236}">
                  <a16:creationId xmlns:a16="http://schemas.microsoft.com/office/drawing/2014/main" id="{E3141BE2-258F-B74F-73A6-D1C370FA0F24}"/>
                </a:ext>
              </a:extLst>
            </p:cNvPr>
            <p:cNvPicPr>
              <a:picLocks noChangeAspect="1"/>
            </p:cNvPicPr>
            <p:nvPr/>
          </p:nvPicPr>
          <p:blipFill>
            <a:blip r:embed="rId3"/>
            <a:stretch>
              <a:fillRect/>
            </a:stretch>
          </p:blipFill>
          <p:spPr>
            <a:xfrm>
              <a:off x="171457" y="1146404"/>
              <a:ext cx="12192000" cy="6102096"/>
            </a:xfrm>
            <a:prstGeom prst="rect">
              <a:avLst/>
            </a:prstGeom>
          </p:spPr>
        </p:pic>
        <p:sp>
          <p:nvSpPr>
            <p:cNvPr id="4" name="Rektangel 3">
              <a:extLst>
                <a:ext uri="{FF2B5EF4-FFF2-40B4-BE49-F238E27FC236}">
                  <a16:creationId xmlns:a16="http://schemas.microsoft.com/office/drawing/2014/main" id="{7FD1507F-C702-7705-25E9-A1983786EB14}"/>
                </a:ext>
              </a:extLst>
            </p:cNvPr>
            <p:cNvSpPr/>
            <p:nvPr/>
          </p:nvSpPr>
          <p:spPr>
            <a:xfrm>
              <a:off x="3203836" y="5348896"/>
              <a:ext cx="4162091" cy="302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 name="Titel 1">
            <a:extLst>
              <a:ext uri="{FF2B5EF4-FFF2-40B4-BE49-F238E27FC236}">
                <a16:creationId xmlns:a16="http://schemas.microsoft.com/office/drawing/2014/main" id="{ED0B901C-6A76-E781-3E9A-D199DCA96AD6}"/>
              </a:ext>
            </a:extLst>
          </p:cNvPr>
          <p:cNvSpPr>
            <a:spLocks noGrp="1"/>
          </p:cNvSpPr>
          <p:nvPr>
            <p:ph type="title"/>
          </p:nvPr>
        </p:nvSpPr>
        <p:spPr>
          <a:xfrm>
            <a:off x="478490" y="258552"/>
            <a:ext cx="10572221" cy="769441"/>
          </a:xfrm>
        </p:spPr>
        <p:txBody>
          <a:bodyPr/>
          <a:lstStyle/>
          <a:p>
            <a:r>
              <a:rPr lang="da-DK" dirty="0">
                <a:solidFill>
                  <a:schemeClr val="bg1"/>
                </a:solidFill>
                <a:latin typeface="+mn-lt"/>
              </a:rPr>
              <a:t>Gode aftenrutiner</a:t>
            </a:r>
          </a:p>
        </p:txBody>
      </p:sp>
      <p:sp>
        <p:nvSpPr>
          <p:cNvPr id="3" name="Pladsholder til indhold 2">
            <a:extLst>
              <a:ext uri="{FF2B5EF4-FFF2-40B4-BE49-F238E27FC236}">
                <a16:creationId xmlns:a16="http://schemas.microsoft.com/office/drawing/2014/main" id="{AB840CBA-83EF-F596-C6AB-BD9BA266BD14}"/>
              </a:ext>
            </a:extLst>
          </p:cNvPr>
          <p:cNvSpPr>
            <a:spLocks noGrp="1"/>
          </p:cNvSpPr>
          <p:nvPr>
            <p:ph idx="1"/>
          </p:nvPr>
        </p:nvSpPr>
        <p:spPr>
          <a:xfrm>
            <a:off x="478490" y="1727909"/>
            <a:ext cx="10354997" cy="1969770"/>
          </a:xfrm>
        </p:spPr>
        <p:txBody>
          <a:bodyPr/>
          <a:lstStyle/>
          <a:p>
            <a:pPr marL="285750" indent="-285750">
              <a:buFont typeface="Arial" panose="020B0604020202020204" pitchFamily="34" charset="0"/>
              <a:buChar char="•"/>
            </a:pPr>
            <a:r>
              <a:rPr lang="da-DK" sz="1600" b="0" dirty="0">
                <a:solidFill>
                  <a:srgbClr val="70578B"/>
                </a:solidFill>
                <a:latin typeface="+mn-lt"/>
              </a:rPr>
              <a:t>Lave rare rolige aktiviteter- et varmt bad, læse, mindfulness, høre rolig musik, dæmpe belysning</a:t>
            </a:r>
          </a:p>
          <a:p>
            <a:pPr marL="285750" indent="-285750">
              <a:buFont typeface="Arial" panose="020B0604020202020204" pitchFamily="34" charset="0"/>
              <a:buChar char="•"/>
            </a:pPr>
            <a:r>
              <a:rPr lang="da-DK" sz="1600" b="0" dirty="0">
                <a:solidFill>
                  <a:srgbClr val="70578B"/>
                </a:solidFill>
                <a:latin typeface="+mn-lt"/>
              </a:rPr>
              <a:t>Ikke spise tunge eller sukkerholdige måltider sent på aftenen</a:t>
            </a:r>
          </a:p>
          <a:p>
            <a:pPr marL="285750" indent="-285750">
              <a:buFont typeface="Arial" panose="020B0604020202020204" pitchFamily="34" charset="0"/>
              <a:buChar char="•"/>
            </a:pPr>
            <a:r>
              <a:rPr lang="da-DK" sz="1600" b="0" dirty="0">
                <a:solidFill>
                  <a:srgbClr val="70578B"/>
                </a:solidFill>
                <a:latin typeface="+mn-lt"/>
              </a:rPr>
              <a:t>Et lille let sen  aftensmåltid, men undgå for meget væske efter kl. 18</a:t>
            </a:r>
          </a:p>
          <a:p>
            <a:pPr marL="285750" indent="-285750">
              <a:buFont typeface="Arial" panose="020B0604020202020204" pitchFamily="34" charset="0"/>
              <a:buChar char="•"/>
            </a:pPr>
            <a:r>
              <a:rPr lang="da-DK" sz="1600" b="0" dirty="0">
                <a:solidFill>
                  <a:srgbClr val="70578B"/>
                </a:solidFill>
                <a:latin typeface="+mn-lt"/>
              </a:rPr>
              <a:t>Undgå hård fysisk aktivitet de sidste timer inden sengetid</a:t>
            </a:r>
          </a:p>
          <a:p>
            <a:pPr marL="285750" indent="-285750">
              <a:buFont typeface="Arial" panose="020B0604020202020204" pitchFamily="34" charset="0"/>
              <a:buChar char="•"/>
            </a:pPr>
            <a:r>
              <a:rPr lang="da-DK" sz="1600" b="0" dirty="0">
                <a:solidFill>
                  <a:srgbClr val="70578B"/>
                </a:solidFill>
                <a:latin typeface="+mn-lt"/>
              </a:rPr>
              <a:t>Undgå alkohol og nikotin. Selvom om det er beroligende, påvirker det søvnkvaliteten</a:t>
            </a:r>
          </a:p>
          <a:p>
            <a:pPr marL="285750" indent="-285750">
              <a:buFont typeface="Arial" panose="020B0604020202020204" pitchFamily="34" charset="0"/>
              <a:buChar char="•"/>
            </a:pPr>
            <a:r>
              <a:rPr lang="da-DK" sz="1600" b="0" dirty="0">
                <a:solidFill>
                  <a:srgbClr val="70578B"/>
                </a:solidFill>
                <a:latin typeface="+mn-lt"/>
              </a:rPr>
              <a:t>Undgå kaffe og energidrikke</a:t>
            </a:r>
          </a:p>
          <a:p>
            <a:pPr marL="285750" indent="-285750">
              <a:buFont typeface="Arial" panose="020B0604020202020204" pitchFamily="34" charset="0"/>
              <a:buChar char="•"/>
            </a:pPr>
            <a:r>
              <a:rPr lang="da-DK" sz="1600" b="0" dirty="0">
                <a:solidFill>
                  <a:srgbClr val="70578B"/>
                </a:solidFill>
                <a:latin typeface="+mn-lt"/>
              </a:rPr>
              <a:t>Brug koffeinfrie alternativer eller beroligende te/ søvn te</a:t>
            </a:r>
          </a:p>
          <a:p>
            <a:pPr marL="285750" indent="-285750">
              <a:buFont typeface="Arial" panose="020B0604020202020204" pitchFamily="34" charset="0"/>
              <a:buChar char="•"/>
            </a:pPr>
            <a:endParaRPr lang="da-DK" sz="1600" b="0" dirty="0">
              <a:solidFill>
                <a:srgbClr val="70578B"/>
              </a:solidFill>
              <a:latin typeface="+mn-lt"/>
            </a:endParaRPr>
          </a:p>
        </p:txBody>
      </p:sp>
    </p:spTree>
    <p:extLst>
      <p:ext uri="{BB962C8B-B14F-4D97-AF65-F5344CB8AC3E}">
        <p14:creationId xmlns:p14="http://schemas.microsoft.com/office/powerpoint/2010/main" val="40578150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C6DF1931-2A4A-05E7-4888-F9C7AA9B87B0}"/>
              </a:ext>
            </a:extLst>
          </p:cNvPr>
          <p:cNvSpPr/>
          <p:nvPr/>
        </p:nvSpPr>
        <p:spPr>
          <a:xfrm>
            <a:off x="0" y="0"/>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ktangel 5">
            <a:extLst>
              <a:ext uri="{FF2B5EF4-FFF2-40B4-BE49-F238E27FC236}">
                <a16:creationId xmlns:a16="http://schemas.microsoft.com/office/drawing/2014/main" id="{1CE5587F-6A15-8933-AAF6-1C1C99AEA915}"/>
              </a:ext>
            </a:extLst>
          </p:cNvPr>
          <p:cNvSpPr/>
          <p:nvPr/>
        </p:nvSpPr>
        <p:spPr>
          <a:xfrm>
            <a:off x="5723725" y="1801299"/>
            <a:ext cx="6468275" cy="3465094"/>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C453810B-D058-900D-A614-CDBF6EC365F5}"/>
              </a:ext>
            </a:extLst>
          </p:cNvPr>
          <p:cNvSpPr>
            <a:spLocks noGrp="1"/>
          </p:cNvSpPr>
          <p:nvPr>
            <p:ph type="title"/>
          </p:nvPr>
        </p:nvSpPr>
        <p:spPr>
          <a:xfrm>
            <a:off x="454557" y="716124"/>
            <a:ext cx="5269168" cy="769441"/>
          </a:xfrm>
        </p:spPr>
        <p:txBody>
          <a:bodyPr/>
          <a:lstStyle/>
          <a:p>
            <a:r>
              <a:rPr lang="da-DK" dirty="0">
                <a:latin typeface="+mn-lt"/>
              </a:rPr>
              <a:t>Skærme og blåt lys</a:t>
            </a:r>
          </a:p>
        </p:txBody>
      </p:sp>
      <p:sp>
        <p:nvSpPr>
          <p:cNvPr id="3" name="Pladsholder til indhold 2">
            <a:extLst>
              <a:ext uri="{FF2B5EF4-FFF2-40B4-BE49-F238E27FC236}">
                <a16:creationId xmlns:a16="http://schemas.microsoft.com/office/drawing/2014/main" id="{B5843C95-DCAE-90C4-BCB3-BBF419595938}"/>
              </a:ext>
            </a:extLst>
          </p:cNvPr>
          <p:cNvSpPr>
            <a:spLocks noGrp="1"/>
          </p:cNvSpPr>
          <p:nvPr>
            <p:ph idx="1"/>
          </p:nvPr>
        </p:nvSpPr>
        <p:spPr>
          <a:xfrm>
            <a:off x="6075892" y="2148851"/>
            <a:ext cx="5763940" cy="2769989"/>
          </a:xfrm>
        </p:spPr>
        <p:txBody>
          <a:bodyPr/>
          <a:lstStyle/>
          <a:p>
            <a:pPr marL="342900" indent="-342900">
              <a:buFont typeface="Arial" panose="020B0604020202020204" pitchFamily="34" charset="0"/>
              <a:buChar char="•"/>
            </a:pPr>
            <a:r>
              <a:rPr lang="da-DK" sz="2000" b="0" dirty="0">
                <a:solidFill>
                  <a:schemeClr val="bg1"/>
                </a:solidFill>
                <a:latin typeface="+mn-lt"/>
              </a:rPr>
              <a:t>Vær opmærksom på brug af skærme i den sidste time inden sengetid</a:t>
            </a:r>
          </a:p>
          <a:p>
            <a:pPr marL="342900" indent="-342900">
              <a:buFont typeface="Arial" panose="020B0604020202020204" pitchFamily="34" charset="0"/>
              <a:buChar char="•"/>
            </a:pPr>
            <a:r>
              <a:rPr lang="da-DK" sz="2000" b="0" dirty="0">
                <a:solidFill>
                  <a:schemeClr val="bg1"/>
                </a:solidFill>
                <a:latin typeface="+mn-lt"/>
              </a:rPr>
              <a:t>Det blå lys aktiverer dopamin og vågenhed samt modvirker melatonin</a:t>
            </a:r>
          </a:p>
          <a:p>
            <a:pPr marL="342900" indent="-342900">
              <a:buFont typeface="Arial" panose="020B0604020202020204" pitchFamily="34" charset="0"/>
              <a:buChar char="•"/>
            </a:pPr>
            <a:r>
              <a:rPr lang="da-DK" sz="2000" b="0" dirty="0">
                <a:solidFill>
                  <a:schemeClr val="bg1"/>
                </a:solidFill>
                <a:latin typeface="+mn-lt"/>
              </a:rPr>
              <a:t>Hvis det ikke kan undgås:</a:t>
            </a:r>
          </a:p>
          <a:p>
            <a:pPr marL="342900" indent="-342900">
              <a:buFont typeface="Arial" panose="020B0604020202020204" pitchFamily="34" charset="0"/>
              <a:buChar char="•"/>
            </a:pPr>
            <a:r>
              <a:rPr lang="da-DK" sz="2000" b="0" dirty="0">
                <a:solidFill>
                  <a:schemeClr val="bg1"/>
                </a:solidFill>
                <a:latin typeface="+mn-lt"/>
              </a:rPr>
              <a:t>Brug filter funktion eller særlige briller </a:t>
            </a:r>
          </a:p>
          <a:p>
            <a:pPr marL="342900" indent="-342900">
              <a:buFont typeface="Arial" panose="020B0604020202020204" pitchFamily="34" charset="0"/>
              <a:buChar char="•"/>
            </a:pPr>
            <a:r>
              <a:rPr lang="da-DK" sz="2000" b="0" dirty="0">
                <a:solidFill>
                  <a:schemeClr val="bg1"/>
                </a:solidFill>
                <a:latin typeface="+mn-lt"/>
              </a:rPr>
              <a:t>Tænk på indhold - en velkendt serie kan være beroligende, mens actionfilm og gaming vil udløse adrenalin og have modsat effekt</a:t>
            </a:r>
          </a:p>
        </p:txBody>
      </p:sp>
      <p:pic>
        <p:nvPicPr>
          <p:cNvPr id="5" name="Billede 4" descr="Et billede, der indeholder skitse, tegning, diagram, stregtegning&#10;&#10;Indhold genereret af kunstig intelligens kan være forkert.">
            <a:extLst>
              <a:ext uri="{FF2B5EF4-FFF2-40B4-BE49-F238E27FC236}">
                <a16:creationId xmlns:a16="http://schemas.microsoft.com/office/drawing/2014/main" id="{4404A761-7A75-E7F4-6B5E-F4EB656D53FA}"/>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209439" y="1485565"/>
            <a:ext cx="7109928" cy="5056701"/>
          </a:xfrm>
          <a:prstGeom prst="rect">
            <a:avLst/>
          </a:prstGeom>
        </p:spPr>
      </p:pic>
    </p:spTree>
    <p:extLst>
      <p:ext uri="{BB962C8B-B14F-4D97-AF65-F5344CB8AC3E}">
        <p14:creationId xmlns:p14="http://schemas.microsoft.com/office/powerpoint/2010/main" val="20019860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7C7561-4858-D49C-579F-29EF80956464}"/>
              </a:ext>
            </a:extLst>
          </p:cNvPr>
          <p:cNvSpPr>
            <a:spLocks noGrp="1"/>
          </p:cNvSpPr>
          <p:nvPr>
            <p:ph type="title"/>
          </p:nvPr>
        </p:nvSpPr>
        <p:spPr>
          <a:xfrm>
            <a:off x="741138" y="766080"/>
            <a:ext cx="10572221" cy="769441"/>
          </a:xfrm>
        </p:spPr>
        <p:txBody>
          <a:bodyPr/>
          <a:lstStyle/>
          <a:p>
            <a:r>
              <a:rPr lang="da-DK" dirty="0">
                <a:solidFill>
                  <a:srgbClr val="70578B"/>
                </a:solidFill>
                <a:latin typeface="+mn-lt"/>
              </a:rPr>
              <a:t>Tanker og bekymringer</a:t>
            </a:r>
          </a:p>
        </p:txBody>
      </p:sp>
      <p:sp>
        <p:nvSpPr>
          <p:cNvPr id="6" name="Rektangel 5">
            <a:extLst>
              <a:ext uri="{FF2B5EF4-FFF2-40B4-BE49-F238E27FC236}">
                <a16:creationId xmlns:a16="http://schemas.microsoft.com/office/drawing/2014/main" id="{FF815708-2F68-8BCC-3857-3B8A0D046046}"/>
              </a:ext>
            </a:extLst>
          </p:cNvPr>
          <p:cNvSpPr/>
          <p:nvPr/>
        </p:nvSpPr>
        <p:spPr>
          <a:xfrm>
            <a:off x="0" y="5631180"/>
            <a:ext cx="12192000" cy="1226819"/>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skitse, Stregtegning, tegning, illustration/afbildning&#10;&#10;Indhold genereret af kunstig intelligens kan være forkert.">
            <a:extLst>
              <a:ext uri="{FF2B5EF4-FFF2-40B4-BE49-F238E27FC236}">
                <a16:creationId xmlns:a16="http://schemas.microsoft.com/office/drawing/2014/main" id="{AAB2A2ED-E14D-285A-1481-ABD1C0185BD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345680" y="0"/>
            <a:ext cx="4846320" cy="6057041"/>
          </a:xfrm>
          <a:prstGeom prst="rect">
            <a:avLst/>
          </a:prstGeom>
        </p:spPr>
      </p:pic>
      <p:sp>
        <p:nvSpPr>
          <p:cNvPr id="3" name="Pladsholder til indhold 2">
            <a:extLst>
              <a:ext uri="{FF2B5EF4-FFF2-40B4-BE49-F238E27FC236}">
                <a16:creationId xmlns:a16="http://schemas.microsoft.com/office/drawing/2014/main" id="{E622100E-32FB-7E8D-4A88-DC5294A845AB}"/>
              </a:ext>
            </a:extLst>
          </p:cNvPr>
          <p:cNvSpPr>
            <a:spLocks noGrp="1"/>
          </p:cNvSpPr>
          <p:nvPr>
            <p:ph idx="1"/>
          </p:nvPr>
        </p:nvSpPr>
        <p:spPr>
          <a:xfrm>
            <a:off x="741138" y="1976238"/>
            <a:ext cx="6858000" cy="2585323"/>
          </a:xfrm>
        </p:spPr>
        <p:txBody>
          <a:bodyPr/>
          <a:lstStyle/>
          <a:p>
            <a:pPr marL="457200" indent="-457200">
              <a:buFont typeface="Arial" panose="020B0604020202020204" pitchFamily="34" charset="0"/>
              <a:buChar char="•"/>
            </a:pPr>
            <a:r>
              <a:rPr lang="da-DK" sz="2400" b="0" dirty="0">
                <a:solidFill>
                  <a:srgbClr val="70578B"/>
                </a:solidFill>
                <a:latin typeface="+mn-lt"/>
              </a:rPr>
              <a:t>Afsæt </a:t>
            </a:r>
            <a:r>
              <a:rPr lang="da-DK" sz="2400" b="0" dirty="0" err="1">
                <a:solidFill>
                  <a:srgbClr val="70578B"/>
                </a:solidFill>
                <a:latin typeface="+mn-lt"/>
              </a:rPr>
              <a:t>bekymringstid</a:t>
            </a:r>
            <a:r>
              <a:rPr lang="da-DK" sz="2400" b="0" dirty="0">
                <a:solidFill>
                  <a:srgbClr val="70578B"/>
                </a:solidFill>
                <a:latin typeface="+mn-lt"/>
              </a:rPr>
              <a:t> sidst på dagen</a:t>
            </a:r>
          </a:p>
          <a:p>
            <a:pPr marL="457200" indent="-457200">
              <a:buFont typeface="Arial" panose="020B0604020202020204" pitchFamily="34" charset="0"/>
              <a:buChar char="•"/>
            </a:pPr>
            <a:r>
              <a:rPr lang="da-DK" sz="2400" b="0" dirty="0">
                <a:solidFill>
                  <a:srgbClr val="70578B"/>
                </a:solidFill>
                <a:latin typeface="+mn-lt"/>
              </a:rPr>
              <a:t>Afgræns til 10 min og skriv ned hvis der er brug for det</a:t>
            </a:r>
          </a:p>
          <a:p>
            <a:pPr marL="457200" indent="-457200">
              <a:buFont typeface="Arial" panose="020B0604020202020204" pitchFamily="34" charset="0"/>
              <a:buChar char="•"/>
            </a:pPr>
            <a:r>
              <a:rPr lang="da-DK" sz="2400" b="0" dirty="0">
                <a:solidFill>
                  <a:srgbClr val="70578B"/>
                </a:solidFill>
                <a:latin typeface="+mn-lt"/>
              </a:rPr>
              <a:t>Skriv også gerne 3 gode ting ned som er sket i løbet af dagen - det giver et positivt fokus ind i søvnen</a:t>
            </a:r>
          </a:p>
          <a:p>
            <a:pPr marL="457200" indent="-457200">
              <a:buFont typeface="Arial" panose="020B0604020202020204" pitchFamily="34" charset="0"/>
              <a:buChar char="•"/>
            </a:pPr>
            <a:r>
              <a:rPr lang="da-DK" sz="2400" b="0" dirty="0">
                <a:solidFill>
                  <a:srgbClr val="70578B"/>
                </a:solidFill>
                <a:latin typeface="+mn-lt"/>
              </a:rPr>
              <a:t>Gør klar til næste dag: Tjek skema, læg tøj frem og pak tasken</a:t>
            </a:r>
          </a:p>
        </p:txBody>
      </p:sp>
      <p:pic>
        <p:nvPicPr>
          <p:cNvPr id="9" name="Billede 8" descr="Et billede, der indeholder skitse, Stregtegning, tegning, illustration/afbildning&#10;&#10;Indhold genereret af kunstig intelligens kan være forkert.">
            <a:extLst>
              <a:ext uri="{FF2B5EF4-FFF2-40B4-BE49-F238E27FC236}">
                <a16:creationId xmlns:a16="http://schemas.microsoft.com/office/drawing/2014/main" id="{DD90FF31-15DB-8751-8356-D1A9A5F6C247}"/>
              </a:ext>
            </a:extLst>
          </p:cNvPr>
          <p:cNvPicPr>
            <a:picLocks noChangeAspect="1"/>
          </p:cNvPicPr>
          <p:nvPr/>
        </p:nvPicPr>
        <p:blipFill>
          <a:blip r:embed="rId3"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p:blipFill>
        <p:spPr>
          <a:xfrm>
            <a:off x="7345680" y="5631181"/>
            <a:ext cx="4846320" cy="425861"/>
          </a:xfrm>
          <a:prstGeom prst="rect">
            <a:avLst/>
          </a:prstGeom>
        </p:spPr>
      </p:pic>
    </p:spTree>
    <p:extLst>
      <p:ext uri="{BB962C8B-B14F-4D97-AF65-F5344CB8AC3E}">
        <p14:creationId xmlns:p14="http://schemas.microsoft.com/office/powerpoint/2010/main" val="41277812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7AE685-F6AB-232C-D0D6-42C5699A5122}"/>
              </a:ext>
            </a:extLst>
          </p:cNvPr>
          <p:cNvSpPr>
            <a:spLocks noGrp="1"/>
          </p:cNvSpPr>
          <p:nvPr>
            <p:ph type="title"/>
          </p:nvPr>
        </p:nvSpPr>
        <p:spPr>
          <a:xfrm>
            <a:off x="561251" y="333944"/>
            <a:ext cx="4031203" cy="1107996"/>
          </a:xfrm>
        </p:spPr>
        <p:txBody>
          <a:bodyPr/>
          <a:lstStyle/>
          <a:p>
            <a:r>
              <a:rPr lang="da-DK" sz="7200" dirty="0">
                <a:latin typeface="+mn-lt"/>
              </a:rPr>
              <a:t>I sengen</a:t>
            </a:r>
          </a:p>
        </p:txBody>
      </p:sp>
      <p:sp>
        <p:nvSpPr>
          <p:cNvPr id="4" name="Rektangel 3">
            <a:extLst>
              <a:ext uri="{FF2B5EF4-FFF2-40B4-BE49-F238E27FC236}">
                <a16:creationId xmlns:a16="http://schemas.microsoft.com/office/drawing/2014/main" id="{ADD70828-41FD-DE3C-E2A6-FC420CB0EF7C}"/>
              </a:ext>
            </a:extLst>
          </p:cNvPr>
          <p:cNvSpPr/>
          <p:nvPr/>
        </p:nvSpPr>
        <p:spPr>
          <a:xfrm>
            <a:off x="1" y="5029200"/>
            <a:ext cx="12191999" cy="1828800"/>
          </a:xfrm>
          <a:prstGeom prst="rect">
            <a:avLst/>
          </a:prstGeom>
          <a:solidFill>
            <a:srgbClr val="70578B"/>
          </a:solidFill>
          <a:ln>
            <a:solidFill>
              <a:srgbClr val="583D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6" name="Gruppe 5">
            <a:extLst>
              <a:ext uri="{FF2B5EF4-FFF2-40B4-BE49-F238E27FC236}">
                <a16:creationId xmlns:a16="http://schemas.microsoft.com/office/drawing/2014/main" id="{845E59E2-8652-7D91-9962-B24F31613B8B}"/>
              </a:ext>
            </a:extLst>
          </p:cNvPr>
          <p:cNvGrpSpPr/>
          <p:nvPr/>
        </p:nvGrpSpPr>
        <p:grpSpPr>
          <a:xfrm>
            <a:off x="0" y="1794425"/>
            <a:ext cx="6161406" cy="5063576"/>
            <a:chOff x="0" y="1794425"/>
            <a:chExt cx="6161406" cy="5063576"/>
          </a:xfrm>
        </p:grpSpPr>
        <p:pic>
          <p:nvPicPr>
            <p:cNvPr id="8" name="Billede 7">
              <a:extLst>
                <a:ext uri="{FF2B5EF4-FFF2-40B4-BE49-F238E27FC236}">
                  <a16:creationId xmlns:a16="http://schemas.microsoft.com/office/drawing/2014/main" id="{F0BE9A27-35A5-CDAF-1A48-7E38D60577E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794425"/>
              <a:ext cx="6161406" cy="5063576"/>
            </a:xfrm>
            <a:prstGeom prst="rect">
              <a:avLst/>
            </a:prstGeom>
          </p:spPr>
        </p:pic>
        <p:pic>
          <p:nvPicPr>
            <p:cNvPr id="5" name="Billede 4">
              <a:extLst>
                <a:ext uri="{FF2B5EF4-FFF2-40B4-BE49-F238E27FC236}">
                  <a16:creationId xmlns:a16="http://schemas.microsoft.com/office/drawing/2014/main" id="{1A363167-B3C9-3B5F-78BC-86E1FE4118B6}"/>
                </a:ext>
              </a:extLst>
            </p:cNvPr>
            <p:cNvPicPr>
              <a:picLocks noChangeAspect="1"/>
            </p:cNvPicPr>
            <p:nvPr/>
          </p:nvPicPr>
          <p:blipFill>
            <a:blip r:embed="rId3" cstate="screen">
              <a:lum bright="70000" contrast="-70000"/>
              <a:extLst>
                <a:ext uri="{28A0092B-C50C-407E-A947-70E740481C1C}">
                  <a14:useLocalDpi xmlns:a14="http://schemas.microsoft.com/office/drawing/2010/main"/>
                </a:ext>
              </a:extLst>
            </a:blip>
            <a:srcRect/>
            <a:stretch/>
          </p:blipFill>
          <p:spPr>
            <a:xfrm>
              <a:off x="0" y="5029199"/>
              <a:ext cx="6161406" cy="1828802"/>
            </a:xfrm>
            <a:prstGeom prst="rect">
              <a:avLst/>
            </a:prstGeom>
          </p:spPr>
        </p:pic>
      </p:grpSp>
      <p:sp>
        <p:nvSpPr>
          <p:cNvPr id="3" name="Pladsholder til indhold 2">
            <a:extLst>
              <a:ext uri="{FF2B5EF4-FFF2-40B4-BE49-F238E27FC236}">
                <a16:creationId xmlns:a16="http://schemas.microsoft.com/office/drawing/2014/main" id="{09C9E620-ACC9-613E-1C36-3D7E21325575}"/>
              </a:ext>
            </a:extLst>
          </p:cNvPr>
          <p:cNvSpPr>
            <a:spLocks noGrp="1"/>
          </p:cNvSpPr>
          <p:nvPr>
            <p:ph idx="1"/>
          </p:nvPr>
        </p:nvSpPr>
        <p:spPr>
          <a:xfrm>
            <a:off x="4535103" y="1559435"/>
            <a:ext cx="7519737" cy="2708434"/>
          </a:xfrm>
        </p:spPr>
        <p:txBody>
          <a:bodyPr/>
          <a:lstStyle/>
          <a:p>
            <a:pPr marL="457200" indent="-457200">
              <a:buFont typeface="Arial" panose="020B0604020202020204" pitchFamily="34" charset="0"/>
              <a:buChar char="•"/>
            </a:pPr>
            <a:r>
              <a:rPr lang="da-DK" sz="2200" b="0" dirty="0">
                <a:solidFill>
                  <a:schemeClr val="tx1">
                    <a:lumMod val="65000"/>
                    <a:lumOff val="35000"/>
                  </a:schemeClr>
                </a:solidFill>
                <a:latin typeface="+mn-lt"/>
              </a:rPr>
              <a:t>Sørg for et rart og roligt sovemiljø</a:t>
            </a:r>
          </a:p>
          <a:p>
            <a:pPr marL="457200" indent="-457200">
              <a:buFont typeface="Arial" panose="020B0604020202020204" pitchFamily="34" charset="0"/>
              <a:buChar char="•"/>
            </a:pPr>
            <a:r>
              <a:rPr lang="da-DK" sz="2200" b="0" dirty="0">
                <a:solidFill>
                  <a:schemeClr val="tx1">
                    <a:lumMod val="65000"/>
                    <a:lumOff val="35000"/>
                  </a:schemeClr>
                </a:solidFill>
                <a:latin typeface="+mn-lt"/>
              </a:rPr>
              <a:t>Luft ud og sørg for en passende lidt kølig temperatur </a:t>
            </a:r>
          </a:p>
          <a:p>
            <a:pPr marL="457200" indent="-457200">
              <a:buFont typeface="Arial" panose="020B0604020202020204" pitchFamily="34" charset="0"/>
              <a:buChar char="•"/>
            </a:pPr>
            <a:r>
              <a:rPr lang="da-DK" sz="2200" b="0" dirty="0">
                <a:solidFill>
                  <a:schemeClr val="tx1">
                    <a:lumMod val="65000"/>
                    <a:lumOff val="35000"/>
                  </a:schemeClr>
                </a:solidFill>
                <a:latin typeface="+mn-lt"/>
              </a:rPr>
              <a:t>Luk lys og larm ude</a:t>
            </a:r>
          </a:p>
          <a:p>
            <a:pPr marL="457200" indent="-457200">
              <a:buFont typeface="Arial" panose="020B0604020202020204" pitchFamily="34" charset="0"/>
              <a:buChar char="•"/>
            </a:pPr>
            <a:r>
              <a:rPr lang="da-DK" sz="2200" b="0" dirty="0">
                <a:solidFill>
                  <a:schemeClr val="tx1">
                    <a:lumMod val="65000"/>
                    <a:lumOff val="35000"/>
                  </a:schemeClr>
                </a:solidFill>
                <a:latin typeface="+mn-lt"/>
              </a:rPr>
              <a:t>Brug </a:t>
            </a:r>
            <a:r>
              <a:rPr lang="da-DK" sz="2200" b="0" dirty="0" err="1">
                <a:solidFill>
                  <a:schemeClr val="tx1">
                    <a:lumMod val="65000"/>
                    <a:lumOff val="35000"/>
                  </a:schemeClr>
                </a:solidFill>
                <a:latin typeface="+mn-lt"/>
              </a:rPr>
              <a:t>evt</a:t>
            </a:r>
            <a:r>
              <a:rPr lang="da-DK" sz="2200" b="0" dirty="0">
                <a:solidFill>
                  <a:schemeClr val="tx1">
                    <a:lumMod val="65000"/>
                    <a:lumOff val="35000"/>
                  </a:schemeClr>
                </a:solidFill>
                <a:latin typeface="+mn-lt"/>
              </a:rPr>
              <a:t>. sovemaske og ørepropper</a:t>
            </a:r>
          </a:p>
          <a:p>
            <a:pPr marL="457200" indent="-457200">
              <a:buFont typeface="Arial" panose="020B0604020202020204" pitchFamily="34" charset="0"/>
              <a:buChar char="•"/>
            </a:pPr>
            <a:r>
              <a:rPr lang="da-DK" sz="2200" b="0" dirty="0">
                <a:solidFill>
                  <a:schemeClr val="tx1">
                    <a:lumMod val="65000"/>
                    <a:lumOff val="35000"/>
                  </a:schemeClr>
                </a:solidFill>
                <a:latin typeface="+mn-lt"/>
              </a:rPr>
              <a:t>Nogen har gavn af at lytte til beroligende lyde eller meditation</a:t>
            </a:r>
          </a:p>
          <a:p>
            <a:pPr marL="457200" indent="-457200">
              <a:buFont typeface="Arial" panose="020B0604020202020204" pitchFamily="34" charset="0"/>
              <a:buChar char="•"/>
            </a:pPr>
            <a:r>
              <a:rPr lang="da-DK" sz="2200" b="0" dirty="0">
                <a:solidFill>
                  <a:schemeClr val="tx1">
                    <a:lumMod val="65000"/>
                    <a:lumOff val="35000"/>
                  </a:schemeClr>
                </a:solidFill>
                <a:latin typeface="+mn-lt"/>
              </a:rPr>
              <a:t>Hvis du ikke kan sove i løbet af 30 min så stå op igen og forlad soveværelset. Lav noget roligt indtil du på ny føler dig søvnig</a:t>
            </a:r>
          </a:p>
        </p:txBody>
      </p:sp>
    </p:spTree>
    <p:extLst>
      <p:ext uri="{BB962C8B-B14F-4D97-AF65-F5344CB8AC3E}">
        <p14:creationId xmlns:p14="http://schemas.microsoft.com/office/powerpoint/2010/main" val="35640368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EA13F-D886-DF06-B172-592C7F10E2BE}"/>
              </a:ext>
            </a:extLst>
          </p:cNvPr>
          <p:cNvSpPr>
            <a:spLocks noGrp="1"/>
          </p:cNvSpPr>
          <p:nvPr>
            <p:ph type="title"/>
          </p:nvPr>
        </p:nvSpPr>
        <p:spPr>
          <a:xfrm>
            <a:off x="802105" y="553537"/>
            <a:ext cx="10572221" cy="769441"/>
          </a:xfrm>
        </p:spPr>
        <p:txBody>
          <a:bodyPr/>
          <a:lstStyle/>
          <a:p>
            <a:pPr algn="l"/>
            <a:r>
              <a:rPr lang="da-DK" dirty="0">
                <a:solidFill>
                  <a:srgbClr val="583D79"/>
                </a:solidFill>
                <a:latin typeface="+mn-lt"/>
              </a:rPr>
              <a:t>Når de gode rutiner ikke er nok</a:t>
            </a:r>
          </a:p>
        </p:txBody>
      </p:sp>
      <p:sp>
        <p:nvSpPr>
          <p:cNvPr id="3" name="Pladsholder til indhold 2">
            <a:extLst>
              <a:ext uri="{FF2B5EF4-FFF2-40B4-BE49-F238E27FC236}">
                <a16:creationId xmlns:a16="http://schemas.microsoft.com/office/drawing/2014/main" id="{9C9D0180-E4C1-80F9-F3BD-CFEAD4685AC9}"/>
              </a:ext>
            </a:extLst>
          </p:cNvPr>
          <p:cNvSpPr>
            <a:spLocks noGrp="1"/>
          </p:cNvSpPr>
          <p:nvPr>
            <p:ph idx="1"/>
          </p:nvPr>
        </p:nvSpPr>
        <p:spPr>
          <a:xfrm>
            <a:off x="802105" y="1790595"/>
            <a:ext cx="10354997" cy="1292662"/>
          </a:xfrm>
        </p:spPr>
        <p:txBody>
          <a:bodyPr/>
          <a:lstStyle/>
          <a:p>
            <a:pPr marL="457200" indent="-457200" algn="l">
              <a:buFont typeface="Arial" panose="020B0604020202020204" pitchFamily="34" charset="0"/>
              <a:buChar char="•"/>
            </a:pPr>
            <a:r>
              <a:rPr lang="da-DK" sz="2800" b="0" dirty="0">
                <a:solidFill>
                  <a:schemeClr val="tx1">
                    <a:lumMod val="65000"/>
                    <a:lumOff val="35000"/>
                  </a:schemeClr>
                </a:solidFill>
                <a:latin typeface="+mn-lt"/>
              </a:rPr>
              <a:t>Nogen kan have gavn af kæde-, tyngde- eller kugledyne</a:t>
            </a:r>
          </a:p>
          <a:p>
            <a:pPr marL="457200" indent="-457200" algn="l">
              <a:buFont typeface="Arial" panose="020B0604020202020204" pitchFamily="34" charset="0"/>
              <a:buChar char="•"/>
            </a:pPr>
            <a:r>
              <a:rPr lang="da-DK" sz="2800" b="0" dirty="0">
                <a:solidFill>
                  <a:schemeClr val="tx1">
                    <a:lumMod val="65000"/>
                    <a:lumOff val="35000"/>
                  </a:schemeClr>
                </a:solidFill>
                <a:latin typeface="+mn-lt"/>
              </a:rPr>
              <a:t>Akupunktur og NADA (øreakupunktur) behandling kan hjælpe</a:t>
            </a:r>
          </a:p>
          <a:p>
            <a:pPr marL="457200" indent="-457200" algn="l">
              <a:buFont typeface="Arial" panose="020B0604020202020204" pitchFamily="34" charset="0"/>
              <a:buChar char="•"/>
            </a:pPr>
            <a:r>
              <a:rPr lang="da-DK" sz="2800" b="0" dirty="0">
                <a:solidFill>
                  <a:schemeClr val="tx1">
                    <a:lumMod val="65000"/>
                    <a:lumOff val="35000"/>
                  </a:schemeClr>
                </a:solidFill>
                <a:latin typeface="+mn-lt"/>
              </a:rPr>
              <a:t>Søvnunderstøttende medicin</a:t>
            </a:r>
          </a:p>
        </p:txBody>
      </p:sp>
      <p:sp>
        <p:nvSpPr>
          <p:cNvPr id="6" name="Rektangel 5">
            <a:extLst>
              <a:ext uri="{FF2B5EF4-FFF2-40B4-BE49-F238E27FC236}">
                <a16:creationId xmlns:a16="http://schemas.microsoft.com/office/drawing/2014/main" id="{34B2F8D8-8C9F-3AD5-55F7-12F0FC7A99E5}"/>
              </a:ext>
            </a:extLst>
          </p:cNvPr>
          <p:cNvSpPr/>
          <p:nvPr/>
        </p:nvSpPr>
        <p:spPr>
          <a:xfrm>
            <a:off x="1" y="5029200"/>
            <a:ext cx="12191999" cy="1828800"/>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8" name="Gruppe 7">
            <a:extLst>
              <a:ext uri="{FF2B5EF4-FFF2-40B4-BE49-F238E27FC236}">
                <a16:creationId xmlns:a16="http://schemas.microsoft.com/office/drawing/2014/main" id="{F528839E-9451-B2AA-2419-9B0DB2EAA883}"/>
              </a:ext>
            </a:extLst>
          </p:cNvPr>
          <p:cNvGrpSpPr/>
          <p:nvPr/>
        </p:nvGrpSpPr>
        <p:grpSpPr>
          <a:xfrm>
            <a:off x="4350856" y="3665220"/>
            <a:ext cx="3185487" cy="3002280"/>
            <a:chOff x="4350856" y="3665220"/>
            <a:chExt cx="3185487" cy="3002280"/>
          </a:xfrm>
        </p:grpSpPr>
        <p:sp>
          <p:nvSpPr>
            <p:cNvPr id="7" name="Ellipse 6">
              <a:extLst>
                <a:ext uri="{FF2B5EF4-FFF2-40B4-BE49-F238E27FC236}">
                  <a16:creationId xmlns:a16="http://schemas.microsoft.com/office/drawing/2014/main" id="{CB024774-E802-9CFC-918F-4041FDD4D4F5}"/>
                </a:ext>
              </a:extLst>
            </p:cNvPr>
            <p:cNvSpPr/>
            <p:nvPr/>
          </p:nvSpPr>
          <p:spPr>
            <a:xfrm>
              <a:off x="4442460" y="3665220"/>
              <a:ext cx="3002280" cy="3002280"/>
            </a:xfrm>
            <a:prstGeom prst="ellipse">
              <a:avLst/>
            </a:prstGeom>
            <a:solidFill>
              <a:srgbClr val="583D79"/>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1A452535-F4FA-CF37-771D-D6424750FB01}"/>
                </a:ext>
              </a:extLst>
            </p:cNvPr>
            <p:cNvPicPr>
              <a:picLocks noChangeAspect="1"/>
            </p:cNvPicPr>
            <p:nvPr/>
          </p:nvPicPr>
          <p:blipFill>
            <a:blip r:embed="rId3"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4350856" y="3967371"/>
              <a:ext cx="3185487" cy="2123658"/>
            </a:xfrm>
            <a:prstGeom prst="rect">
              <a:avLst/>
            </a:prstGeom>
          </p:spPr>
        </p:pic>
      </p:grpSp>
    </p:spTree>
    <p:extLst>
      <p:ext uri="{BB962C8B-B14F-4D97-AF65-F5344CB8AC3E}">
        <p14:creationId xmlns:p14="http://schemas.microsoft.com/office/powerpoint/2010/main" val="26973851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362D5CF7-FD00-3A04-FADF-D8E9D8D3289F}"/>
              </a:ext>
            </a:extLst>
          </p:cNvPr>
          <p:cNvSpPr/>
          <p:nvPr/>
        </p:nvSpPr>
        <p:spPr>
          <a:xfrm>
            <a:off x="0" y="6309359"/>
            <a:ext cx="12192000" cy="548641"/>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20F8FE1-D68C-8248-B439-1ACB3A75A770}"/>
              </a:ext>
            </a:extLst>
          </p:cNvPr>
          <p:cNvSpPr>
            <a:spLocks noGrp="1"/>
          </p:cNvSpPr>
          <p:nvPr>
            <p:ph type="title"/>
          </p:nvPr>
        </p:nvSpPr>
        <p:spPr>
          <a:xfrm>
            <a:off x="865161" y="716695"/>
            <a:ext cx="10572221" cy="769441"/>
          </a:xfrm>
        </p:spPr>
        <p:txBody>
          <a:bodyPr/>
          <a:lstStyle/>
          <a:p>
            <a:r>
              <a:rPr lang="da-DK" dirty="0">
                <a:latin typeface="+mn-lt"/>
              </a:rPr>
              <a:t>Melatonin</a:t>
            </a:r>
          </a:p>
        </p:txBody>
      </p:sp>
      <p:pic>
        <p:nvPicPr>
          <p:cNvPr id="5" name="Billede 4">
            <a:extLst>
              <a:ext uri="{FF2B5EF4-FFF2-40B4-BE49-F238E27FC236}">
                <a16:creationId xmlns:a16="http://schemas.microsoft.com/office/drawing/2014/main" id="{6179FC00-8D1A-61C2-0809-878C6AF894D6}"/>
              </a:ext>
            </a:extLst>
          </p:cNvPr>
          <p:cNvPicPr>
            <a:picLocks noChangeAspect="1"/>
          </p:cNvPicPr>
          <p:nvPr/>
        </p:nvPicPr>
        <p:blipFill>
          <a:blip r:embed="rId2"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620" y="4594860"/>
            <a:ext cx="6858000" cy="2240280"/>
          </a:xfrm>
          <a:prstGeom prst="rect">
            <a:avLst/>
          </a:prstGeom>
        </p:spPr>
      </p:pic>
      <p:sp>
        <p:nvSpPr>
          <p:cNvPr id="3" name="Pladsholder til indhold 2">
            <a:extLst>
              <a:ext uri="{FF2B5EF4-FFF2-40B4-BE49-F238E27FC236}">
                <a16:creationId xmlns:a16="http://schemas.microsoft.com/office/drawing/2014/main" id="{6E07BEEB-7C84-9C52-EA16-EA23DAE74475}"/>
              </a:ext>
            </a:extLst>
          </p:cNvPr>
          <p:cNvSpPr>
            <a:spLocks noGrp="1"/>
          </p:cNvSpPr>
          <p:nvPr>
            <p:ph idx="1"/>
          </p:nvPr>
        </p:nvSpPr>
        <p:spPr>
          <a:xfrm>
            <a:off x="1893861" y="1600197"/>
            <a:ext cx="9421839" cy="3200876"/>
          </a:xfrm>
        </p:spPr>
        <p:txBody>
          <a:bodyPr/>
          <a:lstStyle/>
          <a:p>
            <a:pPr marL="457200" indent="-457200">
              <a:buFont typeface="Arial" panose="020B0604020202020204" pitchFamily="34" charset="0"/>
              <a:buChar char="•"/>
            </a:pPr>
            <a:r>
              <a:rPr lang="da-DK" sz="2600" b="0" dirty="0">
                <a:solidFill>
                  <a:srgbClr val="583D79"/>
                </a:solidFill>
                <a:latin typeface="+mn-lt"/>
              </a:rPr>
              <a:t>Melatonin er receptpligtigt i Danmark og skal ordineres af lægen</a:t>
            </a:r>
          </a:p>
          <a:p>
            <a:pPr marL="457200" indent="-457200">
              <a:buFont typeface="Arial" panose="020B0604020202020204" pitchFamily="34" charset="0"/>
              <a:buChar char="•"/>
            </a:pPr>
            <a:r>
              <a:rPr lang="da-DK" sz="2600" b="0" dirty="0">
                <a:solidFill>
                  <a:srgbClr val="583D79"/>
                </a:solidFill>
                <a:latin typeface="+mn-lt"/>
              </a:rPr>
              <a:t>Behandling af søvnløshed med melatonin er godkendt til børn og unge i alderen 6-17 år med ADHD, hvor foranstaltninger til søvnhygiejne ikke har været tilstrækkelige</a:t>
            </a:r>
            <a:r>
              <a:rPr lang="da-DK" sz="2600" b="0" baseline="-25000" dirty="0">
                <a:solidFill>
                  <a:srgbClr val="583D79"/>
                </a:solidFill>
                <a:latin typeface="+mn-lt"/>
              </a:rPr>
              <a:t>1</a:t>
            </a:r>
          </a:p>
          <a:p>
            <a:pPr marL="457200" indent="-457200">
              <a:buFont typeface="Arial" panose="020B0604020202020204" pitchFamily="34" charset="0"/>
              <a:buChar char="•"/>
            </a:pPr>
            <a:r>
              <a:rPr lang="da-DK" sz="2600" b="0" dirty="0">
                <a:solidFill>
                  <a:srgbClr val="583D79"/>
                </a:solidFill>
                <a:latin typeface="+mn-lt"/>
              </a:rPr>
              <a:t>Hjælper med at understøtte den naturlige døgnrytme og skubbe den i den rigtige retning</a:t>
            </a:r>
            <a:r>
              <a:rPr lang="da-DK" sz="2600" b="0" baseline="30000" dirty="0">
                <a:solidFill>
                  <a:srgbClr val="583D79"/>
                </a:solidFill>
                <a:latin typeface="+mn-lt"/>
              </a:rPr>
              <a:t>1</a:t>
            </a:r>
          </a:p>
          <a:p>
            <a:pPr marL="457200" indent="-457200">
              <a:buFont typeface="Arial" panose="020B0604020202020204" pitchFamily="34" charset="0"/>
              <a:buChar char="•"/>
            </a:pPr>
            <a:r>
              <a:rPr lang="da-DK" sz="2600" b="0" dirty="0">
                <a:solidFill>
                  <a:srgbClr val="583D79"/>
                </a:solidFill>
                <a:latin typeface="+mn-lt"/>
              </a:rPr>
              <a:t>Kan forbedre søvnen</a:t>
            </a:r>
            <a:r>
              <a:rPr lang="da-DK" sz="2600" b="0" baseline="30000" dirty="0">
                <a:solidFill>
                  <a:srgbClr val="583D79"/>
                </a:solidFill>
                <a:latin typeface="+mn-lt"/>
              </a:rPr>
              <a:t>1</a:t>
            </a:r>
          </a:p>
          <a:p>
            <a:pPr marL="457200" indent="-457200">
              <a:buFont typeface="Arial" panose="020B0604020202020204" pitchFamily="34" charset="0"/>
              <a:buChar char="•"/>
            </a:pPr>
            <a:r>
              <a:rPr lang="da-DK" sz="2600" b="0" dirty="0">
                <a:solidFill>
                  <a:srgbClr val="583D79"/>
                </a:solidFill>
                <a:latin typeface="+mn-lt"/>
              </a:rPr>
              <a:t>Kroppens eget søvnhormon</a:t>
            </a:r>
          </a:p>
        </p:txBody>
      </p:sp>
      <p:cxnSp>
        <p:nvCxnSpPr>
          <p:cNvPr id="7" name="Lige forbindelse 6">
            <a:extLst>
              <a:ext uri="{FF2B5EF4-FFF2-40B4-BE49-F238E27FC236}">
                <a16:creationId xmlns:a16="http://schemas.microsoft.com/office/drawing/2014/main" id="{BF5D011E-C4C3-C9E0-03EA-59D2F7B2DF18}"/>
              </a:ext>
            </a:extLst>
          </p:cNvPr>
          <p:cNvCxnSpPr/>
          <p:nvPr/>
        </p:nvCxnSpPr>
        <p:spPr>
          <a:xfrm>
            <a:off x="861060" y="1486136"/>
            <a:ext cx="10454640" cy="0"/>
          </a:xfrm>
          <a:prstGeom prst="line">
            <a:avLst/>
          </a:prstGeom>
          <a:ln w="28575">
            <a:solidFill>
              <a:srgbClr val="583D79"/>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44BCF7E-B6D2-25CB-E7F7-CB5D95972464}"/>
              </a:ext>
            </a:extLst>
          </p:cNvPr>
          <p:cNvSpPr txBox="1"/>
          <p:nvPr/>
        </p:nvSpPr>
        <p:spPr>
          <a:xfrm>
            <a:off x="5980922" y="5831633"/>
            <a:ext cx="3844213" cy="276999"/>
          </a:xfrm>
          <a:prstGeom prst="rect">
            <a:avLst/>
          </a:prstGeom>
          <a:noFill/>
        </p:spPr>
        <p:txBody>
          <a:bodyPr wrap="square" rtlCol="0">
            <a:spAutoFit/>
          </a:bodyPr>
          <a:lstStyle/>
          <a:p>
            <a:pPr algn="l"/>
            <a:r>
              <a:rPr lang="en-US" sz="1200" dirty="0"/>
              <a:t>1. Reference </a:t>
            </a:r>
            <a:r>
              <a:rPr lang="en-US" sz="1200" dirty="0" err="1"/>
              <a:t>produktresumé</a:t>
            </a:r>
            <a:r>
              <a:rPr lang="en-US" sz="1200" dirty="0"/>
              <a:t> Slenyto marts 2025</a:t>
            </a:r>
            <a:endParaRPr lang="en-DK" sz="1200" dirty="0"/>
          </a:p>
        </p:txBody>
      </p:sp>
    </p:spTree>
    <p:extLst>
      <p:ext uri="{BB962C8B-B14F-4D97-AF65-F5344CB8AC3E}">
        <p14:creationId xmlns:p14="http://schemas.microsoft.com/office/powerpoint/2010/main" val="193089113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17017-38EC-548A-FE39-788463897589}"/>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954CB779-9EDA-A196-4D27-7D99AE1825DA}"/>
              </a:ext>
            </a:extLst>
          </p:cNvPr>
          <p:cNvSpPr/>
          <p:nvPr/>
        </p:nvSpPr>
        <p:spPr>
          <a:xfrm>
            <a:off x="510540" y="822960"/>
            <a:ext cx="8610599" cy="3947160"/>
          </a:xfrm>
          <a:prstGeom prst="rect">
            <a:avLst/>
          </a:prstGeom>
          <a:solidFill>
            <a:srgbClr val="F2EE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AC2D0E15-E519-B54D-04F7-2EA3F20ECD2A}"/>
              </a:ext>
            </a:extLst>
          </p:cNvPr>
          <p:cNvSpPr/>
          <p:nvPr/>
        </p:nvSpPr>
        <p:spPr>
          <a:xfrm>
            <a:off x="4253190" y="2087880"/>
            <a:ext cx="7428270" cy="394716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8418484-84EC-AAB8-F736-3504D6E901D2}"/>
              </a:ext>
            </a:extLst>
          </p:cNvPr>
          <p:cNvSpPr>
            <a:spLocks noGrp="1"/>
          </p:cNvSpPr>
          <p:nvPr>
            <p:ph type="title"/>
          </p:nvPr>
        </p:nvSpPr>
        <p:spPr>
          <a:xfrm>
            <a:off x="890925" y="1493520"/>
            <a:ext cx="3049230" cy="769441"/>
          </a:xfrm>
        </p:spPr>
        <p:txBody>
          <a:bodyPr/>
          <a:lstStyle/>
          <a:p>
            <a:r>
              <a:rPr lang="da-DK" dirty="0" err="1">
                <a:solidFill>
                  <a:srgbClr val="70578B"/>
                </a:solidFill>
                <a:latin typeface="+mn-lt"/>
              </a:rPr>
              <a:t>Melatonin</a:t>
            </a:r>
            <a:r>
              <a:rPr lang="da-DK" dirty="0">
                <a:solidFill>
                  <a:srgbClr val="70578B"/>
                </a:solidFill>
                <a:latin typeface="+mn-lt"/>
              </a:rPr>
              <a:t> </a:t>
            </a:r>
          </a:p>
        </p:txBody>
      </p:sp>
      <p:sp>
        <p:nvSpPr>
          <p:cNvPr id="3" name="Pladsholder til indhold 2">
            <a:extLst>
              <a:ext uri="{FF2B5EF4-FFF2-40B4-BE49-F238E27FC236}">
                <a16:creationId xmlns:a16="http://schemas.microsoft.com/office/drawing/2014/main" id="{29B320CD-C2D2-53BD-A9C1-BAB409F506B8}"/>
              </a:ext>
            </a:extLst>
          </p:cNvPr>
          <p:cNvSpPr>
            <a:spLocks noGrp="1"/>
          </p:cNvSpPr>
          <p:nvPr>
            <p:ph idx="1"/>
          </p:nvPr>
        </p:nvSpPr>
        <p:spPr>
          <a:xfrm>
            <a:off x="4576698" y="2591306"/>
            <a:ext cx="6777102" cy="3046988"/>
          </a:xfrm>
        </p:spPr>
        <p:txBody>
          <a:bodyPr/>
          <a:lstStyle/>
          <a:p>
            <a:pPr marL="342900" indent="-342900" algn="l">
              <a:buFont typeface="Arial" panose="020B0604020202020204" pitchFamily="34" charset="0"/>
              <a:buChar char="•"/>
            </a:pPr>
            <a:r>
              <a:rPr lang="da-DK" sz="2200" b="0" dirty="0">
                <a:solidFill>
                  <a:schemeClr val="bg1"/>
                </a:solidFill>
                <a:latin typeface="+mn-lt"/>
              </a:rPr>
              <a:t>Fås i hurtigtvirkende og depotform</a:t>
            </a:r>
          </a:p>
          <a:p>
            <a:pPr marL="342900" indent="-342900" algn="l">
              <a:buFont typeface="Arial" panose="020B0604020202020204" pitchFamily="34" charset="0"/>
              <a:buChar char="•"/>
            </a:pPr>
            <a:r>
              <a:rPr lang="da-DK" sz="2200" b="0" dirty="0">
                <a:solidFill>
                  <a:schemeClr val="bg1"/>
                </a:solidFill>
                <a:latin typeface="+mn-lt"/>
              </a:rPr>
              <a:t>Afhængig af om der er størst problem med </a:t>
            </a:r>
            <a:r>
              <a:rPr lang="da-DK" sz="2200" b="0" dirty="0" err="1">
                <a:solidFill>
                  <a:schemeClr val="bg1"/>
                </a:solidFill>
                <a:latin typeface="+mn-lt"/>
              </a:rPr>
              <a:t>indsovning</a:t>
            </a:r>
            <a:r>
              <a:rPr lang="da-DK" sz="2200" b="0" dirty="0">
                <a:solidFill>
                  <a:schemeClr val="bg1"/>
                </a:solidFill>
                <a:latin typeface="+mn-lt"/>
              </a:rPr>
              <a:t> eller opvågninger, kan evt. kombineres</a:t>
            </a:r>
          </a:p>
          <a:p>
            <a:pPr marL="285750" indent="-285750" algn="l">
              <a:buFont typeface="Arial" panose="020B0604020202020204" pitchFamily="34" charset="0"/>
              <a:buChar char="•"/>
            </a:pPr>
            <a:r>
              <a:rPr lang="da-DK" sz="2200" b="0" dirty="0">
                <a:solidFill>
                  <a:schemeClr val="bg1"/>
                </a:solidFill>
                <a:latin typeface="+mn-lt"/>
              </a:rPr>
              <a:t>Tages 1-2 timer før ønsket sovetid </a:t>
            </a:r>
          </a:p>
          <a:p>
            <a:pPr marL="285750" indent="-285750" algn="l">
              <a:buFont typeface="Arial" panose="020B0604020202020204" pitchFamily="34" charset="0"/>
              <a:buChar char="•"/>
            </a:pPr>
            <a:r>
              <a:rPr lang="da-DK" sz="2200" b="0" dirty="0">
                <a:solidFill>
                  <a:schemeClr val="bg1"/>
                </a:solidFill>
                <a:latin typeface="+mn-lt"/>
              </a:rPr>
              <a:t>Dosis holdes generelt lavest muligt og kan efter behov gives både i en tidlig og sen dosis for at efterligne kroppens eget frigivelsesmønster</a:t>
            </a:r>
          </a:p>
          <a:p>
            <a:pPr marL="342900" indent="-342900" algn="l">
              <a:buFont typeface="Arial" panose="020B0604020202020204" pitchFamily="34" charset="0"/>
              <a:buChar char="•"/>
            </a:pPr>
            <a:r>
              <a:rPr lang="da-DK" sz="2200" b="0" dirty="0">
                <a:solidFill>
                  <a:schemeClr val="bg1"/>
                </a:solidFill>
                <a:latin typeface="+mn-lt"/>
              </a:rPr>
              <a:t>Det anbefales at holde pause med melatonin hver 6. måned og vurdere om der fortsat er behov</a:t>
            </a:r>
          </a:p>
        </p:txBody>
      </p:sp>
      <p:pic>
        <p:nvPicPr>
          <p:cNvPr id="9" name="Billede 8" descr="Et billede, der indeholder skitse, Stregtegning, tegning, stregtegning&#10;&#10;Indhold genereret af kunstig intelligens kan være forkert.">
            <a:extLst>
              <a:ext uri="{FF2B5EF4-FFF2-40B4-BE49-F238E27FC236}">
                <a16:creationId xmlns:a16="http://schemas.microsoft.com/office/drawing/2014/main" id="{B54224F6-0DCF-24B0-436E-14BFE331D7CE}"/>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6940" y="1866900"/>
            <a:ext cx="4182466" cy="3585210"/>
          </a:xfrm>
          <a:prstGeom prst="rect">
            <a:avLst/>
          </a:prstGeom>
        </p:spPr>
      </p:pic>
    </p:spTree>
    <p:extLst>
      <p:ext uri="{BB962C8B-B14F-4D97-AF65-F5344CB8AC3E}">
        <p14:creationId xmlns:p14="http://schemas.microsoft.com/office/powerpoint/2010/main" val="761422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B8A0-2D90-5261-6829-CD9A249062D8}"/>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3E529289-8F49-4360-031B-C39161B407D9}"/>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ktangel 5">
            <a:extLst>
              <a:ext uri="{FF2B5EF4-FFF2-40B4-BE49-F238E27FC236}">
                <a16:creationId xmlns:a16="http://schemas.microsoft.com/office/drawing/2014/main" id="{93C3F0B2-780D-43AE-B84B-A735F81A6BF0}"/>
              </a:ext>
            </a:extLst>
          </p:cNvPr>
          <p:cNvSpPr/>
          <p:nvPr/>
        </p:nvSpPr>
        <p:spPr>
          <a:xfrm>
            <a:off x="5356861" y="935415"/>
            <a:ext cx="6690360" cy="411480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4D531E41-181B-2B94-DBBA-525A6F62DE3E}"/>
              </a:ext>
            </a:extLst>
          </p:cNvPr>
          <p:cNvSpPr>
            <a:spLocks noGrp="1"/>
          </p:cNvSpPr>
          <p:nvPr>
            <p:ph type="title"/>
          </p:nvPr>
        </p:nvSpPr>
        <p:spPr>
          <a:xfrm>
            <a:off x="823131" y="1722477"/>
            <a:ext cx="4080166" cy="1538883"/>
          </a:xfrm>
        </p:spPr>
        <p:txBody>
          <a:bodyPr/>
          <a:lstStyle/>
          <a:p>
            <a:r>
              <a:rPr lang="da-DK" dirty="0">
                <a:latin typeface="+mn-lt"/>
              </a:rPr>
              <a:t>Anden</a:t>
            </a:r>
            <a:br>
              <a:rPr lang="da-DK" dirty="0">
                <a:latin typeface="+mn-lt"/>
              </a:rPr>
            </a:br>
            <a:r>
              <a:rPr lang="da-DK" dirty="0">
                <a:latin typeface="+mn-lt"/>
              </a:rPr>
              <a:t>sovemedicin</a:t>
            </a:r>
          </a:p>
        </p:txBody>
      </p:sp>
      <p:sp>
        <p:nvSpPr>
          <p:cNvPr id="3" name="Pladsholder til indhold 2">
            <a:extLst>
              <a:ext uri="{FF2B5EF4-FFF2-40B4-BE49-F238E27FC236}">
                <a16:creationId xmlns:a16="http://schemas.microsoft.com/office/drawing/2014/main" id="{434ABA92-B5C8-CF79-421E-85BE8FCFF12E}"/>
              </a:ext>
            </a:extLst>
          </p:cNvPr>
          <p:cNvSpPr>
            <a:spLocks noGrp="1"/>
          </p:cNvSpPr>
          <p:nvPr>
            <p:ph idx="1"/>
          </p:nvPr>
        </p:nvSpPr>
        <p:spPr>
          <a:xfrm>
            <a:off x="5819565" y="1655385"/>
            <a:ext cx="5374216" cy="2954655"/>
          </a:xfrm>
        </p:spPr>
        <p:txBody>
          <a:bodyPr/>
          <a:lstStyle/>
          <a:p>
            <a:pPr marL="342900" indent="-342900">
              <a:buFont typeface="Arial" panose="020B0604020202020204" pitchFamily="34" charset="0"/>
              <a:buChar char="•"/>
            </a:pPr>
            <a:r>
              <a:rPr lang="da-DK" sz="2400" b="0" dirty="0">
                <a:solidFill>
                  <a:schemeClr val="bg1"/>
                </a:solidFill>
                <a:latin typeface="+mn-lt"/>
              </a:rPr>
              <a:t>Ved manglende effekt af </a:t>
            </a:r>
            <a:r>
              <a:rPr lang="da-DK" sz="2400" b="0" dirty="0" err="1">
                <a:solidFill>
                  <a:schemeClr val="bg1"/>
                </a:solidFill>
                <a:latin typeface="+mn-lt"/>
              </a:rPr>
              <a:t>melatonin</a:t>
            </a:r>
            <a:r>
              <a:rPr lang="da-DK" sz="2400" b="0" dirty="0">
                <a:solidFill>
                  <a:schemeClr val="bg1"/>
                </a:solidFill>
                <a:latin typeface="+mn-lt"/>
              </a:rPr>
              <a:t> kan du tale med din behandler om andre muligheder</a:t>
            </a:r>
          </a:p>
          <a:p>
            <a:pPr marL="342900" indent="-342900">
              <a:buFont typeface="Arial" panose="020B0604020202020204" pitchFamily="34" charset="0"/>
              <a:buChar char="•"/>
            </a:pPr>
            <a:r>
              <a:rPr lang="da-DK" sz="2400" b="0" dirty="0">
                <a:solidFill>
                  <a:schemeClr val="bg1"/>
                </a:solidFill>
                <a:latin typeface="+mn-lt"/>
              </a:rPr>
              <a:t>Egentlig sovemedicin af benzodiazepintypen bruges sjældent</a:t>
            </a:r>
          </a:p>
          <a:p>
            <a:pPr marL="342900" indent="-342900">
              <a:buFont typeface="Arial" panose="020B0604020202020204" pitchFamily="34" charset="0"/>
              <a:buChar char="•"/>
            </a:pPr>
            <a:r>
              <a:rPr lang="da-DK" sz="2400" b="0" dirty="0">
                <a:solidFill>
                  <a:schemeClr val="bg1"/>
                </a:solidFill>
                <a:latin typeface="+mn-lt"/>
              </a:rPr>
              <a:t>De har meget kortsigtet effekt og er afhængighedsskabende</a:t>
            </a:r>
          </a:p>
          <a:p>
            <a:pPr marL="342900" indent="-342900">
              <a:buFont typeface="Arial" panose="020B0604020202020204" pitchFamily="34" charset="0"/>
              <a:buChar char="•"/>
            </a:pPr>
            <a:endParaRPr lang="da-DK" sz="2400" b="0" dirty="0">
              <a:solidFill>
                <a:schemeClr val="bg1"/>
              </a:solidFill>
              <a:latin typeface="+mn-lt"/>
            </a:endParaRPr>
          </a:p>
        </p:txBody>
      </p:sp>
      <p:pic>
        <p:nvPicPr>
          <p:cNvPr id="7" name="Billede 6">
            <a:extLst>
              <a:ext uri="{FF2B5EF4-FFF2-40B4-BE49-F238E27FC236}">
                <a16:creationId xmlns:a16="http://schemas.microsoft.com/office/drawing/2014/main" id="{BC1C1E98-2435-0BAD-6A20-6B1569094AB5}"/>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89947" y="2781214"/>
            <a:ext cx="6103620" cy="4221480"/>
          </a:xfrm>
          <a:prstGeom prst="rect">
            <a:avLst/>
          </a:prstGeom>
        </p:spPr>
      </p:pic>
    </p:spTree>
    <p:extLst>
      <p:ext uri="{BB962C8B-B14F-4D97-AF65-F5344CB8AC3E}">
        <p14:creationId xmlns:p14="http://schemas.microsoft.com/office/powerpoint/2010/main" val="23611234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20" name="Rektangel 19">
            <a:extLst>
              <a:ext uri="{FF2B5EF4-FFF2-40B4-BE49-F238E27FC236}">
                <a16:creationId xmlns:a16="http://schemas.microsoft.com/office/drawing/2014/main" id="{B5C95B74-5700-92E3-2FEF-D336902F0819}"/>
              </a:ext>
            </a:extLst>
          </p:cNvPr>
          <p:cNvSpPr/>
          <p:nvPr/>
        </p:nvSpPr>
        <p:spPr>
          <a:xfrm>
            <a:off x="9727096" y="6332737"/>
            <a:ext cx="2464904" cy="5252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Opsummering 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2005340"/>
              <a:ext cx="8636080" cy="523220"/>
            </a:xfrm>
            <a:prstGeom prst="rect">
              <a:avLst/>
            </a:prstGeom>
            <a:noFill/>
          </p:spPr>
          <p:txBody>
            <a:bodyPr wrap="square">
              <a:spAutoFit/>
            </a:bodyPr>
            <a:lstStyle/>
            <a:p>
              <a:pPr algn="l"/>
              <a:r>
                <a:rPr lang="da-DK" sz="2800" i="0" u="none" strike="noStrike" baseline="0" dirty="0">
                  <a:solidFill>
                    <a:srgbClr val="70578B"/>
                  </a:solidFill>
                  <a:latin typeface="Calibri-Bold"/>
                </a:rPr>
                <a:t>Søvn er afgørende for fysisk og psykisk helbred</a:t>
              </a: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305043"/>
            <a:chOff x="363997" y="1650516"/>
            <a:chExt cx="11608284" cy="1305043"/>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2001452"/>
              <a:ext cx="8636080" cy="954107"/>
            </a:xfrm>
            <a:prstGeom prst="rect">
              <a:avLst/>
            </a:prstGeom>
            <a:noFill/>
          </p:spPr>
          <p:txBody>
            <a:bodyPr wrap="square">
              <a:spAutoFit/>
            </a:bodyPr>
            <a:lstStyle/>
            <a:p>
              <a:pPr marL="0" indent="0">
                <a:buNone/>
              </a:pPr>
              <a:r>
                <a:rPr lang="da-DK" sz="2800" dirty="0">
                  <a:solidFill>
                    <a:srgbClr val="70578B"/>
                  </a:solidFill>
                  <a:latin typeface="Calibri-Bold"/>
                </a:rPr>
                <a:t>God søvn kan hjælpe med at mindske ADHD-symptomer  - også selv om man allerede får medicin</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2005340"/>
              <a:ext cx="8636080" cy="523220"/>
            </a:xfrm>
            <a:prstGeom prst="rect">
              <a:avLst/>
            </a:prstGeom>
            <a:noFill/>
          </p:spPr>
          <p:txBody>
            <a:bodyPr wrap="square">
              <a:spAutoFit/>
            </a:bodyPr>
            <a:lstStyle/>
            <a:p>
              <a:pPr marL="0" indent="0">
                <a:buNone/>
              </a:pPr>
              <a:r>
                <a:rPr lang="da-DK" sz="2800" dirty="0">
                  <a:solidFill>
                    <a:srgbClr val="70578B"/>
                  </a:solidFill>
                  <a:latin typeface="Calibri-Bold"/>
                </a:rPr>
                <a:t>Det er vigtigt at have gode aftenrutiner</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76727" y="1767156"/>
              <a:ext cx="8999258" cy="954107"/>
            </a:xfrm>
            <a:prstGeom prst="rect">
              <a:avLst/>
            </a:prstGeom>
            <a:noFill/>
          </p:spPr>
          <p:txBody>
            <a:bodyPr wrap="square">
              <a:spAutoFit/>
            </a:bodyPr>
            <a:lstStyle/>
            <a:p>
              <a:pPr marL="0" indent="0">
                <a:buNone/>
              </a:pPr>
              <a:r>
                <a:rPr lang="da-DK" sz="2800" dirty="0">
                  <a:solidFill>
                    <a:srgbClr val="70578B"/>
                  </a:solidFill>
                  <a:latin typeface="Calibri-Bold"/>
                </a:rPr>
                <a:t>Indtagelse af </a:t>
              </a:r>
              <a:r>
                <a:rPr lang="da-DK" sz="2800" dirty="0" err="1">
                  <a:solidFill>
                    <a:srgbClr val="70578B"/>
                  </a:solidFill>
                  <a:latin typeface="Calibri-Bold"/>
                </a:rPr>
                <a:t>melatonin</a:t>
              </a:r>
              <a:r>
                <a:rPr lang="da-DK" sz="2800" dirty="0">
                  <a:solidFill>
                    <a:srgbClr val="70578B"/>
                  </a:solidFill>
                  <a:latin typeface="Calibri-Bold"/>
                </a:rPr>
                <a:t> kan hjælpe med at understøtte den naturlige døgnrytme og skubbe den i den rigtige retning</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
        <p:nvSpPr>
          <p:cNvPr id="7" name="TextBox 6">
            <a:extLst>
              <a:ext uri="{FF2B5EF4-FFF2-40B4-BE49-F238E27FC236}">
                <a16:creationId xmlns:a16="http://schemas.microsoft.com/office/drawing/2014/main" id="{19F0A777-276C-C820-5AEE-798B41BD8169}"/>
              </a:ext>
            </a:extLst>
          </p:cNvPr>
          <p:cNvSpPr txBox="1"/>
          <p:nvPr/>
        </p:nvSpPr>
        <p:spPr>
          <a:xfrm>
            <a:off x="1914641" y="6495340"/>
            <a:ext cx="8486659" cy="433645"/>
          </a:xfrm>
          <a:prstGeom prst="rect">
            <a:avLst/>
          </a:prstGeom>
          <a:noFill/>
        </p:spPr>
        <p:txBody>
          <a:bodyPr wrap="square" rtlCol="0">
            <a:spAutoFit/>
          </a:bodyPr>
          <a:lstStyle/>
          <a:p>
            <a:pPr algn="l"/>
            <a:r>
              <a:rPr lang="en-US" sz="700" dirty="0"/>
              <a:t>Hiscock, Harriet, et al. "Impact of a </a:t>
            </a:r>
            <a:r>
              <a:rPr lang="en-US" sz="700" dirty="0" err="1"/>
              <a:t>behavioural</a:t>
            </a:r>
            <a:r>
              <a:rPr lang="en-US" sz="700" dirty="0"/>
              <a:t> sleep intervention on symptoms and sleep in children with ADHD." </a:t>
            </a:r>
            <a:r>
              <a:rPr lang="en-US" sz="700" i="1" dirty="0"/>
              <a:t>BMJ</a:t>
            </a:r>
            <a:r>
              <a:rPr lang="en-US" sz="700" dirty="0"/>
              <a:t>, vol. 350, 2015, p. h68. </a:t>
            </a:r>
            <a:r>
              <a:rPr lang="en-US" sz="700" dirty="0">
                <a:hlinkClick r:id="rId2"/>
              </a:rPr>
              <a:t>https://doi.org/10.1136/bmj.h68</a:t>
            </a:r>
            <a:r>
              <a:rPr lang="en-US" sz="700" dirty="0"/>
              <a:t> </a:t>
            </a:r>
          </a:p>
          <a:p>
            <a:r>
              <a:rPr lang="en-US" dirty="0"/>
              <a:t> Appleton RE, </a:t>
            </a:r>
            <a:r>
              <a:rPr lang="en-US" dirty="0" err="1"/>
              <a:t>Gringras</a:t>
            </a:r>
            <a:r>
              <a:rPr lang="en-US" dirty="0"/>
              <a:t> P. Melatonin: helping to mend impaired sleep. Arch Dis Child. 2013;98(3):216–217. </a:t>
            </a:r>
            <a:r>
              <a:rPr lang="en-US" dirty="0" err="1"/>
              <a:t>doi</a:t>
            </a:r>
            <a:r>
              <a:rPr lang="en-US" dirty="0"/>
              <a:t>: 10.1136/archdischild-2012-303606</a:t>
            </a:r>
          </a:p>
          <a:p>
            <a:endParaRPr lang="en-DK" sz="700" dirty="0"/>
          </a:p>
        </p:txBody>
      </p:sp>
    </p:spTree>
    <p:extLst>
      <p:ext uri="{BB962C8B-B14F-4D97-AF65-F5344CB8AC3E}">
        <p14:creationId xmlns:p14="http://schemas.microsoft.com/office/powerpoint/2010/main" val="27795855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7942867" cy="1889234"/>
          </a:xfrm>
        </p:spPr>
        <p:txBody>
          <a:bodyPr>
            <a:noAutofit/>
          </a:bodyPr>
          <a:lstStyle/>
          <a:p>
            <a:pPr>
              <a:lnSpc>
                <a:spcPct val="115000"/>
              </a:lnSpc>
              <a:spcAft>
                <a:spcPts val="800"/>
              </a:spcAft>
              <a:buNone/>
            </a:pPr>
            <a:r>
              <a:rPr lang="da-DK" sz="2000" dirty="0">
                <a:solidFill>
                  <a:srgbClr val="70578B"/>
                </a:solidFill>
                <a:latin typeface="Calibri" panose="020F0502020204030204" pitchFamily="34" charset="0"/>
                <a:cs typeface="Calibri" panose="020F0502020204030204" pitchFamily="34" charset="0"/>
              </a:rPr>
              <a:t>Denne præsentation er lavet af Marie Kjestrup, speciallæge i psykiatri, i samarbejde med Takeda Pharma A/S.</a:t>
            </a: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42086543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D232-C119-7FAD-B29B-FF760E4AF2B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49A9D2-1BEB-E5DA-88E7-02313D3ECAAB}"/>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76279E8-0703-DCB2-76BC-FFD8EEE93B39}"/>
              </a:ext>
            </a:extLst>
          </p:cNvPr>
          <p:cNvSpPr>
            <a:spLocks noGrp="1"/>
          </p:cNvSpPr>
          <p:nvPr>
            <p:ph type="ftr" sz="quarter" idx="3"/>
          </p:nvPr>
        </p:nvSpPr>
        <p:spPr>
          <a:xfrm>
            <a:off x="7766050" y="6523001"/>
            <a:ext cx="4114800" cy="196131"/>
          </a:xfrm>
          <a:prstGeom prst="rect">
            <a:avLst/>
          </a:prstGeom>
        </p:spPr>
        <p:txBody>
          <a:bodyPr vert="horz" wrap="square" lIns="0" tIns="0" rIns="0" bIns="0" rtlCol="0" anchor="ctr">
            <a:spAutoFit/>
          </a:bodyPr>
          <a:lstStyle>
            <a:defPPr>
              <a:defRPr lang="sv-SE"/>
            </a:defPPr>
            <a:lvl1pPr marL="0" algn="r" defTabSz="415778" rtl="0" eaLnBrk="1" latinLnBrk="0" hangingPunct="1">
              <a:defRPr sz="800" b="1" kern="1200" spc="100" baseline="0">
                <a:solidFill>
                  <a:schemeClr val="tx1"/>
                </a:solidFill>
                <a:latin typeface="Trebuchet MS" charset="0"/>
                <a:ea typeface="Trebuchet MS" charset="0"/>
                <a:cs typeface="Trebuchet MS" charset="0"/>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6F09B92D-D112-41DE-D006-E8ED100FC0E5}"/>
              </a:ext>
            </a:extLst>
          </p:cNvPr>
          <p:cNvSpPr/>
          <p:nvPr/>
        </p:nvSpPr>
        <p:spPr>
          <a:xfrm>
            <a:off x="217487" y="973395"/>
            <a:ext cx="11748371" cy="519143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r>
              <a:rPr lang="en-US" sz="1200" dirty="0">
                <a:solidFill>
                  <a:schemeClr val="tx1"/>
                </a:solidFill>
              </a:rPr>
              <a:t>Irwin MR, Olmstead R, Carroll JE. Sleep and inflammation: partners in sickness and in health. Nat Rev Immunol. 2019;19(11):702–715. doi:10.1038/s41577-019-0190-z</a:t>
            </a:r>
          </a:p>
          <a:p>
            <a:pPr indent="-514350" defTabSz="914400">
              <a:lnSpc>
                <a:spcPct val="90000"/>
              </a:lnSpc>
              <a:spcBef>
                <a:spcPts val="1000"/>
              </a:spcBef>
              <a:buFont typeface="+mj-lt"/>
              <a:buAutoNum type="arabicPeriod"/>
            </a:pPr>
            <a:r>
              <a:rPr lang="en-US" sz="1200" dirty="0">
                <a:solidFill>
                  <a:schemeClr val="tx1"/>
                </a:solidFill>
              </a:rPr>
              <a:t>Goldstein, A. N., &amp; Walker, M. P. (2024). Physiology, Sleep Stages. I </a:t>
            </a:r>
            <a:r>
              <a:rPr lang="en-US" sz="1200" dirty="0" err="1">
                <a:solidFill>
                  <a:schemeClr val="tx1"/>
                </a:solidFill>
              </a:rPr>
              <a:t>StatPearls</a:t>
            </a:r>
            <a:r>
              <a:rPr lang="en-US" sz="1200" dirty="0">
                <a:solidFill>
                  <a:schemeClr val="tx1"/>
                </a:solidFill>
              </a:rPr>
              <a:t>. </a:t>
            </a:r>
            <a:r>
              <a:rPr lang="en-US" sz="1200" dirty="0" err="1">
                <a:solidFill>
                  <a:schemeClr val="tx1"/>
                </a:solidFill>
              </a:rPr>
              <a:t>StatPearls</a:t>
            </a:r>
            <a:r>
              <a:rPr lang="en-US" sz="1200" dirty="0">
                <a:solidFill>
                  <a:schemeClr val="tx1"/>
                </a:solidFill>
              </a:rPr>
              <a:t> Publishing. </a:t>
            </a:r>
            <a:r>
              <a:rPr lang="en-US" sz="1200" dirty="0">
                <a:solidFill>
                  <a:schemeClr val="tx1"/>
                </a:solidFill>
                <a:hlinkClick r:id="rId2"/>
              </a:rPr>
              <a:t>https://www.ncbi.nlm.nih.gov/books/NBK526132/</a:t>
            </a:r>
            <a:endParaRPr lang="en-US" sz="1200" dirty="0">
              <a:solidFill>
                <a:schemeClr val="tx1"/>
              </a:solidFill>
            </a:endParaRPr>
          </a:p>
          <a:p>
            <a:pPr indent="-514350" defTabSz="914400">
              <a:lnSpc>
                <a:spcPct val="90000"/>
              </a:lnSpc>
              <a:spcBef>
                <a:spcPts val="1000"/>
              </a:spcBef>
              <a:buFont typeface="+mj-lt"/>
              <a:buAutoNum type="arabicPeriod"/>
            </a:pPr>
            <a:r>
              <a:rPr lang="en-US" sz="1200" dirty="0">
                <a:solidFill>
                  <a:schemeClr val="tx1"/>
                </a:solidFill>
              </a:rPr>
              <a:t>Biederman J, et al. Predictors of persistent ADHD: An 11-year follow-up study. J </a:t>
            </a:r>
            <a:r>
              <a:rPr lang="en-US" sz="1200" dirty="0" err="1">
                <a:solidFill>
                  <a:schemeClr val="tx1"/>
                </a:solidFill>
              </a:rPr>
              <a:t>Psychiatr</a:t>
            </a:r>
            <a:r>
              <a:rPr lang="en-US" sz="1200" dirty="0">
                <a:solidFill>
                  <a:schemeClr val="tx1"/>
                </a:solidFill>
              </a:rPr>
              <a:t> Res. 2010;44(10):620–5. doi:10.1016/j.jpsychires.2010.06.009.</a:t>
            </a:r>
          </a:p>
          <a:p>
            <a:pPr indent="-514350" defTabSz="914400">
              <a:lnSpc>
                <a:spcPct val="90000"/>
              </a:lnSpc>
              <a:spcBef>
                <a:spcPts val="1000"/>
              </a:spcBef>
              <a:buFont typeface="+mj-lt"/>
              <a:buAutoNum type="arabicPeriod"/>
            </a:pPr>
            <a:r>
              <a:rPr lang="en-US" sz="1200" dirty="0">
                <a:solidFill>
                  <a:schemeClr val="tx1"/>
                </a:solidFill>
              </a:rPr>
              <a:t>Cortese S, et al. Sleep in children with attention-deficit/hyperactivity disorder: Meta-analysis of subjective and objective studies. J Am </a:t>
            </a:r>
            <a:r>
              <a:rPr lang="en-US" sz="1200" dirty="0" err="1">
                <a:solidFill>
                  <a:schemeClr val="tx1"/>
                </a:solidFill>
              </a:rPr>
              <a:t>Acad</a:t>
            </a:r>
            <a:r>
              <a:rPr lang="en-US" sz="1200" dirty="0">
                <a:solidFill>
                  <a:schemeClr val="tx1"/>
                </a:solidFill>
              </a:rPr>
              <a:t> Child </a:t>
            </a:r>
            <a:r>
              <a:rPr lang="en-US" sz="1200" dirty="0" err="1">
                <a:solidFill>
                  <a:schemeClr val="tx1"/>
                </a:solidFill>
              </a:rPr>
              <a:t>Adolesc</a:t>
            </a:r>
            <a:r>
              <a:rPr lang="en-US" sz="1200" dirty="0">
                <a:solidFill>
                  <a:schemeClr val="tx1"/>
                </a:solidFill>
              </a:rPr>
              <a:t> Psychiatry </a:t>
            </a:r>
            <a:br>
              <a:rPr lang="en-US" sz="1200" dirty="0">
                <a:solidFill>
                  <a:schemeClr val="tx1"/>
                </a:solidFill>
              </a:rPr>
            </a:br>
            <a:r>
              <a:rPr lang="en-US" sz="1200" dirty="0">
                <a:solidFill>
                  <a:schemeClr val="tx1"/>
                </a:solidFill>
              </a:rPr>
              <a:t>                 2009;48(9):894–908. doi:10.1097/CHI.0b013e3181b3162d.</a:t>
            </a:r>
          </a:p>
          <a:p>
            <a:pPr indent="-514350" defTabSz="914400">
              <a:lnSpc>
                <a:spcPct val="90000"/>
              </a:lnSpc>
              <a:spcBef>
                <a:spcPts val="1000"/>
              </a:spcBef>
              <a:buFont typeface="+mj-lt"/>
              <a:buAutoNum type="arabicPeriod"/>
            </a:pPr>
            <a:r>
              <a:rPr lang="en-US" sz="1200" dirty="0">
                <a:solidFill>
                  <a:schemeClr val="tx1"/>
                </a:solidFill>
              </a:rPr>
              <a:t>Biederman J, et al. Predictors of persistent ADHD: An 11-year follow-up study. J </a:t>
            </a:r>
            <a:r>
              <a:rPr lang="en-US" sz="1200" dirty="0" err="1">
                <a:solidFill>
                  <a:schemeClr val="tx1"/>
                </a:solidFill>
              </a:rPr>
              <a:t>Psychiatr</a:t>
            </a:r>
            <a:r>
              <a:rPr lang="en-US" sz="1200" dirty="0">
                <a:solidFill>
                  <a:schemeClr val="tx1"/>
                </a:solidFill>
              </a:rPr>
              <a:t> Res. 2010;44(10):620–5. doi:10.1016/j.jpsychires.2010.06.009.</a:t>
            </a:r>
          </a:p>
          <a:p>
            <a:pPr indent="-514350" defTabSz="914400">
              <a:lnSpc>
                <a:spcPct val="90000"/>
              </a:lnSpc>
              <a:spcBef>
                <a:spcPts val="1000"/>
              </a:spcBef>
              <a:buFont typeface="+mj-lt"/>
              <a:buAutoNum type="arabicPeriod"/>
            </a:pPr>
            <a:r>
              <a:rPr lang="en-US" sz="1200" dirty="0" err="1">
                <a:solidFill>
                  <a:schemeClr val="tx1"/>
                </a:solidFill>
              </a:rPr>
              <a:t>Cassoff</a:t>
            </a:r>
            <a:r>
              <a:rPr lang="en-US" sz="1200" dirty="0">
                <a:solidFill>
                  <a:schemeClr val="tx1"/>
                </a:solidFill>
              </a:rPr>
              <a:t>, J., Wiebe, S. T., &amp; Gruber, R. (2013). Sleep patterns and the risk for ADHD: A review. Nature and Science of Sleep, 4, 73–80. </a:t>
            </a:r>
            <a:r>
              <a:rPr lang="en-US" sz="1200" dirty="0">
                <a:solidFill>
                  <a:schemeClr val="tx1"/>
                </a:solidFill>
                <a:hlinkClick r:id="rId3"/>
              </a:rPr>
              <a:t>https://doi.org/10.2147/NSS.S31269</a:t>
            </a:r>
            <a:endParaRPr lang="en-US" sz="1200" dirty="0">
              <a:solidFill>
                <a:schemeClr val="tx1"/>
              </a:solidFill>
            </a:endParaRPr>
          </a:p>
          <a:p>
            <a:pPr indent="-514350" defTabSz="914400">
              <a:lnSpc>
                <a:spcPct val="90000"/>
              </a:lnSpc>
              <a:spcBef>
                <a:spcPts val="1000"/>
              </a:spcBef>
              <a:buFont typeface="+mj-lt"/>
              <a:buAutoNum type="arabicPeriod"/>
            </a:pPr>
            <a:r>
              <a:rPr lang="en-US" sz="1200" dirty="0">
                <a:solidFill>
                  <a:schemeClr val="tx1"/>
                </a:solidFill>
              </a:rPr>
              <a:t>Hiscock, Harriet, et al. "Impact of a </a:t>
            </a:r>
            <a:r>
              <a:rPr lang="en-US" sz="1200" dirty="0" err="1">
                <a:solidFill>
                  <a:schemeClr val="tx1"/>
                </a:solidFill>
              </a:rPr>
              <a:t>behavioural</a:t>
            </a:r>
            <a:r>
              <a:rPr lang="en-US" sz="1200" dirty="0">
                <a:solidFill>
                  <a:schemeClr val="tx1"/>
                </a:solidFill>
              </a:rPr>
              <a:t> sleep intervention on symptoms and sleep in children with ADHD." BMJ, vol. 350, 2015, p. h68.</a:t>
            </a:r>
            <a:br>
              <a:rPr lang="en-US" sz="1200" dirty="0">
                <a:solidFill>
                  <a:schemeClr val="tx1"/>
                </a:solidFill>
              </a:rPr>
            </a:br>
            <a:r>
              <a:rPr lang="en-US" sz="1200" dirty="0">
                <a:solidFill>
                  <a:schemeClr val="tx1"/>
                </a:solidFill>
              </a:rPr>
              <a:t>                 </a:t>
            </a:r>
            <a:r>
              <a:rPr lang="en-US" sz="1200" dirty="0">
                <a:solidFill>
                  <a:schemeClr val="tx1"/>
                </a:solidFill>
                <a:hlinkClick r:id="rId4"/>
              </a:rPr>
              <a:t>https://doi.org/10.1136/bmj.h68</a:t>
            </a:r>
            <a:endParaRPr lang="en-US" sz="1200" dirty="0">
              <a:solidFill>
                <a:schemeClr val="tx1"/>
              </a:solidFill>
            </a:endParaRPr>
          </a:p>
          <a:p>
            <a:pPr indent="-514350" defTabSz="914400">
              <a:lnSpc>
                <a:spcPct val="90000"/>
              </a:lnSpc>
              <a:spcBef>
                <a:spcPts val="1000"/>
              </a:spcBef>
              <a:buFont typeface="+mj-lt"/>
              <a:buAutoNum type="arabicPeriod"/>
            </a:pPr>
            <a:r>
              <a:rPr lang="en-US" sz="1200" dirty="0">
                <a:solidFill>
                  <a:schemeClr val="tx1"/>
                </a:solidFill>
              </a:rPr>
              <a:t>Coogan, A. N., &amp; McGowan, N. M. (2017). A systematic review of circadian function, chronotype and chronotherapy in ADHD: implications for </a:t>
            </a:r>
            <a:r>
              <a:rPr lang="en-US" sz="1200" dirty="0" err="1">
                <a:solidFill>
                  <a:schemeClr val="tx1"/>
                </a:solidFill>
              </a:rPr>
              <a:t>aetiology</a:t>
            </a:r>
            <a:r>
              <a:rPr lang="en-US" sz="1200" dirty="0">
                <a:solidFill>
                  <a:schemeClr val="tx1"/>
                </a:solidFill>
              </a:rPr>
              <a:t> and treatment.</a:t>
            </a:r>
            <a:br>
              <a:rPr lang="en-US" sz="1200" dirty="0">
                <a:solidFill>
                  <a:schemeClr val="tx1"/>
                </a:solidFill>
              </a:rPr>
            </a:br>
            <a:r>
              <a:rPr lang="en-US" sz="1200" dirty="0">
                <a:solidFill>
                  <a:schemeClr val="tx1"/>
                </a:solidFill>
              </a:rPr>
              <a:t>                  European Neuropsychopharmacology, 27(5), 391–401. </a:t>
            </a:r>
            <a:r>
              <a:rPr lang="en-US" sz="1200" dirty="0">
                <a:solidFill>
                  <a:schemeClr val="tx1"/>
                </a:solidFill>
                <a:hlinkClick r:id="rId5"/>
              </a:rPr>
              <a:t>https://doi.org/10.1016/j.euroneuro.2017.03.007</a:t>
            </a:r>
            <a:endParaRPr lang="en-US" sz="1200" dirty="0">
              <a:solidFill>
                <a:schemeClr val="tx1"/>
              </a:solidFill>
            </a:endParaRPr>
          </a:p>
          <a:p>
            <a:pPr indent="-514350" defTabSz="914400">
              <a:lnSpc>
                <a:spcPct val="90000"/>
              </a:lnSpc>
              <a:spcBef>
                <a:spcPts val="1000"/>
              </a:spcBef>
              <a:buFont typeface="+mj-lt"/>
              <a:buAutoNum type="arabicPeriod"/>
            </a:pPr>
            <a:r>
              <a:rPr lang="en-US" sz="1200" dirty="0">
                <a:solidFill>
                  <a:schemeClr val="tx1"/>
                </a:solidFill>
              </a:rPr>
              <a:t>Irwin MR, et al. Sleep and inflammation: partners in sickness and in health. Nat Rev Immunol. 2019;19(11):702–15. doi:10.1038/s41577-019-0190-z.</a:t>
            </a: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12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US" sz="800" dirty="0">
              <a:solidFill>
                <a:schemeClr val="tx1"/>
              </a:solidFill>
            </a:endParaRPr>
          </a:p>
          <a:p>
            <a:pPr indent="-514350" defTabSz="914400">
              <a:lnSpc>
                <a:spcPct val="90000"/>
              </a:lnSpc>
              <a:spcBef>
                <a:spcPts val="1000"/>
              </a:spcBef>
              <a:buFont typeface="+mj-lt"/>
              <a:buAutoNum type="arabicPeriod"/>
            </a:pPr>
            <a:endParaRPr lang="en-ID" sz="800" dirty="0">
              <a:solidFill>
                <a:schemeClr val="tx1"/>
              </a:solidFill>
            </a:endParaRPr>
          </a:p>
        </p:txBody>
      </p:sp>
      <p:sp>
        <p:nvSpPr>
          <p:cNvPr id="10" name="Titel 1">
            <a:extLst>
              <a:ext uri="{FF2B5EF4-FFF2-40B4-BE49-F238E27FC236}">
                <a16:creationId xmlns:a16="http://schemas.microsoft.com/office/drawing/2014/main" id="{202CF06B-29BB-E891-7DFD-5BE15030B015}"/>
              </a:ext>
            </a:extLst>
          </p:cNvPr>
          <p:cNvSpPr>
            <a:spLocks noGrp="1"/>
          </p:cNvSpPr>
          <p:nvPr>
            <p:ph type="title"/>
          </p:nvPr>
        </p:nvSpPr>
        <p:spPr>
          <a:xfrm>
            <a:off x="715618" y="-244852"/>
            <a:ext cx="10323940" cy="860072"/>
          </a:xfrm>
        </p:spPr>
        <p:txBody>
          <a:bodyPr>
            <a:normAutofit fontScale="90000"/>
          </a:bodyPr>
          <a:lstStyle/>
          <a:p>
            <a:br>
              <a:rPr lang="da-DK" dirty="0">
                <a:solidFill>
                  <a:srgbClr val="644D79"/>
                </a:solidFill>
                <a:latin typeface="+mn-lt"/>
              </a:rPr>
            </a:br>
            <a:r>
              <a:rPr lang="da-DK" dirty="0">
                <a:solidFill>
                  <a:srgbClr val="644D79"/>
                </a:solidFill>
                <a:latin typeface="+mn-lt"/>
              </a:rPr>
              <a:t>Kildeliste </a:t>
            </a:r>
            <a:endParaRPr lang="da-DK" baseline="30000" dirty="0">
              <a:solidFill>
                <a:srgbClr val="644D79"/>
              </a:solidFill>
              <a:latin typeface="+mn-lt"/>
            </a:endParaRPr>
          </a:p>
        </p:txBody>
      </p:sp>
    </p:spTree>
    <p:extLst>
      <p:ext uri="{BB962C8B-B14F-4D97-AF65-F5344CB8AC3E}">
        <p14:creationId xmlns:p14="http://schemas.microsoft.com/office/powerpoint/2010/main" val="534239886"/>
      </p:ext>
    </p:extLst>
  </p:cSld>
  <p:clrMapOvr>
    <a:masterClrMapping/>
  </p:clrMapOvr>
  <p:transition spd="slow">
    <p:push dir="u"/>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67646916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3815-9448-F511-122F-AAAE8C49FA3B}"/>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BF176E35-8911-30DC-23A4-4692E13A2425}"/>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CFCF35CA-6D9B-D4B2-4B91-C3629C82E2BF}"/>
              </a:ext>
            </a:extLst>
          </p:cNvPr>
          <p:cNvSpPr/>
          <p:nvPr/>
        </p:nvSpPr>
        <p:spPr>
          <a:xfrm>
            <a:off x="0" y="1366465"/>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kstfelt 23">
            <a:extLst>
              <a:ext uri="{FF2B5EF4-FFF2-40B4-BE49-F238E27FC236}">
                <a16:creationId xmlns:a16="http://schemas.microsoft.com/office/drawing/2014/main" id="{56347E4C-13E2-5F9D-4DE8-A22722B26F51}"/>
              </a:ext>
            </a:extLst>
          </p:cNvPr>
          <p:cNvSpPr txBox="1"/>
          <p:nvPr/>
        </p:nvSpPr>
        <p:spPr>
          <a:xfrm>
            <a:off x="833072" y="1856025"/>
            <a:ext cx="7121127" cy="1600438"/>
          </a:xfrm>
          <a:prstGeom prst="rect">
            <a:avLst/>
          </a:prstGeom>
          <a:noFill/>
        </p:spPr>
        <p:txBody>
          <a:bodyPr wrap="square" rtlCol="0">
            <a:spAutoFit/>
          </a:bodyPr>
          <a:lstStyle/>
          <a:p>
            <a:r>
              <a:rPr lang="da-DK" sz="1800" kern="0" dirty="0">
                <a:solidFill>
                  <a:schemeClr val="bg1"/>
                </a:solidFill>
                <a:latin typeface="Trebuchet MS" charset="0"/>
              </a:rPr>
              <a:t>Session 3</a:t>
            </a:r>
          </a:p>
          <a:p>
            <a:endParaRPr lang="da-DK" sz="4000" kern="0" dirty="0">
              <a:solidFill>
                <a:schemeClr val="bg1"/>
              </a:solidFill>
            </a:endParaRPr>
          </a:p>
          <a:p>
            <a:r>
              <a:rPr lang="da-DK" sz="4000" kern="0" dirty="0">
                <a:solidFill>
                  <a:schemeClr val="bg1"/>
                </a:solidFill>
              </a:rPr>
              <a:t>Medicinsk  behandlinsk</a:t>
            </a:r>
            <a:endParaRPr lang="en-US" sz="3600" dirty="0"/>
          </a:p>
        </p:txBody>
      </p:sp>
      <p:pic>
        <p:nvPicPr>
          <p:cNvPr id="27" name="Billede 26">
            <a:extLst>
              <a:ext uri="{FF2B5EF4-FFF2-40B4-BE49-F238E27FC236}">
                <a16:creationId xmlns:a16="http://schemas.microsoft.com/office/drawing/2014/main" id="{F04AEBC7-C977-EF9D-F3A9-99A24D022F1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82A4C048-6781-C0BE-C316-26BA3690E1BD}"/>
              </a:ext>
            </a:extLst>
          </p:cNvPr>
          <p:cNvSpPr txBox="1">
            <a:spLocks/>
          </p:cNvSpPr>
          <p:nvPr/>
        </p:nvSpPr>
        <p:spPr>
          <a:xfrm>
            <a:off x="833072" y="3356567"/>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Marie Kjestrup Speciallæge i psykiatri</a:t>
            </a:r>
          </a:p>
        </p:txBody>
      </p:sp>
      <p:pic>
        <p:nvPicPr>
          <p:cNvPr id="53" name="Billede 52">
            <a:extLst>
              <a:ext uri="{FF2B5EF4-FFF2-40B4-BE49-F238E27FC236}">
                <a16:creationId xmlns:a16="http://schemas.microsoft.com/office/drawing/2014/main" id="{B9174CEA-22BD-71BF-C79A-8C92F86ED1F4}"/>
              </a:ext>
            </a:extLst>
          </p:cNvPr>
          <p:cNvPicPr>
            <a:picLocks noChangeAspect="1"/>
          </p:cNvPicPr>
          <p:nvPr/>
        </p:nvPicPr>
        <p:blipFill>
          <a:blip r:embed="rId4">
            <a:lum bright="70000" contrast="-70000"/>
            <a:extLst>
              <a:ext uri="{28A0092B-C50C-407E-A947-70E740481C1C}">
                <a14:useLocalDpi xmlns:a14="http://schemas.microsoft.com/office/drawing/2010/main"/>
              </a:ext>
            </a:extLst>
          </a:blip>
          <a:srcRect/>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B449908-C7EC-6095-1F29-15912AC7FC34}"/>
              </a:ext>
            </a:extLst>
          </p:cNvPr>
          <p:cNvPicPr>
            <a:picLocks noChangeAspect="1"/>
          </p:cNvPicPr>
          <p:nvPr/>
        </p:nvPicPr>
        <p:blipFill>
          <a:blip r:embed="rId5">
            <a:lum bright="70000" contrast="-70000"/>
            <a:extLst>
              <a:ext uri="{28A0092B-C50C-407E-A947-70E740481C1C}">
                <a14:useLocalDpi xmlns:a14="http://schemas.microsoft.com/office/drawing/2010/main"/>
              </a:ext>
            </a:extLst>
          </a:blip>
          <a:srcRect/>
          <a:stretch/>
        </p:blipFill>
        <p:spPr>
          <a:xfrm>
            <a:off x="8311543" y="3755540"/>
            <a:ext cx="240175" cy="873879"/>
          </a:xfrm>
          <a:prstGeom prst="rect">
            <a:avLst/>
          </a:prstGeom>
        </p:spPr>
      </p:pic>
      <p:sp>
        <p:nvSpPr>
          <p:cNvPr id="4" name="Tekstfelt 3">
            <a:extLst>
              <a:ext uri="{FF2B5EF4-FFF2-40B4-BE49-F238E27FC236}">
                <a16:creationId xmlns:a16="http://schemas.microsoft.com/office/drawing/2014/main" id="{87D1DE05-B7EA-BDF4-9B0A-10CAE3C6C52C}"/>
              </a:ext>
            </a:extLst>
          </p:cNvPr>
          <p:cNvSpPr txBox="1"/>
          <p:nvPr/>
        </p:nvSpPr>
        <p:spPr>
          <a:xfrm>
            <a:off x="291629" y="6388689"/>
            <a:ext cx="6096000" cy="230832"/>
          </a:xfrm>
          <a:prstGeom prst="rect">
            <a:avLst/>
          </a:prstGeom>
          <a:noFill/>
        </p:spPr>
        <p:txBody>
          <a:bodyPr wrap="square">
            <a:spAutoFit/>
          </a:bodyPr>
          <a:lstStyle/>
          <a:p>
            <a:r>
              <a:rPr lang="da-DK" sz="900" dirty="0">
                <a:effectLst/>
                <a:latin typeface="Aptos" panose="020B0004020202020204" pitchFamily="34" charset="0"/>
                <a:ea typeface="Aptos" panose="020B0004020202020204" pitchFamily="34" charset="0"/>
                <a:cs typeface="Aptos" panose="020B0004020202020204" pitchFamily="34" charset="0"/>
              </a:rPr>
              <a:t>C-APROM/DK/ADH/0166</a:t>
            </a:r>
          </a:p>
        </p:txBody>
      </p:sp>
    </p:spTree>
    <p:extLst>
      <p:ext uri="{BB962C8B-B14F-4D97-AF65-F5344CB8AC3E}">
        <p14:creationId xmlns:p14="http://schemas.microsoft.com/office/powerpoint/2010/main" val="997818719"/>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36909" y="621581"/>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b="1" dirty="0">
                <a:latin typeface="Calibri" panose="020F0502020204030204" pitchFamily="34" charset="0"/>
                <a:cs typeface="Calibri" panose="020F0502020204030204" pitchFamily="34" charset="0"/>
              </a:rPr>
              <a:t>3.</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5001919"/>
      </p:ext>
    </p:extLst>
  </p:cSld>
  <p:clrMapOvr>
    <a:masterClrMapping/>
  </p:clrMapOvr>
  <p:transition spd="slow">
    <p:push di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3"/>
          </p:nvPr>
        </p:nvSpPr>
        <p:spPr>
          <a:xfrm>
            <a:off x="7766050" y="6523001"/>
            <a:ext cx="4114800" cy="196131"/>
          </a:xfrm>
          <a:prstGeom prst="rect">
            <a:avLst/>
          </a:prstGeom>
        </p:spPr>
        <p:txBody>
          <a:bodyPr vert="horz" wrap="square" lIns="0" tIns="0" rIns="0" bIns="0" rtlCol="0" anchor="ctr">
            <a:spAutoFit/>
          </a:bodyPr>
          <a:lstStyle>
            <a:defPPr>
              <a:defRPr lang="sv-SE"/>
            </a:defPPr>
            <a:lvl1pPr marL="0" algn="r" defTabSz="415778" rtl="0" eaLnBrk="1" latinLnBrk="0" hangingPunct="1">
              <a:defRPr sz="800" b="1" kern="1200" spc="100" baseline="0">
                <a:solidFill>
                  <a:schemeClr val="tx1"/>
                </a:solidFill>
                <a:latin typeface="Trebuchet MS" charset="0"/>
                <a:ea typeface="Trebuchet MS" charset="0"/>
                <a:cs typeface="Trebuchet MS" charset="0"/>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354650" y="1834077"/>
            <a:ext cx="8888410" cy="362946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lstStyle/>
          <a:p>
            <a:r>
              <a:rPr lang="da-DK" dirty="0">
                <a:solidFill>
                  <a:srgbClr val="644D79"/>
                </a:solidFill>
                <a:latin typeface="+mn-lt"/>
              </a:rPr>
              <a:t>Agenda for sessionen </a:t>
            </a:r>
            <a:endParaRPr lang="da-DK" baseline="30000" dirty="0">
              <a:solidFill>
                <a:srgbClr val="644D79"/>
              </a:solidFill>
              <a:latin typeface="+mn-lt"/>
            </a:endParaRPr>
          </a:p>
        </p:txBody>
      </p:sp>
      <p:sp>
        <p:nvSpPr>
          <p:cNvPr id="2" name="Tekstfelt 1">
            <a:extLst>
              <a:ext uri="{FF2B5EF4-FFF2-40B4-BE49-F238E27FC236}">
                <a16:creationId xmlns:a16="http://schemas.microsoft.com/office/drawing/2014/main" id="{83C0DAA9-AF2F-4126-C6E1-70B47EDEB66D}"/>
              </a:ext>
            </a:extLst>
          </p:cNvPr>
          <p:cNvSpPr txBox="1"/>
          <p:nvPr/>
        </p:nvSpPr>
        <p:spPr>
          <a:xfrm>
            <a:off x="595169" y="2086746"/>
            <a:ext cx="7503744" cy="3231654"/>
          </a:xfrm>
          <a:prstGeom prst="rect">
            <a:avLst/>
          </a:prstGeom>
          <a:noFill/>
        </p:spPr>
        <p:txBody>
          <a:bodyPr wrap="square">
            <a:spAutoFit/>
          </a:bodyPr>
          <a:lstStyle/>
          <a:p>
            <a:pPr algn="l">
              <a:lnSpc>
                <a:spcPct val="150000"/>
              </a:lnSpc>
            </a:pPr>
            <a:r>
              <a:rPr lang="da-DK" sz="2400" b="0" i="0" u="none" strike="noStrike" baseline="0" dirty="0">
                <a:solidFill>
                  <a:srgbClr val="595959"/>
                </a:solidFill>
                <a:latin typeface="Calibri" panose="020F0502020204030204" pitchFamily="34" charset="0"/>
              </a:rPr>
              <a:t>1. </a:t>
            </a:r>
            <a:r>
              <a:rPr lang="da-DK" sz="2400" dirty="0">
                <a:solidFill>
                  <a:srgbClr val="595959"/>
                </a:solidFill>
                <a:latin typeface="Calibri" panose="020F0502020204030204" pitchFamily="34" charset="0"/>
              </a:rPr>
              <a:t>”ADHD i hjernen”</a:t>
            </a:r>
            <a:endParaRPr lang="da-DK" sz="2400" b="0" i="0" u="none" strike="noStrike" baseline="0" dirty="0">
              <a:solidFill>
                <a:srgbClr val="595959"/>
              </a:solidFill>
              <a:latin typeface="Calibri" panose="020F0502020204030204" pitchFamily="34" charset="0"/>
            </a:endParaRPr>
          </a:p>
          <a:p>
            <a:pPr algn="l">
              <a:lnSpc>
                <a:spcPct val="150000"/>
              </a:lnSpc>
            </a:pPr>
            <a:r>
              <a:rPr lang="da-DK" sz="2400" b="0" i="0" u="none" strike="noStrike" baseline="0" dirty="0">
                <a:solidFill>
                  <a:srgbClr val="595959"/>
                </a:solidFill>
                <a:latin typeface="Calibri" panose="020F0502020204030204" pitchFamily="34" charset="0"/>
              </a:rPr>
              <a:t>2. Medicin og ADHD</a:t>
            </a:r>
          </a:p>
          <a:p>
            <a:pPr algn="l">
              <a:lnSpc>
                <a:spcPct val="150000"/>
              </a:lnSpc>
            </a:pPr>
            <a:r>
              <a:rPr lang="da-DK" sz="2400" b="0" i="0" u="none" strike="noStrike" baseline="0" dirty="0">
                <a:solidFill>
                  <a:srgbClr val="595959"/>
                </a:solidFill>
                <a:latin typeface="Calibri" panose="020F0502020204030204" pitchFamily="34" charset="0"/>
              </a:rPr>
              <a:t>3. Bivirkninger</a:t>
            </a:r>
          </a:p>
          <a:p>
            <a:pPr algn="l">
              <a:lnSpc>
                <a:spcPct val="150000"/>
              </a:lnSpc>
            </a:pPr>
            <a:r>
              <a:rPr lang="da-DK" sz="2400" dirty="0">
                <a:solidFill>
                  <a:srgbClr val="595959"/>
                </a:solidFill>
                <a:latin typeface="Calibri" panose="020F0502020204030204" pitchFamily="34" charset="0"/>
              </a:rPr>
              <a:t>4. Medicintyper</a:t>
            </a:r>
          </a:p>
          <a:p>
            <a:pPr algn="l">
              <a:lnSpc>
                <a:spcPct val="150000"/>
              </a:lnSpc>
            </a:pPr>
            <a:r>
              <a:rPr lang="da-DK" sz="2400" dirty="0">
                <a:solidFill>
                  <a:srgbClr val="595959"/>
                </a:solidFill>
                <a:latin typeface="Calibri" panose="020F0502020204030204" pitchFamily="34" charset="0"/>
              </a:rPr>
              <a:t>5. Medicin og hverdagen</a:t>
            </a:r>
          </a:p>
          <a:p>
            <a:pPr algn="l"/>
            <a:endParaRPr lang="da-DK" sz="2400" b="0" i="0" u="none" strike="noStrike" baseline="0" dirty="0">
              <a:solidFill>
                <a:srgbClr val="595959"/>
              </a:solidFill>
              <a:latin typeface="Calibri" panose="020F0502020204030204" pitchFamily="34" charset="0"/>
            </a:endParaRPr>
          </a:p>
        </p:txBody>
      </p:sp>
    </p:spTree>
    <p:extLst>
      <p:ext uri="{BB962C8B-B14F-4D97-AF65-F5344CB8AC3E}">
        <p14:creationId xmlns:p14="http://schemas.microsoft.com/office/powerpoint/2010/main" val="1744380509"/>
      </p:ext>
    </p:extLst>
  </p:cSld>
  <p:clrMapOvr>
    <a:masterClrMapping/>
  </p:clrMapOvr>
  <p:transition spd="slow">
    <p:push di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A4A4-B5F3-989D-88C4-41C92153F5C7}"/>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D8D5FDD4-8993-92E3-7EEE-443963FD55FC}"/>
              </a:ext>
            </a:extLst>
          </p:cNvPr>
          <p:cNvSpPr/>
          <p:nvPr/>
        </p:nvSpPr>
        <p:spPr>
          <a:xfrm>
            <a:off x="0" y="2167333"/>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Pladsholder til indhold 2">
            <a:extLst>
              <a:ext uri="{FF2B5EF4-FFF2-40B4-BE49-F238E27FC236}">
                <a16:creationId xmlns:a16="http://schemas.microsoft.com/office/drawing/2014/main" id="{50697385-7C80-0A40-258E-ECC9C545B142}"/>
              </a:ext>
            </a:extLst>
          </p:cNvPr>
          <p:cNvSpPr>
            <a:spLocks noGrp="1"/>
          </p:cNvSpPr>
          <p:nvPr>
            <p:ph idx="1"/>
          </p:nvPr>
        </p:nvSpPr>
        <p:spPr>
          <a:xfrm>
            <a:off x="838200" y="1984847"/>
            <a:ext cx="10515600" cy="4351338"/>
          </a:xfrm>
        </p:spPr>
        <p:txBody>
          <a:bodyPr vert="horz" lIns="91440" tIns="45720" rIns="91440" bIns="45720" rtlCol="0" anchor="t">
            <a:normAutofit/>
          </a:bodyPr>
          <a:lstStyle/>
          <a:p>
            <a:endParaRPr lang="da-DK" dirty="0"/>
          </a:p>
          <a:p>
            <a:endParaRPr lang="da-DK" dirty="0"/>
          </a:p>
          <a:p>
            <a:pPr marL="0" indent="0" algn="ctr">
              <a:buNone/>
            </a:pPr>
            <a:r>
              <a:rPr lang="da-DK" dirty="0">
                <a:solidFill>
                  <a:srgbClr val="70578B"/>
                </a:solidFill>
              </a:rPr>
              <a:t>De neurologiske implikationer af ADHD rækker langt ud over medicinske termer. Den neurologiske "grundkode" oversættes til psykologiske mønstre, følelsesmæssige reaktioner og sociale interaktioner.</a:t>
            </a:r>
          </a:p>
        </p:txBody>
      </p:sp>
      <p:sp>
        <p:nvSpPr>
          <p:cNvPr id="7" name="Rectangle 27">
            <a:extLst>
              <a:ext uri="{FF2B5EF4-FFF2-40B4-BE49-F238E27FC236}">
                <a16:creationId xmlns:a16="http://schemas.microsoft.com/office/drawing/2014/main" id="{2DCA73EB-F7F7-67E9-3FAC-329747671979}"/>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DF9FF38F-8CAC-6D7E-B7A3-244F2728C581}"/>
              </a:ext>
            </a:extLst>
          </p:cNvPr>
          <p:cNvSpPr/>
          <p:nvPr/>
        </p:nvSpPr>
        <p:spPr>
          <a:xfrm>
            <a:off x="4242385" y="521815"/>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4E2D78A5-E4CE-DC20-9284-72A8BE372F9F}"/>
              </a:ext>
            </a:extLst>
          </p:cNvPr>
          <p:cNvSpPr txBox="1"/>
          <p:nvPr/>
        </p:nvSpPr>
        <p:spPr>
          <a:xfrm>
            <a:off x="4409039" y="1760722"/>
            <a:ext cx="7614030" cy="2492990"/>
          </a:xfrm>
          <a:prstGeom prst="rect">
            <a:avLst/>
          </a:prstGeom>
          <a:noFill/>
        </p:spPr>
        <p:txBody>
          <a:bodyPr wrap="square">
            <a:spAutoFit/>
          </a:bodyPr>
          <a:lstStyle/>
          <a:p>
            <a:r>
              <a:rPr kumimoji="1" lang="da-DK" sz="2000" i="1" dirty="0">
                <a:solidFill>
                  <a:schemeClr val="tx1">
                    <a:lumMod val="65000"/>
                    <a:lumOff val="35000"/>
                  </a:schemeClr>
                </a:solidFill>
                <a:latin typeface="Calibri" panose="020F0502020204030204" pitchFamily="34" charset="0"/>
                <a:cs typeface="Calibri" panose="020F0502020204030204" pitchFamily="34" charset="0"/>
              </a:rPr>
              <a:t>Samspil mellem arv og miljø</a:t>
            </a:r>
          </a:p>
          <a:p>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a:p>
            <a:r>
              <a:rPr kumimoji="1" lang="da-DK" sz="3200" b="1" dirty="0">
                <a:solidFill>
                  <a:srgbClr val="70578B"/>
                </a:solidFill>
                <a:latin typeface="Calibri" panose="020F0502020204030204" pitchFamily="34" charset="0"/>
                <a:cs typeface="Calibri" panose="020F0502020204030204" pitchFamily="34" charset="0"/>
              </a:rPr>
              <a:t>Arv:</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Tvillingestudier har vist at ca. 80 % af årsagen til ADHD skyldes arv</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Det er ikke ét bestemt gen, men forskellige gerner, der er i spil</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Risikoen for at udvikle ADHD er højere, hvis forældre eller søskende har ADHD</a:t>
            </a:r>
          </a:p>
        </p:txBody>
      </p:sp>
      <p:cxnSp>
        <p:nvCxnSpPr>
          <p:cNvPr id="13" name="Lige forbindelse 12">
            <a:extLst>
              <a:ext uri="{FF2B5EF4-FFF2-40B4-BE49-F238E27FC236}">
                <a16:creationId xmlns:a16="http://schemas.microsoft.com/office/drawing/2014/main" id="{2BCD72B7-AF0B-016C-54EF-93DCB14212D0}"/>
              </a:ext>
            </a:extLst>
          </p:cNvPr>
          <p:cNvCxnSpPr>
            <a:cxnSpLocks/>
          </p:cNvCxnSpPr>
          <p:nvPr/>
        </p:nvCxnSpPr>
        <p:spPr>
          <a:xfrm>
            <a:off x="4242385" y="5660572"/>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7B824398-9582-1298-F379-27C1DAFE1CA0}"/>
              </a:ext>
            </a:extLst>
          </p:cNvPr>
          <p:cNvSpPr txBox="1"/>
          <p:nvPr/>
        </p:nvSpPr>
        <p:spPr>
          <a:xfrm>
            <a:off x="4409039" y="1347942"/>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Hvorfor får man ADHD?</a:t>
            </a:r>
            <a:endParaRPr kumimoji="1" lang="da-DK" sz="2000" dirty="0">
              <a:solidFill>
                <a:srgbClr val="70578B"/>
              </a:solidFill>
              <a:latin typeface="Calibri" panose="020F0502020204030204" pitchFamily="34" charset="0"/>
              <a:cs typeface="Calibri" panose="020F0502020204030204" pitchFamily="34" charset="0"/>
            </a:endParaRPr>
          </a:p>
        </p:txBody>
      </p:sp>
      <p:sp>
        <p:nvSpPr>
          <p:cNvPr id="20" name="Tekstfelt 19">
            <a:extLst>
              <a:ext uri="{FF2B5EF4-FFF2-40B4-BE49-F238E27FC236}">
                <a16:creationId xmlns:a16="http://schemas.microsoft.com/office/drawing/2014/main" id="{328089DD-5F2E-8216-1E3B-A56922A4CD80}"/>
              </a:ext>
            </a:extLst>
          </p:cNvPr>
          <p:cNvSpPr txBox="1"/>
          <p:nvPr/>
        </p:nvSpPr>
        <p:spPr>
          <a:xfrm>
            <a:off x="838200" y="-111211"/>
            <a:ext cx="2992467" cy="6247864"/>
          </a:xfrm>
          <a:prstGeom prst="rect">
            <a:avLst/>
          </a:prstGeom>
          <a:noFill/>
        </p:spPr>
        <p:txBody>
          <a:bodyPr wrap="square" rtlCol="0">
            <a:spAutoFit/>
          </a:bodyPr>
          <a:lstStyle/>
          <a:p>
            <a:r>
              <a:rPr lang="en-US" sz="40000" dirty="0">
                <a:solidFill>
                  <a:srgbClr val="E5DBF2"/>
                </a:solidFill>
              </a:rPr>
              <a:t>?</a:t>
            </a:r>
          </a:p>
        </p:txBody>
      </p:sp>
      <p:sp>
        <p:nvSpPr>
          <p:cNvPr id="2" name="TextBox 1">
            <a:extLst>
              <a:ext uri="{FF2B5EF4-FFF2-40B4-BE49-F238E27FC236}">
                <a16:creationId xmlns:a16="http://schemas.microsoft.com/office/drawing/2014/main" id="{13D8F634-6022-9AA5-1D33-776B0687C484}"/>
              </a:ext>
            </a:extLst>
          </p:cNvPr>
          <p:cNvSpPr txBox="1"/>
          <p:nvPr/>
        </p:nvSpPr>
        <p:spPr>
          <a:xfrm>
            <a:off x="5507026" y="6196803"/>
            <a:ext cx="4252436" cy="461665"/>
          </a:xfrm>
          <a:prstGeom prst="rect">
            <a:avLst/>
          </a:prstGeom>
          <a:noFill/>
        </p:spPr>
        <p:txBody>
          <a:bodyPr wrap="square" rtlCol="0">
            <a:spAutoFit/>
          </a:bodyPr>
          <a:lstStyle/>
          <a:p>
            <a:pPr algn="l"/>
            <a:r>
              <a:rPr lang="en-US" sz="1200" dirty="0"/>
              <a:t>Farone et al </a:t>
            </a:r>
            <a:r>
              <a:rPr lang="pl-PL" sz="1200" dirty="0"/>
              <a:t>Molecular Psychiatry (2019) 24:562–575 https://doi.org/10.1038/s41380-018-0070-0</a:t>
            </a:r>
            <a:endParaRPr lang="en-DK" sz="1200" dirty="0"/>
          </a:p>
        </p:txBody>
      </p:sp>
    </p:spTree>
    <p:extLst>
      <p:ext uri="{BB962C8B-B14F-4D97-AF65-F5344CB8AC3E}">
        <p14:creationId xmlns:p14="http://schemas.microsoft.com/office/powerpoint/2010/main" val="37374892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DEDE1-D54F-72EA-F754-0E9659EB9268}"/>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EDE856AD-A446-1D44-E24C-2BCD1C5F12E5}"/>
              </a:ext>
            </a:extLst>
          </p:cNvPr>
          <p:cNvSpPr/>
          <p:nvPr/>
        </p:nvSpPr>
        <p:spPr>
          <a:xfrm>
            <a:off x="0" y="0"/>
            <a:ext cx="5507026"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C20BB483-18D6-D51F-10C5-11B1BEB23954}"/>
              </a:ext>
            </a:extLst>
          </p:cNvPr>
          <p:cNvSpPr/>
          <p:nvPr/>
        </p:nvSpPr>
        <p:spPr>
          <a:xfrm>
            <a:off x="470058" y="838772"/>
            <a:ext cx="11355265" cy="53976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B5E0BCDD-921B-1771-6A96-641933D687BD}"/>
              </a:ext>
            </a:extLst>
          </p:cNvPr>
          <p:cNvSpPr txBox="1"/>
          <p:nvPr/>
        </p:nvSpPr>
        <p:spPr>
          <a:xfrm>
            <a:off x="1159558" y="2160998"/>
            <a:ext cx="7730060" cy="2246769"/>
          </a:xfrm>
          <a:prstGeom prst="rect">
            <a:avLst/>
          </a:prstGeom>
          <a:noFill/>
        </p:spPr>
        <p:txBody>
          <a:bodyPr wrap="square">
            <a:spAutoFit/>
          </a:bodyPr>
          <a:lstStyle/>
          <a:p>
            <a:r>
              <a:rPr lang="da-DK" sz="2000" b="0" dirty="0">
                <a:solidFill>
                  <a:srgbClr val="70578B"/>
                </a:solidFill>
              </a:rPr>
              <a:t>Forkert opdragelse, utydelighed eller utryghed er IKKE årsag</a:t>
            </a:r>
          </a:p>
          <a:p>
            <a:r>
              <a:rPr lang="da-DK" sz="2000" b="0" dirty="0">
                <a:solidFill>
                  <a:srgbClr val="70578B"/>
                </a:solidFill>
              </a:rPr>
              <a:t>MEN tryghed i miljøet bedrer prognosen</a:t>
            </a:r>
          </a:p>
          <a:p>
            <a:endParaRPr lang="da-DK" sz="2000" b="0" dirty="0">
              <a:solidFill>
                <a:srgbClr val="70578B"/>
              </a:solidFill>
            </a:endParaRPr>
          </a:p>
          <a:p>
            <a:r>
              <a:rPr lang="da-DK" sz="2000" b="0" dirty="0">
                <a:solidFill>
                  <a:srgbClr val="70578B"/>
                </a:solidFill>
              </a:rPr>
              <a:t>Graviditetsårsager: Alkohol, tobak, stress og infektioner</a:t>
            </a:r>
          </a:p>
          <a:p>
            <a:endParaRPr lang="da-DK" sz="2000" b="0" dirty="0">
              <a:solidFill>
                <a:srgbClr val="70578B"/>
              </a:solidFill>
            </a:endParaRPr>
          </a:p>
          <a:p>
            <a:r>
              <a:rPr lang="da-DK" sz="2000" b="0" dirty="0">
                <a:solidFill>
                  <a:srgbClr val="70578B"/>
                </a:solidFill>
              </a:rPr>
              <a:t>Fødselsforhold: Lav fødselsvægt, for tidlig fødsel, iltmangel under fødslen</a:t>
            </a:r>
          </a:p>
          <a:p>
            <a:endParaRPr kumimoji="1" lang="da-DK" sz="2000" dirty="0">
              <a:solidFill>
                <a:srgbClr val="70578B"/>
              </a:solidFill>
              <a:latin typeface="Calibri" panose="020F0502020204030204" pitchFamily="34" charset="0"/>
              <a:cs typeface="Calibri" panose="020F0502020204030204" pitchFamily="34" charset="0"/>
            </a:endParaRPr>
          </a:p>
        </p:txBody>
      </p:sp>
      <p:cxnSp>
        <p:nvCxnSpPr>
          <p:cNvPr id="13" name="Lige forbindelse 12">
            <a:extLst>
              <a:ext uri="{FF2B5EF4-FFF2-40B4-BE49-F238E27FC236}">
                <a16:creationId xmlns:a16="http://schemas.microsoft.com/office/drawing/2014/main" id="{C96C723F-CF18-2BEE-B82B-3EDF9F9D6367}"/>
              </a:ext>
            </a:extLst>
          </p:cNvPr>
          <p:cNvCxnSpPr>
            <a:cxnSpLocks/>
          </p:cNvCxnSpPr>
          <p:nvPr/>
        </p:nvCxnSpPr>
        <p:spPr>
          <a:xfrm>
            <a:off x="1230659" y="5640705"/>
            <a:ext cx="10594664"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F3C56C66-CE2A-AF67-712D-CFBC45882F85}"/>
              </a:ext>
            </a:extLst>
          </p:cNvPr>
          <p:cNvSpPr txBox="1"/>
          <p:nvPr/>
        </p:nvSpPr>
        <p:spPr>
          <a:xfrm>
            <a:off x="1159558" y="1392053"/>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Miljømæssige faktorer</a:t>
            </a:r>
            <a:endParaRPr kumimoji="1" lang="da-DK" sz="2000" dirty="0">
              <a:solidFill>
                <a:srgbClr val="70578B"/>
              </a:solidFill>
              <a:latin typeface="Calibri" panose="020F0502020204030204" pitchFamily="34" charset="0"/>
              <a:cs typeface="Calibri" panose="020F0502020204030204" pitchFamily="34" charset="0"/>
            </a:endParaRPr>
          </a:p>
        </p:txBody>
      </p:sp>
      <p:pic>
        <p:nvPicPr>
          <p:cNvPr id="19" name="Billede 18">
            <a:extLst>
              <a:ext uri="{FF2B5EF4-FFF2-40B4-BE49-F238E27FC236}">
                <a16:creationId xmlns:a16="http://schemas.microsoft.com/office/drawing/2014/main" id="{B6083F7A-27FD-D590-3A8F-CF0B02B3A2F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flipH="1">
            <a:off x="9302334" y="1056349"/>
            <a:ext cx="2110272" cy="5250352"/>
          </a:xfrm>
          <a:prstGeom prst="rect">
            <a:avLst/>
          </a:prstGeom>
        </p:spPr>
      </p:pic>
      <p:sp>
        <p:nvSpPr>
          <p:cNvPr id="2" name="TextBox 1">
            <a:extLst>
              <a:ext uri="{FF2B5EF4-FFF2-40B4-BE49-F238E27FC236}">
                <a16:creationId xmlns:a16="http://schemas.microsoft.com/office/drawing/2014/main" id="{D3CFA9F4-3D59-2377-68B1-75CF5FBE2AAF}"/>
              </a:ext>
            </a:extLst>
          </p:cNvPr>
          <p:cNvSpPr txBox="1"/>
          <p:nvPr/>
        </p:nvSpPr>
        <p:spPr>
          <a:xfrm>
            <a:off x="1230659" y="5707248"/>
            <a:ext cx="9975054" cy="276999"/>
          </a:xfrm>
          <a:prstGeom prst="rect">
            <a:avLst/>
          </a:prstGeom>
          <a:noFill/>
        </p:spPr>
        <p:txBody>
          <a:bodyPr wrap="square" rtlCol="0">
            <a:spAutoFit/>
          </a:bodyPr>
          <a:lstStyle/>
          <a:p>
            <a:pPr algn="l"/>
            <a:r>
              <a:rPr lang="en-US" sz="1200" dirty="0"/>
              <a:t>Thapar A, et al. The Lancet. </a:t>
            </a:r>
            <a:r>
              <a:rPr lang="pt-BR" sz="1200" dirty="0"/>
              <a:t>2016 Mar 19;387(10024):1240-50. doi: 10.1016/S0140-6736(15)00238-X.</a:t>
            </a:r>
            <a:endParaRPr lang="en-DK" sz="1200" dirty="0"/>
          </a:p>
        </p:txBody>
      </p:sp>
    </p:spTree>
    <p:extLst>
      <p:ext uri="{BB962C8B-B14F-4D97-AF65-F5344CB8AC3E}">
        <p14:creationId xmlns:p14="http://schemas.microsoft.com/office/powerpoint/2010/main" val="93486545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A033-BB77-5F60-81D0-CAED232EDC09}"/>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AD8C11CA-90AE-9D9F-33CC-49EA5A415448}"/>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743D4A1A-E217-5F0B-ABD8-38D4FF141FC6}"/>
              </a:ext>
            </a:extLst>
          </p:cNvPr>
          <p:cNvSpPr/>
          <p:nvPr/>
        </p:nvSpPr>
        <p:spPr>
          <a:xfrm>
            <a:off x="470058" y="838772"/>
            <a:ext cx="11355265" cy="53976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4B3E116C-A6A2-5D8E-23B8-E0C1A0C37392}"/>
              </a:ext>
            </a:extLst>
          </p:cNvPr>
          <p:cNvSpPr txBox="1"/>
          <p:nvPr/>
        </p:nvSpPr>
        <p:spPr>
          <a:xfrm>
            <a:off x="1159558" y="2160998"/>
            <a:ext cx="6334397" cy="3293209"/>
          </a:xfrm>
          <a:prstGeom prst="rect">
            <a:avLst/>
          </a:prstGeom>
          <a:noFill/>
        </p:spPr>
        <p:txBody>
          <a:bodyPr wrap="square">
            <a:spAutoFit/>
          </a:bodyPr>
          <a:lstStyle/>
          <a:p>
            <a:pPr marL="342900" indent="-342900">
              <a:buFont typeface="Arial" panose="020B0604020202020204" pitchFamily="34" charset="0"/>
              <a:buChar char="•"/>
            </a:pPr>
            <a:r>
              <a:rPr lang="da-DK" sz="2000" b="0" dirty="0">
                <a:solidFill>
                  <a:srgbClr val="70578B"/>
                </a:solidFill>
              </a:rPr>
              <a:t>Biokemisk forstyrrelse i hjernen. Det har kunnet se med  særlige hjernescanninger</a:t>
            </a:r>
          </a:p>
          <a:p>
            <a:pPr marL="342900" indent="-342900">
              <a:buFont typeface="Arial" panose="020B0604020202020204" pitchFamily="34" charset="0"/>
              <a:buChar char="•"/>
            </a:pPr>
            <a:r>
              <a:rPr lang="da-DK" sz="2000" b="0" dirty="0">
                <a:solidFill>
                  <a:srgbClr val="70578B"/>
                </a:solidFill>
              </a:rPr>
              <a:t>Ubalance i signalstofferne </a:t>
            </a:r>
            <a:r>
              <a:rPr lang="da-DK" sz="2000" b="0" i="1" dirty="0">
                <a:solidFill>
                  <a:srgbClr val="70578B"/>
                </a:solidFill>
              </a:rPr>
              <a:t>dopamin</a:t>
            </a:r>
            <a:r>
              <a:rPr lang="da-DK" sz="2000" b="0" dirty="0">
                <a:solidFill>
                  <a:srgbClr val="70578B"/>
                </a:solidFill>
              </a:rPr>
              <a:t> og </a:t>
            </a:r>
            <a:r>
              <a:rPr lang="da-DK" sz="2000" b="0" i="1" dirty="0">
                <a:solidFill>
                  <a:srgbClr val="70578B"/>
                </a:solidFill>
              </a:rPr>
              <a:t>noradrenalin</a:t>
            </a:r>
            <a:r>
              <a:rPr lang="da-DK" sz="2000" b="0" dirty="0">
                <a:solidFill>
                  <a:srgbClr val="70578B"/>
                </a:solidFill>
              </a:rPr>
              <a:t> Niveauet er for lavt</a:t>
            </a:r>
          </a:p>
          <a:p>
            <a:pPr marL="342900" indent="-342900">
              <a:buFont typeface="Arial" panose="020B0604020202020204" pitchFamily="34" charset="0"/>
              <a:buChar char="•"/>
            </a:pPr>
            <a:r>
              <a:rPr lang="da-DK" sz="2000" b="0" dirty="0">
                <a:solidFill>
                  <a:srgbClr val="70578B"/>
                </a:solidFill>
              </a:rPr>
              <a:t>Dopamin – Lyst, glæde og belønning</a:t>
            </a:r>
          </a:p>
          <a:p>
            <a:pPr marL="342900" indent="-342900">
              <a:buFont typeface="Arial" panose="020B0604020202020204" pitchFamily="34" charset="0"/>
              <a:buChar char="•"/>
            </a:pPr>
            <a:r>
              <a:rPr lang="da-DK" sz="2000" b="0" dirty="0">
                <a:solidFill>
                  <a:srgbClr val="70578B"/>
                </a:solidFill>
              </a:rPr>
              <a:t>Noradrenalin – Vågen, opmærksomhed, energi og humør</a:t>
            </a:r>
          </a:p>
          <a:p>
            <a:endParaRPr lang="da-DK" sz="2000" b="0" dirty="0">
              <a:solidFill>
                <a:srgbClr val="70578B"/>
              </a:solidFill>
            </a:endParaRPr>
          </a:p>
          <a:p>
            <a:r>
              <a:rPr lang="da-DK" sz="1600" b="1" dirty="0">
                <a:solidFill>
                  <a:srgbClr val="70578B"/>
                </a:solidFill>
              </a:rPr>
              <a:t>ADHD opstår fordi hjernen har en medfødt nedsat evne til at transportere signalstofferne dopamin og noradrenalin rundt i hjernen. Det gør at hjernecellerne ikke kan kommunikere ordentligt sammen</a:t>
            </a:r>
          </a:p>
        </p:txBody>
      </p:sp>
      <p:cxnSp>
        <p:nvCxnSpPr>
          <p:cNvPr id="13" name="Lige forbindelse 12">
            <a:extLst>
              <a:ext uri="{FF2B5EF4-FFF2-40B4-BE49-F238E27FC236}">
                <a16:creationId xmlns:a16="http://schemas.microsoft.com/office/drawing/2014/main" id="{002C846F-E30C-FBFD-D265-423E86D6C7CF}"/>
              </a:ext>
            </a:extLst>
          </p:cNvPr>
          <p:cNvCxnSpPr>
            <a:cxnSpLocks/>
          </p:cNvCxnSpPr>
          <p:nvPr/>
        </p:nvCxnSpPr>
        <p:spPr>
          <a:xfrm>
            <a:off x="1159558" y="5459550"/>
            <a:ext cx="10594664"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0A93A524-4961-C8E0-DD6C-65430EF69235}"/>
              </a:ext>
            </a:extLst>
          </p:cNvPr>
          <p:cNvSpPr txBox="1"/>
          <p:nvPr/>
        </p:nvSpPr>
        <p:spPr>
          <a:xfrm>
            <a:off x="1159558" y="1392053"/>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ses ADHD i hjernen?</a:t>
            </a:r>
            <a:endParaRPr kumimoji="1" lang="da-DK" sz="2000" dirty="0">
              <a:solidFill>
                <a:srgbClr val="70578B"/>
              </a:solidFill>
              <a:latin typeface="Calibri" panose="020F0502020204030204" pitchFamily="34" charset="0"/>
              <a:cs typeface="Calibri" panose="020F0502020204030204" pitchFamily="34" charset="0"/>
            </a:endParaRPr>
          </a:p>
        </p:txBody>
      </p:sp>
      <p:pic>
        <p:nvPicPr>
          <p:cNvPr id="3" name="Billede 2">
            <a:extLst>
              <a:ext uri="{FF2B5EF4-FFF2-40B4-BE49-F238E27FC236}">
                <a16:creationId xmlns:a16="http://schemas.microsoft.com/office/drawing/2014/main" id="{8F47E6DC-54F4-868B-60CB-4D5E7E7A6456}"/>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472678" y="991449"/>
            <a:ext cx="6388196" cy="4657722"/>
          </a:xfrm>
          <a:prstGeom prst="rect">
            <a:avLst/>
          </a:prstGeom>
        </p:spPr>
      </p:pic>
      <p:sp>
        <p:nvSpPr>
          <p:cNvPr id="2" name="TextBox 1">
            <a:extLst>
              <a:ext uri="{FF2B5EF4-FFF2-40B4-BE49-F238E27FC236}">
                <a16:creationId xmlns:a16="http://schemas.microsoft.com/office/drawing/2014/main" id="{C097F00A-36FC-34C3-B3E7-2200AE63C4FB}"/>
              </a:ext>
            </a:extLst>
          </p:cNvPr>
          <p:cNvSpPr txBox="1"/>
          <p:nvPr/>
        </p:nvSpPr>
        <p:spPr>
          <a:xfrm>
            <a:off x="989120" y="5517061"/>
            <a:ext cx="9837032" cy="830997"/>
          </a:xfrm>
          <a:prstGeom prst="rect">
            <a:avLst/>
          </a:prstGeom>
          <a:noFill/>
        </p:spPr>
        <p:txBody>
          <a:bodyPr wrap="square" rtlCol="0">
            <a:spAutoFit/>
          </a:bodyPr>
          <a:lstStyle/>
          <a:p>
            <a:r>
              <a:rPr lang="en-US" sz="1200" dirty="0" err="1"/>
              <a:t>Hoogman</a:t>
            </a:r>
            <a:r>
              <a:rPr lang="en-US" sz="1200" dirty="0"/>
              <a:t> M, et al. Subcortical brain volume differences in participants with attention deficit hyperactivity disorder in children and adults: a cross-sectional mega-analysis. Lancet Psychiatry. 2017 Apr;4(4):310‑319. </a:t>
            </a:r>
            <a:r>
              <a:rPr lang="en-US" sz="1200" dirty="0" err="1"/>
              <a:t>doi</a:t>
            </a:r>
            <a:r>
              <a:rPr lang="en-US" sz="1200" dirty="0"/>
              <a:t>: 10.1016/S2215-0366(17)30049‑4. </a:t>
            </a:r>
          </a:p>
          <a:p>
            <a:r>
              <a:rPr lang="en-US" sz="1200" dirty="0"/>
              <a:t>MacDonald et all Psychiatry. 2024;15:1492126. </a:t>
            </a:r>
            <a:r>
              <a:rPr lang="en-US" sz="1200" dirty="0" err="1"/>
              <a:t>doi</a:t>
            </a:r>
            <a:r>
              <a:rPr lang="en-US" sz="1200" dirty="0"/>
              <a:t>: 10.3389/fpsyt.2024.1492126. PMID: 39619336; PMCID: PMC11604610.</a:t>
            </a:r>
          </a:p>
          <a:p>
            <a:pPr algn="l"/>
            <a:endParaRPr lang="en-DK" sz="1200" dirty="0"/>
          </a:p>
        </p:txBody>
      </p:sp>
    </p:spTree>
    <p:extLst>
      <p:ext uri="{BB962C8B-B14F-4D97-AF65-F5344CB8AC3E}">
        <p14:creationId xmlns:p14="http://schemas.microsoft.com/office/powerpoint/2010/main" val="29871264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C3D84B1-192D-BF30-C528-EB32F9EEA72F}"/>
              </a:ext>
            </a:extLst>
          </p:cNvPr>
          <p:cNvSpPr>
            <a:spLocks noGrp="1"/>
          </p:cNvSpPr>
          <p:nvPr>
            <p:ph idx="1"/>
          </p:nvPr>
        </p:nvSpPr>
        <p:spPr>
          <a:xfrm>
            <a:off x="639379" y="2290906"/>
            <a:ext cx="7881739" cy="1292662"/>
          </a:xfrm>
        </p:spPr>
        <p:txBody>
          <a:bodyPr/>
          <a:lstStyle/>
          <a:p>
            <a:r>
              <a:rPr lang="da-DK" sz="2800" b="0" dirty="0">
                <a:solidFill>
                  <a:srgbClr val="FFC000"/>
                </a:solidFill>
                <a:latin typeface="+mn-lt"/>
              </a:rPr>
              <a:t>1. Hjernestammen (vågenhed)</a:t>
            </a:r>
          </a:p>
          <a:p>
            <a:r>
              <a:rPr lang="da-DK" sz="2800" b="0" dirty="0">
                <a:solidFill>
                  <a:srgbClr val="00B0F0"/>
                </a:solidFill>
                <a:latin typeface="+mn-lt"/>
              </a:rPr>
              <a:t>2. Lillehjernen (sortering af indtryk)</a:t>
            </a:r>
          </a:p>
          <a:p>
            <a:r>
              <a:rPr lang="da-DK" sz="2800" b="0" dirty="0">
                <a:solidFill>
                  <a:srgbClr val="9BBB59"/>
                </a:solidFill>
                <a:latin typeface="+mn-lt"/>
              </a:rPr>
              <a:t>3. Pandelapperne (hjernens kontroltårn)</a:t>
            </a:r>
          </a:p>
        </p:txBody>
      </p:sp>
      <p:sp>
        <p:nvSpPr>
          <p:cNvPr id="4" name="Rektangel 3">
            <a:extLst>
              <a:ext uri="{FF2B5EF4-FFF2-40B4-BE49-F238E27FC236}">
                <a16:creationId xmlns:a16="http://schemas.microsoft.com/office/drawing/2014/main" id="{D09B3D17-DBD2-B824-199B-B8CA2F45FD1E}"/>
              </a:ext>
            </a:extLst>
          </p:cNvPr>
          <p:cNvSpPr/>
          <p:nvPr/>
        </p:nvSpPr>
        <p:spPr>
          <a:xfrm>
            <a:off x="0" y="5190767"/>
            <a:ext cx="12192000" cy="1667233"/>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5778" rtl="0" eaLnBrk="1" fontAlgn="auto" latinLnBrk="0" hangingPunct="1">
              <a:lnSpc>
                <a:spcPct val="100000"/>
              </a:lnSpc>
              <a:spcBef>
                <a:spcPts val="0"/>
              </a:spcBef>
              <a:spcAft>
                <a:spcPts val="0"/>
              </a:spcAft>
              <a:buClrTx/>
              <a:buSzTx/>
              <a:buFontTx/>
              <a:buNone/>
              <a:tabLst/>
              <a:defRPr/>
            </a:pPr>
            <a:endParaRPr kumimoji="0" lang="da-DK" sz="818" b="0" i="0" u="none" strike="noStrike" kern="1200" cap="none" spc="0" normalizeH="0" baseline="0" noProof="0">
              <a:ln>
                <a:noFill/>
              </a:ln>
              <a:solidFill>
                <a:prstClr val="white"/>
              </a:solidFill>
              <a:effectLst/>
              <a:uLnTx/>
              <a:uFillTx/>
              <a:latin typeface="Calibri"/>
              <a:ea typeface="+mn-ea"/>
              <a:cs typeface="+mn-cs"/>
            </a:endParaRPr>
          </a:p>
        </p:txBody>
      </p:sp>
      <p:pic>
        <p:nvPicPr>
          <p:cNvPr id="7" name="Billede 6">
            <a:extLst>
              <a:ext uri="{FF2B5EF4-FFF2-40B4-BE49-F238E27FC236}">
                <a16:creationId xmlns:a16="http://schemas.microsoft.com/office/drawing/2014/main" id="{139F9194-06C7-73C4-5DBD-971E3CAA059A}"/>
              </a:ext>
            </a:extLst>
          </p:cNvPr>
          <p:cNvPicPr>
            <a:picLocks noChangeAspect="1"/>
          </p:cNvPicPr>
          <p:nvPr/>
        </p:nvPicPr>
        <p:blipFill>
          <a:blip r:embed="rId3"/>
          <a:stretch>
            <a:fillRect/>
          </a:stretch>
        </p:blipFill>
        <p:spPr>
          <a:xfrm>
            <a:off x="6746508" y="1385104"/>
            <a:ext cx="5255358" cy="5255358"/>
          </a:xfrm>
          <a:prstGeom prst="rect">
            <a:avLst/>
          </a:prstGeom>
        </p:spPr>
      </p:pic>
      <p:sp>
        <p:nvSpPr>
          <p:cNvPr id="5" name="Tekstfelt 4">
            <a:extLst>
              <a:ext uri="{FF2B5EF4-FFF2-40B4-BE49-F238E27FC236}">
                <a16:creationId xmlns:a16="http://schemas.microsoft.com/office/drawing/2014/main" id="{C044F609-1A63-568D-76CB-AB8083100396}"/>
              </a:ext>
            </a:extLst>
          </p:cNvPr>
          <p:cNvSpPr txBox="1"/>
          <p:nvPr/>
        </p:nvSpPr>
        <p:spPr>
          <a:xfrm>
            <a:off x="533374" y="1206928"/>
            <a:ext cx="6819770" cy="769441"/>
          </a:xfrm>
          <a:prstGeom prst="rect">
            <a:avLst/>
          </a:prstGeom>
          <a:noFill/>
        </p:spPr>
        <p:txBody>
          <a:bodyPr wrap="square">
            <a:spAutoFit/>
          </a:bodyPr>
          <a:lstStyle/>
          <a:p>
            <a:pPr marL="0" marR="0" lvl="0" indent="0" algn="l" defTabSz="415778" rtl="0" eaLnBrk="1" fontAlgn="auto" latinLnBrk="0" hangingPunct="1">
              <a:lnSpc>
                <a:spcPct val="100000"/>
              </a:lnSpc>
              <a:spcBef>
                <a:spcPts val="0"/>
              </a:spcBef>
              <a:spcAft>
                <a:spcPts val="0"/>
              </a:spcAft>
              <a:buClrTx/>
              <a:buSzTx/>
              <a:buFontTx/>
              <a:buNone/>
              <a:tabLst/>
              <a:defRPr/>
            </a:pPr>
            <a:r>
              <a:rPr kumimoji="1" lang="da-DK" sz="4400" b="1" i="0" u="none" strike="noStrike" kern="1200" cap="none" spc="0" normalizeH="0" baseline="0" noProof="0" dirty="0">
                <a:ln>
                  <a:noFill/>
                </a:ln>
                <a:solidFill>
                  <a:srgbClr val="70578B"/>
                </a:solidFill>
                <a:effectLst/>
                <a:uLnTx/>
                <a:uFillTx/>
                <a:latin typeface="Calibri" panose="020F0502020204030204" pitchFamily="34" charset="0"/>
                <a:ea typeface="+mn-ea"/>
                <a:cs typeface="Calibri" panose="020F0502020204030204" pitchFamily="34" charset="0"/>
              </a:rPr>
              <a:t>3 steder i hjernen</a:t>
            </a:r>
            <a:endParaRPr kumimoji="1" lang="da-DK" sz="3600" b="0" i="0" u="none" strike="noStrike" kern="1200" cap="none" spc="0" normalizeH="0" baseline="0" noProof="0" dirty="0">
              <a:ln>
                <a:noFill/>
              </a:ln>
              <a:solidFill>
                <a:srgbClr val="70578B"/>
              </a:solidFill>
              <a:effectLst/>
              <a:uLnTx/>
              <a:uFillTx/>
              <a:latin typeface="Calibri" panose="020F0502020204030204" pitchFamily="34" charset="0"/>
              <a:ea typeface="+mn-ea"/>
              <a:cs typeface="Calibri" panose="020F0502020204030204" pitchFamily="34" charset="0"/>
            </a:endParaRPr>
          </a:p>
        </p:txBody>
      </p:sp>
      <p:sp>
        <p:nvSpPr>
          <p:cNvPr id="9" name="Ellipse 8">
            <a:extLst>
              <a:ext uri="{FF2B5EF4-FFF2-40B4-BE49-F238E27FC236}">
                <a16:creationId xmlns:a16="http://schemas.microsoft.com/office/drawing/2014/main" id="{ED524835-62C0-2FAD-6142-21C1395B178C}"/>
              </a:ext>
            </a:extLst>
          </p:cNvPr>
          <p:cNvSpPr/>
          <p:nvPr/>
        </p:nvSpPr>
        <p:spPr>
          <a:xfrm rot="3841141">
            <a:off x="8734564" y="5153283"/>
            <a:ext cx="1897551" cy="780004"/>
          </a:xfrm>
          <a:prstGeom prst="ellipse">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5778" rtl="0" eaLnBrk="1" fontAlgn="auto" latinLnBrk="0" hangingPunct="1">
              <a:lnSpc>
                <a:spcPct val="100000"/>
              </a:lnSpc>
              <a:spcBef>
                <a:spcPts val="0"/>
              </a:spcBef>
              <a:spcAft>
                <a:spcPts val="0"/>
              </a:spcAft>
              <a:buClrTx/>
              <a:buSzTx/>
              <a:buFontTx/>
              <a:buNone/>
              <a:tabLst/>
              <a:defRPr/>
            </a:pPr>
            <a:endParaRPr kumimoji="0" lang="da-DK" sz="818"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Ellipse 9">
            <a:extLst>
              <a:ext uri="{FF2B5EF4-FFF2-40B4-BE49-F238E27FC236}">
                <a16:creationId xmlns:a16="http://schemas.microsoft.com/office/drawing/2014/main" id="{58E689EA-3835-B7ED-54FF-4429B2E65BF3}"/>
              </a:ext>
            </a:extLst>
          </p:cNvPr>
          <p:cNvSpPr/>
          <p:nvPr/>
        </p:nvSpPr>
        <p:spPr>
          <a:xfrm rot="1707506">
            <a:off x="9682574" y="4610618"/>
            <a:ext cx="1416364" cy="107507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5778" rtl="0" eaLnBrk="1" fontAlgn="auto" latinLnBrk="0" hangingPunct="1">
              <a:lnSpc>
                <a:spcPct val="100000"/>
              </a:lnSpc>
              <a:spcBef>
                <a:spcPts val="0"/>
              </a:spcBef>
              <a:spcAft>
                <a:spcPts val="0"/>
              </a:spcAft>
              <a:buClrTx/>
              <a:buSzTx/>
              <a:buFontTx/>
              <a:buNone/>
              <a:tabLst/>
              <a:defRPr/>
            </a:pPr>
            <a:endParaRPr kumimoji="0" lang="da-DK" sz="818" b="0" i="0" u="none" strike="noStrike" kern="1200" cap="none" spc="0" normalizeH="0" baseline="0" noProof="0">
              <a:ln>
                <a:noFill/>
              </a:ln>
              <a:solidFill>
                <a:prstClr val="white"/>
              </a:solidFill>
              <a:effectLst/>
              <a:uLnTx/>
              <a:uFillTx/>
              <a:latin typeface="Calibri"/>
              <a:ea typeface="+mn-ea"/>
              <a:cs typeface="+mn-cs"/>
            </a:endParaRPr>
          </a:p>
        </p:txBody>
      </p:sp>
      <p:sp>
        <p:nvSpPr>
          <p:cNvPr id="11" name="Ellipse 10">
            <a:extLst>
              <a:ext uri="{FF2B5EF4-FFF2-40B4-BE49-F238E27FC236}">
                <a16:creationId xmlns:a16="http://schemas.microsoft.com/office/drawing/2014/main" id="{0260054B-64AA-DB9B-D967-A28A0778BA96}"/>
              </a:ext>
            </a:extLst>
          </p:cNvPr>
          <p:cNvSpPr/>
          <p:nvPr/>
        </p:nvSpPr>
        <p:spPr>
          <a:xfrm rot="21276696">
            <a:off x="7004515" y="1986232"/>
            <a:ext cx="4739344" cy="2809952"/>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5778" rtl="0" eaLnBrk="1" fontAlgn="auto" latinLnBrk="0" hangingPunct="1">
              <a:lnSpc>
                <a:spcPct val="100000"/>
              </a:lnSpc>
              <a:spcBef>
                <a:spcPts val="0"/>
              </a:spcBef>
              <a:spcAft>
                <a:spcPts val="0"/>
              </a:spcAft>
              <a:buClrTx/>
              <a:buSzTx/>
              <a:buFontTx/>
              <a:buNone/>
              <a:tabLst/>
              <a:defRPr/>
            </a:pPr>
            <a:endParaRPr kumimoji="0" lang="da-DK" sz="818"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8797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5C1731F-CBD4-0FEC-E4D3-61D15B70F0FC}"/>
              </a:ext>
            </a:extLst>
          </p:cNvPr>
          <p:cNvSpPr>
            <a:spLocks noGrp="1"/>
          </p:cNvSpPr>
          <p:nvPr>
            <p:ph idx="1"/>
          </p:nvPr>
        </p:nvSpPr>
        <p:spPr>
          <a:xfrm>
            <a:off x="755925" y="2280960"/>
            <a:ext cx="2455399" cy="553998"/>
          </a:xfrm>
        </p:spPr>
        <p:txBody>
          <a:bodyPr/>
          <a:lstStyle/>
          <a:p>
            <a:pPr algn="ctr"/>
            <a:r>
              <a:rPr kumimoji="1" lang="da-DK" sz="3600" kern="1200" dirty="0">
                <a:solidFill>
                  <a:srgbClr val="70578B"/>
                </a:solidFill>
                <a:latin typeface="Calibri" panose="020F0502020204030204" pitchFamily="34" charset="0"/>
                <a:ea typeface="+mn-ea"/>
                <a:cs typeface="Calibri" panose="020F0502020204030204" pitchFamily="34" charset="0"/>
              </a:rPr>
              <a:t>Energi</a:t>
            </a:r>
          </a:p>
        </p:txBody>
      </p:sp>
      <p:sp>
        <p:nvSpPr>
          <p:cNvPr id="6" name="Tekstfelt 5">
            <a:extLst>
              <a:ext uri="{FF2B5EF4-FFF2-40B4-BE49-F238E27FC236}">
                <a16:creationId xmlns:a16="http://schemas.microsoft.com/office/drawing/2014/main" id="{571EF174-2BD1-FD8F-A222-177332A04514}"/>
              </a:ext>
            </a:extLst>
          </p:cNvPr>
          <p:cNvSpPr txBox="1"/>
          <p:nvPr/>
        </p:nvSpPr>
        <p:spPr>
          <a:xfrm>
            <a:off x="742174" y="698918"/>
            <a:ext cx="6819770" cy="769441"/>
          </a:xfrm>
          <a:prstGeom prst="rect">
            <a:avLst/>
          </a:prstGeom>
          <a:noFill/>
        </p:spPr>
        <p:txBody>
          <a:bodyPr wrap="square">
            <a:spAutoFit/>
          </a:bodyPr>
          <a:lstStyle/>
          <a:p>
            <a:r>
              <a:rPr kumimoji="1" lang="da-DK" sz="4400" b="1" dirty="0">
                <a:solidFill>
                  <a:srgbClr val="70578B"/>
                </a:solidFill>
                <a:latin typeface="Calibri" panose="020F0502020204030204" pitchFamily="34" charset="0"/>
                <a:cs typeface="Calibri" panose="020F0502020204030204" pitchFamily="34" charset="0"/>
              </a:rPr>
              <a:t>Hjernestammen: Vågenhed</a:t>
            </a:r>
            <a:endParaRPr kumimoji="1" lang="da-DK" sz="3600" dirty="0">
              <a:solidFill>
                <a:srgbClr val="70578B"/>
              </a:solidFill>
              <a:latin typeface="Calibri" panose="020F0502020204030204" pitchFamily="34" charset="0"/>
              <a:cs typeface="Calibri" panose="020F0502020204030204" pitchFamily="34" charset="0"/>
            </a:endParaRPr>
          </a:p>
        </p:txBody>
      </p:sp>
      <p:sp>
        <p:nvSpPr>
          <p:cNvPr id="9" name="Rektangel 8">
            <a:extLst>
              <a:ext uri="{FF2B5EF4-FFF2-40B4-BE49-F238E27FC236}">
                <a16:creationId xmlns:a16="http://schemas.microsoft.com/office/drawing/2014/main" id="{47789EB0-8C61-5F2A-9625-E060D04BD95C}"/>
              </a:ext>
            </a:extLst>
          </p:cNvPr>
          <p:cNvSpPr/>
          <p:nvPr/>
        </p:nvSpPr>
        <p:spPr>
          <a:xfrm>
            <a:off x="0" y="5018400"/>
            <a:ext cx="12192000" cy="18396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Pladsholder til indhold 2">
            <a:extLst>
              <a:ext uri="{FF2B5EF4-FFF2-40B4-BE49-F238E27FC236}">
                <a16:creationId xmlns:a16="http://schemas.microsoft.com/office/drawing/2014/main" id="{2A5B0D08-BFD5-F0FB-79DB-FCEF1BB14FF2}"/>
              </a:ext>
            </a:extLst>
          </p:cNvPr>
          <p:cNvSpPr txBox="1">
            <a:spLocks/>
          </p:cNvSpPr>
          <p:nvPr/>
        </p:nvSpPr>
        <p:spPr>
          <a:xfrm>
            <a:off x="8459459" y="2280960"/>
            <a:ext cx="3321240" cy="553998"/>
          </a:xfrm>
          <a:prstGeom prst="rect">
            <a:avLst/>
          </a:prstGeom>
        </p:spPr>
        <p:txBody>
          <a:bodyPr wrap="square" lIns="0" tIns="0" rIns="0" bIns="0">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ctr" defTabSz="914400"/>
            <a:r>
              <a:rPr kumimoji="1" lang="da-DK" sz="3600" dirty="0">
                <a:solidFill>
                  <a:srgbClr val="70578B"/>
                </a:solidFill>
                <a:latin typeface="Calibri" panose="020F0502020204030204" pitchFamily="34" charset="0"/>
                <a:ea typeface="+mn-ea"/>
                <a:cs typeface="Calibri" panose="020F0502020204030204" pitchFamily="34" charset="0"/>
              </a:rPr>
              <a:t>Igangsættelse</a:t>
            </a:r>
          </a:p>
        </p:txBody>
      </p:sp>
      <p:sp>
        <p:nvSpPr>
          <p:cNvPr id="13" name="Pladsholder til indhold 2">
            <a:extLst>
              <a:ext uri="{FF2B5EF4-FFF2-40B4-BE49-F238E27FC236}">
                <a16:creationId xmlns:a16="http://schemas.microsoft.com/office/drawing/2014/main" id="{5196588A-9261-89F2-3450-29AC9F2AB59D}"/>
              </a:ext>
            </a:extLst>
          </p:cNvPr>
          <p:cNvSpPr txBox="1">
            <a:spLocks/>
          </p:cNvSpPr>
          <p:nvPr/>
        </p:nvSpPr>
        <p:spPr>
          <a:xfrm>
            <a:off x="4547317" y="2283079"/>
            <a:ext cx="3028378" cy="553998"/>
          </a:xfrm>
          <a:prstGeom prst="rect">
            <a:avLst/>
          </a:prstGeom>
        </p:spPr>
        <p:txBody>
          <a:bodyPr wrap="square" lIns="0" tIns="0" rIns="0" bIns="0">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ctr" defTabSz="914400"/>
            <a:r>
              <a:rPr kumimoji="1" lang="da-DK" sz="3600" dirty="0">
                <a:solidFill>
                  <a:srgbClr val="70578B"/>
                </a:solidFill>
                <a:latin typeface="Calibri" panose="020F0502020204030204" pitchFamily="34" charset="0"/>
                <a:ea typeface="+mn-ea"/>
                <a:cs typeface="Calibri" panose="020F0502020204030204" pitchFamily="34" charset="0"/>
              </a:rPr>
              <a:t>Motivation</a:t>
            </a:r>
          </a:p>
        </p:txBody>
      </p:sp>
      <p:pic>
        <p:nvPicPr>
          <p:cNvPr id="4" name="Billede 3">
            <a:extLst>
              <a:ext uri="{FF2B5EF4-FFF2-40B4-BE49-F238E27FC236}">
                <a16:creationId xmlns:a16="http://schemas.microsoft.com/office/drawing/2014/main" id="{47D8F02A-FD7D-8110-3CDD-2FF60B6F583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40104" y="3154632"/>
            <a:ext cx="3096617" cy="2064690"/>
          </a:xfrm>
          <a:prstGeom prst="rect">
            <a:avLst/>
          </a:prstGeom>
          <a:ln w="76200">
            <a:solidFill>
              <a:srgbClr val="70578B"/>
            </a:solidFill>
          </a:ln>
          <a:effectLst>
            <a:outerShdw blurRad="63500" sx="102000" sy="102000" algn="ctr" rotWithShape="0">
              <a:prstClr val="black">
                <a:alpha val="40000"/>
              </a:prstClr>
            </a:outerShdw>
          </a:effectLst>
        </p:spPr>
      </p:pic>
      <p:pic>
        <p:nvPicPr>
          <p:cNvPr id="7" name="Billede 6">
            <a:extLst>
              <a:ext uri="{FF2B5EF4-FFF2-40B4-BE49-F238E27FC236}">
                <a16:creationId xmlns:a16="http://schemas.microsoft.com/office/drawing/2014/main" id="{85471C26-7DB4-B72D-0D72-F23904BBACC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478869" y="3154632"/>
            <a:ext cx="3096617" cy="2064690"/>
          </a:xfrm>
          <a:prstGeom prst="rect">
            <a:avLst/>
          </a:prstGeom>
          <a:ln w="76200">
            <a:solidFill>
              <a:srgbClr val="70578B"/>
            </a:solidFill>
          </a:ln>
          <a:effectLst>
            <a:outerShdw blurRad="63500" sx="102000" sy="102000" algn="ctr" rotWithShape="0">
              <a:prstClr val="black">
                <a:alpha val="40000"/>
              </a:prstClr>
            </a:outerShdw>
          </a:effectLst>
        </p:spPr>
      </p:pic>
      <p:pic>
        <p:nvPicPr>
          <p:cNvPr id="10" name="Billede 9">
            <a:extLst>
              <a:ext uri="{FF2B5EF4-FFF2-40B4-BE49-F238E27FC236}">
                <a16:creationId xmlns:a16="http://schemas.microsoft.com/office/drawing/2014/main" id="{51F0C507-AB22-6B01-9B4B-02BCB0B3CEA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571562" y="3154632"/>
            <a:ext cx="3097035" cy="2064690"/>
          </a:xfrm>
          <a:prstGeom prst="rect">
            <a:avLst/>
          </a:prstGeom>
          <a:ln w="76200">
            <a:solidFill>
              <a:srgbClr val="70578B"/>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882769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2B568-788E-CE27-B53D-CE18E8B71674}"/>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2326561-8766-73B3-AE3D-E470920D6C6A}"/>
              </a:ext>
            </a:extLst>
          </p:cNvPr>
          <p:cNvSpPr>
            <a:spLocks noGrp="1"/>
          </p:cNvSpPr>
          <p:nvPr>
            <p:ph idx="1"/>
          </p:nvPr>
        </p:nvSpPr>
        <p:spPr>
          <a:xfrm>
            <a:off x="733037" y="1712981"/>
            <a:ext cx="4931537" cy="3262432"/>
          </a:xfrm>
        </p:spPr>
        <p:txBody>
          <a:bodyPr/>
          <a:lstStyle/>
          <a:p>
            <a:pPr algn="l"/>
            <a:r>
              <a:rPr kumimoji="1" lang="da-DK" sz="2400" kern="1200" dirty="0">
                <a:solidFill>
                  <a:srgbClr val="70578B"/>
                </a:solidFill>
                <a:latin typeface="Calibri" panose="020F0502020204030204" pitchFamily="34" charset="0"/>
                <a:ea typeface="+mn-ea"/>
                <a:cs typeface="Calibri" panose="020F0502020204030204" pitchFamily="34" charset="0"/>
              </a:rPr>
              <a:t>Oplevelse af at “mangle filter”</a:t>
            </a:r>
          </a:p>
          <a:p>
            <a:pPr algn="l"/>
            <a:r>
              <a:rPr kumimoji="1" lang="da-DK" sz="2400" kern="1200" dirty="0">
                <a:solidFill>
                  <a:srgbClr val="70578B"/>
                </a:solidFill>
                <a:latin typeface="Calibri" panose="020F0502020204030204" pitchFamily="34" charset="0"/>
                <a:ea typeface="+mn-ea"/>
                <a:cs typeface="Calibri" panose="020F0502020204030204" pitchFamily="34" charset="0"/>
              </a:rPr>
              <a:t>Svært at sortere støj fra relevant information</a:t>
            </a:r>
          </a:p>
          <a:p>
            <a:pPr algn="l"/>
            <a:endParaRPr kumimoji="1" lang="da-DK" sz="2400" kern="1200" dirty="0">
              <a:solidFill>
                <a:srgbClr val="70578B"/>
              </a:solidFill>
              <a:latin typeface="Calibri" panose="020F0502020204030204" pitchFamily="34" charset="0"/>
              <a:ea typeface="+mn-ea"/>
              <a:cs typeface="Calibri" panose="020F0502020204030204" pitchFamily="34" charset="0"/>
            </a:endParaRPr>
          </a:p>
          <a:p>
            <a:pPr algn="l"/>
            <a:r>
              <a:rPr kumimoji="1" lang="da-DK" sz="2400" kern="1200" dirty="0">
                <a:solidFill>
                  <a:srgbClr val="70578B"/>
                </a:solidFill>
                <a:latin typeface="Calibri" panose="020F0502020204030204" pitchFamily="34" charset="0"/>
                <a:ea typeface="+mn-ea"/>
                <a:cs typeface="Calibri" panose="020F0502020204030204" pitchFamily="34" charset="0"/>
              </a:rPr>
              <a:t>Følsom overfor:</a:t>
            </a:r>
          </a:p>
          <a:p>
            <a:pPr marL="342900" indent="-342900" algn="l">
              <a:buFont typeface="Arial" panose="020B0604020202020204" pitchFamily="34" charset="0"/>
              <a:buChar char="•"/>
            </a:pPr>
            <a:r>
              <a:rPr kumimoji="1" lang="da-DK" sz="2400" kern="1200" dirty="0">
                <a:solidFill>
                  <a:srgbClr val="70578B"/>
                </a:solidFill>
                <a:latin typeface="Calibri" panose="020F0502020204030204" pitchFamily="34" charset="0"/>
                <a:ea typeface="+mn-ea"/>
                <a:cs typeface="Calibri" panose="020F0502020204030204" pitchFamily="34" charset="0"/>
              </a:rPr>
              <a:t>Lyd</a:t>
            </a:r>
          </a:p>
          <a:p>
            <a:pPr marL="342900" indent="-342900" algn="l">
              <a:buFont typeface="Arial" panose="020B0604020202020204" pitchFamily="34" charset="0"/>
              <a:buChar char="•"/>
            </a:pPr>
            <a:r>
              <a:rPr kumimoji="1" lang="da-DK" sz="2400" kern="1200" dirty="0">
                <a:solidFill>
                  <a:srgbClr val="70578B"/>
                </a:solidFill>
                <a:latin typeface="Calibri" panose="020F0502020204030204" pitchFamily="34" charset="0"/>
                <a:ea typeface="+mn-ea"/>
                <a:cs typeface="Calibri" panose="020F0502020204030204" pitchFamily="34" charset="0"/>
              </a:rPr>
              <a:t>Lys</a:t>
            </a:r>
          </a:p>
          <a:p>
            <a:pPr marL="342900" indent="-342900" algn="l">
              <a:buFont typeface="Arial" panose="020B0604020202020204" pitchFamily="34" charset="0"/>
              <a:buChar char="•"/>
            </a:pPr>
            <a:r>
              <a:rPr kumimoji="1" lang="da-DK" sz="2400" kern="1200" dirty="0">
                <a:solidFill>
                  <a:srgbClr val="70578B"/>
                </a:solidFill>
                <a:latin typeface="Calibri" panose="020F0502020204030204" pitchFamily="34" charset="0"/>
                <a:ea typeface="+mn-ea"/>
                <a:cs typeface="Calibri" panose="020F0502020204030204" pitchFamily="34" charset="0"/>
              </a:rPr>
              <a:t>Berøring</a:t>
            </a:r>
          </a:p>
          <a:p>
            <a:pPr algn="l"/>
            <a:endParaRPr kumimoji="1" lang="da-DK" sz="2000" kern="1200" dirty="0">
              <a:solidFill>
                <a:srgbClr val="70578B"/>
              </a:solidFill>
              <a:latin typeface="Calibri" panose="020F0502020204030204" pitchFamily="34" charset="0"/>
              <a:ea typeface="+mn-ea"/>
              <a:cs typeface="Calibri" panose="020F0502020204030204" pitchFamily="34" charset="0"/>
            </a:endParaRPr>
          </a:p>
        </p:txBody>
      </p:sp>
      <p:sp>
        <p:nvSpPr>
          <p:cNvPr id="6" name="Tekstfelt 5">
            <a:extLst>
              <a:ext uri="{FF2B5EF4-FFF2-40B4-BE49-F238E27FC236}">
                <a16:creationId xmlns:a16="http://schemas.microsoft.com/office/drawing/2014/main" id="{F96146A7-8D73-16B5-DDCD-E83DC3B42C5C}"/>
              </a:ext>
            </a:extLst>
          </p:cNvPr>
          <p:cNvSpPr txBox="1"/>
          <p:nvPr/>
        </p:nvSpPr>
        <p:spPr>
          <a:xfrm>
            <a:off x="733037" y="531222"/>
            <a:ext cx="8389126" cy="769441"/>
          </a:xfrm>
          <a:prstGeom prst="rect">
            <a:avLst/>
          </a:prstGeom>
          <a:noFill/>
        </p:spPr>
        <p:txBody>
          <a:bodyPr wrap="square">
            <a:spAutoFit/>
          </a:bodyPr>
          <a:lstStyle/>
          <a:p>
            <a:r>
              <a:rPr kumimoji="1" lang="da-DK" sz="4400" b="1" dirty="0">
                <a:solidFill>
                  <a:srgbClr val="70578B"/>
                </a:solidFill>
                <a:latin typeface="Calibri" panose="020F0502020204030204" pitchFamily="34" charset="0"/>
                <a:cs typeface="Calibri" panose="020F0502020204030204" pitchFamily="34" charset="0"/>
              </a:rPr>
              <a:t>Lillehjernen: Sortering af indtryk</a:t>
            </a:r>
            <a:endParaRPr kumimoji="1" lang="da-DK" sz="3600" dirty="0">
              <a:solidFill>
                <a:srgbClr val="70578B"/>
              </a:solidFill>
              <a:latin typeface="Calibri" panose="020F0502020204030204" pitchFamily="34" charset="0"/>
              <a:cs typeface="Calibri" panose="020F0502020204030204" pitchFamily="34" charset="0"/>
            </a:endParaRPr>
          </a:p>
        </p:txBody>
      </p:sp>
      <p:sp>
        <p:nvSpPr>
          <p:cNvPr id="9" name="Rektangel 8">
            <a:extLst>
              <a:ext uri="{FF2B5EF4-FFF2-40B4-BE49-F238E27FC236}">
                <a16:creationId xmlns:a16="http://schemas.microsoft.com/office/drawing/2014/main" id="{D73055CE-D7D6-A6D7-5607-DE934935B7F2}"/>
              </a:ext>
            </a:extLst>
          </p:cNvPr>
          <p:cNvSpPr/>
          <p:nvPr/>
        </p:nvSpPr>
        <p:spPr>
          <a:xfrm>
            <a:off x="0" y="5018400"/>
            <a:ext cx="12192000" cy="18396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26" name="Picture 2">
            <a:extLst>
              <a:ext uri="{FF2B5EF4-FFF2-40B4-BE49-F238E27FC236}">
                <a16:creationId xmlns:a16="http://schemas.microsoft.com/office/drawing/2014/main" id="{2106D3F1-09F4-64DA-447A-8BC5E5A3DB5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p:blipFill>
        <p:spPr bwMode="auto">
          <a:xfrm>
            <a:off x="7370320" y="4107180"/>
            <a:ext cx="4293362" cy="1934820"/>
          </a:xfrm>
          <a:prstGeom prst="rect">
            <a:avLst/>
          </a:prstGeom>
          <a:ln w="76200">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Billede 3">
            <a:extLst>
              <a:ext uri="{FF2B5EF4-FFF2-40B4-BE49-F238E27FC236}">
                <a16:creationId xmlns:a16="http://schemas.microsoft.com/office/drawing/2014/main" id="{33B3F9E6-7CC4-4D8D-0D9E-6E91E645E391}"/>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5978723" y="2167267"/>
            <a:ext cx="2890204" cy="2247825"/>
          </a:xfrm>
          <a:prstGeom prst="rect">
            <a:avLst/>
          </a:prstGeom>
          <a:ln w="76200">
            <a:solidFill>
              <a:srgbClr val="E5DBF2"/>
            </a:solidFill>
          </a:ln>
          <a:effectLst>
            <a:outerShdw blurRad="63500" sx="102000" sy="102000" algn="ctr" rotWithShape="0">
              <a:prstClr val="black">
                <a:alpha val="40000"/>
              </a:prstClr>
            </a:outerShdw>
          </a:effectLst>
        </p:spPr>
      </p:pic>
      <p:pic>
        <p:nvPicPr>
          <p:cNvPr id="7" name="Billede 6">
            <a:extLst>
              <a:ext uri="{FF2B5EF4-FFF2-40B4-BE49-F238E27FC236}">
                <a16:creationId xmlns:a16="http://schemas.microsoft.com/office/drawing/2014/main" id="{8857144E-024B-93C1-D6E2-7163C7C14A59}"/>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9395868" y="1278248"/>
            <a:ext cx="2475004" cy="2475004"/>
          </a:xfrm>
          <a:prstGeom prst="rect">
            <a:avLst/>
          </a:prstGeom>
          <a:ln w="76200">
            <a:solidFill>
              <a:srgbClr val="E5DBF2"/>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389509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15F073D5-E948-5845-35E8-5D6ECA80FF79}"/>
              </a:ext>
            </a:extLst>
          </p:cNvPr>
          <p:cNvSpPr/>
          <p:nvPr/>
        </p:nvSpPr>
        <p:spPr>
          <a:xfrm>
            <a:off x="5880100" y="1"/>
            <a:ext cx="6311900" cy="68580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FC40036D-A6E3-060D-728F-2E3220546C1D}"/>
              </a:ext>
            </a:extLst>
          </p:cNvPr>
          <p:cNvSpPr>
            <a:spLocks noGrp="1"/>
          </p:cNvSpPr>
          <p:nvPr>
            <p:ph idx="1"/>
          </p:nvPr>
        </p:nvSpPr>
        <p:spPr>
          <a:xfrm>
            <a:off x="733037" y="1854661"/>
            <a:ext cx="4817200" cy="4593565"/>
          </a:xfrm>
        </p:spPr>
        <p:txBody>
          <a:bodyPr/>
          <a:lstStyle/>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Overblik</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Planlægning</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Impulshæmning</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Arbejdshukommelse (evnen til at have flere bolde i luften)</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Følelsesregulering</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Koncentration</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Igangsætning</a:t>
            </a:r>
          </a:p>
          <a:p>
            <a:pPr marL="342900" indent="-342900">
              <a:buFont typeface="Arial" panose="020B0604020202020204" pitchFamily="34" charset="0"/>
              <a:buChar char="•"/>
            </a:pPr>
            <a:r>
              <a:rPr kumimoji="1" lang="da-DK" sz="2400" b="0" kern="1200" dirty="0">
                <a:solidFill>
                  <a:srgbClr val="70578B"/>
                </a:solidFill>
                <a:latin typeface="Calibri" panose="020F0502020204030204" pitchFamily="34" charset="0"/>
                <a:ea typeface="+mn-ea"/>
                <a:cs typeface="Calibri" panose="020F0502020204030204" pitchFamily="34" charset="0"/>
              </a:rPr>
              <a:t>Overstående egenskaber kalder man også for de eksekutive funktioner</a:t>
            </a:r>
          </a:p>
          <a:p>
            <a:endParaRPr lang="da-DK" dirty="0"/>
          </a:p>
        </p:txBody>
      </p:sp>
      <p:sp>
        <p:nvSpPr>
          <p:cNvPr id="6" name="Tekstfelt 5">
            <a:extLst>
              <a:ext uri="{FF2B5EF4-FFF2-40B4-BE49-F238E27FC236}">
                <a16:creationId xmlns:a16="http://schemas.microsoft.com/office/drawing/2014/main" id="{6B4BCDFD-EEDC-B965-93C6-342A47EC28E2}"/>
              </a:ext>
            </a:extLst>
          </p:cNvPr>
          <p:cNvSpPr txBox="1"/>
          <p:nvPr/>
        </p:nvSpPr>
        <p:spPr>
          <a:xfrm>
            <a:off x="733037" y="531222"/>
            <a:ext cx="4931164" cy="1323439"/>
          </a:xfrm>
          <a:prstGeom prst="rect">
            <a:avLst/>
          </a:prstGeom>
          <a:noFill/>
        </p:spPr>
        <p:txBody>
          <a:bodyPr wrap="square">
            <a:spAutoFit/>
          </a:bodyPr>
          <a:lstStyle/>
          <a:p>
            <a:r>
              <a:rPr kumimoji="1" lang="da-DK" sz="4000" b="1" dirty="0">
                <a:solidFill>
                  <a:srgbClr val="70578B"/>
                </a:solidFill>
                <a:latin typeface="Calibri" panose="020F0502020204030204" pitchFamily="34" charset="0"/>
                <a:cs typeface="Calibri" panose="020F0502020204030204" pitchFamily="34" charset="0"/>
              </a:rPr>
              <a:t>Pandelapperne: Hjernens kontroltårn</a:t>
            </a:r>
            <a:endParaRPr kumimoji="1" lang="da-DK" sz="3200" dirty="0">
              <a:solidFill>
                <a:srgbClr val="70578B"/>
              </a:solidFill>
              <a:latin typeface="Calibri" panose="020F0502020204030204" pitchFamily="34" charset="0"/>
              <a:cs typeface="Calibri" panose="020F0502020204030204" pitchFamily="34" charset="0"/>
            </a:endParaRPr>
          </a:p>
        </p:txBody>
      </p:sp>
      <p:grpSp>
        <p:nvGrpSpPr>
          <p:cNvPr id="18" name="Gruppe 17">
            <a:extLst>
              <a:ext uri="{FF2B5EF4-FFF2-40B4-BE49-F238E27FC236}">
                <a16:creationId xmlns:a16="http://schemas.microsoft.com/office/drawing/2014/main" id="{6186290D-B07B-4EA9-6F7E-84F0E47F83F0}"/>
              </a:ext>
            </a:extLst>
          </p:cNvPr>
          <p:cNvGrpSpPr/>
          <p:nvPr/>
        </p:nvGrpSpPr>
        <p:grpSpPr>
          <a:xfrm>
            <a:off x="7897369" y="1342394"/>
            <a:ext cx="3950300" cy="2204168"/>
            <a:chOff x="8097394" y="1409069"/>
            <a:chExt cx="3950300" cy="2204168"/>
          </a:xfrm>
        </p:grpSpPr>
        <p:pic>
          <p:nvPicPr>
            <p:cNvPr id="2050" name="Picture 2" descr="Premium Vector | Air traffic control one continuous line illustration Radar  and control tower Civil aviation safety">
              <a:extLst>
                <a:ext uri="{FF2B5EF4-FFF2-40B4-BE49-F238E27FC236}">
                  <a16:creationId xmlns:a16="http://schemas.microsoft.com/office/drawing/2014/main" id="{919F15AD-D300-09EC-5EDB-B419E71046E8}"/>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116613" y="1409069"/>
              <a:ext cx="3931081" cy="2204168"/>
            </a:xfrm>
            <a:prstGeom prst="rect">
              <a:avLst/>
            </a:prstGeom>
            <a:ln w="76200">
              <a:solidFill>
                <a:srgbClr val="70578B"/>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Kombinationstegning: figur 16">
              <a:extLst>
                <a:ext uri="{FF2B5EF4-FFF2-40B4-BE49-F238E27FC236}">
                  <a16:creationId xmlns:a16="http://schemas.microsoft.com/office/drawing/2014/main" id="{B6CC0E1B-B9A2-CBBF-B526-24D81BF8D3AA}"/>
                </a:ext>
              </a:extLst>
            </p:cNvPr>
            <p:cNvSpPr/>
            <p:nvPr/>
          </p:nvSpPr>
          <p:spPr>
            <a:xfrm>
              <a:off x="8097394" y="2795362"/>
              <a:ext cx="1003700" cy="520700"/>
            </a:xfrm>
            <a:custGeom>
              <a:avLst/>
              <a:gdLst>
                <a:gd name="connsiteX0" fmla="*/ 1028700 w 1028700"/>
                <a:gd name="connsiteY0" fmla="*/ 520700 h 520700"/>
                <a:gd name="connsiteX1" fmla="*/ 965200 w 1028700"/>
                <a:gd name="connsiteY1" fmla="*/ 381000 h 520700"/>
                <a:gd name="connsiteX2" fmla="*/ 901700 w 1028700"/>
                <a:gd name="connsiteY2" fmla="*/ 355600 h 520700"/>
                <a:gd name="connsiteX3" fmla="*/ 558800 w 1028700"/>
                <a:gd name="connsiteY3" fmla="*/ 508000 h 520700"/>
                <a:gd name="connsiteX4" fmla="*/ 406400 w 1028700"/>
                <a:gd name="connsiteY4" fmla="*/ 469900 h 520700"/>
                <a:gd name="connsiteX5" fmla="*/ 355600 w 1028700"/>
                <a:gd name="connsiteY5" fmla="*/ 381000 h 520700"/>
                <a:gd name="connsiteX6" fmla="*/ 190500 w 1028700"/>
                <a:gd name="connsiteY6" fmla="*/ 101600 h 520700"/>
                <a:gd name="connsiteX7" fmla="*/ 101600 w 1028700"/>
                <a:gd name="connsiteY7" fmla="*/ 63500 h 520700"/>
                <a:gd name="connsiteX8" fmla="*/ 12700 w 1028700"/>
                <a:gd name="connsiteY8" fmla="*/ 12700 h 520700"/>
                <a:gd name="connsiteX9" fmla="*/ 0 w 1028700"/>
                <a:gd name="connsiteY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8700" h="520700">
                  <a:moveTo>
                    <a:pt x="1028700" y="520700"/>
                  </a:moveTo>
                  <a:cubicBezTo>
                    <a:pt x="1007533" y="474133"/>
                    <a:pt x="996388" y="421544"/>
                    <a:pt x="965200" y="381000"/>
                  </a:cubicBezTo>
                  <a:cubicBezTo>
                    <a:pt x="951300" y="362930"/>
                    <a:pt x="923620" y="349337"/>
                    <a:pt x="901700" y="355600"/>
                  </a:cubicBezTo>
                  <a:cubicBezTo>
                    <a:pt x="807516" y="382510"/>
                    <a:pt x="666175" y="454312"/>
                    <a:pt x="558800" y="508000"/>
                  </a:cubicBezTo>
                  <a:cubicBezTo>
                    <a:pt x="508000" y="495300"/>
                    <a:pt x="450804" y="497653"/>
                    <a:pt x="406400" y="469900"/>
                  </a:cubicBezTo>
                  <a:cubicBezTo>
                    <a:pt x="377458" y="451811"/>
                    <a:pt x="370274" y="411815"/>
                    <a:pt x="355600" y="381000"/>
                  </a:cubicBezTo>
                  <a:cubicBezTo>
                    <a:pt x="280217" y="222695"/>
                    <a:pt x="308919" y="209254"/>
                    <a:pt x="190500" y="101600"/>
                  </a:cubicBezTo>
                  <a:cubicBezTo>
                    <a:pt x="165455" y="78832"/>
                    <a:pt x="130982" y="76092"/>
                    <a:pt x="101600" y="63500"/>
                  </a:cubicBezTo>
                  <a:cubicBezTo>
                    <a:pt x="68788" y="49438"/>
                    <a:pt x="41043" y="33958"/>
                    <a:pt x="12700" y="12700"/>
                  </a:cubicBezTo>
                  <a:cubicBezTo>
                    <a:pt x="7911" y="9108"/>
                    <a:pt x="4233" y="4233"/>
                    <a:pt x="0" y="0"/>
                  </a:cubicBezTo>
                </a:path>
              </a:pathLst>
            </a:custGeom>
            <a:noFill/>
            <a:ln w="9525">
              <a:solidFill>
                <a:srgbClr val="7057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20" name="Billede 19" descr="Et billede, der indeholder skitse, tegning, clipart, Stregtegning&#10;&#10;Indhold genereret af kunstig intelligens kan være forkert.">
            <a:extLst>
              <a:ext uri="{FF2B5EF4-FFF2-40B4-BE49-F238E27FC236}">
                <a16:creationId xmlns:a16="http://schemas.microsoft.com/office/drawing/2014/main" id="{49C82FA2-6559-FE2D-7C49-5F87A8808865}"/>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790595" y="3475755"/>
            <a:ext cx="2914199" cy="2914199"/>
          </a:xfrm>
          <a:prstGeom prst="rect">
            <a:avLst/>
          </a:prstGeom>
          <a:ln w="76200">
            <a:solidFill>
              <a:srgbClr val="70578B"/>
            </a:solidFill>
          </a:ln>
          <a:effectLst>
            <a:outerShdw blurRad="63500" sx="102000" sy="102000" algn="ctr" rotWithShape="0">
              <a:prstClr val="black">
                <a:alpha val="40000"/>
              </a:prstClr>
            </a:outerShdw>
          </a:effectLst>
        </p:spPr>
      </p:pic>
      <p:sp>
        <p:nvSpPr>
          <p:cNvPr id="2" name="TextBox 1">
            <a:extLst>
              <a:ext uri="{FF2B5EF4-FFF2-40B4-BE49-F238E27FC236}">
                <a16:creationId xmlns:a16="http://schemas.microsoft.com/office/drawing/2014/main" id="{8D63F81B-14A9-017D-31E5-8CAF00A735ED}"/>
              </a:ext>
            </a:extLst>
          </p:cNvPr>
          <p:cNvSpPr txBox="1"/>
          <p:nvPr/>
        </p:nvSpPr>
        <p:spPr>
          <a:xfrm>
            <a:off x="257011" y="6066788"/>
            <a:ext cx="5883215" cy="646331"/>
          </a:xfrm>
          <a:prstGeom prst="rect">
            <a:avLst/>
          </a:prstGeom>
          <a:noFill/>
        </p:spPr>
        <p:txBody>
          <a:bodyPr wrap="square" rtlCol="0">
            <a:spAutoFit/>
          </a:bodyPr>
          <a:lstStyle/>
          <a:p>
            <a:pPr algn="l"/>
            <a:r>
              <a:rPr lang="en-US" sz="1200" dirty="0"/>
              <a:t>Per Hove Thomsen ADHD, Årsager 7.11 2024 ADHD https://www.sundhed.dk/borger/patienthaandbogen/psyke-hos-boern/sygdomme/adhd/adhd-aarsager/ </a:t>
            </a:r>
            <a:endParaRPr lang="en-DK" sz="1200" dirty="0"/>
          </a:p>
        </p:txBody>
      </p:sp>
    </p:spTree>
    <p:extLst>
      <p:ext uri="{BB962C8B-B14F-4D97-AF65-F5344CB8AC3E}">
        <p14:creationId xmlns:p14="http://schemas.microsoft.com/office/powerpoint/2010/main" val="25000271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381F815-318E-3601-CF25-4CA4DC55E668}"/>
              </a:ext>
            </a:extLst>
          </p:cNvPr>
          <p:cNvSpPr/>
          <p:nvPr/>
        </p:nvSpPr>
        <p:spPr>
          <a:xfrm>
            <a:off x="0" y="5018400"/>
            <a:ext cx="12192000" cy="18396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4CA43D01-1295-629A-BA7A-36FC2C32CA91}"/>
              </a:ext>
            </a:extLst>
          </p:cNvPr>
          <p:cNvSpPr>
            <a:spLocks noGrp="1"/>
          </p:cNvSpPr>
          <p:nvPr>
            <p:ph type="title"/>
          </p:nvPr>
        </p:nvSpPr>
        <p:spPr>
          <a:xfrm>
            <a:off x="632751" y="892278"/>
            <a:ext cx="10572221" cy="677108"/>
          </a:xfrm>
        </p:spPr>
        <p:txBody>
          <a:bodyPr/>
          <a:lstStyle/>
          <a:p>
            <a:r>
              <a:rPr kumimoji="1" lang="da-DK" sz="4400" kern="1200" dirty="0">
                <a:solidFill>
                  <a:srgbClr val="70578B"/>
                </a:solidFill>
                <a:latin typeface="Calibri" panose="020F0502020204030204" pitchFamily="34" charset="0"/>
                <a:ea typeface="+mn-ea"/>
                <a:cs typeface="Calibri" panose="020F0502020204030204" pitchFamily="34" charset="0"/>
              </a:rPr>
              <a:t>Hvor og hvordan virker medicinen?</a:t>
            </a:r>
          </a:p>
        </p:txBody>
      </p:sp>
      <p:sp>
        <p:nvSpPr>
          <p:cNvPr id="3" name="Pladsholder til indhold 2">
            <a:extLst>
              <a:ext uri="{FF2B5EF4-FFF2-40B4-BE49-F238E27FC236}">
                <a16:creationId xmlns:a16="http://schemas.microsoft.com/office/drawing/2014/main" id="{10C980E7-8C05-D6BA-9F4A-62E2F227397C}"/>
              </a:ext>
            </a:extLst>
          </p:cNvPr>
          <p:cNvSpPr>
            <a:spLocks noGrp="1"/>
          </p:cNvSpPr>
          <p:nvPr>
            <p:ph idx="1"/>
          </p:nvPr>
        </p:nvSpPr>
        <p:spPr>
          <a:xfrm>
            <a:off x="632751" y="1839600"/>
            <a:ext cx="11408561" cy="2215991"/>
          </a:xfrm>
        </p:spPr>
        <p:txBody>
          <a:bodyPr/>
          <a:lstStyle/>
          <a:p>
            <a:pPr marL="342900" indent="-342900">
              <a:buFont typeface="Arial" panose="020B0604020202020204" pitchFamily="34" charset="0"/>
              <a:buChar char="•"/>
            </a:pPr>
            <a:r>
              <a:rPr lang="da-DK" sz="2400" b="0" dirty="0">
                <a:solidFill>
                  <a:srgbClr val="70578B"/>
                </a:solidFill>
                <a:latin typeface="+mn-lt"/>
              </a:rPr>
              <a:t>ADHD-medicin virker ved at hæmme genoptagelsen og/eller øge frigivelsen af dopamin og noradrenalin i hjernen</a:t>
            </a:r>
          </a:p>
          <a:p>
            <a:pPr marL="342900" indent="-342900">
              <a:buFont typeface="Arial" panose="020B0604020202020204" pitchFamily="34" charset="0"/>
              <a:buChar char="•"/>
            </a:pPr>
            <a:r>
              <a:rPr lang="da-DK" sz="2400" b="0" dirty="0">
                <a:solidFill>
                  <a:srgbClr val="70578B"/>
                </a:solidFill>
                <a:latin typeface="+mn-lt"/>
              </a:rPr>
              <a:t>Koncentrationen af dopamin og noradrenalin øges</a:t>
            </a:r>
          </a:p>
          <a:p>
            <a:pPr marL="342900" indent="-342900">
              <a:buFont typeface="Arial" panose="020B0604020202020204" pitchFamily="34" charset="0"/>
              <a:buChar char="•"/>
            </a:pPr>
            <a:r>
              <a:rPr lang="da-DK" sz="2400" b="0" dirty="0">
                <a:solidFill>
                  <a:srgbClr val="70578B"/>
                </a:solidFill>
                <a:latin typeface="+mn-lt"/>
              </a:rPr>
              <a:t>Det er samme mekanisme og medicin der også virker ved ADD</a:t>
            </a:r>
          </a:p>
          <a:p>
            <a:pPr marL="342900" indent="-342900">
              <a:buFont typeface="Arial" panose="020B0604020202020204" pitchFamily="34" charset="0"/>
              <a:buChar char="•"/>
            </a:pPr>
            <a:r>
              <a:rPr lang="da-DK" sz="2400" b="0" dirty="0">
                <a:solidFill>
                  <a:srgbClr val="70578B"/>
                </a:solidFill>
                <a:latin typeface="+mn-lt"/>
              </a:rPr>
              <a:t>Hjernecellerne kommunikerer mere præcist og irrelevant information filtreres fra</a:t>
            </a:r>
          </a:p>
          <a:p>
            <a:pPr marL="342900" indent="-342900">
              <a:buFont typeface="Arial" panose="020B0604020202020204" pitchFamily="34" charset="0"/>
              <a:buChar char="•"/>
            </a:pPr>
            <a:r>
              <a:rPr lang="da-DK" sz="2400" b="0" dirty="0">
                <a:solidFill>
                  <a:srgbClr val="70578B"/>
                </a:solidFill>
                <a:latin typeface="+mn-lt"/>
              </a:rPr>
              <a:t>Hyperaktivitet og impulsivitet nedsættes. Opmærksomheden kan bedre tilpasses</a:t>
            </a:r>
          </a:p>
        </p:txBody>
      </p:sp>
      <p:pic>
        <p:nvPicPr>
          <p:cNvPr id="7" name="Billede 6">
            <a:extLst>
              <a:ext uri="{FF2B5EF4-FFF2-40B4-BE49-F238E27FC236}">
                <a16:creationId xmlns:a16="http://schemas.microsoft.com/office/drawing/2014/main" id="{819864EC-FE41-4A15-AE80-1682E1D5046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114925" y="3626313"/>
            <a:ext cx="7077075" cy="2787612"/>
          </a:xfrm>
          <a:prstGeom prst="rect">
            <a:avLst/>
          </a:prstGeom>
        </p:spPr>
      </p:pic>
    </p:spTree>
    <p:extLst>
      <p:ext uri="{BB962C8B-B14F-4D97-AF65-F5344CB8AC3E}">
        <p14:creationId xmlns:p14="http://schemas.microsoft.com/office/powerpoint/2010/main" val="13232376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07EC5D2-B45B-71C2-8C18-1ED55DAD8695}"/>
              </a:ext>
            </a:extLst>
          </p:cNvPr>
          <p:cNvSpPr/>
          <p:nvPr/>
        </p:nvSpPr>
        <p:spPr>
          <a:xfrm>
            <a:off x="4933950" y="0"/>
            <a:ext cx="7258050" cy="68580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C686E6E5-A38C-1B1D-D81B-D06A2E230CD9}"/>
              </a:ext>
            </a:extLst>
          </p:cNvPr>
          <p:cNvSpPr>
            <a:spLocks noGrp="1"/>
          </p:cNvSpPr>
          <p:nvPr>
            <p:ph type="title"/>
          </p:nvPr>
        </p:nvSpPr>
        <p:spPr>
          <a:xfrm>
            <a:off x="488117" y="145497"/>
            <a:ext cx="4632264" cy="677108"/>
          </a:xfrm>
        </p:spPr>
        <p:txBody>
          <a:bodyPr/>
          <a:lstStyle/>
          <a:p>
            <a:r>
              <a:rPr kumimoji="1" lang="da-DK" sz="4400" kern="1200" dirty="0">
                <a:solidFill>
                  <a:srgbClr val="70578B"/>
                </a:solidFill>
                <a:latin typeface="Calibri" panose="020F0502020204030204" pitchFamily="34" charset="0"/>
                <a:ea typeface="+mn-ea"/>
                <a:cs typeface="Calibri" panose="020F0502020204030204" pitchFamily="34" charset="0"/>
              </a:rPr>
              <a:t>Synapse*</a:t>
            </a:r>
          </a:p>
        </p:txBody>
      </p:sp>
      <p:pic>
        <p:nvPicPr>
          <p:cNvPr id="5" name="Billede 4">
            <a:extLst>
              <a:ext uri="{FF2B5EF4-FFF2-40B4-BE49-F238E27FC236}">
                <a16:creationId xmlns:a16="http://schemas.microsoft.com/office/drawing/2014/main" id="{0CD57401-B9D2-BCE5-3E23-E7914F548F61}"/>
              </a:ext>
            </a:extLst>
          </p:cNvPr>
          <p:cNvPicPr>
            <a:picLocks noChangeAspect="1"/>
          </p:cNvPicPr>
          <p:nvPr/>
        </p:nvPicPr>
        <p:blipFill>
          <a:blip r:embed="rId3"/>
          <a:stretch>
            <a:fillRect/>
          </a:stretch>
        </p:blipFill>
        <p:spPr>
          <a:xfrm>
            <a:off x="839334" y="1530069"/>
            <a:ext cx="9360045" cy="4505326"/>
          </a:xfrm>
          <a:prstGeom prst="rect">
            <a:avLst/>
          </a:prstGeom>
          <a:effectLst>
            <a:outerShdw blurRad="63500" sx="102000" sy="102000" algn="ctr" rotWithShape="0">
              <a:prstClr val="black">
                <a:alpha val="40000"/>
              </a:prstClr>
            </a:outerShdw>
          </a:effectLst>
        </p:spPr>
      </p:pic>
      <p:sp>
        <p:nvSpPr>
          <p:cNvPr id="3" name="TextBox 2">
            <a:extLst>
              <a:ext uri="{FF2B5EF4-FFF2-40B4-BE49-F238E27FC236}">
                <a16:creationId xmlns:a16="http://schemas.microsoft.com/office/drawing/2014/main" id="{37546E83-4F59-266F-8A19-489A28629D24}"/>
              </a:ext>
            </a:extLst>
          </p:cNvPr>
          <p:cNvSpPr txBox="1"/>
          <p:nvPr/>
        </p:nvSpPr>
        <p:spPr>
          <a:xfrm>
            <a:off x="552090" y="6461185"/>
            <a:ext cx="3597215" cy="307777"/>
          </a:xfrm>
          <a:prstGeom prst="rect">
            <a:avLst/>
          </a:prstGeom>
          <a:noFill/>
        </p:spPr>
        <p:txBody>
          <a:bodyPr wrap="square" rtlCol="0">
            <a:spAutoFit/>
          </a:bodyPr>
          <a:lstStyle/>
          <a:p>
            <a:pPr algn="l"/>
            <a:r>
              <a:rPr kumimoji="1" lang="da-DK" sz="1400" kern="1200" dirty="0">
                <a:solidFill>
                  <a:srgbClr val="70578B"/>
                </a:solidFill>
                <a:latin typeface="Calibri" panose="020F0502020204030204" pitchFamily="34" charset="0"/>
                <a:ea typeface="+mn-ea"/>
                <a:cs typeface="Calibri" panose="020F0502020204030204" pitchFamily="34" charset="0"/>
              </a:rPr>
              <a:t>*</a:t>
            </a:r>
            <a:r>
              <a:rPr kumimoji="1" lang="da-DK" sz="1200" kern="1200" dirty="0">
                <a:solidFill>
                  <a:srgbClr val="70578B"/>
                </a:solidFill>
                <a:latin typeface="Calibri" panose="020F0502020204030204" pitchFamily="34" charset="0"/>
                <a:ea typeface="+mn-ea"/>
                <a:cs typeface="Calibri" panose="020F0502020204030204" pitchFamily="34" charset="0"/>
              </a:rPr>
              <a:t>mellemrummet mellem to nerveender</a:t>
            </a:r>
            <a:endParaRPr lang="en-DK" sz="1200" dirty="0"/>
          </a:p>
        </p:txBody>
      </p:sp>
      <p:sp>
        <p:nvSpPr>
          <p:cNvPr id="4" name="TextBox 3">
            <a:extLst>
              <a:ext uri="{FF2B5EF4-FFF2-40B4-BE49-F238E27FC236}">
                <a16:creationId xmlns:a16="http://schemas.microsoft.com/office/drawing/2014/main" id="{3F9203D2-B894-687A-E115-CE2CF630B95F}"/>
              </a:ext>
            </a:extLst>
          </p:cNvPr>
          <p:cNvSpPr txBox="1"/>
          <p:nvPr/>
        </p:nvSpPr>
        <p:spPr>
          <a:xfrm>
            <a:off x="552090" y="6165060"/>
            <a:ext cx="4089115" cy="307777"/>
          </a:xfrm>
          <a:prstGeom prst="rect">
            <a:avLst/>
          </a:prstGeom>
          <a:noFill/>
        </p:spPr>
        <p:txBody>
          <a:bodyPr wrap="square" rtlCol="0">
            <a:spAutoFit/>
          </a:bodyPr>
          <a:lstStyle/>
          <a:p>
            <a:pPr algn="l"/>
            <a:r>
              <a:rPr lang="en-US" sz="700" dirty="0"/>
              <a:t>https://www.sundhed.dk/borger/patienthaandbogen/psyke-hos-boern/sygdomme/adhd/adhd-symptomer-og-tegn/</a:t>
            </a:r>
            <a:endParaRPr lang="en-DK" sz="700" dirty="0"/>
          </a:p>
        </p:txBody>
      </p:sp>
    </p:spTree>
    <p:extLst>
      <p:ext uri="{BB962C8B-B14F-4D97-AF65-F5344CB8AC3E}">
        <p14:creationId xmlns:p14="http://schemas.microsoft.com/office/powerpoint/2010/main" val="6936907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48086802-7E11-6EAC-58CE-07681D7A913A}"/>
              </a:ext>
            </a:extLst>
          </p:cNvPr>
          <p:cNvSpPr/>
          <p:nvPr/>
        </p:nvSpPr>
        <p:spPr>
          <a:xfrm>
            <a:off x="9766300" y="6324600"/>
            <a:ext cx="2235200" cy="501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1455C0BA-172D-D4DE-3402-227E8E05FEFB}"/>
              </a:ext>
            </a:extLst>
          </p:cNvPr>
          <p:cNvSpPr/>
          <p:nvPr/>
        </p:nvSpPr>
        <p:spPr>
          <a:xfrm>
            <a:off x="0" y="0"/>
            <a:ext cx="12192000" cy="18396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9887ED5F-A0AE-D439-2BCC-C519547D4C74}"/>
              </a:ext>
            </a:extLst>
          </p:cNvPr>
          <p:cNvSpPr>
            <a:spLocks noGrp="1"/>
          </p:cNvSpPr>
          <p:nvPr>
            <p:ph type="title"/>
          </p:nvPr>
        </p:nvSpPr>
        <p:spPr>
          <a:xfrm>
            <a:off x="809888" y="581246"/>
            <a:ext cx="10572221" cy="677108"/>
          </a:xfrm>
        </p:spPr>
        <p:txBody>
          <a:bodyPr/>
          <a:lstStyle/>
          <a:p>
            <a:r>
              <a:rPr kumimoji="1" lang="da-DK" sz="4400" kern="1200" dirty="0">
                <a:solidFill>
                  <a:srgbClr val="70578B"/>
                </a:solidFill>
                <a:latin typeface="Calibri" panose="020F0502020204030204" pitchFamily="34" charset="0"/>
                <a:ea typeface="+mn-ea"/>
                <a:cs typeface="Calibri" panose="020F0502020204030204" pitchFamily="34" charset="0"/>
              </a:rPr>
              <a:t>Medicin kan ikke stå alene</a:t>
            </a:r>
          </a:p>
        </p:txBody>
      </p:sp>
      <p:sp>
        <p:nvSpPr>
          <p:cNvPr id="3" name="Pladsholder til indhold 2">
            <a:extLst>
              <a:ext uri="{FF2B5EF4-FFF2-40B4-BE49-F238E27FC236}">
                <a16:creationId xmlns:a16="http://schemas.microsoft.com/office/drawing/2014/main" id="{9DC89450-95DF-C035-EFA1-6F6E0D719D52}"/>
              </a:ext>
            </a:extLst>
          </p:cNvPr>
          <p:cNvSpPr>
            <a:spLocks noGrp="1"/>
          </p:cNvSpPr>
          <p:nvPr>
            <p:ph idx="1"/>
          </p:nvPr>
        </p:nvSpPr>
        <p:spPr>
          <a:xfrm>
            <a:off x="809888" y="2136338"/>
            <a:ext cx="10572221" cy="2954655"/>
          </a:xfrm>
        </p:spPr>
        <p:txBody>
          <a:bodyPr/>
          <a:lstStyle/>
          <a:p>
            <a:pPr marL="457200" indent="-457200">
              <a:buFont typeface="Arial" panose="020B0604020202020204" pitchFamily="34" charset="0"/>
              <a:buChar char="•"/>
            </a:pPr>
            <a:r>
              <a:rPr lang="da-DK" sz="2400" b="0" dirty="0">
                <a:solidFill>
                  <a:srgbClr val="70578B"/>
                </a:solidFill>
                <a:latin typeface="+mn-lt"/>
              </a:rPr>
              <a:t>Vigtigt at tage individuelt stilling til medicinsk behandling samt øvrige tiltag og støtte</a:t>
            </a:r>
          </a:p>
          <a:p>
            <a:pPr marL="457200" indent="-457200">
              <a:buFont typeface="Arial" panose="020B0604020202020204" pitchFamily="34" charset="0"/>
              <a:buChar char="•"/>
            </a:pPr>
            <a:r>
              <a:rPr lang="da-DK" sz="2400" b="0" dirty="0">
                <a:solidFill>
                  <a:srgbClr val="70578B"/>
                </a:solidFill>
                <a:latin typeface="+mn-lt"/>
              </a:rPr>
              <a:t>Tæt opfølgning støtter dig i at følge behandlingen – det er en vigtigt del af vejen til  succes</a:t>
            </a:r>
          </a:p>
          <a:p>
            <a:pPr marL="457200" indent="-457200">
              <a:buFont typeface="Arial" panose="020B0604020202020204" pitchFamily="34" charset="0"/>
              <a:buChar char="•"/>
            </a:pPr>
            <a:r>
              <a:rPr lang="da-DK" sz="2400" b="0" dirty="0">
                <a:solidFill>
                  <a:srgbClr val="70578B"/>
                </a:solidFill>
                <a:latin typeface="+mn-lt"/>
              </a:rPr>
              <a:t>Ofte store forventninger eller urealistiske bekymringer fordi der er meget fokus på og meninger om medicin i samfundet</a:t>
            </a:r>
          </a:p>
          <a:p>
            <a:pPr marL="457200" indent="-457200">
              <a:buFont typeface="Arial" panose="020B0604020202020204" pitchFamily="34" charset="0"/>
              <a:buChar char="•"/>
            </a:pPr>
            <a:r>
              <a:rPr lang="da-DK" sz="2400" b="0" dirty="0">
                <a:solidFill>
                  <a:srgbClr val="70578B"/>
                </a:solidFill>
                <a:latin typeface="+mn-lt"/>
              </a:rPr>
              <a:t>Tilpasning af medicinsk behandling kan være komplekst og kræve tålmodighed</a:t>
            </a:r>
          </a:p>
          <a:p>
            <a:endParaRPr lang="da-DK" sz="2400" b="0" dirty="0">
              <a:latin typeface="+mn-lt"/>
            </a:endParaRPr>
          </a:p>
        </p:txBody>
      </p:sp>
      <p:pic>
        <p:nvPicPr>
          <p:cNvPr id="8" name="Billede 7">
            <a:extLst>
              <a:ext uri="{FF2B5EF4-FFF2-40B4-BE49-F238E27FC236}">
                <a16:creationId xmlns:a16="http://schemas.microsoft.com/office/drawing/2014/main" id="{BA6AC575-70FF-5116-862B-901DD7AD82C7}"/>
              </a:ext>
            </a:extLst>
          </p:cNvPr>
          <p:cNvPicPr>
            <a:picLocks noChangeAspect="1"/>
          </p:cNvPicPr>
          <p:nvPr/>
        </p:nvPicPr>
        <p:blipFill>
          <a:blip r:embed="rId3"/>
          <a:stretch>
            <a:fillRect/>
          </a:stretch>
        </p:blipFill>
        <p:spPr>
          <a:xfrm>
            <a:off x="8639834" y="4556048"/>
            <a:ext cx="3230032" cy="2314442"/>
          </a:xfrm>
          <a:prstGeom prst="rect">
            <a:avLst/>
          </a:prstGeom>
        </p:spPr>
      </p:pic>
      <p:pic>
        <p:nvPicPr>
          <p:cNvPr id="16" name="Billede 15">
            <a:extLst>
              <a:ext uri="{FF2B5EF4-FFF2-40B4-BE49-F238E27FC236}">
                <a16:creationId xmlns:a16="http://schemas.microsoft.com/office/drawing/2014/main" id="{5FF56452-1022-03AA-93A5-8F38197406C0}"/>
              </a:ext>
            </a:extLst>
          </p:cNvPr>
          <p:cNvPicPr>
            <a:picLocks noChangeAspect="1"/>
          </p:cNvPicPr>
          <p:nvPr/>
        </p:nvPicPr>
        <p:blipFill>
          <a:blip r:embed="rId4"/>
          <a:stretch>
            <a:fillRect/>
          </a:stretch>
        </p:blipFill>
        <p:spPr>
          <a:xfrm>
            <a:off x="1200253" y="4843361"/>
            <a:ext cx="4620947" cy="2407806"/>
          </a:xfrm>
          <a:prstGeom prst="rect">
            <a:avLst/>
          </a:prstGeom>
        </p:spPr>
      </p:pic>
    </p:spTree>
    <p:extLst>
      <p:ext uri="{BB962C8B-B14F-4D97-AF65-F5344CB8AC3E}">
        <p14:creationId xmlns:p14="http://schemas.microsoft.com/office/powerpoint/2010/main" val="31335947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e 15">
            <a:extLst>
              <a:ext uri="{FF2B5EF4-FFF2-40B4-BE49-F238E27FC236}">
                <a16:creationId xmlns:a16="http://schemas.microsoft.com/office/drawing/2014/main" id="{71A7BB36-5CA0-3A65-3601-AB6F45D55A95}"/>
              </a:ext>
            </a:extLst>
          </p:cNvPr>
          <p:cNvGrpSpPr/>
          <p:nvPr/>
        </p:nvGrpSpPr>
        <p:grpSpPr>
          <a:xfrm>
            <a:off x="472148" y="659657"/>
            <a:ext cx="11719852" cy="4873577"/>
            <a:chOff x="472148" y="507257"/>
            <a:chExt cx="11719852" cy="4873577"/>
          </a:xfrm>
        </p:grpSpPr>
        <p:sp>
          <p:nvSpPr>
            <p:cNvPr id="6" name="Rectangle 27">
              <a:extLst>
                <a:ext uri="{FF2B5EF4-FFF2-40B4-BE49-F238E27FC236}">
                  <a16:creationId xmlns:a16="http://schemas.microsoft.com/office/drawing/2014/main" id="{584B6A74-F595-2F1C-30B8-ACBF5A8DC687}"/>
                </a:ext>
              </a:extLst>
            </p:cNvPr>
            <p:cNvSpPr/>
            <p:nvPr/>
          </p:nvSpPr>
          <p:spPr>
            <a:xfrm>
              <a:off x="472148" y="507257"/>
              <a:ext cx="8256319" cy="3094834"/>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B791E0E-2BB5-2341-198A-39C80074C531}"/>
                </a:ext>
              </a:extLst>
            </p:cNvPr>
            <p:cNvSpPr/>
            <p:nvPr/>
          </p:nvSpPr>
          <p:spPr>
            <a:xfrm>
              <a:off x="1272009" y="2286000"/>
              <a:ext cx="10591559" cy="3094834"/>
            </a:xfrm>
            <a:prstGeom prst="rect">
              <a:avLst/>
            </a:prstGeom>
            <a:solidFill>
              <a:srgbClr val="E5DBF2"/>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E517483B-A093-54E1-76EB-059A06258C78}"/>
                </a:ext>
              </a:extLst>
            </p:cNvPr>
            <p:cNvSpPr txBox="1"/>
            <p:nvPr/>
          </p:nvSpPr>
          <p:spPr>
            <a:xfrm>
              <a:off x="910058" y="749753"/>
              <a:ext cx="8029575" cy="1323439"/>
            </a:xfrm>
            <a:prstGeom prst="rect">
              <a:avLst/>
            </a:prstGeom>
            <a:noFill/>
          </p:spPr>
          <p:txBody>
            <a:bodyPr wrap="square" rtlCol="0">
              <a:spAutoFit/>
            </a:bodyPr>
            <a:lstStyle/>
            <a:p>
              <a:r>
                <a:rPr lang="en-US" sz="8000" b="1" dirty="0" err="1">
                  <a:solidFill>
                    <a:srgbClr val="E5DBF2"/>
                  </a:solidFill>
                </a:rPr>
                <a:t>Refleksion</a:t>
              </a:r>
              <a:endParaRPr lang="en-US" sz="8600" b="1" dirty="0">
                <a:solidFill>
                  <a:srgbClr val="E5DBF2"/>
                </a:solidFill>
              </a:endParaRPr>
            </a:p>
          </p:txBody>
        </p:sp>
        <p:sp>
          <p:nvSpPr>
            <p:cNvPr id="13" name="Pladsholder til indhold 2">
              <a:extLst>
                <a:ext uri="{FF2B5EF4-FFF2-40B4-BE49-F238E27FC236}">
                  <a16:creationId xmlns:a16="http://schemas.microsoft.com/office/drawing/2014/main" id="{4AFC6256-BD3C-19DB-64F7-75B5490D3892}"/>
                </a:ext>
              </a:extLst>
            </p:cNvPr>
            <p:cNvSpPr txBox="1">
              <a:spLocks/>
            </p:cNvSpPr>
            <p:nvPr/>
          </p:nvSpPr>
          <p:spPr>
            <a:xfrm>
              <a:off x="1837003" y="2832871"/>
              <a:ext cx="10354997" cy="1751249"/>
            </a:xfrm>
            <a:prstGeom prst="rect">
              <a:avLst/>
            </a:prstGeom>
          </p:spPr>
          <p:txBody>
            <a:bodyPr wrap="square" lIns="0" tIns="0" rIns="0" bIns="0">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lnSpc>
                  <a:spcPct val="150000"/>
                </a:lnSpc>
              </a:pPr>
              <a:r>
                <a:rPr lang="da-DK" sz="4000" kern="0" dirty="0">
                  <a:solidFill>
                    <a:srgbClr val="70578B"/>
                  </a:solidFill>
                  <a:latin typeface="+mn-lt"/>
                </a:rPr>
                <a:t>Hvor har du hørt om medicin?</a:t>
              </a:r>
            </a:p>
            <a:p>
              <a:pPr defTabSz="914400">
                <a:lnSpc>
                  <a:spcPct val="150000"/>
                </a:lnSpc>
              </a:pPr>
              <a:r>
                <a:rPr lang="da-DK" sz="4000" kern="0" dirty="0">
                  <a:solidFill>
                    <a:srgbClr val="70578B"/>
                  </a:solidFill>
                  <a:latin typeface="+mn-lt"/>
                </a:rPr>
                <a:t>Hvor kan man opsøge god viden om medicin?</a:t>
              </a:r>
            </a:p>
          </p:txBody>
        </p:sp>
      </p:grpSp>
    </p:spTree>
    <p:extLst>
      <p:ext uri="{BB962C8B-B14F-4D97-AF65-F5344CB8AC3E}">
        <p14:creationId xmlns:p14="http://schemas.microsoft.com/office/powerpoint/2010/main" val="36807829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4B736804-D5F5-F74A-38F8-F8C405CA454C}"/>
              </a:ext>
            </a:extLst>
          </p:cNvPr>
          <p:cNvSpPr/>
          <p:nvPr/>
        </p:nvSpPr>
        <p:spPr>
          <a:xfrm>
            <a:off x="6718300" y="1"/>
            <a:ext cx="5473700" cy="68580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C050AAB6-275C-9487-6BD4-CD68D9FBCC34}"/>
              </a:ext>
            </a:extLst>
          </p:cNvPr>
          <p:cNvSpPr/>
          <p:nvPr/>
        </p:nvSpPr>
        <p:spPr>
          <a:xfrm>
            <a:off x="400050" y="457200"/>
            <a:ext cx="9220200" cy="1752600"/>
          </a:xfrm>
          <a:prstGeom prst="rect">
            <a:avLst/>
          </a:prstGeom>
          <a:solidFill>
            <a:srgbClr val="70578B"/>
          </a:solidFill>
          <a:ln>
            <a:solidFill>
              <a:srgbClr val="7057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1FC1F58-4557-E3C4-6F13-6C15E15BBF13}"/>
              </a:ext>
            </a:extLst>
          </p:cNvPr>
          <p:cNvSpPr>
            <a:spLocks noGrp="1"/>
          </p:cNvSpPr>
          <p:nvPr>
            <p:ph type="title"/>
          </p:nvPr>
        </p:nvSpPr>
        <p:spPr>
          <a:xfrm>
            <a:off x="622300" y="946956"/>
            <a:ext cx="10515600" cy="769441"/>
          </a:xfrm>
        </p:spPr>
        <p:txBody>
          <a:bodyPr/>
          <a:lstStyle/>
          <a:p>
            <a:r>
              <a:rPr lang="da-DK" dirty="0">
                <a:solidFill>
                  <a:schemeClr val="bg1"/>
                </a:solidFill>
                <a:latin typeface="+mn-lt"/>
              </a:rPr>
              <a:t>Hvad kan medicinen gøre?</a:t>
            </a:r>
          </a:p>
        </p:txBody>
      </p:sp>
      <p:sp>
        <p:nvSpPr>
          <p:cNvPr id="3" name="Pladsholder til indhold 2">
            <a:extLst>
              <a:ext uri="{FF2B5EF4-FFF2-40B4-BE49-F238E27FC236}">
                <a16:creationId xmlns:a16="http://schemas.microsoft.com/office/drawing/2014/main" id="{86529961-62E7-8B34-4D4C-92DA7A5BF01E}"/>
              </a:ext>
            </a:extLst>
          </p:cNvPr>
          <p:cNvSpPr>
            <a:spLocks noGrp="1"/>
          </p:cNvSpPr>
          <p:nvPr>
            <p:ph idx="1"/>
          </p:nvPr>
        </p:nvSpPr>
        <p:spPr>
          <a:xfrm>
            <a:off x="412512" y="2833278"/>
            <a:ext cx="6039088" cy="2769989"/>
          </a:xfrm>
        </p:spPr>
        <p:txBody>
          <a:bodyPr/>
          <a:lstStyle/>
          <a:p>
            <a:pPr marL="457200" indent="-457200">
              <a:buFont typeface="Arial" panose="020B0604020202020204" pitchFamily="34" charset="0"/>
              <a:buChar char="•"/>
            </a:pPr>
            <a:r>
              <a:rPr lang="da-DK" sz="2000" b="0" dirty="0">
                <a:solidFill>
                  <a:srgbClr val="70578B"/>
                </a:solidFill>
                <a:latin typeface="+mn-lt"/>
              </a:rPr>
              <a:t>Medicin er oftest en vigtig hjælp </a:t>
            </a:r>
            <a:r>
              <a:rPr lang="da-DK" sz="2000" b="0" dirty="0" err="1">
                <a:solidFill>
                  <a:srgbClr val="70578B"/>
                </a:solidFill>
                <a:latin typeface="+mn-lt"/>
              </a:rPr>
              <a:t>ift</a:t>
            </a:r>
            <a:r>
              <a:rPr lang="da-DK" sz="2000" b="0" dirty="0">
                <a:solidFill>
                  <a:srgbClr val="70578B"/>
                </a:solidFill>
                <a:latin typeface="+mn-lt"/>
              </a:rPr>
              <a:t>. at kunne få udbytte af øvrige tiltag, psykoedukation og andre hjælpeværkøjer </a:t>
            </a:r>
          </a:p>
          <a:p>
            <a:pPr marL="457200" indent="-457200">
              <a:buFont typeface="Arial" panose="020B0604020202020204" pitchFamily="34" charset="0"/>
              <a:buChar char="•"/>
            </a:pPr>
            <a:endParaRPr lang="da-DK" sz="2000" b="0" dirty="0">
              <a:solidFill>
                <a:srgbClr val="70578B"/>
              </a:solidFill>
              <a:latin typeface="+mn-lt"/>
            </a:endParaRPr>
          </a:p>
          <a:p>
            <a:pPr marL="457200" indent="-457200">
              <a:buFont typeface="Arial" panose="020B0604020202020204" pitchFamily="34" charset="0"/>
              <a:buChar char="•"/>
            </a:pPr>
            <a:r>
              <a:rPr lang="da-DK" sz="2000" b="0" dirty="0">
                <a:solidFill>
                  <a:srgbClr val="70578B"/>
                </a:solidFill>
                <a:latin typeface="+mn-lt"/>
              </a:rPr>
              <a:t>70% oplever effekt i form af symptomlindring og bedring i funktionsniveau</a:t>
            </a:r>
          </a:p>
          <a:p>
            <a:pPr marL="457200" indent="-457200">
              <a:buFont typeface="Arial" panose="020B0604020202020204" pitchFamily="34" charset="0"/>
              <a:buChar char="•"/>
            </a:pPr>
            <a:endParaRPr lang="da-DK" sz="2000" b="0" dirty="0">
              <a:solidFill>
                <a:srgbClr val="70578B"/>
              </a:solidFill>
              <a:latin typeface="+mn-lt"/>
            </a:endParaRPr>
          </a:p>
          <a:p>
            <a:pPr marL="457200" indent="-457200">
              <a:buFont typeface="Arial" panose="020B0604020202020204" pitchFamily="34" charset="0"/>
              <a:buChar char="•"/>
            </a:pPr>
            <a:r>
              <a:rPr lang="da-DK" sz="2000" b="0" dirty="0">
                <a:solidFill>
                  <a:srgbClr val="70578B"/>
                </a:solidFill>
                <a:latin typeface="+mn-lt"/>
              </a:rPr>
              <a:t>Ser ud til at have en beskyttende effekt ift. livskvalitet, psykisk og fysisk sundhed</a:t>
            </a:r>
          </a:p>
        </p:txBody>
      </p:sp>
      <p:pic>
        <p:nvPicPr>
          <p:cNvPr id="4" name="Billede 3">
            <a:extLst>
              <a:ext uri="{FF2B5EF4-FFF2-40B4-BE49-F238E27FC236}">
                <a16:creationId xmlns:a16="http://schemas.microsoft.com/office/drawing/2014/main" id="{204CE01B-81D3-8655-FBD6-02DF19BF08B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217652" y="2206153"/>
            <a:ext cx="4805195" cy="3867736"/>
          </a:xfrm>
          <a:prstGeom prst="rect">
            <a:avLst/>
          </a:prstGeom>
        </p:spPr>
      </p:pic>
      <p:sp>
        <p:nvSpPr>
          <p:cNvPr id="7" name="TextBox 6">
            <a:extLst>
              <a:ext uri="{FF2B5EF4-FFF2-40B4-BE49-F238E27FC236}">
                <a16:creationId xmlns:a16="http://schemas.microsoft.com/office/drawing/2014/main" id="{6C044D74-549D-6ED3-F54B-93EB8640C5AE}"/>
              </a:ext>
            </a:extLst>
          </p:cNvPr>
          <p:cNvSpPr txBox="1"/>
          <p:nvPr/>
        </p:nvSpPr>
        <p:spPr>
          <a:xfrm>
            <a:off x="240431" y="6016079"/>
            <a:ext cx="6211170" cy="584775"/>
          </a:xfrm>
          <a:prstGeom prst="rect">
            <a:avLst/>
          </a:prstGeom>
          <a:noFill/>
        </p:spPr>
        <p:txBody>
          <a:bodyPr wrap="square" rtlCol="0">
            <a:spAutoFit/>
          </a:bodyPr>
          <a:lstStyle/>
          <a:p>
            <a:pPr>
              <a:buNone/>
            </a:pPr>
            <a:r>
              <a:rPr lang="en-US" sz="800" dirty="0"/>
              <a:t>1., Huss, M., et al. (2020). Methylphenidate treatment of adult ADHD patients in a naturalistic setting: A 12-week open-label study. BMC Psychiatry, 20, 430. </a:t>
            </a:r>
            <a:r>
              <a:rPr lang="en-US" sz="800" dirty="0">
                <a:hlinkClick r:id="rId4">
                  <a:extLst>
                    <a:ext uri="{A12FA001-AC4F-418D-AE19-62706E023703}">
                      <ahyp:hlinkClr xmlns:ahyp="http://schemas.microsoft.com/office/drawing/2018/hyperlinkcolor" val="tx"/>
                    </a:ext>
                  </a:extLst>
                </a:hlinkClick>
              </a:rPr>
              <a:t>https://doi.org/10.1186/s12888-020-02864-4</a:t>
            </a:r>
            <a:endParaRPr lang="en-US" sz="800" dirty="0"/>
          </a:p>
          <a:p>
            <a:r>
              <a:rPr lang="en-US" sz="800" dirty="0"/>
              <a:t>2. Coghill et al. (2017) Long-acting medications for the treatment of ADHD: A review of the current literature. </a:t>
            </a:r>
            <a:r>
              <a:rPr lang="en-US" sz="800" i="1" dirty="0"/>
              <a:t>European Child &amp; Adolescent Psychiatry, 26</a:t>
            </a:r>
            <a:r>
              <a:rPr lang="en-US" sz="800" dirty="0"/>
              <a:t>(4), 399–420. </a:t>
            </a:r>
            <a:r>
              <a:rPr lang="en-US" sz="800" dirty="0">
                <a:hlinkClick r:id="rId5"/>
              </a:rPr>
              <a:t>https://doi.org/10.1007/s00787-016-0910-</a:t>
            </a:r>
            <a:endParaRPr lang="en-DK" sz="1200" dirty="0"/>
          </a:p>
        </p:txBody>
      </p:sp>
    </p:spTree>
    <p:extLst>
      <p:ext uri="{BB962C8B-B14F-4D97-AF65-F5344CB8AC3E}">
        <p14:creationId xmlns:p14="http://schemas.microsoft.com/office/powerpoint/2010/main" val="248544696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7">
            <a:extLst>
              <a:ext uri="{FF2B5EF4-FFF2-40B4-BE49-F238E27FC236}">
                <a16:creationId xmlns:a16="http://schemas.microsoft.com/office/drawing/2014/main" id="{0FB52222-A3E0-B6E6-92BB-CF9686481BAC}"/>
              </a:ext>
            </a:extLst>
          </p:cNvPr>
          <p:cNvSpPr/>
          <p:nvPr/>
        </p:nvSpPr>
        <p:spPr>
          <a:xfrm>
            <a:off x="0" y="0"/>
            <a:ext cx="5874323"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5753AAFC-CE59-51DD-917D-F566C5D165E4}"/>
              </a:ext>
            </a:extLst>
          </p:cNvPr>
          <p:cNvSpPr>
            <a:spLocks noGrp="1"/>
          </p:cNvSpPr>
          <p:nvPr>
            <p:ph type="title"/>
          </p:nvPr>
        </p:nvSpPr>
        <p:spPr>
          <a:xfrm>
            <a:off x="630653" y="1310937"/>
            <a:ext cx="4462048" cy="769441"/>
          </a:xfrm>
        </p:spPr>
        <p:txBody>
          <a:bodyPr/>
          <a:lstStyle/>
          <a:p>
            <a:r>
              <a:rPr lang="da-DK" dirty="0">
                <a:solidFill>
                  <a:schemeClr val="bg1"/>
                </a:solidFill>
                <a:latin typeface="+mn-lt"/>
              </a:rPr>
              <a:t>Hvor længe?</a:t>
            </a:r>
          </a:p>
        </p:txBody>
      </p:sp>
      <p:sp>
        <p:nvSpPr>
          <p:cNvPr id="3" name="Pladsholder til indhold 2">
            <a:extLst>
              <a:ext uri="{FF2B5EF4-FFF2-40B4-BE49-F238E27FC236}">
                <a16:creationId xmlns:a16="http://schemas.microsoft.com/office/drawing/2014/main" id="{CD90F17C-D927-FBEA-52EE-675C3DBFFC39}"/>
              </a:ext>
            </a:extLst>
          </p:cNvPr>
          <p:cNvSpPr>
            <a:spLocks noGrp="1"/>
          </p:cNvSpPr>
          <p:nvPr>
            <p:ph idx="1"/>
          </p:nvPr>
        </p:nvSpPr>
        <p:spPr>
          <a:xfrm>
            <a:off x="6406579" y="1606758"/>
            <a:ext cx="5340922" cy="4308872"/>
          </a:xfrm>
        </p:spPr>
        <p:txBody>
          <a:bodyPr/>
          <a:lstStyle/>
          <a:p>
            <a:pPr marL="342900" indent="-342900">
              <a:buFont typeface="Arial" panose="020B0604020202020204" pitchFamily="34" charset="0"/>
              <a:buChar char="•"/>
            </a:pPr>
            <a:r>
              <a:rPr lang="da-DK" sz="2000" b="0" dirty="0">
                <a:solidFill>
                  <a:srgbClr val="70578B"/>
                </a:solidFill>
                <a:latin typeface="+mn-lt"/>
              </a:rPr>
              <a:t>Medicinen kurerer ikke ADHD, men vil ofte være en længerevarende understøttende og symptomlindrende behandling</a:t>
            </a:r>
          </a:p>
          <a:p>
            <a:pPr marL="342900" indent="-342900">
              <a:buFont typeface="Arial" panose="020B0604020202020204" pitchFamily="34" charset="0"/>
              <a:buChar char="•"/>
            </a:pPr>
            <a:r>
              <a:rPr lang="da-DK" sz="2000" b="0" dirty="0">
                <a:solidFill>
                  <a:srgbClr val="70578B"/>
                </a:solidFill>
                <a:latin typeface="+mn-lt"/>
              </a:rPr>
              <a:t>Afhængig af, hvor svær ADHD’en er og din livssituation</a:t>
            </a:r>
          </a:p>
          <a:p>
            <a:pPr marL="342900" indent="-342900">
              <a:buFont typeface="Arial" panose="020B0604020202020204" pitchFamily="34" charset="0"/>
              <a:buChar char="•"/>
            </a:pPr>
            <a:r>
              <a:rPr lang="da-DK" sz="2000" b="0" dirty="0">
                <a:solidFill>
                  <a:srgbClr val="70578B"/>
                </a:solidFill>
                <a:latin typeface="+mn-lt"/>
              </a:rPr>
              <a:t>Man kan tage pause eller stoppe helt med medicinen. Rådfør dig altid med behandler inden.</a:t>
            </a:r>
          </a:p>
          <a:p>
            <a:pPr marL="342900" indent="-342900">
              <a:buFont typeface="Arial" panose="020B0604020202020204" pitchFamily="34" charset="0"/>
              <a:buChar char="•"/>
            </a:pPr>
            <a:r>
              <a:rPr lang="da-DK" sz="2000" b="0" dirty="0">
                <a:solidFill>
                  <a:srgbClr val="70578B"/>
                </a:solidFill>
                <a:latin typeface="+mn-lt"/>
              </a:rPr>
              <a:t>Der anbefales kontrol mindst hvert halve år</a:t>
            </a:r>
          </a:p>
          <a:p>
            <a:pPr marL="342900" indent="-342900">
              <a:buFont typeface="Arial" panose="020B0604020202020204" pitchFamily="34" charset="0"/>
              <a:buChar char="•"/>
            </a:pPr>
            <a:r>
              <a:rPr lang="da-DK" sz="2000" b="0" dirty="0">
                <a:solidFill>
                  <a:srgbClr val="70578B"/>
                </a:solidFill>
                <a:latin typeface="+mn-lt"/>
              </a:rPr>
              <a:t>Her vurderes det, om det stadig er det bedste for dig at forsætte behandlingen</a:t>
            </a:r>
          </a:p>
          <a:p>
            <a:pPr marL="342900" indent="-342900">
              <a:buFont typeface="Arial" panose="020B0604020202020204" pitchFamily="34" charset="0"/>
              <a:buChar char="•"/>
            </a:pPr>
            <a:r>
              <a:rPr lang="da-DK" sz="2000" b="0" dirty="0">
                <a:solidFill>
                  <a:srgbClr val="70578B"/>
                </a:solidFill>
                <a:latin typeface="+mn-lt"/>
              </a:rPr>
              <a:t>Nogle fortsætter med behandling op i årene, andre oplever en symptomlindring i voksenalderen</a:t>
            </a:r>
          </a:p>
        </p:txBody>
      </p:sp>
      <p:pic>
        <p:nvPicPr>
          <p:cNvPr id="4" name="Billede 3">
            <a:extLst>
              <a:ext uri="{FF2B5EF4-FFF2-40B4-BE49-F238E27FC236}">
                <a16:creationId xmlns:a16="http://schemas.microsoft.com/office/drawing/2014/main" id="{DBC1B995-CA14-8ADD-6FFD-A89B992566A4}"/>
              </a:ext>
            </a:extLst>
          </p:cNvPr>
          <p:cNvPicPr>
            <a:picLocks noChangeAspect="1"/>
          </p:cNvPicPr>
          <p:nvPr/>
        </p:nvPicPr>
        <p:blipFill>
          <a:blip r:embed="rId2">
            <a:lum bright="70000" contrast="-70000"/>
          </a:blip>
          <a:stretch>
            <a:fillRect/>
          </a:stretch>
        </p:blipFill>
        <p:spPr>
          <a:xfrm>
            <a:off x="235347" y="3104244"/>
            <a:ext cx="5638976" cy="3753756"/>
          </a:xfrm>
          <a:prstGeom prst="rect">
            <a:avLst/>
          </a:prstGeom>
        </p:spPr>
      </p:pic>
      <p:sp>
        <p:nvSpPr>
          <p:cNvPr id="6" name="TextBox 5">
            <a:extLst>
              <a:ext uri="{FF2B5EF4-FFF2-40B4-BE49-F238E27FC236}">
                <a16:creationId xmlns:a16="http://schemas.microsoft.com/office/drawing/2014/main" id="{ACF3D42A-DA13-A2B8-398F-5E9F44CFB808}"/>
              </a:ext>
            </a:extLst>
          </p:cNvPr>
          <p:cNvSpPr txBox="1"/>
          <p:nvPr/>
        </p:nvSpPr>
        <p:spPr>
          <a:xfrm>
            <a:off x="6096000" y="6090249"/>
            <a:ext cx="3312543" cy="646331"/>
          </a:xfrm>
          <a:prstGeom prst="rect">
            <a:avLst/>
          </a:prstGeom>
          <a:noFill/>
        </p:spPr>
        <p:txBody>
          <a:bodyPr wrap="square" rtlCol="0">
            <a:spAutoFit/>
          </a:bodyPr>
          <a:lstStyle/>
          <a:p>
            <a:pPr algn="l"/>
            <a:r>
              <a:rPr lang="en-US" sz="1200" dirty="0"/>
              <a:t>https://www.sundhed.dk/borger/patienthaandbogen/psyke-hos-boern/sygdomme/adhd/adhd-behandling/</a:t>
            </a:r>
            <a:endParaRPr lang="en-DK" sz="1200" dirty="0"/>
          </a:p>
        </p:txBody>
      </p:sp>
    </p:spTree>
    <p:extLst>
      <p:ext uri="{BB962C8B-B14F-4D97-AF65-F5344CB8AC3E}">
        <p14:creationId xmlns:p14="http://schemas.microsoft.com/office/powerpoint/2010/main" val="374042774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46C2D89-AAED-F316-C1A2-87BFACC00169}"/>
              </a:ext>
            </a:extLst>
          </p:cNvPr>
          <p:cNvSpPr/>
          <p:nvPr/>
        </p:nvSpPr>
        <p:spPr>
          <a:xfrm>
            <a:off x="9766300" y="6324600"/>
            <a:ext cx="2235200" cy="501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636B38CA-46B1-054F-0797-E34D6A36928E}"/>
              </a:ext>
            </a:extLst>
          </p:cNvPr>
          <p:cNvSpPr/>
          <p:nvPr/>
        </p:nvSpPr>
        <p:spPr>
          <a:xfrm>
            <a:off x="0" y="0"/>
            <a:ext cx="12192000" cy="1409700"/>
          </a:xfrm>
          <a:prstGeom prst="rect">
            <a:avLst/>
          </a:prstGeom>
          <a:solidFill>
            <a:srgbClr val="70578B"/>
          </a:solidFill>
          <a:ln>
            <a:solidFill>
              <a:srgbClr val="7057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a:extLst>
              <a:ext uri="{FF2B5EF4-FFF2-40B4-BE49-F238E27FC236}">
                <a16:creationId xmlns:a16="http://schemas.microsoft.com/office/drawing/2014/main" id="{A3551151-51AB-B792-B3AA-3731AA95704D}"/>
              </a:ext>
            </a:extLst>
          </p:cNvPr>
          <p:cNvPicPr>
            <a:picLocks noChangeAspect="1"/>
          </p:cNvPicPr>
          <p:nvPr/>
        </p:nvPicPr>
        <p:blipFill>
          <a:blip r:embed="rId2">
            <a:extLst>
              <a:ext uri="{28A0092B-C50C-407E-A947-70E740481C1C}">
                <a14:useLocalDpi xmlns:a14="http://schemas.microsoft.com/office/drawing/2010/main"/>
              </a:ext>
            </a:extLst>
          </a:blip>
          <a:srcRect b="49329"/>
          <a:stretch/>
        </p:blipFill>
        <p:spPr>
          <a:xfrm>
            <a:off x="1691258" y="4031445"/>
            <a:ext cx="8809484" cy="2835604"/>
          </a:xfrm>
          <a:prstGeom prst="rect">
            <a:avLst/>
          </a:prstGeom>
        </p:spPr>
      </p:pic>
      <p:sp>
        <p:nvSpPr>
          <p:cNvPr id="2" name="Titel 1">
            <a:extLst>
              <a:ext uri="{FF2B5EF4-FFF2-40B4-BE49-F238E27FC236}">
                <a16:creationId xmlns:a16="http://schemas.microsoft.com/office/drawing/2014/main" id="{CAB7488C-048F-C84A-3B1E-5131ED2AA512}"/>
              </a:ext>
            </a:extLst>
          </p:cNvPr>
          <p:cNvSpPr>
            <a:spLocks noGrp="1"/>
          </p:cNvSpPr>
          <p:nvPr>
            <p:ph type="title"/>
          </p:nvPr>
        </p:nvSpPr>
        <p:spPr>
          <a:xfrm>
            <a:off x="884126" y="366623"/>
            <a:ext cx="10572221" cy="769441"/>
          </a:xfrm>
        </p:spPr>
        <p:txBody>
          <a:bodyPr/>
          <a:lstStyle/>
          <a:p>
            <a:r>
              <a:rPr lang="da-DK" dirty="0">
                <a:solidFill>
                  <a:schemeClr val="bg1"/>
                </a:solidFill>
                <a:latin typeface="+mn-lt"/>
              </a:rPr>
              <a:t>Stor variation</a:t>
            </a:r>
          </a:p>
        </p:txBody>
      </p:sp>
      <p:sp>
        <p:nvSpPr>
          <p:cNvPr id="3" name="Pladsholder til indhold 2">
            <a:extLst>
              <a:ext uri="{FF2B5EF4-FFF2-40B4-BE49-F238E27FC236}">
                <a16:creationId xmlns:a16="http://schemas.microsoft.com/office/drawing/2014/main" id="{BDBA15EF-E57C-066E-2970-0C7FFEF52FB8}"/>
              </a:ext>
            </a:extLst>
          </p:cNvPr>
          <p:cNvSpPr>
            <a:spLocks noGrp="1"/>
          </p:cNvSpPr>
          <p:nvPr>
            <p:ph idx="1"/>
          </p:nvPr>
        </p:nvSpPr>
        <p:spPr>
          <a:xfrm>
            <a:off x="981813" y="1565052"/>
            <a:ext cx="10228374" cy="2260619"/>
          </a:xfrm>
        </p:spPr>
        <p:txBody>
          <a:bodyPr/>
          <a:lstStyle/>
          <a:p>
            <a:pPr algn="ctr">
              <a:lnSpc>
                <a:spcPct val="150000"/>
              </a:lnSpc>
            </a:pPr>
            <a:r>
              <a:rPr lang="da-DK" sz="2000" dirty="0">
                <a:solidFill>
                  <a:srgbClr val="70578B"/>
                </a:solidFill>
                <a:latin typeface="+mn-lt"/>
              </a:rPr>
              <a:t>Ingen er ens – al behandling er individuel</a:t>
            </a:r>
          </a:p>
          <a:p>
            <a:pPr algn="ctr">
              <a:lnSpc>
                <a:spcPct val="150000"/>
              </a:lnSpc>
            </a:pPr>
            <a:r>
              <a:rPr lang="da-DK" sz="2000" dirty="0" err="1">
                <a:solidFill>
                  <a:srgbClr val="70578B"/>
                </a:solidFill>
                <a:latin typeface="+mn-lt"/>
              </a:rPr>
              <a:t>Ift</a:t>
            </a:r>
            <a:r>
              <a:rPr lang="da-DK" sz="2000" dirty="0">
                <a:solidFill>
                  <a:srgbClr val="70578B"/>
                </a:solidFill>
                <a:latin typeface="+mn-lt"/>
              </a:rPr>
              <a:t>. oplevelse af effekt og forekomst af bivirkninger</a:t>
            </a:r>
          </a:p>
          <a:p>
            <a:pPr algn="ctr">
              <a:lnSpc>
                <a:spcPct val="150000"/>
              </a:lnSpc>
            </a:pPr>
            <a:r>
              <a:rPr lang="da-DK" sz="2000" dirty="0" err="1">
                <a:solidFill>
                  <a:srgbClr val="70578B"/>
                </a:solidFill>
                <a:latin typeface="+mn-lt"/>
              </a:rPr>
              <a:t>Ift</a:t>
            </a:r>
            <a:r>
              <a:rPr lang="da-DK" sz="2000" dirty="0">
                <a:solidFill>
                  <a:srgbClr val="70578B"/>
                </a:solidFill>
                <a:latin typeface="+mn-lt"/>
              </a:rPr>
              <a:t>. hvordan medicin optages og udskilles samt hvor følsom man er</a:t>
            </a:r>
          </a:p>
          <a:p>
            <a:pPr algn="ctr">
              <a:lnSpc>
                <a:spcPct val="150000"/>
              </a:lnSpc>
            </a:pPr>
            <a:r>
              <a:rPr lang="da-DK" sz="2000" dirty="0">
                <a:solidFill>
                  <a:srgbClr val="70578B"/>
                </a:solidFill>
                <a:latin typeface="+mn-lt"/>
              </a:rPr>
              <a:t>Det ser dog ud til at søskende/børn/forældre ofte ligner hinanden</a:t>
            </a:r>
          </a:p>
          <a:p>
            <a:pPr algn="ctr">
              <a:lnSpc>
                <a:spcPct val="150000"/>
              </a:lnSpc>
            </a:pPr>
            <a:r>
              <a:rPr lang="da-DK" sz="2000" dirty="0">
                <a:solidFill>
                  <a:srgbClr val="70578B"/>
                </a:solidFill>
                <a:latin typeface="+mn-lt"/>
              </a:rPr>
              <a:t>Nogen har behov for større doser eller flere daglige doseringer</a:t>
            </a:r>
          </a:p>
        </p:txBody>
      </p:sp>
      <p:grpSp>
        <p:nvGrpSpPr>
          <p:cNvPr id="4" name="Gruppe 3">
            <a:extLst>
              <a:ext uri="{FF2B5EF4-FFF2-40B4-BE49-F238E27FC236}">
                <a16:creationId xmlns:a16="http://schemas.microsoft.com/office/drawing/2014/main" id="{F2CAF958-0C60-2B45-3889-2CC60EEA47A2}"/>
              </a:ext>
            </a:extLst>
          </p:cNvPr>
          <p:cNvGrpSpPr/>
          <p:nvPr/>
        </p:nvGrpSpPr>
        <p:grpSpPr>
          <a:xfrm>
            <a:off x="4064000" y="4394200"/>
            <a:ext cx="4550411" cy="2324100"/>
            <a:chOff x="-3396" y="126407"/>
            <a:chExt cx="7757660" cy="4680202"/>
          </a:xfrm>
        </p:grpSpPr>
        <p:pic>
          <p:nvPicPr>
            <p:cNvPr id="5" name="Billede 4">
              <a:extLst>
                <a:ext uri="{FF2B5EF4-FFF2-40B4-BE49-F238E27FC236}">
                  <a16:creationId xmlns:a16="http://schemas.microsoft.com/office/drawing/2014/main" id="{D3BF4BC4-B49F-8B82-51F9-E54B163C6C6C}"/>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898887" y="126407"/>
              <a:ext cx="6855377" cy="4680202"/>
            </a:xfrm>
            <a:prstGeom prst="rect">
              <a:avLst/>
            </a:prstGeom>
          </p:spPr>
        </p:pic>
        <p:pic>
          <p:nvPicPr>
            <p:cNvPr id="6" name="Billede 5">
              <a:extLst>
                <a:ext uri="{FF2B5EF4-FFF2-40B4-BE49-F238E27FC236}">
                  <a16:creationId xmlns:a16="http://schemas.microsoft.com/office/drawing/2014/main" id="{9EB51225-518E-5418-9890-0D624279AAB3}"/>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3396" y="1044617"/>
              <a:ext cx="1490160" cy="3393196"/>
            </a:xfrm>
            <a:prstGeom prst="rect">
              <a:avLst/>
            </a:prstGeom>
          </p:spPr>
        </p:pic>
      </p:grpSp>
    </p:spTree>
    <p:extLst>
      <p:ext uri="{BB962C8B-B14F-4D97-AF65-F5344CB8AC3E}">
        <p14:creationId xmlns:p14="http://schemas.microsoft.com/office/powerpoint/2010/main" val="10780779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17B8309-62C0-4A59-5AC4-07630CE75518}"/>
              </a:ext>
            </a:extLst>
          </p:cNvPr>
          <p:cNvSpPr>
            <a:spLocks noGrp="1"/>
          </p:cNvSpPr>
          <p:nvPr>
            <p:ph idx="1"/>
          </p:nvPr>
        </p:nvSpPr>
        <p:spPr>
          <a:xfrm>
            <a:off x="5599268" y="2585930"/>
            <a:ext cx="6164178" cy="2654573"/>
          </a:xfrm>
        </p:spPr>
        <p:txBody>
          <a:bodyPr/>
          <a:lstStyle/>
          <a:p>
            <a:pPr marL="457200" indent="-457200">
              <a:buFont typeface="Arial" panose="020B0604020202020204" pitchFamily="34" charset="0"/>
              <a:buChar char="•"/>
            </a:pPr>
            <a:r>
              <a:rPr lang="da-DK" b="0" dirty="0">
                <a:solidFill>
                  <a:srgbClr val="70578B"/>
                </a:solidFill>
                <a:latin typeface="+mn-lt"/>
              </a:rPr>
              <a:t>Opstartsbivirkninger – vil aftage efter de første dage til uger</a:t>
            </a:r>
          </a:p>
          <a:p>
            <a:pPr marL="457200" indent="-457200">
              <a:buFont typeface="Arial" panose="020B0604020202020204" pitchFamily="34" charset="0"/>
              <a:buChar char="•"/>
            </a:pPr>
            <a:r>
              <a:rPr lang="da-DK" b="0" dirty="0">
                <a:solidFill>
                  <a:srgbClr val="70578B"/>
                </a:solidFill>
                <a:latin typeface="+mn-lt"/>
              </a:rPr>
              <a:t>Bivirkninger</a:t>
            </a:r>
          </a:p>
          <a:p>
            <a:pPr marL="457200" indent="-457200">
              <a:buFont typeface="Arial" panose="020B0604020202020204" pitchFamily="34" charset="0"/>
              <a:buChar char="•"/>
            </a:pPr>
            <a:r>
              <a:rPr lang="da-DK" b="0" dirty="0">
                <a:solidFill>
                  <a:srgbClr val="70578B"/>
                </a:solidFill>
                <a:latin typeface="+mn-lt"/>
              </a:rPr>
              <a:t>Medicinfænomener</a:t>
            </a:r>
          </a:p>
          <a:p>
            <a:pPr marL="457200" indent="-457200">
              <a:buFont typeface="Arial" panose="020B0604020202020204" pitchFamily="34" charset="0"/>
              <a:buChar char="•"/>
            </a:pPr>
            <a:endParaRPr lang="da-DK" b="0" dirty="0">
              <a:solidFill>
                <a:srgbClr val="70578B"/>
              </a:solidFill>
              <a:latin typeface="+mn-lt"/>
            </a:endParaRPr>
          </a:p>
        </p:txBody>
      </p:sp>
      <p:sp>
        <p:nvSpPr>
          <p:cNvPr id="4" name="Rektangel 3">
            <a:extLst>
              <a:ext uri="{FF2B5EF4-FFF2-40B4-BE49-F238E27FC236}">
                <a16:creationId xmlns:a16="http://schemas.microsoft.com/office/drawing/2014/main" id="{F92C451E-F983-8E3D-DE8C-556690B93A49}"/>
              </a:ext>
            </a:extLst>
          </p:cNvPr>
          <p:cNvSpPr/>
          <p:nvPr/>
        </p:nvSpPr>
        <p:spPr>
          <a:xfrm>
            <a:off x="0" y="0"/>
            <a:ext cx="4940300" cy="68580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9414D497-2F33-B158-B457-57B8411C79D9}"/>
              </a:ext>
            </a:extLst>
          </p:cNvPr>
          <p:cNvSpPr>
            <a:spLocks noGrp="1"/>
          </p:cNvSpPr>
          <p:nvPr>
            <p:ph type="title"/>
          </p:nvPr>
        </p:nvSpPr>
        <p:spPr>
          <a:xfrm>
            <a:off x="717549" y="1259640"/>
            <a:ext cx="3505201" cy="1538883"/>
          </a:xfrm>
        </p:spPr>
        <p:txBody>
          <a:bodyPr/>
          <a:lstStyle/>
          <a:p>
            <a:pPr algn="ctr"/>
            <a:r>
              <a:rPr lang="da-DK" dirty="0">
                <a:solidFill>
                  <a:schemeClr val="bg1"/>
                </a:solidFill>
                <a:latin typeface="+mn-lt"/>
              </a:rPr>
              <a:t>Bivirkninger</a:t>
            </a:r>
          </a:p>
        </p:txBody>
      </p:sp>
    </p:spTree>
    <p:extLst>
      <p:ext uri="{BB962C8B-B14F-4D97-AF65-F5344CB8AC3E}">
        <p14:creationId xmlns:p14="http://schemas.microsoft.com/office/powerpoint/2010/main" val="18551218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4AD0AED-4B98-8EBD-1EC1-400FC2CC20E9}"/>
              </a:ext>
            </a:extLst>
          </p:cNvPr>
          <p:cNvSpPr/>
          <p:nvPr/>
        </p:nvSpPr>
        <p:spPr>
          <a:xfrm>
            <a:off x="0" y="1849427"/>
            <a:ext cx="12131841" cy="3416968"/>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E466D46-856D-A2B0-F6D2-CE46A33BEFD3}"/>
              </a:ext>
            </a:extLst>
          </p:cNvPr>
          <p:cNvSpPr>
            <a:spLocks noGrp="1"/>
          </p:cNvSpPr>
          <p:nvPr>
            <p:ph type="title"/>
          </p:nvPr>
        </p:nvSpPr>
        <p:spPr>
          <a:xfrm>
            <a:off x="809889" y="529389"/>
            <a:ext cx="10572221" cy="769441"/>
          </a:xfrm>
        </p:spPr>
        <p:txBody>
          <a:bodyPr/>
          <a:lstStyle/>
          <a:p>
            <a:r>
              <a:rPr lang="da-DK" dirty="0">
                <a:latin typeface="+mn-lt"/>
              </a:rPr>
              <a:t>Opstartsbivirkninger</a:t>
            </a:r>
          </a:p>
        </p:txBody>
      </p:sp>
      <p:sp>
        <p:nvSpPr>
          <p:cNvPr id="3" name="Pladsholder til indhold 2">
            <a:extLst>
              <a:ext uri="{FF2B5EF4-FFF2-40B4-BE49-F238E27FC236}">
                <a16:creationId xmlns:a16="http://schemas.microsoft.com/office/drawing/2014/main" id="{8F663740-EDAE-063E-8E89-F6778E94806E}"/>
              </a:ext>
            </a:extLst>
          </p:cNvPr>
          <p:cNvSpPr>
            <a:spLocks noGrp="1"/>
          </p:cNvSpPr>
          <p:nvPr>
            <p:ph idx="1"/>
          </p:nvPr>
        </p:nvSpPr>
        <p:spPr>
          <a:xfrm>
            <a:off x="918501" y="2051048"/>
            <a:ext cx="5736681" cy="2954655"/>
          </a:xfrm>
        </p:spPr>
        <p:txBody>
          <a:bodyPr/>
          <a:lstStyle/>
          <a:p>
            <a:pPr marL="457200" indent="-457200">
              <a:buFont typeface="Arial" panose="020B0604020202020204" pitchFamily="34" charset="0"/>
              <a:buChar char="•"/>
            </a:pPr>
            <a:r>
              <a:rPr lang="da-DK" sz="2400" b="0" dirty="0">
                <a:solidFill>
                  <a:srgbClr val="70578B"/>
                </a:solidFill>
                <a:latin typeface="+mn-lt"/>
              </a:rPr>
              <a:t>Almen utilpashed</a:t>
            </a:r>
          </a:p>
          <a:p>
            <a:pPr marL="457200" indent="-457200">
              <a:buFont typeface="Arial" panose="020B0604020202020204" pitchFamily="34" charset="0"/>
              <a:buChar char="•"/>
            </a:pPr>
            <a:r>
              <a:rPr lang="da-DK" sz="2400" b="0" dirty="0">
                <a:solidFill>
                  <a:srgbClr val="70578B"/>
                </a:solidFill>
                <a:latin typeface="+mn-lt"/>
              </a:rPr>
              <a:t>Kvalme og madlede</a:t>
            </a:r>
          </a:p>
          <a:p>
            <a:pPr marL="457200" indent="-457200">
              <a:buFont typeface="Arial" panose="020B0604020202020204" pitchFamily="34" charset="0"/>
              <a:buChar char="•"/>
            </a:pPr>
            <a:r>
              <a:rPr lang="da-DK" sz="2400" b="0" dirty="0">
                <a:solidFill>
                  <a:srgbClr val="70578B"/>
                </a:solidFill>
                <a:latin typeface="+mn-lt"/>
              </a:rPr>
              <a:t>Søvnbesvær</a:t>
            </a:r>
          </a:p>
          <a:p>
            <a:pPr marL="457200" indent="-457200">
              <a:buFont typeface="Arial" panose="020B0604020202020204" pitchFamily="34" charset="0"/>
              <a:buChar char="•"/>
            </a:pPr>
            <a:r>
              <a:rPr lang="da-DK" sz="2400" b="0" dirty="0">
                <a:solidFill>
                  <a:srgbClr val="70578B"/>
                </a:solidFill>
                <a:latin typeface="+mn-lt"/>
              </a:rPr>
              <a:t>Hjertebanken</a:t>
            </a:r>
          </a:p>
          <a:p>
            <a:pPr marL="457200" indent="-457200">
              <a:buFont typeface="Arial" panose="020B0604020202020204" pitchFamily="34" charset="0"/>
              <a:buChar char="•"/>
            </a:pPr>
            <a:r>
              <a:rPr lang="da-DK" sz="2400" b="0" dirty="0">
                <a:solidFill>
                  <a:srgbClr val="70578B"/>
                </a:solidFill>
                <a:latin typeface="+mn-lt"/>
              </a:rPr>
              <a:t>Hovedpine</a:t>
            </a:r>
          </a:p>
          <a:p>
            <a:pPr marL="457200" indent="-457200">
              <a:buFont typeface="Arial" panose="020B0604020202020204" pitchFamily="34" charset="0"/>
              <a:buChar char="•"/>
            </a:pPr>
            <a:r>
              <a:rPr lang="da-DK" sz="2400" b="0" dirty="0">
                <a:solidFill>
                  <a:srgbClr val="70578B"/>
                </a:solidFill>
                <a:latin typeface="+mn-lt"/>
              </a:rPr>
              <a:t>Udslæt</a:t>
            </a:r>
          </a:p>
          <a:p>
            <a:pPr marL="457200" indent="-457200">
              <a:buFont typeface="Arial" panose="020B0604020202020204" pitchFamily="34" charset="0"/>
              <a:buChar char="•"/>
            </a:pPr>
            <a:r>
              <a:rPr lang="da-DK" sz="2400" b="0" dirty="0">
                <a:solidFill>
                  <a:srgbClr val="70578B"/>
                </a:solidFill>
                <a:latin typeface="+mn-lt"/>
              </a:rPr>
              <a:t>Psykiske - forstærkning af følelser (tristhed/ vrede)</a:t>
            </a:r>
          </a:p>
        </p:txBody>
      </p:sp>
      <p:pic>
        <p:nvPicPr>
          <p:cNvPr id="8" name="Billede 7">
            <a:extLst>
              <a:ext uri="{FF2B5EF4-FFF2-40B4-BE49-F238E27FC236}">
                <a16:creationId xmlns:a16="http://schemas.microsoft.com/office/drawing/2014/main" id="{9834EBC1-99AB-29A5-6D14-AF77E6A848C2}"/>
              </a:ext>
            </a:extLst>
          </p:cNvPr>
          <p:cNvPicPr>
            <a:picLocks noChangeAspect="1"/>
          </p:cNvPicPr>
          <p:nvPr/>
        </p:nvPicPr>
        <p:blipFill>
          <a:blip r:embed="rId2"/>
          <a:stretch>
            <a:fillRect/>
          </a:stretch>
        </p:blipFill>
        <p:spPr>
          <a:xfrm>
            <a:off x="5740208" y="233183"/>
            <a:ext cx="6391633" cy="6391633"/>
          </a:xfrm>
          <a:prstGeom prst="rect">
            <a:avLst/>
          </a:prstGeom>
        </p:spPr>
      </p:pic>
      <p:sp>
        <p:nvSpPr>
          <p:cNvPr id="5" name="TextBox 4">
            <a:extLst>
              <a:ext uri="{FF2B5EF4-FFF2-40B4-BE49-F238E27FC236}">
                <a16:creationId xmlns:a16="http://schemas.microsoft.com/office/drawing/2014/main" id="{FF12525B-39CC-B1AE-F656-0B7BC1EC6555}"/>
              </a:ext>
            </a:extLst>
          </p:cNvPr>
          <p:cNvSpPr txBox="1"/>
          <p:nvPr/>
        </p:nvSpPr>
        <p:spPr>
          <a:xfrm>
            <a:off x="370935" y="6116129"/>
            <a:ext cx="5262114" cy="646331"/>
          </a:xfrm>
          <a:prstGeom prst="rect">
            <a:avLst/>
          </a:prstGeom>
          <a:noFill/>
        </p:spPr>
        <p:txBody>
          <a:bodyPr wrap="square" rtlCol="0">
            <a:spAutoFit/>
          </a:bodyPr>
          <a:lstStyle/>
          <a:p>
            <a:pPr algn="l"/>
            <a:r>
              <a:rPr lang="en-US" sz="1200" dirty="0">
                <a:hlinkClick r:id="rId3"/>
              </a:rPr>
              <a:t>https://www.sundhed.dk/sundhedsfaglig/laegehaandbogen/boerne-og-ungdomspsykiatri/tilstande-og-sygdomme/udadrettet-adfaerd/hyperkinetiske-forstyrrelser/</a:t>
            </a:r>
            <a:r>
              <a:rPr lang="en-US" sz="1200" dirty="0"/>
              <a:t> august 2025</a:t>
            </a:r>
            <a:endParaRPr lang="en-DK" sz="1200" dirty="0"/>
          </a:p>
        </p:txBody>
      </p:sp>
    </p:spTree>
    <p:extLst>
      <p:ext uri="{BB962C8B-B14F-4D97-AF65-F5344CB8AC3E}">
        <p14:creationId xmlns:p14="http://schemas.microsoft.com/office/powerpoint/2010/main" val="138628057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0CF32AFB-0AF9-25E7-984A-2274EC1DAC82}"/>
              </a:ext>
            </a:extLst>
          </p:cNvPr>
          <p:cNvSpPr/>
          <p:nvPr/>
        </p:nvSpPr>
        <p:spPr>
          <a:xfrm>
            <a:off x="9766300" y="6324600"/>
            <a:ext cx="2235200" cy="501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AC202384-0A14-00A6-9B4A-0A693AED0BBC}"/>
              </a:ext>
            </a:extLst>
          </p:cNvPr>
          <p:cNvSpPr/>
          <p:nvPr/>
        </p:nvSpPr>
        <p:spPr>
          <a:xfrm>
            <a:off x="0" y="1523999"/>
            <a:ext cx="12192000" cy="3390901"/>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A20C96B1-03A8-5901-D7C7-EBFBC0173316}"/>
              </a:ext>
            </a:extLst>
          </p:cNvPr>
          <p:cNvSpPr>
            <a:spLocks noGrp="1"/>
          </p:cNvSpPr>
          <p:nvPr>
            <p:ph type="title"/>
          </p:nvPr>
        </p:nvSpPr>
        <p:spPr>
          <a:xfrm>
            <a:off x="918501" y="347465"/>
            <a:ext cx="10572221" cy="769441"/>
          </a:xfrm>
        </p:spPr>
        <p:txBody>
          <a:bodyPr/>
          <a:lstStyle/>
          <a:p>
            <a:r>
              <a:rPr lang="da-DK" dirty="0">
                <a:latin typeface="+mn-lt"/>
              </a:rPr>
              <a:t>Bivirkninger</a:t>
            </a:r>
          </a:p>
        </p:txBody>
      </p:sp>
      <p:sp>
        <p:nvSpPr>
          <p:cNvPr id="3" name="Pladsholder til indhold 2">
            <a:extLst>
              <a:ext uri="{FF2B5EF4-FFF2-40B4-BE49-F238E27FC236}">
                <a16:creationId xmlns:a16="http://schemas.microsoft.com/office/drawing/2014/main" id="{512078EC-C1A4-1721-6DDF-1A380263936A}"/>
              </a:ext>
            </a:extLst>
          </p:cNvPr>
          <p:cNvSpPr>
            <a:spLocks noGrp="1"/>
          </p:cNvSpPr>
          <p:nvPr>
            <p:ph idx="1"/>
          </p:nvPr>
        </p:nvSpPr>
        <p:spPr>
          <a:xfrm>
            <a:off x="918501" y="1683440"/>
            <a:ext cx="10354997" cy="3084717"/>
          </a:xfrm>
        </p:spPr>
        <p:txBody>
          <a:bodyPr>
            <a:normAutofit/>
          </a:bodyPr>
          <a:lstStyle/>
          <a:p>
            <a:pPr marL="457200" indent="-457200">
              <a:buFont typeface="Arial" panose="020B0604020202020204" pitchFamily="34" charset="0"/>
              <a:buChar char="•"/>
            </a:pPr>
            <a:r>
              <a:rPr lang="da-DK" sz="2400" b="0" dirty="0">
                <a:solidFill>
                  <a:srgbClr val="70578B"/>
                </a:solidFill>
                <a:latin typeface="+mn-lt"/>
              </a:rPr>
              <a:t>Vedvarede opstartsbivirkninger </a:t>
            </a:r>
          </a:p>
          <a:p>
            <a:pPr marL="457200" indent="-457200">
              <a:buFont typeface="Arial" panose="020B0604020202020204" pitchFamily="34" charset="0"/>
              <a:buChar char="•"/>
            </a:pPr>
            <a:r>
              <a:rPr lang="da-DK" sz="2400" b="0" dirty="0">
                <a:solidFill>
                  <a:srgbClr val="70578B"/>
                </a:solidFill>
                <a:latin typeface="+mn-lt"/>
              </a:rPr>
              <a:t>Påvirkning af puls og blodtryk</a:t>
            </a:r>
          </a:p>
          <a:p>
            <a:pPr marL="457200" indent="-457200">
              <a:buFont typeface="Arial" panose="020B0604020202020204" pitchFamily="34" charset="0"/>
              <a:buChar char="•"/>
            </a:pPr>
            <a:r>
              <a:rPr lang="da-DK" sz="2400" b="0" dirty="0">
                <a:solidFill>
                  <a:srgbClr val="70578B"/>
                </a:solidFill>
                <a:latin typeface="+mn-lt"/>
              </a:rPr>
              <a:t>Appetitnedsættelse og vægttab</a:t>
            </a:r>
          </a:p>
          <a:p>
            <a:pPr marL="457200" indent="-457200">
              <a:buFont typeface="Arial" panose="020B0604020202020204" pitchFamily="34" charset="0"/>
              <a:buChar char="•"/>
            </a:pPr>
            <a:r>
              <a:rPr lang="da-DK" sz="2400" b="0" dirty="0">
                <a:solidFill>
                  <a:srgbClr val="70578B"/>
                </a:solidFill>
                <a:latin typeface="+mn-lt"/>
              </a:rPr>
              <a:t>Mundtørhed</a:t>
            </a:r>
          </a:p>
          <a:p>
            <a:pPr marL="457200" indent="-457200">
              <a:buFont typeface="Arial" panose="020B0604020202020204" pitchFamily="34" charset="0"/>
              <a:buChar char="•"/>
            </a:pPr>
            <a:r>
              <a:rPr lang="da-DK" sz="2400" b="0" dirty="0">
                <a:solidFill>
                  <a:srgbClr val="70578B"/>
                </a:solidFill>
                <a:latin typeface="+mn-lt"/>
              </a:rPr>
              <a:t>Øget følsomhed – man kan komme i kontakt med svære følelser</a:t>
            </a:r>
          </a:p>
          <a:p>
            <a:pPr marL="457200" indent="-457200">
              <a:buFont typeface="Arial" panose="020B0604020202020204" pitchFamily="34" charset="0"/>
              <a:buChar char="•"/>
            </a:pPr>
            <a:r>
              <a:rPr lang="da-DK" sz="2400" b="0" dirty="0">
                <a:solidFill>
                  <a:srgbClr val="70578B"/>
                </a:solidFill>
                <a:latin typeface="+mn-lt"/>
              </a:rPr>
              <a:t>Nedsat stemningsleje</a:t>
            </a:r>
          </a:p>
          <a:p>
            <a:pPr marL="457200" indent="-457200">
              <a:buFont typeface="Arial" panose="020B0604020202020204" pitchFamily="34" charset="0"/>
              <a:buChar char="•"/>
            </a:pPr>
            <a:r>
              <a:rPr lang="da-DK" sz="2400" b="0" dirty="0">
                <a:solidFill>
                  <a:srgbClr val="70578B"/>
                </a:solidFill>
                <a:latin typeface="+mn-lt"/>
              </a:rPr>
              <a:t>Bivirkninger kan være dosisafhængige og varierer fra præparat til præparat</a:t>
            </a:r>
          </a:p>
          <a:p>
            <a:pPr marL="457200" indent="-457200">
              <a:buFont typeface="Arial" panose="020B0604020202020204" pitchFamily="34" charset="0"/>
              <a:buChar char="•"/>
            </a:pPr>
            <a:r>
              <a:rPr lang="da-DK" sz="2400" b="0" dirty="0">
                <a:solidFill>
                  <a:srgbClr val="70578B"/>
                </a:solidFill>
                <a:latin typeface="+mn-lt"/>
              </a:rPr>
              <a:t>Altid en afvejning </a:t>
            </a:r>
            <a:r>
              <a:rPr lang="da-DK" sz="2400" b="0" dirty="0" err="1">
                <a:solidFill>
                  <a:srgbClr val="70578B"/>
                </a:solidFill>
                <a:latin typeface="+mn-lt"/>
              </a:rPr>
              <a:t>ift</a:t>
            </a:r>
            <a:r>
              <a:rPr lang="da-DK" sz="2400" b="0" dirty="0">
                <a:solidFill>
                  <a:srgbClr val="70578B"/>
                </a:solidFill>
                <a:latin typeface="+mn-lt"/>
              </a:rPr>
              <a:t>. sværhedsgrad og effekt</a:t>
            </a:r>
          </a:p>
        </p:txBody>
      </p:sp>
      <p:pic>
        <p:nvPicPr>
          <p:cNvPr id="9" name="Billede 8">
            <a:extLst>
              <a:ext uri="{FF2B5EF4-FFF2-40B4-BE49-F238E27FC236}">
                <a16:creationId xmlns:a16="http://schemas.microsoft.com/office/drawing/2014/main" id="{54D95ACA-E8CE-AD41-B0C4-FFEDD6AA75F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315288" y="4825307"/>
            <a:ext cx="4610012" cy="2032000"/>
          </a:xfrm>
          <a:prstGeom prst="rect">
            <a:avLst/>
          </a:prstGeom>
        </p:spPr>
      </p:pic>
      <p:sp>
        <p:nvSpPr>
          <p:cNvPr id="10" name="Tekstfelt 9">
            <a:extLst>
              <a:ext uri="{FF2B5EF4-FFF2-40B4-BE49-F238E27FC236}">
                <a16:creationId xmlns:a16="http://schemas.microsoft.com/office/drawing/2014/main" id="{61F05CF0-F62C-9687-4964-B1A2F6B7CD39}"/>
              </a:ext>
            </a:extLst>
          </p:cNvPr>
          <p:cNvSpPr txBox="1"/>
          <p:nvPr/>
        </p:nvSpPr>
        <p:spPr>
          <a:xfrm>
            <a:off x="7429500" y="5029199"/>
            <a:ext cx="1435100" cy="400110"/>
          </a:xfrm>
          <a:prstGeom prst="rect">
            <a:avLst/>
          </a:prstGeom>
          <a:noFill/>
        </p:spPr>
        <p:txBody>
          <a:bodyPr wrap="square" rtlCol="0">
            <a:spAutoFit/>
          </a:bodyPr>
          <a:lstStyle/>
          <a:p>
            <a:pPr algn="ctr"/>
            <a:r>
              <a:rPr lang="da-DK" sz="2000" b="1" dirty="0">
                <a:solidFill>
                  <a:srgbClr val="70578B"/>
                </a:solidFill>
              </a:rPr>
              <a:t>Effekt</a:t>
            </a:r>
          </a:p>
        </p:txBody>
      </p:sp>
      <p:sp>
        <p:nvSpPr>
          <p:cNvPr id="11" name="Tekstfelt 10">
            <a:extLst>
              <a:ext uri="{FF2B5EF4-FFF2-40B4-BE49-F238E27FC236}">
                <a16:creationId xmlns:a16="http://schemas.microsoft.com/office/drawing/2014/main" id="{CCBCBB54-0FE4-4BF0-D05F-45C040C7D867}"/>
              </a:ext>
            </a:extLst>
          </p:cNvPr>
          <p:cNvSpPr txBox="1"/>
          <p:nvPr/>
        </p:nvSpPr>
        <p:spPr>
          <a:xfrm>
            <a:off x="9994900" y="5019644"/>
            <a:ext cx="1828800" cy="400110"/>
          </a:xfrm>
          <a:prstGeom prst="rect">
            <a:avLst/>
          </a:prstGeom>
          <a:noFill/>
        </p:spPr>
        <p:txBody>
          <a:bodyPr wrap="square" rtlCol="0">
            <a:spAutoFit/>
          </a:bodyPr>
          <a:lstStyle/>
          <a:p>
            <a:pPr algn="ctr"/>
            <a:r>
              <a:rPr lang="da-DK" sz="2000" b="1" dirty="0">
                <a:solidFill>
                  <a:srgbClr val="70578B"/>
                </a:solidFill>
              </a:rPr>
              <a:t>Bivirkninger</a:t>
            </a:r>
          </a:p>
        </p:txBody>
      </p:sp>
      <p:sp>
        <p:nvSpPr>
          <p:cNvPr id="6" name="TextBox 5">
            <a:extLst>
              <a:ext uri="{FF2B5EF4-FFF2-40B4-BE49-F238E27FC236}">
                <a16:creationId xmlns:a16="http://schemas.microsoft.com/office/drawing/2014/main" id="{812EE821-CBBA-8C3E-348D-980F3974BBB3}"/>
              </a:ext>
            </a:extLst>
          </p:cNvPr>
          <p:cNvSpPr txBox="1"/>
          <p:nvPr/>
        </p:nvSpPr>
        <p:spPr>
          <a:xfrm>
            <a:off x="741872" y="5986732"/>
            <a:ext cx="4330460" cy="646981"/>
          </a:xfrm>
          <a:prstGeom prst="rect">
            <a:avLst/>
          </a:prstGeom>
          <a:noFill/>
        </p:spPr>
        <p:txBody>
          <a:bodyPr wrap="square" rtlCol="0">
            <a:spAutoFit/>
          </a:bodyPr>
          <a:lstStyle/>
          <a:p>
            <a:pPr algn="l"/>
            <a:r>
              <a:rPr lang="en-US" sz="1200" dirty="0">
                <a:hlinkClick r:id="rId4"/>
              </a:rPr>
              <a:t>https://www.sundhed.dk/sundhedsfaglig/laegehaandbogen/boerne-og-ungdomspsykiatri/tilstande-og-sygdomme/udadrettet-adfaerd/hyperkinetiske-forstyrrelser/</a:t>
            </a:r>
            <a:r>
              <a:rPr lang="en-US" sz="1200" dirty="0"/>
              <a:t> august2025</a:t>
            </a:r>
            <a:endParaRPr lang="en-DK" sz="1200" dirty="0"/>
          </a:p>
        </p:txBody>
      </p:sp>
    </p:spTree>
    <p:extLst>
      <p:ext uri="{BB962C8B-B14F-4D97-AF65-F5344CB8AC3E}">
        <p14:creationId xmlns:p14="http://schemas.microsoft.com/office/powerpoint/2010/main" val="4301779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6E92E35-BD36-DF87-AB2B-C850C51E6428}"/>
              </a:ext>
            </a:extLst>
          </p:cNvPr>
          <p:cNvSpPr/>
          <p:nvPr/>
        </p:nvSpPr>
        <p:spPr>
          <a:xfrm>
            <a:off x="0" y="5080000"/>
            <a:ext cx="12192000" cy="17780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CD04E09-213A-DE8F-FE72-3BC6F281C502}"/>
              </a:ext>
            </a:extLst>
          </p:cNvPr>
          <p:cNvSpPr>
            <a:spLocks noGrp="1"/>
          </p:cNvSpPr>
          <p:nvPr>
            <p:ph type="title"/>
          </p:nvPr>
        </p:nvSpPr>
        <p:spPr>
          <a:xfrm>
            <a:off x="965200" y="348126"/>
            <a:ext cx="10572221" cy="769441"/>
          </a:xfrm>
        </p:spPr>
        <p:txBody>
          <a:bodyPr/>
          <a:lstStyle/>
          <a:p>
            <a:r>
              <a:rPr lang="da-DK" dirty="0">
                <a:latin typeface="+mn-lt"/>
              </a:rPr>
              <a:t>Typiske medicinfænomener</a:t>
            </a:r>
          </a:p>
        </p:txBody>
      </p:sp>
      <p:sp>
        <p:nvSpPr>
          <p:cNvPr id="3" name="Pladsholder til indhold 2">
            <a:extLst>
              <a:ext uri="{FF2B5EF4-FFF2-40B4-BE49-F238E27FC236}">
                <a16:creationId xmlns:a16="http://schemas.microsoft.com/office/drawing/2014/main" id="{4859E309-0D5C-45D0-EEFF-3B1337C18530}"/>
              </a:ext>
            </a:extLst>
          </p:cNvPr>
          <p:cNvSpPr>
            <a:spLocks noGrp="1"/>
          </p:cNvSpPr>
          <p:nvPr>
            <p:ph idx="1"/>
          </p:nvPr>
        </p:nvSpPr>
        <p:spPr>
          <a:xfrm>
            <a:off x="965200" y="1279639"/>
            <a:ext cx="7112000" cy="3693319"/>
          </a:xfrm>
        </p:spPr>
        <p:txBody>
          <a:bodyPr/>
          <a:lstStyle/>
          <a:p>
            <a:pPr marL="457200" indent="-457200">
              <a:buFont typeface="Arial" panose="020B0604020202020204" pitchFamily="34" charset="0"/>
              <a:buChar char="•"/>
            </a:pPr>
            <a:r>
              <a:rPr lang="da-DK" sz="2000" b="0" dirty="0">
                <a:solidFill>
                  <a:srgbClr val="70578B"/>
                </a:solidFill>
                <a:latin typeface="+mn-lt"/>
              </a:rPr>
              <a:t>Rebound-effekt – når medicinen ophører med at virke, kan der opstå en markant forværring af ADHD symptomer, som uro, irritabilitet, uopmærksomhed og følelsesmæssige udsving </a:t>
            </a:r>
          </a:p>
          <a:p>
            <a:pPr marL="457200" indent="-457200">
              <a:buFont typeface="Arial" panose="020B0604020202020204" pitchFamily="34" charset="0"/>
              <a:buChar char="•"/>
            </a:pPr>
            <a:endParaRPr lang="da-DK" sz="2000" b="0" dirty="0">
              <a:solidFill>
                <a:srgbClr val="70578B"/>
              </a:solidFill>
              <a:latin typeface="+mn-lt"/>
            </a:endParaRPr>
          </a:p>
          <a:p>
            <a:pPr marL="457200" indent="-457200">
              <a:buFont typeface="Arial" panose="020B0604020202020204" pitchFamily="34" charset="0"/>
              <a:buChar char="•"/>
            </a:pPr>
            <a:r>
              <a:rPr lang="da-DK" sz="2000" b="0" dirty="0">
                <a:solidFill>
                  <a:srgbClr val="70578B"/>
                </a:solidFill>
                <a:latin typeface="+mn-lt"/>
              </a:rPr>
              <a:t>Virkningstid – nogle omsætter medicinen hurtigere og har brug for hyppigere eller flere doser</a:t>
            </a:r>
          </a:p>
          <a:p>
            <a:pPr marL="457200" indent="-457200">
              <a:buFont typeface="Arial" panose="020B0604020202020204" pitchFamily="34" charset="0"/>
              <a:buChar char="•"/>
            </a:pPr>
            <a:endParaRPr lang="da-DK" sz="2000" b="0" dirty="0">
              <a:solidFill>
                <a:srgbClr val="70578B"/>
              </a:solidFill>
              <a:latin typeface="+mn-lt"/>
            </a:endParaRPr>
          </a:p>
          <a:p>
            <a:pPr marL="457200" indent="-457200">
              <a:buFont typeface="Arial" panose="020B0604020202020204" pitchFamily="34" charset="0"/>
              <a:buChar char="•"/>
            </a:pPr>
            <a:r>
              <a:rPr lang="da-DK" sz="2000" b="0" dirty="0">
                <a:solidFill>
                  <a:srgbClr val="70578B"/>
                </a:solidFill>
                <a:latin typeface="+mn-lt"/>
              </a:rPr>
              <a:t>Psykiske gener – nogle klager over at føle sig ved siden af sig selv, eller mindre kreative og idérige</a:t>
            </a:r>
          </a:p>
          <a:p>
            <a:pPr marL="457200" indent="-457200">
              <a:buFont typeface="Arial" panose="020B0604020202020204" pitchFamily="34" charset="0"/>
              <a:buChar char="•"/>
            </a:pPr>
            <a:endParaRPr lang="da-DK" sz="2000" b="0" dirty="0">
              <a:solidFill>
                <a:srgbClr val="70578B"/>
              </a:solidFill>
              <a:latin typeface="+mn-lt"/>
            </a:endParaRPr>
          </a:p>
          <a:p>
            <a:pPr marL="457200" indent="-457200">
              <a:buFont typeface="Arial" panose="020B0604020202020204" pitchFamily="34" charset="0"/>
              <a:buChar char="•"/>
            </a:pPr>
            <a:r>
              <a:rPr lang="da-DK" sz="2000" b="0" dirty="0">
                <a:solidFill>
                  <a:srgbClr val="70578B"/>
                </a:solidFill>
                <a:latin typeface="+mn-lt"/>
              </a:rPr>
              <a:t>TAL MED DIN BEHANDLER – sammen kan I finde mulige løsninger og justeringer</a:t>
            </a:r>
          </a:p>
        </p:txBody>
      </p:sp>
      <p:grpSp>
        <p:nvGrpSpPr>
          <p:cNvPr id="6" name="Gruppe 5">
            <a:extLst>
              <a:ext uri="{FF2B5EF4-FFF2-40B4-BE49-F238E27FC236}">
                <a16:creationId xmlns:a16="http://schemas.microsoft.com/office/drawing/2014/main" id="{2CC4805B-38F2-8E3D-CC74-C1B2E14A51C5}"/>
              </a:ext>
            </a:extLst>
          </p:cNvPr>
          <p:cNvGrpSpPr/>
          <p:nvPr/>
        </p:nvGrpSpPr>
        <p:grpSpPr>
          <a:xfrm>
            <a:off x="7937500" y="1333467"/>
            <a:ext cx="4090375" cy="5631575"/>
            <a:chOff x="8077200" y="1320767"/>
            <a:chExt cx="4090375" cy="5631575"/>
          </a:xfrm>
        </p:grpSpPr>
        <p:pic>
          <p:nvPicPr>
            <p:cNvPr id="8" name="Billede 7">
              <a:extLst>
                <a:ext uri="{FF2B5EF4-FFF2-40B4-BE49-F238E27FC236}">
                  <a16:creationId xmlns:a16="http://schemas.microsoft.com/office/drawing/2014/main" id="{EDA20364-C83F-F729-5D77-D25C3D3A13C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8077200" y="1320767"/>
              <a:ext cx="4065951" cy="3759231"/>
            </a:xfrm>
            <a:prstGeom prst="rect">
              <a:avLst/>
            </a:prstGeom>
          </p:spPr>
        </p:pic>
        <p:pic>
          <p:nvPicPr>
            <p:cNvPr id="5" name="Billede 4">
              <a:extLst>
                <a:ext uri="{FF2B5EF4-FFF2-40B4-BE49-F238E27FC236}">
                  <a16:creationId xmlns:a16="http://schemas.microsoft.com/office/drawing/2014/main" id="{588E57BB-F33B-A6B6-99FF-BBEC8D8CDEA7}"/>
                </a:ext>
              </a:extLst>
            </p:cNvPr>
            <p:cNvPicPr>
              <a:picLocks noChangeAspect="1"/>
            </p:cNvPicPr>
            <p:nvPr/>
          </p:nvPicPr>
          <p:blipFill>
            <a:blip r:embed="rId3">
              <a:lum bright="70000" contrast="-70000"/>
              <a:extLst>
                <a:ext uri="{28A0092B-C50C-407E-A947-70E740481C1C}">
                  <a14:useLocalDpi xmlns:a14="http://schemas.microsoft.com/office/drawing/2010/main"/>
                </a:ext>
              </a:extLst>
            </a:blip>
            <a:srcRect b="-471"/>
            <a:stretch/>
          </p:blipFill>
          <p:spPr>
            <a:xfrm>
              <a:off x="8101624" y="5079999"/>
              <a:ext cx="4065951" cy="1872343"/>
            </a:xfrm>
            <a:prstGeom prst="rect">
              <a:avLst/>
            </a:prstGeom>
          </p:spPr>
        </p:pic>
      </p:grpSp>
      <p:sp>
        <p:nvSpPr>
          <p:cNvPr id="7" name="TextBox 6">
            <a:extLst>
              <a:ext uri="{FF2B5EF4-FFF2-40B4-BE49-F238E27FC236}">
                <a16:creationId xmlns:a16="http://schemas.microsoft.com/office/drawing/2014/main" id="{973D55E5-D043-3D01-730A-7077125A8080}"/>
              </a:ext>
            </a:extLst>
          </p:cNvPr>
          <p:cNvSpPr txBox="1"/>
          <p:nvPr/>
        </p:nvSpPr>
        <p:spPr>
          <a:xfrm>
            <a:off x="819509" y="6116128"/>
            <a:ext cx="4416725" cy="646331"/>
          </a:xfrm>
          <a:prstGeom prst="rect">
            <a:avLst/>
          </a:prstGeom>
          <a:noFill/>
        </p:spPr>
        <p:txBody>
          <a:bodyPr wrap="square" rtlCol="0">
            <a:spAutoFit/>
          </a:bodyPr>
          <a:lstStyle/>
          <a:p>
            <a:pPr algn="l"/>
            <a:r>
              <a:rPr lang="en-US" sz="1200" dirty="0">
                <a:solidFill>
                  <a:schemeClr val="bg1"/>
                </a:solidFill>
              </a:rPr>
              <a:t>https: www.sundhed.dk/sundhedsfaglig/laegehaandbogen/boerne-og-ungdomspsykiatri/tilstande-og-sygdomme/udadrettet-adfaerd/hyperkinetiske-forstyrrelser/ august 2025</a:t>
            </a:r>
            <a:endParaRPr lang="en-DK" sz="1200" dirty="0">
              <a:solidFill>
                <a:schemeClr val="bg1"/>
              </a:solidFill>
            </a:endParaRPr>
          </a:p>
        </p:txBody>
      </p:sp>
    </p:spTree>
    <p:extLst>
      <p:ext uri="{BB962C8B-B14F-4D97-AF65-F5344CB8AC3E}">
        <p14:creationId xmlns:p14="http://schemas.microsoft.com/office/powerpoint/2010/main" val="22561360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11E6673E-724C-4F35-FD25-D2B3B682F0EC}"/>
              </a:ext>
            </a:extLst>
          </p:cNvPr>
          <p:cNvSpPr/>
          <p:nvPr/>
        </p:nvSpPr>
        <p:spPr>
          <a:xfrm>
            <a:off x="0" y="1461294"/>
            <a:ext cx="12192000" cy="53848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0F8F5F0-86F8-F66F-F298-18D98FAA1232}"/>
              </a:ext>
            </a:extLst>
          </p:cNvPr>
          <p:cNvSpPr>
            <a:spLocks noGrp="1"/>
          </p:cNvSpPr>
          <p:nvPr>
            <p:ph type="title"/>
          </p:nvPr>
        </p:nvSpPr>
        <p:spPr>
          <a:xfrm>
            <a:off x="1054622" y="491263"/>
            <a:ext cx="10572221" cy="769441"/>
          </a:xfrm>
        </p:spPr>
        <p:txBody>
          <a:bodyPr/>
          <a:lstStyle/>
          <a:p>
            <a:r>
              <a:rPr lang="da-DK" dirty="0">
                <a:latin typeface="+mn-lt"/>
              </a:rPr>
              <a:t>Medicinen virker ikke længere?</a:t>
            </a:r>
          </a:p>
        </p:txBody>
      </p:sp>
      <p:sp>
        <p:nvSpPr>
          <p:cNvPr id="3" name="Pladsholder til indhold 2">
            <a:extLst>
              <a:ext uri="{FF2B5EF4-FFF2-40B4-BE49-F238E27FC236}">
                <a16:creationId xmlns:a16="http://schemas.microsoft.com/office/drawing/2014/main" id="{DACB9D34-F524-E05F-667A-874E5C64EDAF}"/>
              </a:ext>
            </a:extLst>
          </p:cNvPr>
          <p:cNvSpPr>
            <a:spLocks noGrp="1"/>
          </p:cNvSpPr>
          <p:nvPr>
            <p:ph idx="1"/>
          </p:nvPr>
        </p:nvSpPr>
        <p:spPr>
          <a:xfrm>
            <a:off x="918500" y="2430145"/>
            <a:ext cx="10354997" cy="3447098"/>
          </a:xfrm>
        </p:spPr>
        <p:txBody>
          <a:bodyPr/>
          <a:lstStyle/>
          <a:p>
            <a:pPr marL="457200" indent="-457200">
              <a:buFont typeface="Arial" panose="020B0604020202020204" pitchFamily="34" charset="0"/>
              <a:buChar char="•"/>
            </a:pPr>
            <a:r>
              <a:rPr lang="da-DK" sz="3200" dirty="0">
                <a:solidFill>
                  <a:srgbClr val="63609A"/>
                </a:solidFill>
                <a:latin typeface="+mn-lt"/>
              </a:rPr>
              <a:t>Normalt holder medicinens effekt sig stabil. Man udvikler ikke tolerans eller afhængighed</a:t>
            </a:r>
          </a:p>
          <a:p>
            <a:pPr marL="457200" indent="-457200">
              <a:buFont typeface="Arial" panose="020B0604020202020204" pitchFamily="34" charset="0"/>
              <a:buChar char="•"/>
            </a:pPr>
            <a:r>
              <a:rPr lang="da-DK" sz="3200" dirty="0">
                <a:solidFill>
                  <a:srgbClr val="63609A"/>
                </a:solidFill>
                <a:latin typeface="+mn-lt"/>
              </a:rPr>
              <a:t>I perioder med øget belastning, overstimulation, PMS (præmenstruelt syndrom) og træthed kan det føles som effekten er aftaget</a:t>
            </a:r>
          </a:p>
          <a:p>
            <a:pPr marL="457200" indent="-457200">
              <a:buFont typeface="Arial" panose="020B0604020202020204" pitchFamily="34" charset="0"/>
              <a:buChar char="•"/>
            </a:pPr>
            <a:r>
              <a:rPr lang="da-DK" sz="3200" dirty="0">
                <a:solidFill>
                  <a:srgbClr val="63609A"/>
                </a:solidFill>
                <a:latin typeface="+mn-lt"/>
              </a:rPr>
              <a:t>Behov for op-/nedregulering undervejs i livet ift. livsomstændigheder</a:t>
            </a:r>
          </a:p>
        </p:txBody>
      </p:sp>
      <p:sp>
        <p:nvSpPr>
          <p:cNvPr id="5" name="TextBox 4">
            <a:extLst>
              <a:ext uri="{FF2B5EF4-FFF2-40B4-BE49-F238E27FC236}">
                <a16:creationId xmlns:a16="http://schemas.microsoft.com/office/drawing/2014/main" id="{64F5C8D8-592B-7564-387C-15E94507F31D}"/>
              </a:ext>
            </a:extLst>
          </p:cNvPr>
          <p:cNvSpPr txBox="1"/>
          <p:nvPr/>
        </p:nvSpPr>
        <p:spPr>
          <a:xfrm>
            <a:off x="1054622" y="6219645"/>
            <a:ext cx="6062170" cy="646331"/>
          </a:xfrm>
          <a:prstGeom prst="rect">
            <a:avLst/>
          </a:prstGeom>
          <a:noFill/>
        </p:spPr>
        <p:txBody>
          <a:bodyPr wrap="square" rtlCol="0">
            <a:spAutoFit/>
          </a:bodyPr>
          <a:lstStyle/>
          <a:p>
            <a:pPr algn="l"/>
            <a:r>
              <a:rPr lang="en-US" sz="1200" dirty="0">
                <a:hlinkClick r:id="rId2"/>
              </a:rPr>
              <a:t>https://www.sundhed.dk/sundhedsfaglig/laegehaandbogen/boerne-og-ungdomspsykiatri/tilstande-og-sygdomme/udadrettet-adfaerd/hyperkinetiske-forstyrrelser/</a:t>
            </a:r>
            <a:r>
              <a:rPr lang="en-US" sz="1200" dirty="0"/>
              <a:t> august 2025</a:t>
            </a:r>
            <a:endParaRPr lang="en-DK" sz="1200" dirty="0"/>
          </a:p>
        </p:txBody>
      </p:sp>
    </p:spTree>
    <p:extLst>
      <p:ext uri="{BB962C8B-B14F-4D97-AF65-F5344CB8AC3E}">
        <p14:creationId xmlns:p14="http://schemas.microsoft.com/office/powerpoint/2010/main" val="18688499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9388CE-6155-A30B-B6E9-3EA8E79E3D86}"/>
              </a:ext>
            </a:extLst>
          </p:cNvPr>
          <p:cNvSpPr>
            <a:spLocks noGrp="1"/>
          </p:cNvSpPr>
          <p:nvPr>
            <p:ph type="title"/>
          </p:nvPr>
        </p:nvSpPr>
        <p:spPr>
          <a:xfrm>
            <a:off x="508522" y="599680"/>
            <a:ext cx="10572221" cy="769441"/>
          </a:xfrm>
        </p:spPr>
        <p:txBody>
          <a:bodyPr/>
          <a:lstStyle/>
          <a:p>
            <a:r>
              <a:rPr lang="da-DK" dirty="0">
                <a:latin typeface="+mn-lt"/>
              </a:rPr>
              <a:t>Hvordan monitoreres medicin?</a:t>
            </a:r>
          </a:p>
        </p:txBody>
      </p:sp>
      <p:sp>
        <p:nvSpPr>
          <p:cNvPr id="3" name="Pladsholder til indhold 2">
            <a:extLst>
              <a:ext uri="{FF2B5EF4-FFF2-40B4-BE49-F238E27FC236}">
                <a16:creationId xmlns:a16="http://schemas.microsoft.com/office/drawing/2014/main" id="{81F122A0-6159-AC25-B470-47679FB97B79}"/>
              </a:ext>
            </a:extLst>
          </p:cNvPr>
          <p:cNvSpPr>
            <a:spLocks noGrp="1"/>
          </p:cNvSpPr>
          <p:nvPr>
            <p:ph idx="1"/>
          </p:nvPr>
        </p:nvSpPr>
        <p:spPr>
          <a:xfrm>
            <a:off x="4889500" y="1949448"/>
            <a:ext cx="7010400" cy="2954655"/>
          </a:xfrm>
        </p:spPr>
        <p:txBody>
          <a:bodyPr/>
          <a:lstStyle/>
          <a:p>
            <a:pPr marL="457200" indent="-457200">
              <a:buFont typeface="Arial" panose="020B0604020202020204" pitchFamily="34" charset="0"/>
              <a:buChar char="•"/>
            </a:pPr>
            <a:r>
              <a:rPr lang="da-DK" sz="2400" b="0" dirty="0">
                <a:solidFill>
                  <a:srgbClr val="70578B"/>
                </a:solidFill>
                <a:latin typeface="+mn-lt"/>
              </a:rPr>
              <a:t>Din behandler vil spørge ind til effekt og bivirkninger. Det kan være hjælpsomt at inddrage pårørende og netværk i vurderingen</a:t>
            </a:r>
          </a:p>
          <a:p>
            <a:pPr marL="457200" indent="-457200">
              <a:buFont typeface="Arial" panose="020B0604020202020204" pitchFamily="34" charset="0"/>
              <a:buChar char="•"/>
            </a:pPr>
            <a:r>
              <a:rPr lang="da-DK" sz="2400" b="0" dirty="0">
                <a:solidFill>
                  <a:srgbClr val="70578B"/>
                </a:solidFill>
                <a:latin typeface="+mn-lt"/>
              </a:rPr>
              <a:t>Hyppigere kontroller/kontakt i de første uger og måneder</a:t>
            </a:r>
          </a:p>
          <a:p>
            <a:pPr marL="457200" indent="-457200">
              <a:buFont typeface="Arial" panose="020B0604020202020204" pitchFamily="34" charset="0"/>
              <a:buChar char="•"/>
            </a:pPr>
            <a:r>
              <a:rPr lang="da-DK" sz="2400" b="0" dirty="0">
                <a:solidFill>
                  <a:srgbClr val="70578B"/>
                </a:solidFill>
                <a:latin typeface="+mn-lt"/>
              </a:rPr>
              <a:t>Derefter minimum hvert halve år</a:t>
            </a:r>
          </a:p>
          <a:p>
            <a:pPr marL="457200" indent="-457200">
              <a:buFont typeface="Arial" panose="020B0604020202020204" pitchFamily="34" charset="0"/>
              <a:buChar char="•"/>
            </a:pPr>
            <a:r>
              <a:rPr lang="da-DK" sz="2400" b="0" dirty="0">
                <a:solidFill>
                  <a:srgbClr val="70578B"/>
                </a:solidFill>
                <a:latin typeface="+mn-lt"/>
              </a:rPr>
              <a:t>Egen læge vil overtage behandlingsansvaret når din behandling er justeret og stabil</a:t>
            </a:r>
          </a:p>
        </p:txBody>
      </p:sp>
      <p:pic>
        <p:nvPicPr>
          <p:cNvPr id="8" name="Billede 7">
            <a:extLst>
              <a:ext uri="{FF2B5EF4-FFF2-40B4-BE49-F238E27FC236}">
                <a16:creationId xmlns:a16="http://schemas.microsoft.com/office/drawing/2014/main" id="{7E9AF088-5D74-E9CC-30F3-A0E5A4DF82D8}"/>
              </a:ext>
            </a:extLst>
          </p:cNvPr>
          <p:cNvPicPr>
            <a:picLocks noChangeAspect="1"/>
          </p:cNvPicPr>
          <p:nvPr/>
        </p:nvPicPr>
        <p:blipFill>
          <a:blip r:embed="rId2"/>
          <a:stretch>
            <a:fillRect/>
          </a:stretch>
        </p:blipFill>
        <p:spPr>
          <a:xfrm flipH="1">
            <a:off x="-796764" y="2556424"/>
            <a:ext cx="6454276" cy="4301576"/>
          </a:xfrm>
          <a:prstGeom prst="rect">
            <a:avLst/>
          </a:prstGeom>
        </p:spPr>
      </p:pic>
      <p:cxnSp>
        <p:nvCxnSpPr>
          <p:cNvPr id="5" name="Lige forbindelse 4">
            <a:extLst>
              <a:ext uri="{FF2B5EF4-FFF2-40B4-BE49-F238E27FC236}">
                <a16:creationId xmlns:a16="http://schemas.microsoft.com/office/drawing/2014/main" id="{43AC8AE4-E0F1-50F0-8090-F09786BD7002}"/>
              </a:ext>
            </a:extLst>
          </p:cNvPr>
          <p:cNvCxnSpPr>
            <a:cxnSpLocks/>
          </p:cNvCxnSpPr>
          <p:nvPr/>
        </p:nvCxnSpPr>
        <p:spPr>
          <a:xfrm>
            <a:off x="5353050" y="5181600"/>
            <a:ext cx="6407150" cy="0"/>
          </a:xfrm>
          <a:prstGeom prst="line">
            <a:avLst/>
          </a:prstGeom>
          <a:ln w="76200">
            <a:solidFill>
              <a:srgbClr val="70578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5B78C6A-3B00-42E5-DEFC-4EBD98F2E0E5}"/>
              </a:ext>
            </a:extLst>
          </p:cNvPr>
          <p:cNvSpPr txBox="1"/>
          <p:nvPr/>
        </p:nvSpPr>
        <p:spPr>
          <a:xfrm>
            <a:off x="5284176" y="6224954"/>
            <a:ext cx="4264269" cy="646331"/>
          </a:xfrm>
          <a:prstGeom prst="rect">
            <a:avLst/>
          </a:prstGeom>
          <a:noFill/>
        </p:spPr>
        <p:txBody>
          <a:bodyPr wrap="square" rtlCol="0">
            <a:spAutoFit/>
          </a:bodyPr>
          <a:lstStyle/>
          <a:p>
            <a:pPr algn="l"/>
            <a:r>
              <a:rPr lang="en-US" sz="1200" dirty="0">
                <a:hlinkClick r:id="rId3"/>
              </a:rPr>
              <a:t>https://www.sundhed.dk/sundhedsfaglig/laegehaandbogen/boerne-og-ungdomspsykiatri/tilstande-og-sygdomme/udadrettet-adfaerd/hyperkinetiske-forstyrrelser/</a:t>
            </a:r>
            <a:r>
              <a:rPr lang="en-US" sz="1200" dirty="0"/>
              <a:t> august 2025</a:t>
            </a:r>
            <a:endParaRPr lang="en-DK" sz="1200" dirty="0"/>
          </a:p>
        </p:txBody>
      </p:sp>
    </p:spTree>
    <p:extLst>
      <p:ext uri="{BB962C8B-B14F-4D97-AF65-F5344CB8AC3E}">
        <p14:creationId xmlns:p14="http://schemas.microsoft.com/office/powerpoint/2010/main" val="93300511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8B4D3F6B-2039-B32A-1A83-7C3009705F8C}"/>
              </a:ext>
            </a:extLst>
          </p:cNvPr>
          <p:cNvSpPr/>
          <p:nvPr/>
        </p:nvSpPr>
        <p:spPr>
          <a:xfrm>
            <a:off x="0" y="3314700"/>
            <a:ext cx="12192000" cy="35433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77870116-2FCB-1076-4AC6-8A329B47DDC2}"/>
              </a:ext>
            </a:extLst>
          </p:cNvPr>
          <p:cNvSpPr>
            <a:spLocks noGrp="1"/>
          </p:cNvSpPr>
          <p:nvPr>
            <p:ph idx="1"/>
          </p:nvPr>
        </p:nvSpPr>
        <p:spPr>
          <a:xfrm>
            <a:off x="508522" y="3880120"/>
            <a:ext cx="10831193" cy="2215991"/>
          </a:xfrm>
        </p:spPr>
        <p:txBody>
          <a:bodyPr/>
          <a:lstStyle/>
          <a:p>
            <a:pPr marL="457200" indent="-457200">
              <a:buFont typeface="Arial" panose="020B0604020202020204" pitchFamily="34" charset="0"/>
              <a:buChar char="•"/>
            </a:pPr>
            <a:r>
              <a:rPr lang="da-DK" sz="2400" b="0" dirty="0">
                <a:solidFill>
                  <a:srgbClr val="70578B"/>
                </a:solidFill>
                <a:latin typeface="+mn-lt"/>
              </a:rPr>
              <a:t>Forud for behandlingen vil lægen tage stilling til dit fysiske helbred</a:t>
            </a:r>
          </a:p>
          <a:p>
            <a:pPr marL="457200" indent="-457200">
              <a:buFont typeface="Arial" panose="020B0604020202020204" pitchFamily="34" charset="0"/>
              <a:buChar char="•"/>
            </a:pPr>
            <a:r>
              <a:rPr lang="da-DK" sz="2400" b="0" dirty="0">
                <a:solidFill>
                  <a:srgbClr val="70578B"/>
                </a:solidFill>
                <a:latin typeface="+mn-lt"/>
              </a:rPr>
              <a:t>Er der fysiske lidelser, medicin eller misbrug?</a:t>
            </a:r>
          </a:p>
          <a:p>
            <a:pPr marL="457200" indent="-457200">
              <a:buFont typeface="Arial" panose="020B0604020202020204" pitchFamily="34" charset="0"/>
              <a:buChar char="•"/>
            </a:pPr>
            <a:r>
              <a:rPr lang="da-DK" sz="2400" b="0" dirty="0">
                <a:solidFill>
                  <a:srgbClr val="70578B"/>
                </a:solidFill>
                <a:latin typeface="+mn-lt"/>
              </a:rPr>
              <a:t>Der spørges ind til arvelige- og livstilsfaktorer samt hjertesygdom </a:t>
            </a:r>
          </a:p>
          <a:p>
            <a:pPr marL="457200" indent="-457200">
              <a:buFont typeface="Arial" panose="020B0604020202020204" pitchFamily="34" charset="0"/>
              <a:buChar char="•"/>
            </a:pPr>
            <a:r>
              <a:rPr lang="da-DK" sz="2400" b="0" dirty="0">
                <a:solidFill>
                  <a:srgbClr val="70578B"/>
                </a:solidFill>
                <a:latin typeface="+mn-lt"/>
              </a:rPr>
              <a:t>Der tages rutine blodprøver og hjertekardiogram (EKG)</a:t>
            </a:r>
          </a:p>
          <a:p>
            <a:pPr marL="457200" indent="-457200">
              <a:buFont typeface="Arial" panose="020B0604020202020204" pitchFamily="34" charset="0"/>
              <a:buChar char="•"/>
            </a:pPr>
            <a:r>
              <a:rPr lang="da-DK" sz="2400" b="0" dirty="0">
                <a:solidFill>
                  <a:srgbClr val="70578B"/>
                </a:solidFill>
                <a:latin typeface="+mn-lt"/>
              </a:rPr>
              <a:t>Der måles blodtryk, puls og vægt/højde</a:t>
            </a:r>
          </a:p>
          <a:p>
            <a:pPr marL="457200" indent="-457200">
              <a:buFont typeface="Arial" panose="020B0604020202020204" pitchFamily="34" charset="0"/>
              <a:buChar char="•"/>
            </a:pPr>
            <a:r>
              <a:rPr lang="da-DK" sz="2400" b="0" dirty="0">
                <a:solidFill>
                  <a:srgbClr val="70578B"/>
                </a:solidFill>
                <a:latin typeface="+mn-lt"/>
              </a:rPr>
              <a:t>Måling af værdier gentages løbende i opstarten og ved kontroller</a:t>
            </a:r>
          </a:p>
        </p:txBody>
      </p:sp>
      <p:pic>
        <p:nvPicPr>
          <p:cNvPr id="8" name="Billede 7">
            <a:extLst>
              <a:ext uri="{FF2B5EF4-FFF2-40B4-BE49-F238E27FC236}">
                <a16:creationId xmlns:a16="http://schemas.microsoft.com/office/drawing/2014/main" id="{724F132E-E322-7914-E76F-C039A05BBAE5}"/>
              </a:ext>
            </a:extLst>
          </p:cNvPr>
          <p:cNvPicPr>
            <a:picLocks noChangeAspect="1"/>
          </p:cNvPicPr>
          <p:nvPr/>
        </p:nvPicPr>
        <p:blipFill>
          <a:blip r:embed="rId3"/>
          <a:stretch>
            <a:fillRect/>
          </a:stretch>
        </p:blipFill>
        <p:spPr>
          <a:xfrm>
            <a:off x="2510072" y="-793141"/>
            <a:ext cx="8767528" cy="4872217"/>
          </a:xfrm>
          <a:prstGeom prst="rect">
            <a:avLst/>
          </a:prstGeom>
        </p:spPr>
      </p:pic>
      <p:sp>
        <p:nvSpPr>
          <p:cNvPr id="4" name="Titel 1">
            <a:extLst>
              <a:ext uri="{FF2B5EF4-FFF2-40B4-BE49-F238E27FC236}">
                <a16:creationId xmlns:a16="http://schemas.microsoft.com/office/drawing/2014/main" id="{8CAE308F-8D77-247E-3722-778C56A9645F}"/>
              </a:ext>
            </a:extLst>
          </p:cNvPr>
          <p:cNvSpPr txBox="1">
            <a:spLocks/>
          </p:cNvSpPr>
          <p:nvPr/>
        </p:nvSpPr>
        <p:spPr>
          <a:xfrm>
            <a:off x="508522" y="599680"/>
            <a:ext cx="10572221" cy="769441"/>
          </a:xfrm>
          <a:prstGeom prst="rect">
            <a:avLst/>
          </a:prstGeom>
        </p:spPr>
        <p:txBody>
          <a:bodyPr vert="horz" wrap="square" lIns="0" tIns="0" rIns="0" bIns="0">
            <a:spAutoFit/>
          </a:bodyPr>
          <a:lstStyle>
            <a:lvl1pPr>
              <a:defRPr sz="5000" b="1" i="0">
                <a:solidFill>
                  <a:srgbClr val="63609A"/>
                </a:solidFill>
                <a:latin typeface="Times New Roman"/>
                <a:ea typeface="Trebuchet MS" charset="0"/>
                <a:cs typeface="Times New Roman"/>
              </a:defRPr>
            </a:lvl1pPr>
          </a:lstStyle>
          <a:p>
            <a:pPr defTabSz="914400"/>
            <a:r>
              <a:rPr lang="da-DK" kern="0" dirty="0">
                <a:latin typeface="+mn-lt"/>
              </a:rPr>
              <a:t>Fysisk helbred</a:t>
            </a:r>
          </a:p>
        </p:txBody>
      </p:sp>
      <p:sp>
        <p:nvSpPr>
          <p:cNvPr id="2" name="TextBox 1">
            <a:extLst>
              <a:ext uri="{FF2B5EF4-FFF2-40B4-BE49-F238E27FC236}">
                <a16:creationId xmlns:a16="http://schemas.microsoft.com/office/drawing/2014/main" id="{F4321B57-2D23-B6CB-DBA7-99BA1A1253F1}"/>
              </a:ext>
            </a:extLst>
          </p:cNvPr>
          <p:cNvSpPr txBox="1"/>
          <p:nvPr/>
        </p:nvSpPr>
        <p:spPr>
          <a:xfrm>
            <a:off x="931984" y="6153890"/>
            <a:ext cx="4264269" cy="646331"/>
          </a:xfrm>
          <a:prstGeom prst="rect">
            <a:avLst/>
          </a:prstGeom>
          <a:noFill/>
        </p:spPr>
        <p:txBody>
          <a:bodyPr wrap="square" rtlCol="0">
            <a:spAutoFit/>
          </a:bodyPr>
          <a:lstStyle/>
          <a:p>
            <a:pPr algn="l"/>
            <a:r>
              <a:rPr lang="en-US" sz="1200" dirty="0">
                <a:hlinkClick r:id="rId4"/>
              </a:rPr>
              <a:t>https://www.sundhed.dk/sundhedsfaglig/laegehaandbogen/boerne-og-ungdomspsykiatri/tilstande-og-sygdomme/udadrettet-adfaerd/hyperkinetiske-forstyrrelser/</a:t>
            </a:r>
            <a:r>
              <a:rPr lang="en-US" sz="1200" dirty="0"/>
              <a:t> august 2025</a:t>
            </a:r>
            <a:endParaRPr lang="en-DK" sz="1200" dirty="0"/>
          </a:p>
        </p:txBody>
      </p:sp>
    </p:spTree>
    <p:extLst>
      <p:ext uri="{BB962C8B-B14F-4D97-AF65-F5344CB8AC3E}">
        <p14:creationId xmlns:p14="http://schemas.microsoft.com/office/powerpoint/2010/main" val="33941135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3F72FD-48B5-37DF-362B-E6FB523012E1}"/>
              </a:ext>
            </a:extLst>
          </p:cNvPr>
          <p:cNvSpPr>
            <a:spLocks noGrp="1"/>
          </p:cNvSpPr>
          <p:nvPr>
            <p:ph type="title"/>
          </p:nvPr>
        </p:nvSpPr>
        <p:spPr>
          <a:xfrm>
            <a:off x="809888" y="440463"/>
            <a:ext cx="10572221" cy="769441"/>
          </a:xfrm>
        </p:spPr>
        <p:txBody>
          <a:bodyPr/>
          <a:lstStyle/>
          <a:p>
            <a:r>
              <a:rPr lang="da-DK" dirty="0">
                <a:latin typeface="+mn-lt"/>
              </a:rPr>
              <a:t>Hold styr på medicinen</a:t>
            </a:r>
          </a:p>
        </p:txBody>
      </p:sp>
      <p:sp>
        <p:nvSpPr>
          <p:cNvPr id="12" name="Rektangel 11">
            <a:extLst>
              <a:ext uri="{FF2B5EF4-FFF2-40B4-BE49-F238E27FC236}">
                <a16:creationId xmlns:a16="http://schemas.microsoft.com/office/drawing/2014/main" id="{3902C415-52CE-72A5-B67C-7319E06B975F}"/>
              </a:ext>
            </a:extLst>
          </p:cNvPr>
          <p:cNvSpPr/>
          <p:nvPr/>
        </p:nvSpPr>
        <p:spPr>
          <a:xfrm>
            <a:off x="0" y="5816600"/>
            <a:ext cx="12192000" cy="104140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580FBD1F-0886-7B39-8197-69D54922564D}"/>
              </a:ext>
            </a:extLst>
          </p:cNvPr>
          <p:cNvSpPr>
            <a:spLocks noGrp="1"/>
          </p:cNvSpPr>
          <p:nvPr>
            <p:ph idx="1"/>
          </p:nvPr>
        </p:nvSpPr>
        <p:spPr>
          <a:xfrm>
            <a:off x="809889" y="1847848"/>
            <a:ext cx="5756011" cy="2585323"/>
          </a:xfrm>
        </p:spPr>
        <p:txBody>
          <a:bodyPr/>
          <a:lstStyle/>
          <a:p>
            <a:pPr marL="457200" indent="-457200">
              <a:buFont typeface="Arial" panose="020B0604020202020204" pitchFamily="34" charset="0"/>
              <a:buChar char="•"/>
            </a:pPr>
            <a:r>
              <a:rPr lang="da-DK" sz="2400" b="0" dirty="0">
                <a:solidFill>
                  <a:srgbClr val="70578B"/>
                </a:solidFill>
                <a:latin typeface="+mn-lt"/>
              </a:rPr>
              <a:t>Vigtigt at finde en god struktur for bestilling, afhentning og indtag af medicinen</a:t>
            </a:r>
          </a:p>
          <a:p>
            <a:pPr marL="457200" indent="-457200">
              <a:buFont typeface="Arial" panose="020B0604020202020204" pitchFamily="34" charset="0"/>
              <a:buChar char="•"/>
            </a:pPr>
            <a:r>
              <a:rPr lang="da-DK" sz="2400" b="0" dirty="0">
                <a:solidFill>
                  <a:srgbClr val="70578B"/>
                </a:solidFill>
                <a:latin typeface="+mn-lt"/>
              </a:rPr>
              <a:t>Lav kalenderpåmindelser</a:t>
            </a:r>
          </a:p>
          <a:p>
            <a:pPr marL="457200" indent="-457200">
              <a:buFont typeface="Arial" panose="020B0604020202020204" pitchFamily="34" charset="0"/>
              <a:buChar char="•"/>
            </a:pPr>
            <a:r>
              <a:rPr lang="da-DK" sz="2400" b="0" dirty="0">
                <a:solidFill>
                  <a:srgbClr val="70578B"/>
                </a:solidFill>
                <a:latin typeface="+mn-lt"/>
              </a:rPr>
              <a:t>Sæt alarmer</a:t>
            </a:r>
          </a:p>
          <a:p>
            <a:pPr marL="457200" indent="-457200">
              <a:buFont typeface="Arial" panose="020B0604020202020204" pitchFamily="34" charset="0"/>
              <a:buChar char="•"/>
            </a:pPr>
            <a:r>
              <a:rPr lang="da-DK" sz="2400" b="0" dirty="0">
                <a:solidFill>
                  <a:srgbClr val="70578B"/>
                </a:solidFill>
                <a:latin typeface="+mn-lt"/>
              </a:rPr>
              <a:t>Pak medicin til hele ugen i doseringsæsker</a:t>
            </a:r>
          </a:p>
          <a:p>
            <a:pPr marL="457200" indent="-457200">
              <a:buFont typeface="Arial" panose="020B0604020202020204" pitchFamily="34" charset="0"/>
              <a:buChar char="•"/>
            </a:pPr>
            <a:r>
              <a:rPr lang="da-DK" sz="2400" b="0" dirty="0">
                <a:solidFill>
                  <a:srgbClr val="70578B"/>
                </a:solidFill>
                <a:latin typeface="+mn-lt"/>
              </a:rPr>
              <a:t>Hav en ekstra pille med dig, hvis der sker noget uventet</a:t>
            </a:r>
          </a:p>
          <a:p>
            <a:pPr marL="457200" indent="-457200">
              <a:buFont typeface="Arial" panose="020B0604020202020204" pitchFamily="34" charset="0"/>
              <a:buChar char="•"/>
            </a:pPr>
            <a:r>
              <a:rPr lang="da-DK" sz="2400" b="0" dirty="0">
                <a:solidFill>
                  <a:srgbClr val="70578B"/>
                </a:solidFill>
                <a:latin typeface="+mn-lt"/>
              </a:rPr>
              <a:t>Bed pårørende om hjælp</a:t>
            </a:r>
          </a:p>
        </p:txBody>
      </p:sp>
      <p:grpSp>
        <p:nvGrpSpPr>
          <p:cNvPr id="13" name="Gruppe 12">
            <a:extLst>
              <a:ext uri="{FF2B5EF4-FFF2-40B4-BE49-F238E27FC236}">
                <a16:creationId xmlns:a16="http://schemas.microsoft.com/office/drawing/2014/main" id="{71C98B5D-A116-D9B5-32B4-41F05B2B71FF}"/>
              </a:ext>
            </a:extLst>
          </p:cNvPr>
          <p:cNvGrpSpPr/>
          <p:nvPr/>
        </p:nvGrpSpPr>
        <p:grpSpPr>
          <a:xfrm>
            <a:off x="7116315" y="3091293"/>
            <a:ext cx="5075685" cy="4234381"/>
            <a:chOff x="7179813" y="3263899"/>
            <a:chExt cx="5075685" cy="4234381"/>
          </a:xfrm>
        </p:grpSpPr>
        <p:sp>
          <p:nvSpPr>
            <p:cNvPr id="11" name="Ellipse 10">
              <a:extLst>
                <a:ext uri="{FF2B5EF4-FFF2-40B4-BE49-F238E27FC236}">
                  <a16:creationId xmlns:a16="http://schemas.microsoft.com/office/drawing/2014/main" id="{D8B6A449-ECB9-14A0-8B30-78CDBB37285B}"/>
                </a:ext>
              </a:extLst>
            </p:cNvPr>
            <p:cNvSpPr/>
            <p:nvPr/>
          </p:nvSpPr>
          <p:spPr>
            <a:xfrm>
              <a:off x="8674100" y="4330700"/>
              <a:ext cx="692151" cy="673100"/>
            </a:xfrm>
            <a:prstGeom prst="ellipse">
              <a:avLst/>
            </a:prstGeom>
            <a:solidFill>
              <a:srgbClr val="E2A8B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a:extLst>
                <a:ext uri="{FF2B5EF4-FFF2-40B4-BE49-F238E27FC236}">
                  <a16:creationId xmlns:a16="http://schemas.microsoft.com/office/drawing/2014/main" id="{2E10E054-40FC-1943-A1DA-4574CAD6819E}"/>
                </a:ext>
              </a:extLst>
            </p:cNvPr>
            <p:cNvPicPr>
              <a:picLocks noChangeAspect="1"/>
            </p:cNvPicPr>
            <p:nvPr/>
          </p:nvPicPr>
          <p:blipFill>
            <a:blip r:embed="rId3"/>
            <a:stretch>
              <a:fillRect/>
            </a:stretch>
          </p:blipFill>
          <p:spPr>
            <a:xfrm>
              <a:off x="7179813" y="3263899"/>
              <a:ext cx="5075685" cy="4234381"/>
            </a:xfrm>
            <a:prstGeom prst="rect">
              <a:avLst/>
            </a:prstGeom>
          </p:spPr>
        </p:pic>
      </p:grpSp>
      <p:pic>
        <p:nvPicPr>
          <p:cNvPr id="15" name="Billede 14" descr="Et billede, der indeholder tegning, clipart, illustration/afbildning, tegneserie&#10;&#10;Indhold genereret af kunstig intelligens kan være forkert.">
            <a:extLst>
              <a:ext uri="{FF2B5EF4-FFF2-40B4-BE49-F238E27FC236}">
                <a16:creationId xmlns:a16="http://schemas.microsoft.com/office/drawing/2014/main" id="{22FDE17C-1C54-C10C-FEF1-70C79D574CD2}"/>
              </a:ext>
            </a:extLst>
          </p:cNvPr>
          <p:cNvPicPr>
            <a:picLocks noChangeAspect="1"/>
          </p:cNvPicPr>
          <p:nvPr/>
        </p:nvPicPr>
        <p:blipFill>
          <a:blip r:embed="rId4" cstate="screen">
            <a:clrChange>
              <a:clrFrom>
                <a:srgbClr val="92C5BE"/>
              </a:clrFrom>
              <a:clrTo>
                <a:srgbClr val="92C5B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9004300" y="1020706"/>
            <a:ext cx="2716517" cy="2716517"/>
          </a:xfrm>
          <a:prstGeom prst="rect">
            <a:avLst/>
          </a:prstGeom>
        </p:spPr>
      </p:pic>
      <p:sp>
        <p:nvSpPr>
          <p:cNvPr id="4" name="TextBox 3">
            <a:extLst>
              <a:ext uri="{FF2B5EF4-FFF2-40B4-BE49-F238E27FC236}">
                <a16:creationId xmlns:a16="http://schemas.microsoft.com/office/drawing/2014/main" id="{629D284B-9077-A851-3874-D1D1820F9BDD}"/>
              </a:ext>
            </a:extLst>
          </p:cNvPr>
          <p:cNvSpPr txBox="1"/>
          <p:nvPr/>
        </p:nvSpPr>
        <p:spPr>
          <a:xfrm>
            <a:off x="1057232" y="6094371"/>
            <a:ext cx="4264269" cy="646331"/>
          </a:xfrm>
          <a:prstGeom prst="rect">
            <a:avLst/>
          </a:prstGeom>
          <a:noFill/>
        </p:spPr>
        <p:txBody>
          <a:bodyPr wrap="square" rtlCol="0">
            <a:spAutoFit/>
          </a:bodyPr>
          <a:lstStyle/>
          <a:p>
            <a:pPr algn="l"/>
            <a:r>
              <a:rPr lang="en-US" sz="1200" dirty="0"/>
              <a:t>https://www.sundhed.dk/sundhedsfaglig/laegehaandbogen/boerne-og-ungdomspsykiatri/tilstande-og-sygdomme/udadrettet-adfaerd/hyperkinetiske-forstyrrelser/</a:t>
            </a:r>
            <a:endParaRPr lang="en-DK" sz="1200" dirty="0"/>
          </a:p>
        </p:txBody>
      </p:sp>
    </p:spTree>
    <p:extLst>
      <p:ext uri="{BB962C8B-B14F-4D97-AF65-F5344CB8AC3E}">
        <p14:creationId xmlns:p14="http://schemas.microsoft.com/office/powerpoint/2010/main" val="7582483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B4621572-9CF8-C30A-BF8B-F78645BA850F}"/>
              </a:ext>
            </a:extLst>
          </p:cNvPr>
          <p:cNvSpPr/>
          <p:nvPr/>
        </p:nvSpPr>
        <p:spPr>
          <a:xfrm>
            <a:off x="9766300" y="6324600"/>
            <a:ext cx="2235200" cy="501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B92A1B3-86EE-BF4D-3D1C-B71363781354}"/>
              </a:ext>
            </a:extLst>
          </p:cNvPr>
          <p:cNvSpPr>
            <a:spLocks noGrp="1"/>
          </p:cNvSpPr>
          <p:nvPr>
            <p:ph type="title"/>
          </p:nvPr>
        </p:nvSpPr>
        <p:spPr>
          <a:xfrm>
            <a:off x="809889" y="453163"/>
            <a:ext cx="10572221" cy="769441"/>
          </a:xfrm>
        </p:spPr>
        <p:txBody>
          <a:bodyPr/>
          <a:lstStyle/>
          <a:p>
            <a:r>
              <a:rPr lang="da-DK" dirty="0">
                <a:latin typeface="+mn-lt"/>
              </a:rPr>
              <a:t>Medicin</a:t>
            </a:r>
          </a:p>
        </p:txBody>
      </p:sp>
      <p:sp>
        <p:nvSpPr>
          <p:cNvPr id="3" name="Pladsholder til indhold 2">
            <a:extLst>
              <a:ext uri="{FF2B5EF4-FFF2-40B4-BE49-F238E27FC236}">
                <a16:creationId xmlns:a16="http://schemas.microsoft.com/office/drawing/2014/main" id="{12EE969E-30AF-6611-52FB-CBE525D74A24}"/>
              </a:ext>
            </a:extLst>
          </p:cNvPr>
          <p:cNvSpPr>
            <a:spLocks noGrp="1"/>
          </p:cNvSpPr>
          <p:nvPr>
            <p:ph idx="1"/>
          </p:nvPr>
        </p:nvSpPr>
        <p:spPr>
          <a:xfrm>
            <a:off x="918501" y="2051048"/>
            <a:ext cx="9433197" cy="3016210"/>
          </a:xfrm>
        </p:spPr>
        <p:txBody>
          <a:bodyPr/>
          <a:lstStyle/>
          <a:p>
            <a:r>
              <a:rPr lang="da-DK" sz="2800" dirty="0">
                <a:solidFill>
                  <a:srgbClr val="70578B"/>
                </a:solidFill>
                <a:latin typeface="+mn-lt"/>
              </a:rPr>
              <a:t>Historie</a:t>
            </a:r>
          </a:p>
          <a:p>
            <a:pPr marL="457200" indent="-457200">
              <a:buFont typeface="Arial" panose="020B0604020202020204" pitchFamily="34" charset="0"/>
              <a:buChar char="•"/>
            </a:pPr>
            <a:r>
              <a:rPr lang="da-DK" sz="2800" b="0" dirty="0">
                <a:solidFill>
                  <a:srgbClr val="70578B"/>
                </a:solidFill>
                <a:latin typeface="+mn-lt"/>
              </a:rPr>
              <a:t>Første erfaringer med centralstimulerende medicin tilbage i 30’erne og blev under 2. Verdenskrig brugt som opkvikkende stimulans til soldater og piloter på togt</a:t>
            </a:r>
          </a:p>
          <a:p>
            <a:pPr marL="457200" indent="-457200">
              <a:buFont typeface="Arial" panose="020B0604020202020204" pitchFamily="34" charset="0"/>
              <a:buChar char="•"/>
            </a:pPr>
            <a:r>
              <a:rPr lang="da-DK" sz="2800" b="0" dirty="0">
                <a:solidFill>
                  <a:srgbClr val="70578B"/>
                </a:solidFill>
                <a:latin typeface="+mn-lt"/>
              </a:rPr>
              <a:t>Siden 1990 erne brugt systematisk i ADHD klinikker til behandling af børn med ADHD og i stigende omfang voksne</a:t>
            </a:r>
          </a:p>
          <a:p>
            <a:pPr marL="457200" indent="-457200">
              <a:buFont typeface="Arial" panose="020B0604020202020204" pitchFamily="34" charset="0"/>
              <a:buChar char="•"/>
            </a:pPr>
            <a:r>
              <a:rPr lang="da-DK" sz="2800" b="0" dirty="0">
                <a:solidFill>
                  <a:srgbClr val="70578B"/>
                </a:solidFill>
                <a:latin typeface="+mn-lt"/>
              </a:rPr>
              <a:t>Der er solide langtidsstudier af effekt og bivirkninger</a:t>
            </a:r>
          </a:p>
        </p:txBody>
      </p:sp>
      <p:sp>
        <p:nvSpPr>
          <p:cNvPr id="4" name="Rektangel 3">
            <a:extLst>
              <a:ext uri="{FF2B5EF4-FFF2-40B4-BE49-F238E27FC236}">
                <a16:creationId xmlns:a16="http://schemas.microsoft.com/office/drawing/2014/main" id="{A8B93ED3-044C-0A3A-D8F5-2C181ED5B1E6}"/>
              </a:ext>
            </a:extLst>
          </p:cNvPr>
          <p:cNvSpPr/>
          <p:nvPr/>
        </p:nvSpPr>
        <p:spPr>
          <a:xfrm>
            <a:off x="10820400" y="0"/>
            <a:ext cx="1371600" cy="68580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xtBox 5">
            <a:extLst>
              <a:ext uri="{FF2B5EF4-FFF2-40B4-BE49-F238E27FC236}">
                <a16:creationId xmlns:a16="http://schemas.microsoft.com/office/drawing/2014/main" id="{BC2666A6-C64A-D136-8114-6DED951ECDD4}"/>
              </a:ext>
            </a:extLst>
          </p:cNvPr>
          <p:cNvSpPr txBox="1"/>
          <p:nvPr/>
        </p:nvSpPr>
        <p:spPr>
          <a:xfrm>
            <a:off x="1250830" y="6341853"/>
            <a:ext cx="4209691" cy="276999"/>
          </a:xfrm>
          <a:prstGeom prst="rect">
            <a:avLst/>
          </a:prstGeom>
          <a:noFill/>
        </p:spPr>
        <p:txBody>
          <a:bodyPr wrap="square" rtlCol="0">
            <a:spAutoFit/>
          </a:bodyPr>
          <a:lstStyle/>
          <a:p>
            <a:pPr algn="l"/>
            <a:r>
              <a:rPr lang="en-US" sz="1200" dirty="0"/>
              <a:t>https://adhd.dk/om-adhd/adhd-historien/</a:t>
            </a:r>
            <a:endParaRPr lang="en-DK" sz="1200" dirty="0"/>
          </a:p>
        </p:txBody>
      </p:sp>
    </p:spTree>
    <p:extLst>
      <p:ext uri="{BB962C8B-B14F-4D97-AF65-F5344CB8AC3E}">
        <p14:creationId xmlns:p14="http://schemas.microsoft.com/office/powerpoint/2010/main" val="412984244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FE1A2D-1FBC-9822-7EC2-A4D8E7C7E62D}"/>
              </a:ext>
            </a:extLst>
          </p:cNvPr>
          <p:cNvSpPr>
            <a:spLocks noGrp="1"/>
          </p:cNvSpPr>
          <p:nvPr>
            <p:ph type="title"/>
          </p:nvPr>
        </p:nvSpPr>
        <p:spPr>
          <a:xfrm>
            <a:off x="880402" y="415063"/>
            <a:ext cx="10572221" cy="769441"/>
          </a:xfrm>
        </p:spPr>
        <p:txBody>
          <a:bodyPr/>
          <a:lstStyle/>
          <a:p>
            <a:r>
              <a:rPr lang="da-DK" dirty="0">
                <a:latin typeface="+mn-lt"/>
              </a:rPr>
              <a:t>Receptpligtig medicin</a:t>
            </a:r>
          </a:p>
        </p:txBody>
      </p:sp>
      <p:sp>
        <p:nvSpPr>
          <p:cNvPr id="3" name="Pladsholder til indhold 2">
            <a:extLst>
              <a:ext uri="{FF2B5EF4-FFF2-40B4-BE49-F238E27FC236}">
                <a16:creationId xmlns:a16="http://schemas.microsoft.com/office/drawing/2014/main" id="{1C6B5019-6B5B-79CB-D954-21A0DB706C5B}"/>
              </a:ext>
            </a:extLst>
          </p:cNvPr>
          <p:cNvSpPr>
            <a:spLocks noGrp="1"/>
          </p:cNvSpPr>
          <p:nvPr>
            <p:ph idx="1"/>
          </p:nvPr>
        </p:nvSpPr>
        <p:spPr>
          <a:xfrm>
            <a:off x="880402" y="1644648"/>
            <a:ext cx="7352350" cy="4308872"/>
          </a:xfrm>
        </p:spPr>
        <p:txBody>
          <a:bodyPr/>
          <a:lstStyle/>
          <a:p>
            <a:pPr marL="457200" indent="-457200">
              <a:buFont typeface="Arial" panose="020B0604020202020204" pitchFamily="34" charset="0"/>
              <a:buChar char="•"/>
            </a:pPr>
            <a:r>
              <a:rPr lang="da-DK" sz="2800" b="0" dirty="0">
                <a:solidFill>
                  <a:srgbClr val="70578B"/>
                </a:solidFill>
                <a:latin typeface="+mn-lt"/>
              </a:rPr>
              <a:t>ADHD medicin tilhører gruppen af medicin, hvor der er særlig overvågning med udskrivning og forbrug</a:t>
            </a:r>
          </a:p>
          <a:p>
            <a:pPr marL="457200" indent="-457200">
              <a:buFont typeface="Arial" panose="020B0604020202020204" pitchFamily="34" charset="0"/>
              <a:buChar char="•"/>
            </a:pPr>
            <a:r>
              <a:rPr lang="da-DK" sz="2800" b="0" dirty="0">
                <a:solidFill>
                  <a:srgbClr val="70578B"/>
                </a:solidFill>
                <a:latin typeface="+mn-lt"/>
              </a:rPr>
              <a:t>Der udskrives typisk til en kortere periode og der bliver holdt øje med at den ordinerede dosis og forbrug stemmer overens</a:t>
            </a:r>
          </a:p>
          <a:p>
            <a:pPr marL="457200" indent="-457200">
              <a:buFont typeface="Arial" panose="020B0604020202020204" pitchFamily="34" charset="0"/>
              <a:buChar char="•"/>
            </a:pPr>
            <a:r>
              <a:rPr lang="da-DK" sz="2800" b="0" dirty="0">
                <a:solidFill>
                  <a:srgbClr val="70578B"/>
                </a:solidFill>
                <a:latin typeface="+mn-lt"/>
              </a:rPr>
              <a:t>Recepten vil typisk lægges ud på receptserveren</a:t>
            </a:r>
          </a:p>
          <a:p>
            <a:pPr marL="457200" indent="-457200">
              <a:buFont typeface="Arial" panose="020B0604020202020204" pitchFamily="34" charset="0"/>
              <a:buChar char="•"/>
            </a:pPr>
            <a:r>
              <a:rPr lang="da-DK" sz="2800" b="0" dirty="0">
                <a:solidFill>
                  <a:srgbClr val="70578B"/>
                </a:solidFill>
                <a:latin typeface="+mn-lt"/>
              </a:rPr>
              <a:t>Nogle kan have gavn af dosispakket medicin eller udlevering ved hjemmesygeplejerske</a:t>
            </a:r>
          </a:p>
        </p:txBody>
      </p:sp>
      <p:pic>
        <p:nvPicPr>
          <p:cNvPr id="8" name="Billede 7">
            <a:extLst>
              <a:ext uri="{FF2B5EF4-FFF2-40B4-BE49-F238E27FC236}">
                <a16:creationId xmlns:a16="http://schemas.microsoft.com/office/drawing/2014/main" id="{35C1EBD0-B37B-32B4-EB95-B8F044E3DB4D}"/>
              </a:ext>
            </a:extLst>
          </p:cNvPr>
          <p:cNvPicPr>
            <a:picLocks noChangeAspect="1"/>
          </p:cNvPicPr>
          <p:nvPr/>
        </p:nvPicPr>
        <p:blipFill>
          <a:blip r:embed="rId2"/>
          <a:stretch>
            <a:fillRect/>
          </a:stretch>
        </p:blipFill>
        <p:spPr>
          <a:xfrm>
            <a:off x="7368915" y="3562910"/>
            <a:ext cx="4823085" cy="2880027"/>
          </a:xfrm>
          <a:prstGeom prst="rect">
            <a:avLst/>
          </a:prstGeom>
        </p:spPr>
      </p:pic>
      <p:sp>
        <p:nvSpPr>
          <p:cNvPr id="4" name="TextBox 3">
            <a:extLst>
              <a:ext uri="{FF2B5EF4-FFF2-40B4-BE49-F238E27FC236}">
                <a16:creationId xmlns:a16="http://schemas.microsoft.com/office/drawing/2014/main" id="{48858BD2-8CC6-BEC9-CB86-0A9B7408A533}"/>
              </a:ext>
            </a:extLst>
          </p:cNvPr>
          <p:cNvSpPr txBox="1"/>
          <p:nvPr/>
        </p:nvSpPr>
        <p:spPr>
          <a:xfrm>
            <a:off x="1304545" y="6212104"/>
            <a:ext cx="6064370" cy="461665"/>
          </a:xfrm>
          <a:prstGeom prst="rect">
            <a:avLst/>
          </a:prstGeom>
          <a:noFill/>
        </p:spPr>
        <p:txBody>
          <a:bodyPr wrap="square" rtlCol="0">
            <a:spAutoFit/>
          </a:bodyPr>
          <a:lstStyle/>
          <a:p>
            <a:pPr algn="l"/>
            <a:r>
              <a:rPr lang="en-US" sz="1200" dirty="0"/>
              <a:t>https://laegemiddelstyrelsen.dk/da/tilskud/individuelle-tilskud/enkelttilskud/vejledende-kriterier/adhd-methylphenidat,-atomoxetin,-lisdexamfetamin-og-guanfacin</a:t>
            </a:r>
            <a:endParaRPr lang="en-DK" sz="1200" dirty="0"/>
          </a:p>
        </p:txBody>
      </p:sp>
    </p:spTree>
    <p:extLst>
      <p:ext uri="{BB962C8B-B14F-4D97-AF65-F5344CB8AC3E}">
        <p14:creationId xmlns:p14="http://schemas.microsoft.com/office/powerpoint/2010/main" val="24542972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90B9D3-B74D-FEBF-9139-E0B7E6BF524C}"/>
              </a:ext>
            </a:extLst>
          </p:cNvPr>
          <p:cNvSpPr>
            <a:spLocks noGrp="1"/>
          </p:cNvSpPr>
          <p:nvPr>
            <p:ph type="title"/>
          </p:nvPr>
        </p:nvSpPr>
        <p:spPr>
          <a:xfrm>
            <a:off x="809888" y="404464"/>
            <a:ext cx="10572221" cy="769441"/>
          </a:xfrm>
        </p:spPr>
        <p:txBody>
          <a:bodyPr/>
          <a:lstStyle/>
          <a:p>
            <a:r>
              <a:rPr lang="da-DK" dirty="0">
                <a:latin typeface="+mn-lt"/>
              </a:rPr>
              <a:t>2 typer medicin</a:t>
            </a:r>
          </a:p>
        </p:txBody>
      </p:sp>
      <p:sp>
        <p:nvSpPr>
          <p:cNvPr id="4" name="Rectangle 7">
            <a:extLst>
              <a:ext uri="{FF2B5EF4-FFF2-40B4-BE49-F238E27FC236}">
                <a16:creationId xmlns:a16="http://schemas.microsoft.com/office/drawing/2014/main" id="{25D837D8-C21F-26BF-9967-46C0AE58B59E}"/>
              </a:ext>
            </a:extLst>
          </p:cNvPr>
          <p:cNvSpPr/>
          <p:nvPr/>
        </p:nvSpPr>
        <p:spPr>
          <a:xfrm>
            <a:off x="0" y="3911353"/>
            <a:ext cx="12218171" cy="2076937"/>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grpSp>
        <p:nvGrpSpPr>
          <p:cNvPr id="18" name="Gruppe 17">
            <a:extLst>
              <a:ext uri="{FF2B5EF4-FFF2-40B4-BE49-F238E27FC236}">
                <a16:creationId xmlns:a16="http://schemas.microsoft.com/office/drawing/2014/main" id="{95BF934E-ADFB-893E-7FB1-413E7066E69D}"/>
              </a:ext>
            </a:extLst>
          </p:cNvPr>
          <p:cNvGrpSpPr/>
          <p:nvPr/>
        </p:nvGrpSpPr>
        <p:grpSpPr>
          <a:xfrm>
            <a:off x="2087863" y="1773989"/>
            <a:ext cx="7341551" cy="2756761"/>
            <a:chOff x="2087863" y="1849615"/>
            <a:chExt cx="7341551" cy="2756761"/>
          </a:xfrm>
        </p:grpSpPr>
        <p:sp>
          <p:nvSpPr>
            <p:cNvPr id="5" name="Rectangle 10">
              <a:extLst>
                <a:ext uri="{FF2B5EF4-FFF2-40B4-BE49-F238E27FC236}">
                  <a16:creationId xmlns:a16="http://schemas.microsoft.com/office/drawing/2014/main" id="{39B914B4-1805-9167-15A1-2A272E82E203}"/>
                </a:ext>
              </a:extLst>
            </p:cNvPr>
            <p:cNvSpPr/>
            <p:nvPr/>
          </p:nvSpPr>
          <p:spPr>
            <a:xfrm>
              <a:off x="2087863" y="1867673"/>
              <a:ext cx="3470590" cy="273870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ctangle 10">
              <a:extLst>
                <a:ext uri="{FF2B5EF4-FFF2-40B4-BE49-F238E27FC236}">
                  <a16:creationId xmlns:a16="http://schemas.microsoft.com/office/drawing/2014/main" id="{ACC49755-5993-DC66-81C1-54B684DBC6CA}"/>
                </a:ext>
              </a:extLst>
            </p:cNvPr>
            <p:cNvSpPr/>
            <p:nvPr/>
          </p:nvSpPr>
          <p:spPr>
            <a:xfrm>
              <a:off x="5958824" y="1849615"/>
              <a:ext cx="3470590" cy="275676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Tekstfelt 7">
              <a:extLst>
                <a:ext uri="{FF2B5EF4-FFF2-40B4-BE49-F238E27FC236}">
                  <a16:creationId xmlns:a16="http://schemas.microsoft.com/office/drawing/2014/main" id="{61589C36-80F6-F4C7-C4FE-2364D9D73FBD}"/>
                </a:ext>
              </a:extLst>
            </p:cNvPr>
            <p:cNvSpPr txBox="1"/>
            <p:nvPr/>
          </p:nvSpPr>
          <p:spPr>
            <a:xfrm>
              <a:off x="2321931" y="2940527"/>
              <a:ext cx="3002453" cy="1200329"/>
            </a:xfrm>
            <a:prstGeom prst="rect">
              <a:avLst/>
            </a:prstGeom>
            <a:noFill/>
          </p:spPr>
          <p:txBody>
            <a:bodyPr wrap="square">
              <a:spAutoFit/>
            </a:bodyPr>
            <a:lstStyle/>
            <a:p>
              <a:pPr marL="0" indent="0" algn="ctr">
                <a:buNone/>
              </a:pPr>
              <a:r>
                <a:rPr lang="da-DK" sz="2400" b="1" dirty="0">
                  <a:solidFill>
                    <a:srgbClr val="70578B"/>
                  </a:solidFill>
                </a:rPr>
                <a:t>Methylphenidat, Lisdexamfetamin og Dexamfetamin</a:t>
              </a:r>
            </a:p>
          </p:txBody>
        </p:sp>
        <p:sp>
          <p:nvSpPr>
            <p:cNvPr id="14" name="Rektangel 13">
              <a:extLst>
                <a:ext uri="{FF2B5EF4-FFF2-40B4-BE49-F238E27FC236}">
                  <a16:creationId xmlns:a16="http://schemas.microsoft.com/office/drawing/2014/main" id="{CA1E7B25-4DB4-A10A-A106-012E1AAADA5D}"/>
                </a:ext>
              </a:extLst>
            </p:cNvPr>
            <p:cNvSpPr/>
            <p:nvPr/>
          </p:nvSpPr>
          <p:spPr>
            <a:xfrm>
              <a:off x="2087863" y="1863365"/>
              <a:ext cx="3470590" cy="56193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bg1"/>
                  </a:solidFill>
                </a:rPr>
                <a:t>Centralstimulerende</a:t>
              </a:r>
            </a:p>
          </p:txBody>
        </p:sp>
        <p:sp>
          <p:nvSpPr>
            <p:cNvPr id="15" name="Tekstfelt 14">
              <a:extLst>
                <a:ext uri="{FF2B5EF4-FFF2-40B4-BE49-F238E27FC236}">
                  <a16:creationId xmlns:a16="http://schemas.microsoft.com/office/drawing/2014/main" id="{1B49D652-431B-0FB0-EC1E-A8EB0D77D2CF}"/>
                </a:ext>
              </a:extLst>
            </p:cNvPr>
            <p:cNvSpPr txBox="1"/>
            <p:nvPr/>
          </p:nvSpPr>
          <p:spPr>
            <a:xfrm>
              <a:off x="6192892" y="2922469"/>
              <a:ext cx="3002453" cy="830997"/>
            </a:xfrm>
            <a:prstGeom prst="rect">
              <a:avLst/>
            </a:prstGeom>
            <a:noFill/>
          </p:spPr>
          <p:txBody>
            <a:bodyPr wrap="square">
              <a:spAutoFit/>
            </a:bodyPr>
            <a:lstStyle/>
            <a:p>
              <a:pPr marL="0" indent="0" algn="ctr">
                <a:buNone/>
              </a:pPr>
              <a:r>
                <a:rPr lang="da-DK" sz="2400" b="1" dirty="0" err="1">
                  <a:solidFill>
                    <a:srgbClr val="70578B"/>
                  </a:solidFill>
                </a:rPr>
                <a:t>Atomoxetin</a:t>
              </a:r>
              <a:r>
                <a:rPr lang="da-DK" sz="2400" b="1" dirty="0">
                  <a:solidFill>
                    <a:srgbClr val="70578B"/>
                  </a:solidFill>
                </a:rPr>
                <a:t> og </a:t>
              </a:r>
              <a:r>
                <a:rPr lang="da-DK" sz="2400" b="1" dirty="0" err="1">
                  <a:solidFill>
                    <a:srgbClr val="70578B"/>
                  </a:solidFill>
                </a:rPr>
                <a:t>Guanfacin</a:t>
              </a:r>
              <a:endParaRPr lang="da-DK" sz="2400" b="1" dirty="0">
                <a:solidFill>
                  <a:srgbClr val="70578B"/>
                </a:solidFill>
              </a:endParaRPr>
            </a:p>
          </p:txBody>
        </p:sp>
        <p:sp>
          <p:nvSpPr>
            <p:cNvPr id="16" name="Rektangel 15">
              <a:extLst>
                <a:ext uri="{FF2B5EF4-FFF2-40B4-BE49-F238E27FC236}">
                  <a16:creationId xmlns:a16="http://schemas.microsoft.com/office/drawing/2014/main" id="{EF4E12C4-825F-004B-A7A4-9A9425BB995F}"/>
                </a:ext>
              </a:extLst>
            </p:cNvPr>
            <p:cNvSpPr/>
            <p:nvPr/>
          </p:nvSpPr>
          <p:spPr>
            <a:xfrm>
              <a:off x="5958824" y="1863365"/>
              <a:ext cx="3470590" cy="56193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bg1"/>
                  </a:solidFill>
                </a:rPr>
                <a:t>Ikke centralstimulerende</a:t>
              </a:r>
            </a:p>
          </p:txBody>
        </p:sp>
      </p:grpSp>
      <p:sp>
        <p:nvSpPr>
          <p:cNvPr id="17" name="Tekstfelt 16">
            <a:extLst>
              <a:ext uri="{FF2B5EF4-FFF2-40B4-BE49-F238E27FC236}">
                <a16:creationId xmlns:a16="http://schemas.microsoft.com/office/drawing/2014/main" id="{60AA696C-11ED-1C3B-B489-2AF2DA28956B}"/>
              </a:ext>
            </a:extLst>
          </p:cNvPr>
          <p:cNvSpPr txBox="1"/>
          <p:nvPr/>
        </p:nvSpPr>
        <p:spPr>
          <a:xfrm>
            <a:off x="2567977" y="4993296"/>
            <a:ext cx="6861437" cy="492443"/>
          </a:xfrm>
          <a:prstGeom prst="rect">
            <a:avLst/>
          </a:prstGeom>
          <a:noFill/>
        </p:spPr>
        <p:txBody>
          <a:bodyPr wrap="square" rtlCol="0">
            <a:spAutoFit/>
          </a:bodyPr>
          <a:lstStyle/>
          <a:p>
            <a:pPr algn="ctr"/>
            <a:r>
              <a:rPr lang="da-DK" sz="2000" b="0" dirty="0">
                <a:solidFill>
                  <a:schemeClr val="bg1"/>
                </a:solidFill>
              </a:rPr>
              <a:t>Man kan altid læse nærmere om medicin på min.medicin.dk</a:t>
            </a:r>
          </a:p>
          <a:p>
            <a:pPr algn="ctr"/>
            <a:endParaRPr lang="da-DK" sz="500" dirty="0">
              <a:solidFill>
                <a:schemeClr val="bg1"/>
              </a:solidFill>
            </a:endParaRPr>
          </a:p>
        </p:txBody>
      </p:sp>
    </p:spTree>
    <p:extLst>
      <p:ext uri="{BB962C8B-B14F-4D97-AF65-F5344CB8AC3E}">
        <p14:creationId xmlns:p14="http://schemas.microsoft.com/office/powerpoint/2010/main" val="370508644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DC19E-A470-76CF-835D-FB722EE0C05D}"/>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31B0DB93-A187-CD59-B5BE-DB8F3B233E3B}"/>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11" name="Rectangle 28">
            <a:extLst>
              <a:ext uri="{FF2B5EF4-FFF2-40B4-BE49-F238E27FC236}">
                <a16:creationId xmlns:a16="http://schemas.microsoft.com/office/drawing/2014/main" id="{17B1479B-7712-EE8C-6016-B2DA1491153C}"/>
              </a:ext>
            </a:extLst>
          </p:cNvPr>
          <p:cNvSpPr/>
          <p:nvPr/>
        </p:nvSpPr>
        <p:spPr>
          <a:xfrm>
            <a:off x="988205" y="1298607"/>
            <a:ext cx="10898995" cy="4901049"/>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A2688FCC-94F5-33D9-F212-C4D91662A76B}"/>
              </a:ext>
            </a:extLst>
          </p:cNvPr>
          <p:cNvSpPr txBox="1"/>
          <p:nvPr/>
        </p:nvSpPr>
        <p:spPr>
          <a:xfrm>
            <a:off x="1427176" y="2060605"/>
            <a:ext cx="10515599" cy="2554545"/>
          </a:xfrm>
          <a:prstGeom prst="rect">
            <a:avLst/>
          </a:prstGeom>
          <a:noFill/>
        </p:spPr>
        <p:txBody>
          <a:bodyPr wrap="square">
            <a:spAutoFit/>
          </a:bodyPr>
          <a:lstStyle/>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Det præparat man vælger først </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Fås i forskellige formuleringer </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Forskellig virkningstid og forskellig profil ift. hvor hurtigt det udløses i kroppen</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Kortidsvirkende ca. 2-3 timer</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Modificeret udløsning ca. 5-6 timer</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Depotformulering ca. 10 timer</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Depotformulering anbefales ofte, da det giver en mere stabil virkning og gør det lettere at følge behandlingen </a:t>
            </a:r>
          </a:p>
        </p:txBody>
      </p:sp>
      <p:cxnSp>
        <p:nvCxnSpPr>
          <p:cNvPr id="13" name="Lige forbindelse 12">
            <a:extLst>
              <a:ext uri="{FF2B5EF4-FFF2-40B4-BE49-F238E27FC236}">
                <a16:creationId xmlns:a16="http://schemas.microsoft.com/office/drawing/2014/main" id="{9EA802E1-FBF6-73A4-0983-5BF6BD8D2BF0}"/>
              </a:ext>
            </a:extLst>
          </p:cNvPr>
          <p:cNvCxnSpPr>
            <a:cxnSpLocks/>
          </p:cNvCxnSpPr>
          <p:nvPr/>
        </p:nvCxnSpPr>
        <p:spPr>
          <a:xfrm>
            <a:off x="1514206" y="4918052"/>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20" name="Tekstfelt 19">
            <a:extLst>
              <a:ext uri="{FF2B5EF4-FFF2-40B4-BE49-F238E27FC236}">
                <a16:creationId xmlns:a16="http://schemas.microsoft.com/office/drawing/2014/main" id="{A6491AA3-62D6-6655-F9F3-0F7E57643341}"/>
              </a:ext>
            </a:extLst>
          </p:cNvPr>
          <p:cNvSpPr txBox="1"/>
          <p:nvPr/>
        </p:nvSpPr>
        <p:spPr>
          <a:xfrm>
            <a:off x="988205" y="214489"/>
            <a:ext cx="3465871" cy="646331"/>
          </a:xfrm>
          <a:prstGeom prst="rect">
            <a:avLst/>
          </a:prstGeom>
          <a:noFill/>
        </p:spPr>
        <p:txBody>
          <a:bodyPr wrap="square" rtlCol="0">
            <a:spAutoFit/>
          </a:bodyPr>
          <a:lstStyle/>
          <a:p>
            <a:r>
              <a:rPr lang="da-DK" sz="3600" dirty="0" err="1">
                <a:solidFill>
                  <a:schemeClr val="bg1"/>
                </a:solidFill>
              </a:rPr>
              <a:t>Methylphenidat</a:t>
            </a:r>
            <a:endParaRPr lang="en-US" sz="3600" dirty="0">
              <a:solidFill>
                <a:schemeClr val="bg1"/>
              </a:solidFill>
            </a:endParaRPr>
          </a:p>
        </p:txBody>
      </p:sp>
      <p:sp>
        <p:nvSpPr>
          <p:cNvPr id="2" name="TextBox 1">
            <a:extLst>
              <a:ext uri="{FF2B5EF4-FFF2-40B4-BE49-F238E27FC236}">
                <a16:creationId xmlns:a16="http://schemas.microsoft.com/office/drawing/2014/main" id="{193CB406-9DD6-C217-1F76-CCB268264EAF}"/>
              </a:ext>
            </a:extLst>
          </p:cNvPr>
          <p:cNvSpPr txBox="1"/>
          <p:nvPr/>
        </p:nvSpPr>
        <p:spPr>
          <a:xfrm>
            <a:off x="1381912" y="5836813"/>
            <a:ext cx="4373593" cy="276999"/>
          </a:xfrm>
          <a:prstGeom prst="rect">
            <a:avLst/>
          </a:prstGeom>
          <a:noFill/>
        </p:spPr>
        <p:txBody>
          <a:bodyPr wrap="square" rtlCol="0">
            <a:spAutoFit/>
          </a:bodyPr>
          <a:lstStyle/>
          <a:p>
            <a:pPr algn="l"/>
            <a:r>
              <a:rPr lang="en-US" sz="1200" dirty="0"/>
              <a:t>https://pro.medicin.dk/Laegemiddelgrupper/grupper/317916#</a:t>
            </a:r>
            <a:endParaRPr lang="en-DK" sz="1200" dirty="0"/>
          </a:p>
        </p:txBody>
      </p:sp>
    </p:spTree>
    <p:extLst>
      <p:ext uri="{BB962C8B-B14F-4D97-AF65-F5344CB8AC3E}">
        <p14:creationId xmlns:p14="http://schemas.microsoft.com/office/powerpoint/2010/main" val="359435110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E73A-A296-1DAF-3E43-3CE4D6DC0320}"/>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AA66F005-13AC-9F2C-BE5D-C6B9D04A287F}"/>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11" name="Rectangle 28">
            <a:extLst>
              <a:ext uri="{FF2B5EF4-FFF2-40B4-BE49-F238E27FC236}">
                <a16:creationId xmlns:a16="http://schemas.microsoft.com/office/drawing/2014/main" id="{44CC6EB2-1843-80A7-2E5B-8C944557F860}"/>
              </a:ext>
            </a:extLst>
          </p:cNvPr>
          <p:cNvSpPr/>
          <p:nvPr/>
        </p:nvSpPr>
        <p:spPr>
          <a:xfrm>
            <a:off x="988205" y="1298607"/>
            <a:ext cx="10898995" cy="4901049"/>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0FCF042C-403A-0103-9762-249127AD507E}"/>
              </a:ext>
            </a:extLst>
          </p:cNvPr>
          <p:cNvSpPr txBox="1"/>
          <p:nvPr/>
        </p:nvSpPr>
        <p:spPr>
          <a:xfrm>
            <a:off x="1422109" y="2425692"/>
            <a:ext cx="10515599" cy="1323439"/>
          </a:xfrm>
          <a:prstGeom prst="rect">
            <a:avLst/>
          </a:prstGeom>
          <a:noFill/>
        </p:spPr>
        <p:txBody>
          <a:bodyPr wrap="square">
            <a:spAutoFit/>
          </a:bodyPr>
          <a:lstStyle/>
          <a:p>
            <a:pPr marL="342900" indent="-342900">
              <a:buFont typeface="Arial" panose="020B0604020202020204" pitchFamily="34" charset="0"/>
              <a:buChar char="•"/>
            </a:pPr>
            <a:r>
              <a:rPr kumimoji="1" lang="da-DK" sz="2000" dirty="0" err="1">
                <a:solidFill>
                  <a:srgbClr val="70578B"/>
                </a:solidFill>
                <a:latin typeface="Calibri" panose="020F0502020204030204" pitchFamily="34" charset="0"/>
                <a:cs typeface="Calibri" panose="020F0502020204030204" pitchFamily="34" charset="0"/>
              </a:rPr>
              <a:t>Lisdexamfetamin</a:t>
            </a:r>
            <a:r>
              <a:rPr kumimoji="1" lang="da-DK" sz="2000" dirty="0">
                <a:solidFill>
                  <a:srgbClr val="70578B"/>
                </a:solidFill>
                <a:latin typeface="Calibri" panose="020F0502020204030204" pitchFamily="34" charset="0"/>
                <a:cs typeface="Calibri" panose="020F0502020204030204" pitchFamily="34" charset="0"/>
              </a:rPr>
              <a:t> virker ca. 12 timer</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Dexamfetamin virker ca. 5-6 timer</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Vælges som regel grundet bedre effekt og færre bivirkninger </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Virkningstid er meget individuel. Indimellem hensigtsmæssigt med flere daglige doseringer</a:t>
            </a:r>
          </a:p>
        </p:txBody>
      </p:sp>
      <p:cxnSp>
        <p:nvCxnSpPr>
          <p:cNvPr id="13" name="Lige forbindelse 12">
            <a:extLst>
              <a:ext uri="{FF2B5EF4-FFF2-40B4-BE49-F238E27FC236}">
                <a16:creationId xmlns:a16="http://schemas.microsoft.com/office/drawing/2014/main" id="{4C9E6CA8-1D74-2530-F34A-07ADBF2F6C03}"/>
              </a:ext>
            </a:extLst>
          </p:cNvPr>
          <p:cNvCxnSpPr>
            <a:cxnSpLocks/>
          </p:cNvCxnSpPr>
          <p:nvPr/>
        </p:nvCxnSpPr>
        <p:spPr>
          <a:xfrm>
            <a:off x="1427176" y="4230533"/>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20" name="Tekstfelt 19">
            <a:extLst>
              <a:ext uri="{FF2B5EF4-FFF2-40B4-BE49-F238E27FC236}">
                <a16:creationId xmlns:a16="http://schemas.microsoft.com/office/drawing/2014/main" id="{E55FB120-A13A-70EA-023A-19CBAA4C231D}"/>
              </a:ext>
            </a:extLst>
          </p:cNvPr>
          <p:cNvSpPr txBox="1"/>
          <p:nvPr/>
        </p:nvSpPr>
        <p:spPr>
          <a:xfrm>
            <a:off x="1084457" y="100716"/>
            <a:ext cx="3465871" cy="1077218"/>
          </a:xfrm>
          <a:prstGeom prst="rect">
            <a:avLst/>
          </a:prstGeom>
          <a:noFill/>
        </p:spPr>
        <p:txBody>
          <a:bodyPr wrap="square" rtlCol="0">
            <a:spAutoFit/>
          </a:bodyPr>
          <a:lstStyle/>
          <a:p>
            <a:r>
              <a:rPr lang="da-DK" sz="3200" dirty="0">
                <a:solidFill>
                  <a:schemeClr val="bg1"/>
                </a:solidFill>
              </a:rPr>
              <a:t>Lisdexamfetamin/ dexamfetamin</a:t>
            </a:r>
            <a:endParaRPr lang="en-US" sz="3200" dirty="0">
              <a:solidFill>
                <a:schemeClr val="bg1"/>
              </a:solidFill>
            </a:endParaRPr>
          </a:p>
        </p:txBody>
      </p:sp>
      <p:sp>
        <p:nvSpPr>
          <p:cNvPr id="2" name="TextBox 1">
            <a:extLst>
              <a:ext uri="{FF2B5EF4-FFF2-40B4-BE49-F238E27FC236}">
                <a16:creationId xmlns:a16="http://schemas.microsoft.com/office/drawing/2014/main" id="{B579A02D-88CE-7122-05C8-BAFE8262EC0F}"/>
              </a:ext>
            </a:extLst>
          </p:cNvPr>
          <p:cNvSpPr txBox="1"/>
          <p:nvPr/>
        </p:nvSpPr>
        <p:spPr>
          <a:xfrm>
            <a:off x="1422109" y="5815157"/>
            <a:ext cx="4840668" cy="276999"/>
          </a:xfrm>
          <a:prstGeom prst="rect">
            <a:avLst/>
          </a:prstGeom>
          <a:noFill/>
        </p:spPr>
        <p:txBody>
          <a:bodyPr wrap="square" rtlCol="0">
            <a:spAutoFit/>
          </a:bodyPr>
          <a:lstStyle/>
          <a:p>
            <a:pPr algn="l"/>
            <a:r>
              <a:rPr lang="en-US" sz="1200" dirty="0"/>
              <a:t>https://pro.medicin.dk/laegemiddelgrupper/grupper/317916#</a:t>
            </a:r>
            <a:endParaRPr lang="en-DK" sz="1200" dirty="0"/>
          </a:p>
        </p:txBody>
      </p:sp>
    </p:spTree>
    <p:extLst>
      <p:ext uri="{BB962C8B-B14F-4D97-AF65-F5344CB8AC3E}">
        <p14:creationId xmlns:p14="http://schemas.microsoft.com/office/powerpoint/2010/main" val="313433858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7226-DC35-69FE-659A-67045F45B443}"/>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8CB9A534-DA1F-C722-E53A-8A4A360A793C}"/>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11" name="Rectangle 28">
            <a:extLst>
              <a:ext uri="{FF2B5EF4-FFF2-40B4-BE49-F238E27FC236}">
                <a16:creationId xmlns:a16="http://schemas.microsoft.com/office/drawing/2014/main" id="{AD39BA0B-46B6-3126-E298-8473338385DA}"/>
              </a:ext>
            </a:extLst>
          </p:cNvPr>
          <p:cNvSpPr/>
          <p:nvPr/>
        </p:nvSpPr>
        <p:spPr>
          <a:xfrm>
            <a:off x="988205" y="1298607"/>
            <a:ext cx="10898995" cy="4901049"/>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E5259ECF-E8B0-3BBD-95AA-9E18FDEEE88A}"/>
              </a:ext>
            </a:extLst>
          </p:cNvPr>
          <p:cNvSpPr txBox="1"/>
          <p:nvPr/>
        </p:nvSpPr>
        <p:spPr>
          <a:xfrm>
            <a:off x="1420300" y="2246235"/>
            <a:ext cx="10515599" cy="1631216"/>
          </a:xfrm>
          <a:prstGeom prst="rect">
            <a:avLst/>
          </a:prstGeom>
          <a:noFill/>
        </p:spPr>
        <p:txBody>
          <a:bodyPr wrap="square">
            <a:spAutoFit/>
          </a:bodyPr>
          <a:lstStyle/>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Døgndækkende</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Stabil dækning</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Vælges hvis der har været tidligere misbrug eller visse følelsesmæssige tilstande</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Det er vigtigt at følge behandlingen nøje </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Virkning indsætter gradvist i løbet af 4-6 uger</a:t>
            </a:r>
          </a:p>
        </p:txBody>
      </p:sp>
      <p:cxnSp>
        <p:nvCxnSpPr>
          <p:cNvPr id="13" name="Lige forbindelse 12">
            <a:extLst>
              <a:ext uri="{FF2B5EF4-FFF2-40B4-BE49-F238E27FC236}">
                <a16:creationId xmlns:a16="http://schemas.microsoft.com/office/drawing/2014/main" id="{EF2B2126-D8B1-3A57-9AC2-A9A07E393FCF}"/>
              </a:ext>
            </a:extLst>
          </p:cNvPr>
          <p:cNvCxnSpPr>
            <a:cxnSpLocks/>
          </p:cNvCxnSpPr>
          <p:nvPr/>
        </p:nvCxnSpPr>
        <p:spPr>
          <a:xfrm>
            <a:off x="1514206" y="4223658"/>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20" name="Tekstfelt 19">
            <a:extLst>
              <a:ext uri="{FF2B5EF4-FFF2-40B4-BE49-F238E27FC236}">
                <a16:creationId xmlns:a16="http://schemas.microsoft.com/office/drawing/2014/main" id="{9307DB12-3ADF-743C-C4E3-858B08E8EE3A}"/>
              </a:ext>
            </a:extLst>
          </p:cNvPr>
          <p:cNvSpPr txBox="1"/>
          <p:nvPr/>
        </p:nvSpPr>
        <p:spPr>
          <a:xfrm>
            <a:off x="988205" y="214489"/>
            <a:ext cx="3465871" cy="646331"/>
          </a:xfrm>
          <a:prstGeom prst="rect">
            <a:avLst/>
          </a:prstGeom>
          <a:noFill/>
        </p:spPr>
        <p:txBody>
          <a:bodyPr wrap="square" rtlCol="0">
            <a:spAutoFit/>
          </a:bodyPr>
          <a:lstStyle/>
          <a:p>
            <a:r>
              <a:rPr lang="da-DK" sz="3600" dirty="0" err="1">
                <a:solidFill>
                  <a:schemeClr val="bg1"/>
                </a:solidFill>
              </a:rPr>
              <a:t>Atomoxetin</a:t>
            </a:r>
            <a:endParaRPr lang="en-US" sz="3600" dirty="0">
              <a:solidFill>
                <a:schemeClr val="bg1"/>
              </a:solidFill>
            </a:endParaRPr>
          </a:p>
        </p:txBody>
      </p:sp>
      <p:sp>
        <p:nvSpPr>
          <p:cNvPr id="3" name="TextBox 2">
            <a:extLst>
              <a:ext uri="{FF2B5EF4-FFF2-40B4-BE49-F238E27FC236}">
                <a16:creationId xmlns:a16="http://schemas.microsoft.com/office/drawing/2014/main" id="{069257FB-D694-56E3-8CCF-E75C2DBB20D9}"/>
              </a:ext>
            </a:extLst>
          </p:cNvPr>
          <p:cNvSpPr txBox="1"/>
          <p:nvPr/>
        </p:nvSpPr>
        <p:spPr>
          <a:xfrm>
            <a:off x="1420300" y="5879942"/>
            <a:ext cx="6275716" cy="276999"/>
          </a:xfrm>
          <a:prstGeom prst="rect">
            <a:avLst/>
          </a:prstGeom>
          <a:noFill/>
        </p:spPr>
        <p:txBody>
          <a:bodyPr wrap="square">
            <a:spAutoFit/>
          </a:bodyPr>
          <a:lstStyle/>
          <a:p>
            <a:pPr algn="l"/>
            <a:r>
              <a:rPr lang="en-US" sz="1200" dirty="0"/>
              <a:t>https://pro.medicin.dk/laegemiddelgrupper/grupper/317916#</a:t>
            </a:r>
            <a:endParaRPr lang="en-DK" sz="1200" dirty="0"/>
          </a:p>
        </p:txBody>
      </p:sp>
    </p:spTree>
    <p:extLst>
      <p:ext uri="{BB962C8B-B14F-4D97-AF65-F5344CB8AC3E}">
        <p14:creationId xmlns:p14="http://schemas.microsoft.com/office/powerpoint/2010/main" val="11870319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2298C-923A-6173-B5BF-B21015BD1D08}"/>
            </a:ext>
          </a:extLst>
        </p:cNvPr>
        <p:cNvGrpSpPr/>
        <p:nvPr/>
      </p:nvGrpSpPr>
      <p:grpSpPr>
        <a:xfrm>
          <a:off x="0" y="0"/>
          <a:ext cx="0" cy="0"/>
          <a:chOff x="0" y="0"/>
          <a:chExt cx="0" cy="0"/>
        </a:xfrm>
      </p:grpSpPr>
      <p:sp>
        <p:nvSpPr>
          <p:cNvPr id="7" name="Rectangle 27">
            <a:extLst>
              <a:ext uri="{FF2B5EF4-FFF2-40B4-BE49-F238E27FC236}">
                <a16:creationId xmlns:a16="http://schemas.microsoft.com/office/drawing/2014/main" id="{8429E699-50F9-06FA-A48A-DEFA9DDE7F3C}"/>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11" name="Rectangle 28">
            <a:extLst>
              <a:ext uri="{FF2B5EF4-FFF2-40B4-BE49-F238E27FC236}">
                <a16:creationId xmlns:a16="http://schemas.microsoft.com/office/drawing/2014/main" id="{3C411E45-E98B-0C7B-54DD-B17DBC2D65EB}"/>
              </a:ext>
            </a:extLst>
          </p:cNvPr>
          <p:cNvSpPr/>
          <p:nvPr/>
        </p:nvSpPr>
        <p:spPr>
          <a:xfrm>
            <a:off x="988205" y="1298607"/>
            <a:ext cx="10898995" cy="4901049"/>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307068FA-F417-71D6-6813-305A087A88C5}"/>
              </a:ext>
            </a:extLst>
          </p:cNvPr>
          <p:cNvSpPr txBox="1"/>
          <p:nvPr/>
        </p:nvSpPr>
        <p:spPr>
          <a:xfrm>
            <a:off x="1420300" y="2246235"/>
            <a:ext cx="10515599" cy="2554545"/>
          </a:xfrm>
          <a:prstGeom prst="rect">
            <a:avLst/>
          </a:prstGeom>
          <a:noFill/>
        </p:spPr>
        <p:txBody>
          <a:bodyPr wrap="square">
            <a:spAutoFit/>
          </a:bodyPr>
          <a:lstStyle/>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Godkendt til børn og unge, men bruges tiltagende til voksne</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Guanfacin binder sig til nogle andre receptorer i hjernen og virker på et andet signalstof, (glutamat), end de andre typer medicin.</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Det hjælper med at regulere nervecellers aktivitet og forbedrer fokus og impulskontrol.</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Vælges når de andre typer er prøvet med utilstrækkelig effekt</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Det er særligt vigtigt at følge behandlingen nøje med guanfacin, da medicinen sænker puls og blodtryk og pludseligt ophør kan føre til kredsløbsproblemer</a:t>
            </a:r>
          </a:p>
          <a:p>
            <a:pPr marL="342900" indent="-342900">
              <a:buFont typeface="Arial" panose="020B0604020202020204" pitchFamily="34" charset="0"/>
              <a:buChar char="•"/>
            </a:pPr>
            <a:r>
              <a:rPr kumimoji="1" lang="da-DK" sz="2000" dirty="0">
                <a:solidFill>
                  <a:srgbClr val="70578B"/>
                </a:solidFill>
                <a:latin typeface="Calibri" panose="020F0502020204030204" pitchFamily="34" charset="0"/>
                <a:cs typeface="Calibri" panose="020F0502020204030204" pitchFamily="34" charset="0"/>
              </a:rPr>
              <a:t>Vægtøgning kan forekomme</a:t>
            </a:r>
          </a:p>
        </p:txBody>
      </p:sp>
      <p:cxnSp>
        <p:nvCxnSpPr>
          <p:cNvPr id="13" name="Lige forbindelse 12">
            <a:extLst>
              <a:ext uri="{FF2B5EF4-FFF2-40B4-BE49-F238E27FC236}">
                <a16:creationId xmlns:a16="http://schemas.microsoft.com/office/drawing/2014/main" id="{17DDA599-034A-6EA2-6C37-2DFA3E9348D8}"/>
              </a:ext>
            </a:extLst>
          </p:cNvPr>
          <p:cNvCxnSpPr>
            <a:cxnSpLocks/>
          </p:cNvCxnSpPr>
          <p:nvPr/>
        </p:nvCxnSpPr>
        <p:spPr>
          <a:xfrm>
            <a:off x="1521081" y="4869926"/>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20" name="Tekstfelt 19">
            <a:extLst>
              <a:ext uri="{FF2B5EF4-FFF2-40B4-BE49-F238E27FC236}">
                <a16:creationId xmlns:a16="http://schemas.microsoft.com/office/drawing/2014/main" id="{BB7E4BA4-5A2E-8EBF-C415-E1C65AA2D0B6}"/>
              </a:ext>
            </a:extLst>
          </p:cNvPr>
          <p:cNvSpPr txBox="1"/>
          <p:nvPr/>
        </p:nvSpPr>
        <p:spPr>
          <a:xfrm>
            <a:off x="988205" y="214489"/>
            <a:ext cx="3465871" cy="646331"/>
          </a:xfrm>
          <a:prstGeom prst="rect">
            <a:avLst/>
          </a:prstGeom>
          <a:noFill/>
        </p:spPr>
        <p:txBody>
          <a:bodyPr wrap="square" rtlCol="0">
            <a:spAutoFit/>
          </a:bodyPr>
          <a:lstStyle/>
          <a:p>
            <a:r>
              <a:rPr lang="da-DK" sz="3600" dirty="0" err="1">
                <a:solidFill>
                  <a:schemeClr val="bg1"/>
                </a:solidFill>
              </a:rPr>
              <a:t>Guanfacin</a:t>
            </a:r>
            <a:endParaRPr lang="en-US" sz="3600" dirty="0">
              <a:solidFill>
                <a:schemeClr val="bg1"/>
              </a:solidFill>
            </a:endParaRPr>
          </a:p>
        </p:txBody>
      </p:sp>
      <p:sp>
        <p:nvSpPr>
          <p:cNvPr id="2" name="TextBox 1">
            <a:extLst>
              <a:ext uri="{FF2B5EF4-FFF2-40B4-BE49-F238E27FC236}">
                <a16:creationId xmlns:a16="http://schemas.microsoft.com/office/drawing/2014/main" id="{3F9A3D13-54BC-BF8F-D813-D5DC715563CD}"/>
              </a:ext>
            </a:extLst>
          </p:cNvPr>
          <p:cNvSpPr txBox="1"/>
          <p:nvPr/>
        </p:nvSpPr>
        <p:spPr>
          <a:xfrm>
            <a:off x="1262288" y="5737991"/>
            <a:ext cx="5052247" cy="461665"/>
          </a:xfrm>
          <a:prstGeom prst="rect">
            <a:avLst/>
          </a:prstGeom>
          <a:noFill/>
        </p:spPr>
        <p:txBody>
          <a:bodyPr wrap="square" rtlCol="0">
            <a:spAutoFit/>
          </a:bodyPr>
          <a:lstStyle/>
          <a:p>
            <a:r>
              <a:rPr lang="en-US" sz="1200" dirty="0"/>
              <a:t>https://pro.medicin.dk/laegemiddelgrupper/grupper/317916#</a:t>
            </a:r>
            <a:endParaRPr lang="en-DK" sz="1200" dirty="0"/>
          </a:p>
          <a:p>
            <a:pPr algn="l"/>
            <a:endParaRPr lang="en-DK" sz="1200" dirty="0"/>
          </a:p>
        </p:txBody>
      </p:sp>
    </p:spTree>
    <p:extLst>
      <p:ext uri="{BB962C8B-B14F-4D97-AF65-F5344CB8AC3E}">
        <p14:creationId xmlns:p14="http://schemas.microsoft.com/office/powerpoint/2010/main" val="412350998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5A9B8CB-3BE5-8135-84A2-B69B52B7BB3F}"/>
              </a:ext>
            </a:extLst>
          </p:cNvPr>
          <p:cNvSpPr/>
          <p:nvPr/>
        </p:nvSpPr>
        <p:spPr>
          <a:xfrm>
            <a:off x="488138" y="565079"/>
            <a:ext cx="7053093" cy="5754364"/>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F3C2602E-CB93-757B-F88F-CA5D9B949B8F}"/>
              </a:ext>
            </a:extLst>
          </p:cNvPr>
          <p:cNvSpPr/>
          <p:nvPr/>
        </p:nvSpPr>
        <p:spPr>
          <a:xfrm>
            <a:off x="6937065" y="1982555"/>
            <a:ext cx="5254935" cy="3795103"/>
          </a:xfrm>
          <a:prstGeom prst="rect">
            <a:avLst/>
          </a:prstGeom>
          <a:solidFill>
            <a:srgbClr val="E5DBF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8EE3CB88-AB8C-8674-3CD0-B2E29D3BC90D}"/>
              </a:ext>
            </a:extLst>
          </p:cNvPr>
          <p:cNvSpPr>
            <a:spLocks noGrp="1"/>
          </p:cNvSpPr>
          <p:nvPr>
            <p:ph type="title"/>
          </p:nvPr>
        </p:nvSpPr>
        <p:spPr>
          <a:xfrm>
            <a:off x="922499" y="663285"/>
            <a:ext cx="9786018" cy="553998"/>
          </a:xfrm>
        </p:spPr>
        <p:txBody>
          <a:bodyPr/>
          <a:lstStyle/>
          <a:p>
            <a:r>
              <a:rPr lang="da-DK" sz="3600" dirty="0">
                <a:solidFill>
                  <a:schemeClr val="bg1"/>
                </a:solidFill>
                <a:latin typeface="+mn-lt"/>
              </a:rPr>
              <a:t>Kombinationsbehandling </a:t>
            </a:r>
            <a:endParaRPr lang="da-DK" dirty="0">
              <a:solidFill>
                <a:schemeClr val="bg1"/>
              </a:solidFill>
              <a:latin typeface="+mn-lt"/>
            </a:endParaRPr>
          </a:p>
        </p:txBody>
      </p:sp>
      <p:sp>
        <p:nvSpPr>
          <p:cNvPr id="3" name="Pladsholder til indhold 2">
            <a:extLst>
              <a:ext uri="{FF2B5EF4-FFF2-40B4-BE49-F238E27FC236}">
                <a16:creationId xmlns:a16="http://schemas.microsoft.com/office/drawing/2014/main" id="{6F8BE548-DB8A-982C-0F8A-F46B8E568906}"/>
              </a:ext>
            </a:extLst>
          </p:cNvPr>
          <p:cNvSpPr>
            <a:spLocks noGrp="1"/>
          </p:cNvSpPr>
          <p:nvPr>
            <p:ph idx="1"/>
          </p:nvPr>
        </p:nvSpPr>
        <p:spPr>
          <a:xfrm>
            <a:off x="949897" y="2003018"/>
            <a:ext cx="5146103" cy="3046988"/>
          </a:xfrm>
        </p:spPr>
        <p:txBody>
          <a:bodyPr/>
          <a:lstStyle/>
          <a:p>
            <a:pPr marL="457200" indent="-457200">
              <a:buFont typeface="Arial" panose="020B0604020202020204" pitchFamily="34" charset="0"/>
              <a:buChar char="•"/>
            </a:pPr>
            <a:r>
              <a:rPr lang="da-DK" sz="1800" b="0" dirty="0">
                <a:solidFill>
                  <a:schemeClr val="bg1"/>
                </a:solidFill>
                <a:latin typeface="+mn-lt"/>
              </a:rPr>
              <a:t>Indimellem giver det mening at kombinere to forskellige præparater</a:t>
            </a:r>
          </a:p>
          <a:p>
            <a:pPr marL="457200" indent="-457200">
              <a:buFont typeface="Arial" panose="020B0604020202020204" pitchFamily="34" charset="0"/>
              <a:buChar char="•"/>
            </a:pPr>
            <a:r>
              <a:rPr lang="da-DK" sz="1800" b="0" dirty="0">
                <a:solidFill>
                  <a:schemeClr val="bg1"/>
                </a:solidFill>
                <a:latin typeface="+mn-lt"/>
              </a:rPr>
              <a:t>Hvis det valgte præparat har utilstrækkelig effekt ved den relevante dosis</a:t>
            </a:r>
          </a:p>
          <a:p>
            <a:pPr marL="457200" indent="-457200">
              <a:buFont typeface="Arial" panose="020B0604020202020204" pitchFamily="34" charset="0"/>
              <a:buChar char="•"/>
            </a:pPr>
            <a:r>
              <a:rPr lang="da-DK" sz="1800" b="0" dirty="0">
                <a:solidFill>
                  <a:schemeClr val="bg1"/>
                </a:solidFill>
                <a:latin typeface="+mn-lt"/>
              </a:rPr>
              <a:t>Hvis der opstår bivirkninger, mens dosis øges. </a:t>
            </a:r>
          </a:p>
          <a:p>
            <a:pPr marL="457200" indent="-457200">
              <a:buFont typeface="Arial" panose="020B0604020202020204" pitchFamily="34" charset="0"/>
              <a:buChar char="•"/>
            </a:pPr>
            <a:r>
              <a:rPr lang="da-DK" sz="1800" b="0" dirty="0">
                <a:solidFill>
                  <a:schemeClr val="bg1"/>
                </a:solidFill>
                <a:latin typeface="+mn-lt"/>
              </a:rPr>
              <a:t>I nogle tilfælde kan en moderat dosis af to forskellige præparater være til gavn</a:t>
            </a:r>
          </a:p>
          <a:p>
            <a:pPr marL="457200" indent="-457200">
              <a:buFont typeface="Arial" panose="020B0604020202020204" pitchFamily="34" charset="0"/>
              <a:buChar char="•"/>
            </a:pPr>
            <a:r>
              <a:rPr lang="da-DK" sz="1800" b="0" dirty="0">
                <a:solidFill>
                  <a:schemeClr val="bg1"/>
                </a:solidFill>
                <a:latin typeface="+mn-lt"/>
              </a:rPr>
              <a:t>Kombination af centralstimulerende og ikke-centralstralstimulerende (døgndækkende) kan være effektivt ved reboundfænomener</a:t>
            </a:r>
          </a:p>
          <a:p>
            <a:pPr marL="457200" indent="-457200">
              <a:buFont typeface="Arial" panose="020B0604020202020204" pitchFamily="34" charset="0"/>
              <a:buChar char="•"/>
            </a:pPr>
            <a:r>
              <a:rPr lang="da-DK" sz="1800" b="0" dirty="0">
                <a:solidFill>
                  <a:schemeClr val="bg1"/>
                </a:solidFill>
                <a:latin typeface="+mn-lt"/>
              </a:rPr>
              <a:t>Altid en individuel speciallæge vurdering</a:t>
            </a:r>
          </a:p>
        </p:txBody>
      </p:sp>
      <p:pic>
        <p:nvPicPr>
          <p:cNvPr id="8" name="Billede 7">
            <a:extLst>
              <a:ext uri="{FF2B5EF4-FFF2-40B4-BE49-F238E27FC236}">
                <a16:creationId xmlns:a16="http://schemas.microsoft.com/office/drawing/2014/main" id="{F7D282AB-A037-CF58-D3DE-CA831B3D69CC}"/>
              </a:ext>
            </a:extLst>
          </p:cNvPr>
          <p:cNvPicPr>
            <a:picLocks noChangeAspect="1"/>
          </p:cNvPicPr>
          <p:nvPr/>
        </p:nvPicPr>
        <p:blipFill>
          <a:blip r:embed="rId3"/>
          <a:stretch>
            <a:fillRect/>
          </a:stretch>
        </p:blipFill>
        <p:spPr>
          <a:xfrm>
            <a:off x="6937065" y="2036067"/>
            <a:ext cx="5363375" cy="3574524"/>
          </a:xfrm>
          <a:prstGeom prst="rect">
            <a:avLst/>
          </a:prstGeom>
          <a:effectLst/>
        </p:spPr>
      </p:pic>
    </p:spTree>
    <p:extLst>
      <p:ext uri="{BB962C8B-B14F-4D97-AF65-F5344CB8AC3E}">
        <p14:creationId xmlns:p14="http://schemas.microsoft.com/office/powerpoint/2010/main" val="8943173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D6F58C53-C949-9EE5-A095-DF7B39756B37}"/>
              </a:ext>
            </a:extLst>
          </p:cNvPr>
          <p:cNvSpPr/>
          <p:nvPr/>
        </p:nvSpPr>
        <p:spPr>
          <a:xfrm>
            <a:off x="0" y="1897552"/>
            <a:ext cx="12192000" cy="3788228"/>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A88A3227-4C45-977A-639B-D61C4EAB5838}"/>
              </a:ext>
            </a:extLst>
          </p:cNvPr>
          <p:cNvSpPr>
            <a:spLocks noGrp="1"/>
          </p:cNvSpPr>
          <p:nvPr>
            <p:ph type="title"/>
          </p:nvPr>
        </p:nvSpPr>
        <p:spPr>
          <a:xfrm>
            <a:off x="568295" y="221165"/>
            <a:ext cx="10572221" cy="1538883"/>
          </a:xfrm>
        </p:spPr>
        <p:txBody>
          <a:bodyPr/>
          <a:lstStyle/>
          <a:p>
            <a:pPr algn="ctr"/>
            <a:r>
              <a:rPr lang="da-DK" dirty="0">
                <a:latin typeface="+mn-lt"/>
              </a:rPr>
              <a:t>Behandling af samtidige lidelser/diagnoser (komorbiditet)</a:t>
            </a:r>
          </a:p>
        </p:txBody>
      </p:sp>
      <p:sp>
        <p:nvSpPr>
          <p:cNvPr id="3" name="Pladsholder til indhold 2">
            <a:extLst>
              <a:ext uri="{FF2B5EF4-FFF2-40B4-BE49-F238E27FC236}">
                <a16:creationId xmlns:a16="http://schemas.microsoft.com/office/drawing/2014/main" id="{0072C5F0-3ED3-E393-0438-DC3366D6A85F}"/>
              </a:ext>
            </a:extLst>
          </p:cNvPr>
          <p:cNvSpPr>
            <a:spLocks noGrp="1"/>
          </p:cNvSpPr>
          <p:nvPr>
            <p:ph idx="1"/>
          </p:nvPr>
        </p:nvSpPr>
        <p:spPr>
          <a:xfrm>
            <a:off x="676908" y="2214809"/>
            <a:ext cx="10899574" cy="3385542"/>
          </a:xfrm>
        </p:spPr>
        <p:txBody>
          <a:bodyPr/>
          <a:lstStyle/>
          <a:p>
            <a:pPr marL="342900" indent="-342900" algn="l">
              <a:buFont typeface="Arial" panose="020B0604020202020204" pitchFamily="34" charset="0"/>
              <a:buChar char="•"/>
            </a:pPr>
            <a:r>
              <a:rPr lang="da-DK" sz="2400" b="0" dirty="0">
                <a:solidFill>
                  <a:srgbClr val="70578B"/>
                </a:solidFill>
                <a:latin typeface="+mn-lt"/>
              </a:rPr>
              <a:t>ADHD optræder ofte samtidigt med andre lidelser</a:t>
            </a:r>
          </a:p>
          <a:p>
            <a:pPr marL="342900" indent="-342900" algn="l">
              <a:buFont typeface="Arial" panose="020B0604020202020204" pitchFamily="34" charset="0"/>
              <a:buChar char="•"/>
            </a:pPr>
            <a:endParaRPr lang="da-DK" sz="2400" b="0" dirty="0">
              <a:solidFill>
                <a:srgbClr val="70578B"/>
              </a:solidFill>
              <a:latin typeface="+mn-lt"/>
            </a:endParaRPr>
          </a:p>
          <a:p>
            <a:pPr marL="342900" indent="-342900" algn="l">
              <a:buFont typeface="Arial" panose="020B0604020202020204" pitchFamily="34" charset="0"/>
              <a:buChar char="•"/>
            </a:pPr>
            <a:r>
              <a:rPr lang="da-DK" sz="2400" b="0" dirty="0">
                <a:solidFill>
                  <a:srgbClr val="70578B"/>
                </a:solidFill>
                <a:latin typeface="+mn-lt"/>
              </a:rPr>
              <a:t>Det er vigtigt at der tages hånd om behandlingen af disse</a:t>
            </a:r>
          </a:p>
          <a:p>
            <a:pPr marL="342900" indent="-342900" algn="l">
              <a:buFont typeface="Arial" panose="020B0604020202020204" pitchFamily="34" charset="0"/>
              <a:buChar char="•"/>
            </a:pPr>
            <a:endParaRPr lang="da-DK" sz="2400" b="0" dirty="0">
              <a:solidFill>
                <a:srgbClr val="70578B"/>
              </a:solidFill>
              <a:latin typeface="+mn-lt"/>
            </a:endParaRPr>
          </a:p>
          <a:p>
            <a:pPr marL="342900" indent="-342900" algn="l">
              <a:buFont typeface="Arial" panose="020B0604020202020204" pitchFamily="34" charset="0"/>
              <a:buChar char="•"/>
            </a:pPr>
            <a:r>
              <a:rPr lang="da-DK" sz="2400" b="0" dirty="0">
                <a:solidFill>
                  <a:srgbClr val="70578B"/>
                </a:solidFill>
                <a:latin typeface="+mn-lt"/>
              </a:rPr>
              <a:t>Det er vigtigt at fortsætte den behandling, som er sat i gang for eksempelvis bipolar lidelse eller psykose</a:t>
            </a:r>
          </a:p>
          <a:p>
            <a:pPr marL="342900" indent="-342900" algn="l">
              <a:buFont typeface="Arial" panose="020B0604020202020204" pitchFamily="34" charset="0"/>
              <a:buChar char="•"/>
            </a:pPr>
            <a:endParaRPr lang="da-DK" sz="2400" b="0" dirty="0">
              <a:solidFill>
                <a:srgbClr val="70578B"/>
              </a:solidFill>
              <a:latin typeface="+mn-lt"/>
            </a:endParaRPr>
          </a:p>
          <a:p>
            <a:pPr marL="342900" indent="-342900" algn="l">
              <a:buFont typeface="Arial" panose="020B0604020202020204" pitchFamily="34" charset="0"/>
              <a:buChar char="•"/>
            </a:pPr>
            <a:r>
              <a:rPr lang="da-DK" sz="2400" b="0" dirty="0">
                <a:solidFill>
                  <a:srgbClr val="70578B"/>
                </a:solidFill>
                <a:latin typeface="+mn-lt"/>
              </a:rPr>
              <a:t>Hvis denne behandling stoppes ved opstart af ADHD-behandling, kan der være risiko for forværring</a:t>
            </a:r>
            <a:endParaRPr lang="da-DK" sz="2800" b="0" dirty="0">
              <a:solidFill>
                <a:srgbClr val="70578B"/>
              </a:solidFill>
              <a:latin typeface="+mn-lt"/>
            </a:endParaRPr>
          </a:p>
        </p:txBody>
      </p:sp>
    </p:spTree>
    <p:extLst>
      <p:ext uri="{BB962C8B-B14F-4D97-AF65-F5344CB8AC3E}">
        <p14:creationId xmlns:p14="http://schemas.microsoft.com/office/powerpoint/2010/main" val="255483018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529B229-10DE-CE88-4819-4D3BAA565D28}"/>
              </a:ext>
            </a:extLst>
          </p:cNvPr>
          <p:cNvSpPr/>
          <p:nvPr/>
        </p:nvSpPr>
        <p:spPr>
          <a:xfrm>
            <a:off x="9956800" y="6249799"/>
            <a:ext cx="2235200" cy="501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F538A9A5-5C61-8FB2-A6EB-7A8BE5EF3E44}"/>
              </a:ext>
            </a:extLst>
          </p:cNvPr>
          <p:cNvSpPr/>
          <p:nvPr/>
        </p:nvSpPr>
        <p:spPr>
          <a:xfrm>
            <a:off x="0" y="1897552"/>
            <a:ext cx="12192000" cy="3788228"/>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Pladsholder til indhold 2">
            <a:extLst>
              <a:ext uri="{FF2B5EF4-FFF2-40B4-BE49-F238E27FC236}">
                <a16:creationId xmlns:a16="http://schemas.microsoft.com/office/drawing/2014/main" id="{05DBD98B-6409-AC00-A8C9-D2CA9D623083}"/>
              </a:ext>
            </a:extLst>
          </p:cNvPr>
          <p:cNvSpPr>
            <a:spLocks noGrp="1"/>
          </p:cNvSpPr>
          <p:nvPr>
            <p:ph idx="1"/>
          </p:nvPr>
        </p:nvSpPr>
        <p:spPr>
          <a:xfrm>
            <a:off x="416613" y="2136338"/>
            <a:ext cx="11686010" cy="2954655"/>
          </a:xfrm>
        </p:spPr>
        <p:txBody>
          <a:bodyPr/>
          <a:lstStyle/>
          <a:p>
            <a:pPr marL="342900" indent="-342900">
              <a:buFont typeface="Arial" panose="020B0604020202020204" pitchFamily="34" charset="0"/>
              <a:buChar char="•"/>
            </a:pPr>
            <a:r>
              <a:rPr lang="da-DK" sz="2400" b="0" dirty="0">
                <a:solidFill>
                  <a:srgbClr val="70578B"/>
                </a:solidFill>
                <a:latin typeface="+mn-lt"/>
              </a:rPr>
              <a:t>Nogle præparater er forholdsvis dyre</a:t>
            </a:r>
          </a:p>
          <a:p>
            <a:pPr marL="342900" indent="-342900">
              <a:buFont typeface="Arial" panose="020B0604020202020204" pitchFamily="34" charset="0"/>
              <a:buChar char="•"/>
            </a:pPr>
            <a:r>
              <a:rPr lang="da-DK" sz="2400" b="0" dirty="0">
                <a:solidFill>
                  <a:srgbClr val="70578B"/>
                </a:solidFill>
                <a:latin typeface="+mn-lt"/>
              </a:rPr>
              <a:t>Din behandler hjælper med at søge enkelttilskud</a:t>
            </a:r>
          </a:p>
          <a:p>
            <a:pPr marL="342900" indent="-342900">
              <a:buFont typeface="Arial" panose="020B0604020202020204" pitchFamily="34" charset="0"/>
              <a:buChar char="•"/>
            </a:pPr>
            <a:r>
              <a:rPr lang="da-DK" sz="2400" b="0" dirty="0">
                <a:solidFill>
                  <a:srgbClr val="70578B"/>
                </a:solidFill>
                <a:latin typeface="+mn-lt"/>
              </a:rPr>
              <a:t>Der skal søges nyt tilskud, hvis man skifter til medicin med andet virksomt stof</a:t>
            </a:r>
          </a:p>
          <a:p>
            <a:pPr marL="342900" indent="-342900">
              <a:buFont typeface="Arial" panose="020B0604020202020204" pitchFamily="34" charset="0"/>
              <a:buChar char="•"/>
            </a:pPr>
            <a:r>
              <a:rPr lang="da-DK" sz="2400" b="0" dirty="0">
                <a:solidFill>
                  <a:srgbClr val="70578B"/>
                </a:solidFill>
                <a:latin typeface="+mn-lt"/>
              </a:rPr>
              <a:t>Der kan søges foreløbigt tilskud forud for afprøvning af medicin og efterfølgende om permanent tilskud</a:t>
            </a:r>
          </a:p>
          <a:p>
            <a:pPr marL="342900" indent="-342900">
              <a:buFont typeface="Arial" panose="020B0604020202020204" pitchFamily="34" charset="0"/>
              <a:buChar char="•"/>
            </a:pPr>
            <a:r>
              <a:rPr lang="da-DK" sz="2400" b="0" dirty="0">
                <a:solidFill>
                  <a:srgbClr val="70578B"/>
                </a:solidFill>
                <a:latin typeface="+mn-lt"/>
              </a:rPr>
              <a:t>Dette reducerer prisen væsentligt. Prisen afhænger ligeledes af din CTR saldo  på apoteket (Det Centrale TilskudsRegister). En CTR-saldo henviser til, hvor meget en person har brugt på medicin med tilskud i løbet af en tilskudsperiode) apoteket</a:t>
            </a:r>
          </a:p>
        </p:txBody>
      </p:sp>
      <p:pic>
        <p:nvPicPr>
          <p:cNvPr id="8" name="Billede 7">
            <a:extLst>
              <a:ext uri="{FF2B5EF4-FFF2-40B4-BE49-F238E27FC236}">
                <a16:creationId xmlns:a16="http://schemas.microsoft.com/office/drawing/2014/main" id="{1EB50BA9-86F3-E192-FC8F-C2372D02C93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231188" y="4100794"/>
            <a:ext cx="7916124" cy="2991427"/>
          </a:xfrm>
          <a:prstGeom prst="rect">
            <a:avLst/>
          </a:prstGeom>
        </p:spPr>
      </p:pic>
      <p:sp>
        <p:nvSpPr>
          <p:cNvPr id="5" name="Titel 1">
            <a:extLst>
              <a:ext uri="{FF2B5EF4-FFF2-40B4-BE49-F238E27FC236}">
                <a16:creationId xmlns:a16="http://schemas.microsoft.com/office/drawing/2014/main" id="{2DED3D4C-56E3-7739-6ED3-1603ECF9F4B9}"/>
              </a:ext>
            </a:extLst>
          </p:cNvPr>
          <p:cNvSpPr txBox="1">
            <a:spLocks/>
          </p:cNvSpPr>
          <p:nvPr/>
        </p:nvSpPr>
        <p:spPr>
          <a:xfrm>
            <a:off x="416613" y="729351"/>
            <a:ext cx="10572221" cy="769441"/>
          </a:xfrm>
          <a:prstGeom prst="rect">
            <a:avLst/>
          </a:prstGeom>
        </p:spPr>
        <p:txBody>
          <a:bodyPr vert="horz" wrap="square" lIns="0" tIns="0" rIns="0" bIns="0">
            <a:spAutoFit/>
          </a:bodyPr>
          <a:lstStyle>
            <a:lvl1pPr>
              <a:defRPr sz="5000" b="1" i="0">
                <a:solidFill>
                  <a:srgbClr val="63609A"/>
                </a:solidFill>
                <a:latin typeface="Times New Roman"/>
                <a:ea typeface="Trebuchet MS" charset="0"/>
                <a:cs typeface="Times New Roman"/>
              </a:defRPr>
            </a:lvl1pPr>
          </a:lstStyle>
          <a:p>
            <a:pPr defTabSz="914400"/>
            <a:r>
              <a:rPr lang="da-DK" kern="0" dirty="0">
                <a:latin typeface="+mn-lt"/>
              </a:rPr>
              <a:t>Økonomi og tilskud</a:t>
            </a:r>
          </a:p>
        </p:txBody>
      </p:sp>
    </p:spTree>
    <p:extLst>
      <p:ext uri="{BB962C8B-B14F-4D97-AF65-F5344CB8AC3E}">
        <p14:creationId xmlns:p14="http://schemas.microsoft.com/office/powerpoint/2010/main" val="386920932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6B7C36F-DEE0-5264-3176-996940EE09D2}"/>
              </a:ext>
            </a:extLst>
          </p:cNvPr>
          <p:cNvSpPr/>
          <p:nvPr/>
        </p:nvSpPr>
        <p:spPr>
          <a:xfrm>
            <a:off x="-1" y="1278785"/>
            <a:ext cx="9309005" cy="3588848"/>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382CD69-C0C4-C888-1ABE-4B33B44FFAB7}"/>
              </a:ext>
            </a:extLst>
          </p:cNvPr>
          <p:cNvSpPr>
            <a:spLocks noGrp="1"/>
          </p:cNvSpPr>
          <p:nvPr>
            <p:ph type="title"/>
          </p:nvPr>
        </p:nvSpPr>
        <p:spPr>
          <a:xfrm>
            <a:off x="454910" y="373164"/>
            <a:ext cx="10572221" cy="769441"/>
          </a:xfrm>
        </p:spPr>
        <p:txBody>
          <a:bodyPr/>
          <a:lstStyle/>
          <a:p>
            <a:r>
              <a:rPr lang="da-DK" dirty="0">
                <a:latin typeface="+mn-lt"/>
              </a:rPr>
              <a:t>Medicin og rejser</a:t>
            </a:r>
          </a:p>
        </p:txBody>
      </p:sp>
      <p:grpSp>
        <p:nvGrpSpPr>
          <p:cNvPr id="7" name="Gruppe 6">
            <a:extLst>
              <a:ext uri="{FF2B5EF4-FFF2-40B4-BE49-F238E27FC236}">
                <a16:creationId xmlns:a16="http://schemas.microsoft.com/office/drawing/2014/main" id="{ABE620BC-D877-F50A-551C-9F174F32CD49}"/>
              </a:ext>
            </a:extLst>
          </p:cNvPr>
          <p:cNvGrpSpPr/>
          <p:nvPr/>
        </p:nvGrpSpPr>
        <p:grpSpPr>
          <a:xfrm>
            <a:off x="273862" y="1017528"/>
            <a:ext cx="11918138" cy="5550912"/>
            <a:chOff x="273862" y="1017528"/>
            <a:chExt cx="11918138" cy="5550912"/>
          </a:xfrm>
        </p:grpSpPr>
        <p:pic>
          <p:nvPicPr>
            <p:cNvPr id="10" name="Billede 9">
              <a:extLst>
                <a:ext uri="{FF2B5EF4-FFF2-40B4-BE49-F238E27FC236}">
                  <a16:creationId xmlns:a16="http://schemas.microsoft.com/office/drawing/2014/main" id="{BE4BFE93-027B-693D-E041-5587629ED02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73862" y="1017528"/>
              <a:ext cx="11918138" cy="5550912"/>
            </a:xfrm>
            <a:prstGeom prst="rect">
              <a:avLst/>
            </a:prstGeom>
          </p:spPr>
        </p:pic>
        <p:pic>
          <p:nvPicPr>
            <p:cNvPr id="5" name="Billede 4">
              <a:extLst>
                <a:ext uri="{FF2B5EF4-FFF2-40B4-BE49-F238E27FC236}">
                  <a16:creationId xmlns:a16="http://schemas.microsoft.com/office/drawing/2014/main" id="{9F7F3891-7288-560A-71DC-08E7FD69F303}"/>
                </a:ext>
              </a:extLst>
            </p:cNvPr>
            <p:cNvPicPr>
              <a:picLocks noChangeAspect="1"/>
            </p:cNvPicPr>
            <p:nvPr/>
          </p:nvPicPr>
          <p:blipFill>
            <a:blip r:embed="rId4">
              <a:lum bright="70000" contrast="-70000"/>
              <a:extLst>
                <a:ext uri="{28A0092B-C50C-407E-A947-70E740481C1C}">
                  <a14:useLocalDpi xmlns:a14="http://schemas.microsoft.com/office/drawing/2010/main"/>
                </a:ext>
              </a:extLst>
            </a:blip>
            <a:srcRect/>
            <a:stretch/>
          </p:blipFill>
          <p:spPr>
            <a:xfrm>
              <a:off x="273862" y="1017528"/>
              <a:ext cx="9035142" cy="2784451"/>
            </a:xfrm>
            <a:prstGeom prst="rect">
              <a:avLst/>
            </a:prstGeom>
          </p:spPr>
        </p:pic>
        <p:pic>
          <p:nvPicPr>
            <p:cNvPr id="6" name="Billede 5">
              <a:extLst>
                <a:ext uri="{FF2B5EF4-FFF2-40B4-BE49-F238E27FC236}">
                  <a16:creationId xmlns:a16="http://schemas.microsoft.com/office/drawing/2014/main" id="{B49CE38B-A130-DBD6-B4AC-F1D06ED99E96}"/>
                </a:ext>
              </a:extLst>
            </p:cNvPr>
            <p:cNvPicPr>
              <a:picLocks noChangeAspect="1"/>
            </p:cNvPicPr>
            <p:nvPr/>
          </p:nvPicPr>
          <p:blipFill>
            <a:blip r:embed="rId5">
              <a:lum bright="70000" contrast="-70000"/>
              <a:extLst>
                <a:ext uri="{28A0092B-C50C-407E-A947-70E740481C1C}">
                  <a14:useLocalDpi xmlns:a14="http://schemas.microsoft.com/office/drawing/2010/main"/>
                </a:ext>
              </a:extLst>
            </a:blip>
            <a:srcRect/>
            <a:stretch/>
          </p:blipFill>
          <p:spPr>
            <a:xfrm>
              <a:off x="280737" y="1025718"/>
              <a:ext cx="7020712" cy="3841915"/>
            </a:xfrm>
            <a:prstGeom prst="rect">
              <a:avLst/>
            </a:prstGeom>
          </p:spPr>
        </p:pic>
      </p:grpSp>
      <p:sp>
        <p:nvSpPr>
          <p:cNvPr id="3" name="Pladsholder til indhold 2">
            <a:extLst>
              <a:ext uri="{FF2B5EF4-FFF2-40B4-BE49-F238E27FC236}">
                <a16:creationId xmlns:a16="http://schemas.microsoft.com/office/drawing/2014/main" id="{50BAAEE1-395C-C572-6267-4832B1010004}"/>
              </a:ext>
            </a:extLst>
          </p:cNvPr>
          <p:cNvSpPr>
            <a:spLocks noGrp="1"/>
          </p:cNvSpPr>
          <p:nvPr>
            <p:ph idx="1"/>
          </p:nvPr>
        </p:nvSpPr>
        <p:spPr>
          <a:xfrm>
            <a:off x="454910" y="1775866"/>
            <a:ext cx="8145951" cy="2215991"/>
          </a:xfrm>
        </p:spPr>
        <p:txBody>
          <a:bodyPr/>
          <a:lstStyle/>
          <a:p>
            <a:pPr marL="342900" indent="-342900">
              <a:buFont typeface="Arial" panose="020B0604020202020204" pitchFamily="34" charset="0"/>
              <a:buChar char="•"/>
            </a:pPr>
            <a:r>
              <a:rPr lang="da-DK" sz="1800" b="0" dirty="0">
                <a:solidFill>
                  <a:schemeClr val="bg1"/>
                </a:solidFill>
                <a:latin typeface="+mn-lt"/>
              </a:rPr>
              <a:t>ADHD medicin kræver </a:t>
            </a:r>
            <a:r>
              <a:rPr lang="da-DK" sz="1800" b="0" dirty="0" err="1">
                <a:solidFill>
                  <a:schemeClr val="bg1"/>
                </a:solidFill>
                <a:latin typeface="+mn-lt"/>
              </a:rPr>
              <a:t>pillepas</a:t>
            </a:r>
            <a:r>
              <a:rPr lang="da-DK" sz="1800" b="0" dirty="0">
                <a:solidFill>
                  <a:schemeClr val="bg1"/>
                </a:solidFill>
                <a:latin typeface="+mn-lt"/>
              </a:rPr>
              <a:t> når det medbringes på en rejse</a:t>
            </a:r>
          </a:p>
          <a:p>
            <a:pPr marL="342900" indent="-342900">
              <a:buFont typeface="Arial" panose="020B0604020202020204" pitchFamily="34" charset="0"/>
              <a:buChar char="•"/>
            </a:pPr>
            <a:r>
              <a:rPr lang="da-DK" sz="1800" b="0" dirty="0">
                <a:solidFill>
                  <a:schemeClr val="bg1"/>
                </a:solidFill>
                <a:latin typeface="+mn-lt"/>
              </a:rPr>
              <a:t>Ved rejser indenfor EU/Schengen kan det udstedes via apoteket</a:t>
            </a:r>
          </a:p>
          <a:p>
            <a:pPr marL="342900" indent="-342900">
              <a:buFont typeface="Arial" panose="020B0604020202020204" pitchFamily="34" charset="0"/>
              <a:buChar char="•"/>
            </a:pPr>
            <a:r>
              <a:rPr lang="da-DK" sz="1800" b="0" dirty="0">
                <a:solidFill>
                  <a:schemeClr val="bg1"/>
                </a:solidFill>
                <a:latin typeface="+mn-lt"/>
              </a:rPr>
              <a:t>Ved rejser udenfor EU skal den behandlingsansvarlige læge udstede en medicinattest på engelsk</a:t>
            </a:r>
          </a:p>
          <a:p>
            <a:pPr marL="342900" indent="-342900">
              <a:buFont typeface="Arial" panose="020B0604020202020204" pitchFamily="34" charset="0"/>
              <a:buChar char="•"/>
            </a:pPr>
            <a:r>
              <a:rPr lang="da-DK" sz="1800" b="0" dirty="0">
                <a:solidFill>
                  <a:schemeClr val="bg1"/>
                </a:solidFill>
                <a:latin typeface="+mn-lt"/>
              </a:rPr>
              <a:t>Undersøg i god tid om der er særlige forholdsregler </a:t>
            </a:r>
            <a:r>
              <a:rPr lang="da-DK" sz="1800" b="0" dirty="0" err="1">
                <a:solidFill>
                  <a:schemeClr val="bg1"/>
                </a:solidFill>
                <a:latin typeface="+mn-lt"/>
              </a:rPr>
              <a:t>ift</a:t>
            </a:r>
            <a:r>
              <a:rPr lang="da-DK" sz="1800" b="0" dirty="0">
                <a:solidFill>
                  <a:schemeClr val="bg1"/>
                </a:solidFill>
                <a:latin typeface="+mn-lt"/>
              </a:rPr>
              <a:t>. din kommende rejse. Typisk via ambassadens eller udenrigsministeriets hjemmeside. Ligeledes hvis du planlægger et længerevarende ophold i udlandet</a:t>
            </a:r>
          </a:p>
          <a:p>
            <a:pPr marL="342900" indent="-342900">
              <a:buFont typeface="Arial" panose="020B0604020202020204" pitchFamily="34" charset="0"/>
              <a:buChar char="•"/>
            </a:pPr>
            <a:endParaRPr lang="da-DK" sz="1800" b="0" dirty="0">
              <a:solidFill>
                <a:schemeClr val="bg1"/>
              </a:solidFill>
              <a:latin typeface="+mn-lt"/>
            </a:endParaRPr>
          </a:p>
        </p:txBody>
      </p:sp>
    </p:spTree>
    <p:extLst>
      <p:ext uri="{BB962C8B-B14F-4D97-AF65-F5344CB8AC3E}">
        <p14:creationId xmlns:p14="http://schemas.microsoft.com/office/powerpoint/2010/main" val="360817486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C65B0058-7E38-7D7D-4791-A7DB06896E3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 y="2280967"/>
            <a:ext cx="7002781" cy="5086942"/>
          </a:xfrm>
          <a:prstGeom prst="rect">
            <a:avLst/>
          </a:prstGeom>
        </p:spPr>
      </p:pic>
      <p:sp>
        <p:nvSpPr>
          <p:cNvPr id="2" name="Titel 1">
            <a:extLst>
              <a:ext uri="{FF2B5EF4-FFF2-40B4-BE49-F238E27FC236}">
                <a16:creationId xmlns:a16="http://schemas.microsoft.com/office/drawing/2014/main" id="{2A34324C-5E48-9FFC-3A93-BEAE78F4E970}"/>
              </a:ext>
            </a:extLst>
          </p:cNvPr>
          <p:cNvSpPr>
            <a:spLocks noGrp="1"/>
          </p:cNvSpPr>
          <p:nvPr>
            <p:ph type="title"/>
          </p:nvPr>
        </p:nvSpPr>
        <p:spPr>
          <a:xfrm>
            <a:off x="634629" y="716862"/>
            <a:ext cx="10572221" cy="769441"/>
          </a:xfrm>
        </p:spPr>
        <p:txBody>
          <a:bodyPr/>
          <a:lstStyle/>
          <a:p>
            <a:r>
              <a:rPr lang="da-DK" dirty="0">
                <a:latin typeface="+mn-lt"/>
              </a:rPr>
              <a:t>Medicin og trafik</a:t>
            </a:r>
          </a:p>
        </p:txBody>
      </p:sp>
      <p:sp>
        <p:nvSpPr>
          <p:cNvPr id="3" name="Pladsholder til indhold 2">
            <a:extLst>
              <a:ext uri="{FF2B5EF4-FFF2-40B4-BE49-F238E27FC236}">
                <a16:creationId xmlns:a16="http://schemas.microsoft.com/office/drawing/2014/main" id="{00656C4B-1F39-6E10-3321-B1E93B365F6F}"/>
              </a:ext>
            </a:extLst>
          </p:cNvPr>
          <p:cNvSpPr>
            <a:spLocks noGrp="1"/>
          </p:cNvSpPr>
          <p:nvPr>
            <p:ph idx="1"/>
          </p:nvPr>
        </p:nvSpPr>
        <p:spPr>
          <a:xfrm>
            <a:off x="6035040" y="1840031"/>
            <a:ext cx="5836920" cy="2719434"/>
          </a:xfrm>
        </p:spPr>
        <p:txBody>
          <a:bodyPr>
            <a:noAutofit/>
          </a:bodyPr>
          <a:lstStyle/>
          <a:p>
            <a:pPr marL="285750" indent="-285750">
              <a:buFont typeface="Arial" panose="020B0604020202020204" pitchFamily="34" charset="0"/>
              <a:buChar char="•"/>
            </a:pPr>
            <a:r>
              <a:rPr lang="da-DK" sz="1800" b="0" dirty="0">
                <a:solidFill>
                  <a:srgbClr val="70578B"/>
                </a:solidFill>
                <a:latin typeface="+mn-lt"/>
              </a:rPr>
              <a:t>Statistisk set er mennesker med ADHD oftere involveret i trafikuheld end den generelle befolkning. </a:t>
            </a:r>
          </a:p>
          <a:p>
            <a:pPr marL="285750" indent="-285750">
              <a:buFont typeface="Arial" panose="020B0604020202020204" pitchFamily="34" charset="0"/>
              <a:buChar char="•"/>
            </a:pPr>
            <a:r>
              <a:rPr lang="da-DK" sz="1800" b="0" dirty="0">
                <a:solidFill>
                  <a:srgbClr val="70578B"/>
                </a:solidFill>
                <a:latin typeface="+mn-lt"/>
              </a:rPr>
              <a:t>Korrekt medicinsk behandling er beskyttende</a:t>
            </a:r>
          </a:p>
          <a:p>
            <a:pPr marL="285750" indent="-285750">
              <a:buFont typeface="Arial" panose="020B0604020202020204" pitchFamily="34" charset="0"/>
              <a:buChar char="•"/>
            </a:pPr>
            <a:r>
              <a:rPr lang="da-DK" sz="1800" b="0" dirty="0">
                <a:solidFill>
                  <a:srgbClr val="70578B"/>
                </a:solidFill>
                <a:latin typeface="+mn-lt"/>
              </a:rPr>
              <a:t>Hav altid en dokumentation af din medicinske behandling med dig. Fx Medicinkort appen eller en pakning med label</a:t>
            </a:r>
          </a:p>
          <a:p>
            <a:pPr marL="285750" indent="-285750">
              <a:buFont typeface="Arial" panose="020B0604020202020204" pitchFamily="34" charset="0"/>
              <a:buChar char="•"/>
            </a:pPr>
            <a:r>
              <a:rPr lang="da-DK" sz="1800" b="0" dirty="0">
                <a:solidFill>
                  <a:srgbClr val="70578B"/>
                </a:solidFill>
                <a:latin typeface="+mn-lt"/>
              </a:rPr>
              <a:t>Elvanse og Attentin vil kunne slå ud som amfetamin på en narkotikatest</a:t>
            </a:r>
          </a:p>
          <a:p>
            <a:pPr marL="285750" indent="-285750">
              <a:buFont typeface="Arial" panose="020B0604020202020204" pitchFamily="34" charset="0"/>
              <a:buChar char="•"/>
            </a:pPr>
            <a:r>
              <a:rPr lang="da-DK" sz="1800" b="0" dirty="0">
                <a:solidFill>
                  <a:srgbClr val="70578B"/>
                </a:solidFill>
                <a:latin typeface="+mn-lt"/>
              </a:rPr>
              <a:t>Får du ADHD-medicin og har kørekort, skal du som regel have en ny lægeattest efter 2 år ved ADHD behandling og ansøgning om kørekort</a:t>
            </a:r>
          </a:p>
        </p:txBody>
      </p:sp>
      <p:cxnSp>
        <p:nvCxnSpPr>
          <p:cNvPr id="5" name="Lige forbindelse 4">
            <a:extLst>
              <a:ext uri="{FF2B5EF4-FFF2-40B4-BE49-F238E27FC236}">
                <a16:creationId xmlns:a16="http://schemas.microsoft.com/office/drawing/2014/main" id="{4FA934F0-D4E0-1B12-A210-F9CB5445C240}"/>
              </a:ext>
            </a:extLst>
          </p:cNvPr>
          <p:cNvCxnSpPr/>
          <p:nvPr/>
        </p:nvCxnSpPr>
        <p:spPr>
          <a:xfrm>
            <a:off x="5927089" y="4542790"/>
            <a:ext cx="5935981" cy="0"/>
          </a:xfrm>
          <a:prstGeom prst="line">
            <a:avLst/>
          </a:prstGeom>
          <a:ln w="12700">
            <a:solidFill>
              <a:srgbClr val="70578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D8BD0DB-0FE7-3889-31BA-973AEBB3966D}"/>
              </a:ext>
            </a:extLst>
          </p:cNvPr>
          <p:cNvSpPr txBox="1"/>
          <p:nvPr/>
        </p:nvSpPr>
        <p:spPr>
          <a:xfrm>
            <a:off x="5658928" y="6245525"/>
            <a:ext cx="3864634" cy="461665"/>
          </a:xfrm>
          <a:prstGeom prst="rect">
            <a:avLst/>
          </a:prstGeom>
          <a:noFill/>
        </p:spPr>
        <p:txBody>
          <a:bodyPr wrap="square" rtlCol="0">
            <a:spAutoFit/>
          </a:bodyPr>
          <a:lstStyle/>
          <a:p>
            <a:pPr algn="l"/>
            <a:r>
              <a:rPr lang="en-US" sz="1200" dirty="0">
                <a:hlinkClick r:id="rId4"/>
              </a:rPr>
              <a:t>https://www.fstyr.dk/privat/koerekort/oevrige-/medicin-og-sikker-koersel</a:t>
            </a:r>
            <a:r>
              <a:rPr lang="en-US" sz="1200" dirty="0"/>
              <a:t> august 2025</a:t>
            </a:r>
            <a:endParaRPr lang="en-DK" sz="1200" dirty="0"/>
          </a:p>
        </p:txBody>
      </p:sp>
    </p:spTree>
    <p:extLst>
      <p:ext uri="{BB962C8B-B14F-4D97-AF65-F5344CB8AC3E}">
        <p14:creationId xmlns:p14="http://schemas.microsoft.com/office/powerpoint/2010/main" val="257819396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E585B531-7B7F-F9AC-4D16-15369F6C8CE6}"/>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3775711" y="461876"/>
            <a:ext cx="8416290" cy="6332220"/>
          </a:xfrm>
          <a:prstGeom prst="rect">
            <a:avLst/>
          </a:prstGeom>
        </p:spPr>
      </p:pic>
      <p:sp>
        <p:nvSpPr>
          <p:cNvPr id="2" name="Titel 1">
            <a:extLst>
              <a:ext uri="{FF2B5EF4-FFF2-40B4-BE49-F238E27FC236}">
                <a16:creationId xmlns:a16="http://schemas.microsoft.com/office/drawing/2014/main" id="{5F78622D-FC2E-8BC1-B1AA-93D06C014629}"/>
              </a:ext>
            </a:extLst>
          </p:cNvPr>
          <p:cNvSpPr>
            <a:spLocks noGrp="1"/>
          </p:cNvSpPr>
          <p:nvPr>
            <p:ph type="title"/>
          </p:nvPr>
        </p:nvSpPr>
        <p:spPr>
          <a:xfrm>
            <a:off x="809888" y="205920"/>
            <a:ext cx="10572221" cy="769441"/>
          </a:xfrm>
        </p:spPr>
        <p:txBody>
          <a:bodyPr/>
          <a:lstStyle/>
          <a:p>
            <a:r>
              <a:rPr lang="da-DK" dirty="0">
                <a:latin typeface="+mn-lt"/>
              </a:rPr>
              <a:t>Medicin og misbrug</a:t>
            </a:r>
          </a:p>
        </p:txBody>
      </p:sp>
      <p:sp>
        <p:nvSpPr>
          <p:cNvPr id="6" name="Rektangel 5">
            <a:extLst>
              <a:ext uri="{FF2B5EF4-FFF2-40B4-BE49-F238E27FC236}">
                <a16:creationId xmlns:a16="http://schemas.microsoft.com/office/drawing/2014/main" id="{C7BA3C93-EB82-848A-EFDC-CAED543ABB53}"/>
              </a:ext>
            </a:extLst>
          </p:cNvPr>
          <p:cNvSpPr/>
          <p:nvPr/>
        </p:nvSpPr>
        <p:spPr>
          <a:xfrm>
            <a:off x="0" y="1584450"/>
            <a:ext cx="7551420" cy="3689099"/>
          </a:xfrm>
          <a:prstGeom prst="rect">
            <a:avLst/>
          </a:prstGeom>
          <a:solidFill>
            <a:srgbClr val="70578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FC1E1C9B-697B-C572-C2E7-1F7DCDA138F6}"/>
              </a:ext>
            </a:extLst>
          </p:cNvPr>
          <p:cNvSpPr>
            <a:spLocks noGrp="1"/>
          </p:cNvSpPr>
          <p:nvPr>
            <p:ph idx="1"/>
          </p:nvPr>
        </p:nvSpPr>
        <p:spPr>
          <a:xfrm>
            <a:off x="809888" y="2089103"/>
            <a:ext cx="5827132" cy="2154436"/>
          </a:xfrm>
        </p:spPr>
        <p:txBody>
          <a:bodyPr/>
          <a:lstStyle/>
          <a:p>
            <a:pPr marL="457200" indent="-457200">
              <a:buFont typeface="Arial" panose="020B0604020202020204" pitchFamily="34" charset="0"/>
              <a:buChar char="•"/>
            </a:pPr>
            <a:r>
              <a:rPr lang="da-DK" sz="2000" dirty="0">
                <a:solidFill>
                  <a:schemeClr val="bg1"/>
                </a:solidFill>
                <a:latin typeface="+mn-lt"/>
              </a:rPr>
              <a:t>Forsigtighed ved indtag af alkohol, man vil typisk blive hurtigere beruset når man har ADHD medicin i blodet</a:t>
            </a:r>
          </a:p>
          <a:p>
            <a:pPr marL="457200" indent="-457200">
              <a:buFont typeface="Arial" panose="020B0604020202020204" pitchFamily="34" charset="0"/>
              <a:buChar char="•"/>
            </a:pPr>
            <a:r>
              <a:rPr lang="da-DK" sz="2000" dirty="0">
                <a:solidFill>
                  <a:schemeClr val="bg1"/>
                </a:solidFill>
                <a:latin typeface="+mn-lt"/>
              </a:rPr>
              <a:t>Misbrug af alkohol, hash eller psykoaktive stoffer </a:t>
            </a:r>
          </a:p>
          <a:p>
            <a:pPr marL="457200" indent="-457200">
              <a:buFont typeface="Arial" panose="020B0604020202020204" pitchFamily="34" charset="0"/>
              <a:buChar char="•"/>
            </a:pPr>
            <a:r>
              <a:rPr lang="da-DK" sz="2000" dirty="0">
                <a:solidFill>
                  <a:schemeClr val="bg1"/>
                </a:solidFill>
                <a:latin typeface="+mn-lt"/>
              </a:rPr>
              <a:t>Din behandler vil screene </a:t>
            </a:r>
            <a:r>
              <a:rPr lang="da-DK" sz="2000" dirty="0" err="1">
                <a:solidFill>
                  <a:schemeClr val="bg1"/>
                </a:solidFill>
                <a:latin typeface="+mn-lt"/>
              </a:rPr>
              <a:t>ift</a:t>
            </a:r>
            <a:r>
              <a:rPr lang="da-DK" sz="2000" dirty="0">
                <a:solidFill>
                  <a:schemeClr val="bg1"/>
                </a:solidFill>
                <a:latin typeface="+mn-lt"/>
              </a:rPr>
              <a:t>. misbrug og vil kunne hjælpe med kontakt til rusmiddelbehandling</a:t>
            </a:r>
          </a:p>
          <a:p>
            <a:pPr marL="457200" indent="-457200">
              <a:buFont typeface="Arial" panose="020B0604020202020204" pitchFamily="34" charset="0"/>
              <a:buChar char="•"/>
            </a:pPr>
            <a:r>
              <a:rPr lang="da-DK" sz="2000" dirty="0">
                <a:solidFill>
                  <a:schemeClr val="bg1"/>
                </a:solidFill>
                <a:latin typeface="+mn-lt"/>
              </a:rPr>
              <a:t>Misbrug er ikke foreneligt med ADHD behandling</a:t>
            </a:r>
          </a:p>
        </p:txBody>
      </p:sp>
    </p:spTree>
    <p:extLst>
      <p:ext uri="{BB962C8B-B14F-4D97-AF65-F5344CB8AC3E}">
        <p14:creationId xmlns:p14="http://schemas.microsoft.com/office/powerpoint/2010/main" val="126402539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88E57-A3F0-D178-0F63-D449101BC7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A6C615-C442-0469-9C24-D7A86BC435A6}"/>
              </a:ext>
            </a:extLst>
          </p:cNvPr>
          <p:cNvSpPr>
            <a:spLocks noGrp="1"/>
          </p:cNvSpPr>
          <p:nvPr>
            <p:ph type="title"/>
          </p:nvPr>
        </p:nvSpPr>
        <p:spPr>
          <a:xfrm>
            <a:off x="809889" y="524582"/>
            <a:ext cx="10572221" cy="769441"/>
          </a:xfrm>
        </p:spPr>
        <p:txBody>
          <a:bodyPr/>
          <a:lstStyle/>
          <a:p>
            <a:r>
              <a:rPr lang="da-DK" dirty="0">
                <a:latin typeface="+mn-lt"/>
              </a:rPr>
              <a:t>ADHD og seksualitet</a:t>
            </a:r>
          </a:p>
        </p:txBody>
      </p:sp>
      <p:sp>
        <p:nvSpPr>
          <p:cNvPr id="6" name="Rektangel 5">
            <a:extLst>
              <a:ext uri="{FF2B5EF4-FFF2-40B4-BE49-F238E27FC236}">
                <a16:creationId xmlns:a16="http://schemas.microsoft.com/office/drawing/2014/main" id="{792789B2-5B96-9064-1612-5561C718E9D3}"/>
              </a:ext>
            </a:extLst>
          </p:cNvPr>
          <p:cNvSpPr/>
          <p:nvPr/>
        </p:nvSpPr>
        <p:spPr>
          <a:xfrm>
            <a:off x="0" y="1584450"/>
            <a:ext cx="12192000" cy="3689099"/>
          </a:xfrm>
          <a:prstGeom prst="rect">
            <a:avLst/>
          </a:prstGeom>
          <a:solidFill>
            <a:srgbClr val="E5DBF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4CB31200-8897-4F5F-4860-95967E5D00FF}"/>
              </a:ext>
            </a:extLst>
          </p:cNvPr>
          <p:cNvSpPr>
            <a:spLocks noGrp="1"/>
          </p:cNvSpPr>
          <p:nvPr>
            <p:ph idx="1"/>
          </p:nvPr>
        </p:nvSpPr>
        <p:spPr>
          <a:xfrm>
            <a:off x="809888" y="2165303"/>
            <a:ext cx="6261472" cy="2215991"/>
          </a:xfrm>
        </p:spPr>
        <p:txBody>
          <a:bodyPr/>
          <a:lstStyle/>
          <a:p>
            <a:pPr marL="457200" indent="-457200">
              <a:buFont typeface="Arial" panose="020B0604020202020204" pitchFamily="34" charset="0"/>
              <a:buChar char="•"/>
            </a:pPr>
            <a:r>
              <a:rPr lang="da-DK" sz="2400" b="0" dirty="0">
                <a:solidFill>
                  <a:srgbClr val="70578B"/>
                </a:solidFill>
                <a:latin typeface="+mn-lt"/>
              </a:rPr>
              <a:t>At fungere godt seksuelt er vigtigt for trivsel og parforhold</a:t>
            </a:r>
          </a:p>
          <a:p>
            <a:pPr marL="457200" indent="-457200">
              <a:buFont typeface="Arial" panose="020B0604020202020204" pitchFamily="34" charset="0"/>
              <a:buChar char="•"/>
            </a:pPr>
            <a:r>
              <a:rPr lang="da-DK" sz="2400" b="0" dirty="0">
                <a:solidFill>
                  <a:srgbClr val="70578B"/>
                </a:solidFill>
                <a:latin typeface="+mn-lt"/>
              </a:rPr>
              <a:t>Nogle kan opleve ændringer eller vanskeligheder når man opstarter i medicin</a:t>
            </a:r>
          </a:p>
          <a:p>
            <a:pPr marL="457200" indent="-457200">
              <a:buFont typeface="Arial" panose="020B0604020202020204" pitchFamily="34" charset="0"/>
              <a:buChar char="•"/>
            </a:pPr>
            <a:r>
              <a:rPr lang="da-DK" sz="2400" b="0" dirty="0">
                <a:solidFill>
                  <a:srgbClr val="70578B"/>
                </a:solidFill>
                <a:latin typeface="+mn-lt"/>
              </a:rPr>
              <a:t>Det er helt ok at tage dette emne op med din behandler, så der kan findes en løsning</a:t>
            </a:r>
          </a:p>
        </p:txBody>
      </p:sp>
      <p:pic>
        <p:nvPicPr>
          <p:cNvPr id="7" name="Billede 6">
            <a:extLst>
              <a:ext uri="{FF2B5EF4-FFF2-40B4-BE49-F238E27FC236}">
                <a16:creationId xmlns:a16="http://schemas.microsoft.com/office/drawing/2014/main" id="{453540D8-25DF-9E2C-050B-610E44D0E462}"/>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499303" y="1557706"/>
            <a:ext cx="4692697" cy="3715843"/>
          </a:xfrm>
          <a:prstGeom prst="rect">
            <a:avLst/>
          </a:prstGeom>
        </p:spPr>
      </p:pic>
    </p:spTree>
    <p:extLst>
      <p:ext uri="{BB962C8B-B14F-4D97-AF65-F5344CB8AC3E}">
        <p14:creationId xmlns:p14="http://schemas.microsoft.com/office/powerpoint/2010/main" val="156822375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A8FC09-1A6C-A719-1101-E523020BF70D}"/>
              </a:ext>
            </a:extLst>
          </p:cNvPr>
          <p:cNvSpPr>
            <a:spLocks noGrp="1"/>
          </p:cNvSpPr>
          <p:nvPr>
            <p:ph type="title"/>
          </p:nvPr>
        </p:nvSpPr>
        <p:spPr>
          <a:xfrm>
            <a:off x="809889" y="590413"/>
            <a:ext cx="10572221" cy="769441"/>
          </a:xfrm>
        </p:spPr>
        <p:txBody>
          <a:bodyPr/>
          <a:lstStyle/>
          <a:p>
            <a:r>
              <a:rPr lang="da-DK" dirty="0">
                <a:latin typeface="+mn-lt"/>
              </a:rPr>
              <a:t>Kvinder og ADHD</a:t>
            </a:r>
          </a:p>
        </p:txBody>
      </p:sp>
      <p:sp>
        <p:nvSpPr>
          <p:cNvPr id="3" name="Pladsholder til indhold 2">
            <a:extLst>
              <a:ext uri="{FF2B5EF4-FFF2-40B4-BE49-F238E27FC236}">
                <a16:creationId xmlns:a16="http://schemas.microsoft.com/office/drawing/2014/main" id="{5D4BD4A3-D54E-6C6C-E73B-5049D4264E67}"/>
              </a:ext>
            </a:extLst>
          </p:cNvPr>
          <p:cNvSpPr>
            <a:spLocks noGrp="1"/>
          </p:cNvSpPr>
          <p:nvPr>
            <p:ph idx="1"/>
          </p:nvPr>
        </p:nvSpPr>
        <p:spPr>
          <a:xfrm>
            <a:off x="809889" y="1705451"/>
            <a:ext cx="7511151" cy="3447098"/>
          </a:xfrm>
        </p:spPr>
        <p:txBody>
          <a:bodyPr/>
          <a:lstStyle/>
          <a:p>
            <a:pPr marL="342900" indent="-342900">
              <a:buFont typeface="Arial" panose="020B0604020202020204" pitchFamily="34" charset="0"/>
              <a:buChar char="•"/>
            </a:pPr>
            <a:r>
              <a:rPr lang="da-DK" sz="2400" b="0" dirty="0">
                <a:solidFill>
                  <a:srgbClr val="70578B"/>
                </a:solidFill>
                <a:latin typeface="+mn-lt"/>
              </a:rPr>
              <a:t>ADHD viser sig ofte på en anden måde hos kvinder end hos mænd </a:t>
            </a:r>
          </a:p>
          <a:p>
            <a:pPr marL="342900" indent="-342900">
              <a:buFont typeface="Arial" panose="020B0604020202020204" pitchFamily="34" charset="0"/>
              <a:buChar char="•"/>
            </a:pPr>
            <a:r>
              <a:rPr lang="da-DK" sz="2400" b="0" dirty="0">
                <a:solidFill>
                  <a:srgbClr val="70578B"/>
                </a:solidFill>
                <a:latin typeface="+mn-lt"/>
              </a:rPr>
              <a:t>Kvinder har tendens til at maskere symptomer og hæmme de hyperaktive symptomer</a:t>
            </a:r>
          </a:p>
          <a:p>
            <a:pPr marL="342900" indent="-342900">
              <a:buFont typeface="Arial" panose="020B0604020202020204" pitchFamily="34" charset="0"/>
              <a:buChar char="•"/>
            </a:pPr>
            <a:r>
              <a:rPr lang="da-DK" sz="2400" b="0" dirty="0">
                <a:solidFill>
                  <a:srgbClr val="70578B"/>
                </a:solidFill>
                <a:latin typeface="+mn-lt"/>
              </a:rPr>
              <a:t>Kvinder diagnosticeres typisk senere</a:t>
            </a:r>
          </a:p>
          <a:p>
            <a:pPr marL="342900" indent="-342900">
              <a:buFont typeface="Arial" panose="020B0604020202020204" pitchFamily="34" charset="0"/>
              <a:buChar char="•"/>
            </a:pPr>
            <a:r>
              <a:rPr lang="da-DK" sz="2400" b="0" dirty="0">
                <a:solidFill>
                  <a:srgbClr val="70578B"/>
                </a:solidFill>
                <a:latin typeface="+mn-lt"/>
              </a:rPr>
              <a:t>Kvinder har haft længerevarende stress og belastning</a:t>
            </a:r>
          </a:p>
          <a:p>
            <a:pPr marL="342900" indent="-342900">
              <a:buFont typeface="Arial" panose="020B0604020202020204" pitchFamily="34" charset="0"/>
              <a:buChar char="•"/>
            </a:pPr>
            <a:r>
              <a:rPr lang="da-DK" sz="2400" b="0" dirty="0">
                <a:solidFill>
                  <a:srgbClr val="70578B"/>
                </a:solidFill>
                <a:latin typeface="+mn-lt"/>
              </a:rPr>
              <a:t>Det høje stressniveau kan kræve forsigtighed ved opstart af medicin</a:t>
            </a:r>
          </a:p>
          <a:p>
            <a:pPr marL="457200" indent="-457200">
              <a:buFont typeface="Arial" panose="020B0604020202020204" pitchFamily="34" charset="0"/>
              <a:buChar char="•"/>
            </a:pPr>
            <a:endParaRPr lang="da-DK" sz="3200" b="0" dirty="0">
              <a:solidFill>
                <a:srgbClr val="70578B"/>
              </a:solidFill>
              <a:latin typeface="+mn-lt"/>
            </a:endParaRPr>
          </a:p>
        </p:txBody>
      </p:sp>
      <p:sp>
        <p:nvSpPr>
          <p:cNvPr id="4" name="Rektangel 3">
            <a:extLst>
              <a:ext uri="{FF2B5EF4-FFF2-40B4-BE49-F238E27FC236}">
                <a16:creationId xmlns:a16="http://schemas.microsoft.com/office/drawing/2014/main" id="{617CA62A-84FD-6F52-CCCF-F2AE57516DD8}"/>
              </a:ext>
            </a:extLst>
          </p:cNvPr>
          <p:cNvSpPr/>
          <p:nvPr/>
        </p:nvSpPr>
        <p:spPr>
          <a:xfrm>
            <a:off x="0" y="5006340"/>
            <a:ext cx="12192000" cy="185166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Picture 4" descr="A drawing of a person with a cloud on her head&#10;&#10;AI-generated content may be incorrect.">
            <a:extLst>
              <a:ext uri="{FF2B5EF4-FFF2-40B4-BE49-F238E27FC236}">
                <a16:creationId xmlns:a16="http://schemas.microsoft.com/office/drawing/2014/main" id="{6A3C0E33-E5FA-9F86-1D5A-5C2E44B67F57}"/>
              </a:ext>
            </a:extLst>
          </p:cNvPr>
          <p:cNvPicPr>
            <a:picLocks noChangeAspect="1"/>
          </p:cNvPicPr>
          <p:nvPr/>
        </p:nvPicPr>
        <p:blipFill>
          <a:blip r:embed="rId3"/>
          <a:stretch>
            <a:fillRect/>
          </a:stretch>
        </p:blipFill>
        <p:spPr>
          <a:xfrm>
            <a:off x="7604907" y="1080885"/>
            <a:ext cx="4333876" cy="5436764"/>
          </a:xfrm>
          <a:prstGeom prst="rect">
            <a:avLst/>
          </a:prstGeom>
        </p:spPr>
      </p:pic>
      <p:sp>
        <p:nvSpPr>
          <p:cNvPr id="7" name="TextBox 6">
            <a:extLst>
              <a:ext uri="{FF2B5EF4-FFF2-40B4-BE49-F238E27FC236}">
                <a16:creationId xmlns:a16="http://schemas.microsoft.com/office/drawing/2014/main" id="{7157E918-9782-9C1F-E713-9CB8A49585B5}"/>
              </a:ext>
            </a:extLst>
          </p:cNvPr>
          <p:cNvSpPr txBox="1"/>
          <p:nvPr/>
        </p:nvSpPr>
        <p:spPr>
          <a:xfrm>
            <a:off x="1043555" y="6157808"/>
            <a:ext cx="6682611" cy="738664"/>
          </a:xfrm>
          <a:prstGeom prst="rect">
            <a:avLst/>
          </a:prstGeom>
          <a:noFill/>
        </p:spPr>
        <p:txBody>
          <a:bodyPr wrap="square" rtlCol="0">
            <a:spAutoFit/>
          </a:bodyPr>
          <a:lstStyle/>
          <a:p>
            <a:pPr algn="l"/>
            <a:r>
              <a:rPr lang="en-US" sz="700" dirty="0"/>
              <a:t>Funke, V., </a:t>
            </a:r>
            <a:r>
              <a:rPr lang="en-US" sz="700" dirty="0" err="1"/>
              <a:t>Bürkner</a:t>
            </a:r>
            <a:r>
              <a:rPr lang="en-US" sz="700" dirty="0"/>
              <a:t>, P.-C., Muthuraman, M., et al. (2023). Female sex and burden of depressive symptoms predict insufficient response to telemedical treatment in adult attention-deficit/hyperactivity disorder. </a:t>
            </a:r>
            <a:r>
              <a:rPr lang="en-US" sz="700" i="1" dirty="0"/>
              <a:t>Frontiers in Psychiatry</a:t>
            </a:r>
            <a:r>
              <a:rPr lang="en-US" sz="700" dirty="0"/>
              <a:t>, 14, Article 1193898. </a:t>
            </a:r>
            <a:r>
              <a:rPr lang="en-US" sz="700" dirty="0">
                <a:hlinkClick r:id="rId4"/>
              </a:rPr>
              <a:t>https://doi.org/10.3389/fpsyt.2023.1193898</a:t>
            </a:r>
            <a:endParaRPr lang="en-US" sz="700" dirty="0"/>
          </a:p>
          <a:p>
            <a:pPr algn="l"/>
            <a:endParaRPr lang="en-US" sz="700" dirty="0"/>
          </a:p>
          <a:p>
            <a:pPr algn="l"/>
            <a:r>
              <a:rPr lang="en-US" sz="700" dirty="0"/>
              <a:t>Nielsen, E., Sørensen, H., &amp; Jensen, P. (2024). Gender differences in ADHD symptom presentation and diagnosis delay. European Child &amp; Adolescent Psychiatry. Advance online publication. </a:t>
            </a:r>
            <a:r>
              <a:rPr lang="en-US" sz="700" dirty="0">
                <a:hlinkClick r:id="rId5"/>
              </a:rPr>
              <a:t>https://doi.org/10.1007/s00787-024-02012-3</a:t>
            </a:r>
            <a:endParaRPr lang="en-US" sz="700" dirty="0"/>
          </a:p>
          <a:p>
            <a:pPr algn="l"/>
            <a:endParaRPr lang="en-DK" sz="700" dirty="0"/>
          </a:p>
        </p:txBody>
      </p:sp>
    </p:spTree>
    <p:extLst>
      <p:ext uri="{BB962C8B-B14F-4D97-AF65-F5344CB8AC3E}">
        <p14:creationId xmlns:p14="http://schemas.microsoft.com/office/powerpoint/2010/main" val="29378678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37CF4-35F6-B841-F956-67BF2EB661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D15A7E-AD8C-A273-557E-39CDAA98C2B5}"/>
              </a:ext>
            </a:extLst>
          </p:cNvPr>
          <p:cNvSpPr>
            <a:spLocks noGrp="1"/>
          </p:cNvSpPr>
          <p:nvPr>
            <p:ph type="title"/>
          </p:nvPr>
        </p:nvSpPr>
        <p:spPr>
          <a:xfrm>
            <a:off x="537788" y="196843"/>
            <a:ext cx="9241212" cy="769441"/>
          </a:xfrm>
        </p:spPr>
        <p:txBody>
          <a:bodyPr/>
          <a:lstStyle/>
          <a:p>
            <a:r>
              <a:rPr lang="da-DK" dirty="0">
                <a:latin typeface="+mn-lt"/>
              </a:rPr>
              <a:t>Kvinder og menstruationscyklus</a:t>
            </a:r>
          </a:p>
        </p:txBody>
      </p:sp>
      <p:sp>
        <p:nvSpPr>
          <p:cNvPr id="3" name="Pladsholder til indhold 2">
            <a:extLst>
              <a:ext uri="{FF2B5EF4-FFF2-40B4-BE49-F238E27FC236}">
                <a16:creationId xmlns:a16="http://schemas.microsoft.com/office/drawing/2014/main" id="{9A99C867-A4C7-123D-F0A1-9582632D4076}"/>
              </a:ext>
            </a:extLst>
          </p:cNvPr>
          <p:cNvSpPr>
            <a:spLocks noGrp="1"/>
          </p:cNvSpPr>
          <p:nvPr>
            <p:ph idx="1"/>
          </p:nvPr>
        </p:nvSpPr>
        <p:spPr>
          <a:xfrm>
            <a:off x="423488" y="1224581"/>
            <a:ext cx="6853612" cy="2585323"/>
          </a:xfrm>
        </p:spPr>
        <p:txBody>
          <a:bodyPr/>
          <a:lstStyle/>
          <a:p>
            <a:pPr marL="342900" indent="-342900">
              <a:buFont typeface="Arial" panose="020B0604020202020204" pitchFamily="34" charset="0"/>
              <a:buChar char="•"/>
            </a:pPr>
            <a:r>
              <a:rPr lang="da-DK" sz="2400" b="0" dirty="0">
                <a:solidFill>
                  <a:srgbClr val="70578B"/>
                </a:solidFill>
                <a:latin typeface="+mn-lt"/>
              </a:rPr>
              <a:t>Når østrogenniveauet er lavt, udskilles der mindre dopamin.</a:t>
            </a:r>
          </a:p>
          <a:p>
            <a:pPr marL="342900" indent="-342900">
              <a:buFont typeface="Arial" panose="020B0604020202020204" pitchFamily="34" charset="0"/>
              <a:buChar char="•"/>
            </a:pPr>
            <a:r>
              <a:rPr lang="da-DK" sz="2400" b="0" dirty="0">
                <a:solidFill>
                  <a:srgbClr val="70578B"/>
                </a:solidFill>
                <a:latin typeface="+mn-lt"/>
              </a:rPr>
              <a:t>Kvinder vil typisk opleve en opblussen af ADHD symptomer i de faser af cyklussen, hvor østrogenniveauet er lavt.</a:t>
            </a:r>
          </a:p>
          <a:p>
            <a:pPr marL="342900" indent="-342900">
              <a:buFont typeface="Arial" panose="020B0604020202020204" pitchFamily="34" charset="0"/>
              <a:buChar char="•"/>
            </a:pPr>
            <a:r>
              <a:rPr lang="da-DK" sz="2400" b="0" dirty="0">
                <a:solidFill>
                  <a:srgbClr val="70578B"/>
                </a:solidFill>
                <a:latin typeface="+mn-lt"/>
              </a:rPr>
              <a:t>Typisk føle sig mere uopmærksom, mere følsom og have sværere ved at komme i gang med opgaver. </a:t>
            </a:r>
          </a:p>
        </p:txBody>
      </p:sp>
      <p:pic>
        <p:nvPicPr>
          <p:cNvPr id="1026" name="Picture 2" descr="The Four Phases of Your Menstrual Cycle - Nourished By Nutrition">
            <a:extLst>
              <a:ext uri="{FF2B5EF4-FFF2-40B4-BE49-F238E27FC236}">
                <a16:creationId xmlns:a16="http://schemas.microsoft.com/office/drawing/2014/main" id="{663BC171-5C32-B307-3B79-62398B0739D4}"/>
              </a:ext>
            </a:extLst>
          </p:cNvPr>
          <p:cNvPicPr>
            <a:picLocks noChangeAspect="1" noChangeArrowheads="1"/>
          </p:cNvPicPr>
          <p:nvPr/>
        </p:nvPicPr>
        <p:blipFill rotWithShape="1">
          <a:blip r:embed="rId3">
            <a:clrChange>
              <a:clrFrom>
                <a:srgbClr val="FFF4ED"/>
              </a:clrFrom>
              <a:clrTo>
                <a:srgbClr val="FFF4ED">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l="15505" t="16223" r="16737" b="16104"/>
          <a:stretch>
            <a:fillRect/>
          </a:stretch>
        </p:blipFill>
        <p:spPr bwMode="auto">
          <a:xfrm>
            <a:off x="7277100" y="1335838"/>
            <a:ext cx="4822156" cy="4816043"/>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6">
            <a:extLst>
              <a:ext uri="{FF2B5EF4-FFF2-40B4-BE49-F238E27FC236}">
                <a16:creationId xmlns:a16="http://schemas.microsoft.com/office/drawing/2014/main" id="{B6845514-2252-0C04-5BD3-9FCEB19F31C0}"/>
              </a:ext>
            </a:extLst>
          </p:cNvPr>
          <p:cNvSpPr/>
          <p:nvPr/>
        </p:nvSpPr>
        <p:spPr>
          <a:xfrm>
            <a:off x="7114754" y="3162300"/>
            <a:ext cx="4822156" cy="1078062"/>
          </a:xfrm>
          <a:custGeom>
            <a:avLst/>
            <a:gdLst/>
            <a:ahLst/>
            <a:cxnLst/>
            <a:rect l="l" t="t" r="r" b="b"/>
            <a:pathLst>
              <a:path w="7560309" h="1673859">
                <a:moveTo>
                  <a:pt x="0" y="1673567"/>
                </a:moveTo>
                <a:lnTo>
                  <a:pt x="1692174" y="1673567"/>
                </a:lnTo>
                <a:lnTo>
                  <a:pt x="1725432" y="1670862"/>
                </a:lnTo>
                <a:lnTo>
                  <a:pt x="1764805" y="1663156"/>
                </a:lnTo>
                <a:lnTo>
                  <a:pt x="1809192" y="1651061"/>
                </a:lnTo>
                <a:lnTo>
                  <a:pt x="1857496" y="1635192"/>
                </a:lnTo>
                <a:lnTo>
                  <a:pt x="1908618" y="1616161"/>
                </a:lnTo>
                <a:lnTo>
                  <a:pt x="1961460" y="1594582"/>
                </a:lnTo>
                <a:lnTo>
                  <a:pt x="2014922" y="1571069"/>
                </a:lnTo>
                <a:lnTo>
                  <a:pt x="2067907" y="1546234"/>
                </a:lnTo>
                <a:lnTo>
                  <a:pt x="2119315" y="1520691"/>
                </a:lnTo>
                <a:lnTo>
                  <a:pt x="2168049" y="1495053"/>
                </a:lnTo>
                <a:lnTo>
                  <a:pt x="2213008" y="1469933"/>
                </a:lnTo>
                <a:lnTo>
                  <a:pt x="2253095" y="1445946"/>
                </a:lnTo>
                <a:lnTo>
                  <a:pt x="2287212" y="1423703"/>
                </a:lnTo>
                <a:lnTo>
                  <a:pt x="2338924" y="1383225"/>
                </a:lnTo>
                <a:lnTo>
                  <a:pt x="2396290" y="1330426"/>
                </a:lnTo>
                <a:lnTo>
                  <a:pt x="2428263" y="1298861"/>
                </a:lnTo>
                <a:lnTo>
                  <a:pt x="2461947" y="1264276"/>
                </a:lnTo>
                <a:lnTo>
                  <a:pt x="2496978" y="1226992"/>
                </a:lnTo>
                <a:lnTo>
                  <a:pt x="2532994" y="1187327"/>
                </a:lnTo>
                <a:lnTo>
                  <a:pt x="2569631" y="1145601"/>
                </a:lnTo>
                <a:lnTo>
                  <a:pt x="2606527" y="1102133"/>
                </a:lnTo>
                <a:lnTo>
                  <a:pt x="2643319" y="1057241"/>
                </a:lnTo>
                <a:lnTo>
                  <a:pt x="2679644" y="1011245"/>
                </a:lnTo>
                <a:lnTo>
                  <a:pt x="2715139" y="964464"/>
                </a:lnTo>
                <a:lnTo>
                  <a:pt x="2749442" y="917216"/>
                </a:lnTo>
                <a:lnTo>
                  <a:pt x="2782190" y="869822"/>
                </a:lnTo>
                <a:lnTo>
                  <a:pt x="2802794" y="837132"/>
                </a:lnTo>
                <a:lnTo>
                  <a:pt x="2824027" y="799745"/>
                </a:lnTo>
                <a:lnTo>
                  <a:pt x="2845825" y="758268"/>
                </a:lnTo>
                <a:lnTo>
                  <a:pt x="2868124" y="713308"/>
                </a:lnTo>
                <a:lnTo>
                  <a:pt x="2890863" y="665472"/>
                </a:lnTo>
                <a:lnTo>
                  <a:pt x="2913976" y="615367"/>
                </a:lnTo>
                <a:lnTo>
                  <a:pt x="2937401" y="563598"/>
                </a:lnTo>
                <a:lnTo>
                  <a:pt x="2961075" y="510773"/>
                </a:lnTo>
                <a:lnTo>
                  <a:pt x="2984934" y="457498"/>
                </a:lnTo>
                <a:lnTo>
                  <a:pt x="3008915" y="404379"/>
                </a:lnTo>
                <a:lnTo>
                  <a:pt x="3032954" y="352024"/>
                </a:lnTo>
                <a:lnTo>
                  <a:pt x="3056990" y="301040"/>
                </a:lnTo>
                <a:lnTo>
                  <a:pt x="3080957" y="252031"/>
                </a:lnTo>
                <a:lnTo>
                  <a:pt x="3104793" y="205606"/>
                </a:lnTo>
                <a:lnTo>
                  <a:pt x="3128435" y="162371"/>
                </a:lnTo>
                <a:lnTo>
                  <a:pt x="3151819" y="122933"/>
                </a:lnTo>
                <a:lnTo>
                  <a:pt x="3174882" y="87898"/>
                </a:lnTo>
                <a:lnTo>
                  <a:pt x="3219792" y="33463"/>
                </a:lnTo>
                <a:lnTo>
                  <a:pt x="3262658" y="3920"/>
                </a:lnTo>
                <a:lnTo>
                  <a:pt x="3283167" y="0"/>
                </a:lnTo>
                <a:lnTo>
                  <a:pt x="3327555" y="7750"/>
                </a:lnTo>
                <a:lnTo>
                  <a:pt x="3362990" y="28895"/>
                </a:lnTo>
                <a:lnTo>
                  <a:pt x="3390782" y="60270"/>
                </a:lnTo>
                <a:lnTo>
                  <a:pt x="3412239" y="98714"/>
                </a:lnTo>
                <a:lnTo>
                  <a:pt x="3428671" y="141064"/>
                </a:lnTo>
                <a:lnTo>
                  <a:pt x="3441388" y="184157"/>
                </a:lnTo>
                <a:lnTo>
                  <a:pt x="3451699" y="224831"/>
                </a:lnTo>
                <a:lnTo>
                  <a:pt x="3460913" y="259923"/>
                </a:lnTo>
                <a:lnTo>
                  <a:pt x="3470339" y="286270"/>
                </a:lnTo>
                <a:lnTo>
                  <a:pt x="3475829" y="301016"/>
                </a:lnTo>
                <a:lnTo>
                  <a:pt x="3483203" y="325715"/>
                </a:lnTo>
                <a:lnTo>
                  <a:pt x="3502827" y="400724"/>
                </a:lnTo>
                <a:lnTo>
                  <a:pt x="3514692" y="448907"/>
                </a:lnTo>
                <a:lnTo>
                  <a:pt x="3527669" y="502792"/>
                </a:lnTo>
                <a:lnTo>
                  <a:pt x="3541564" y="561316"/>
                </a:lnTo>
                <a:lnTo>
                  <a:pt x="3556186" y="623417"/>
                </a:lnTo>
                <a:lnTo>
                  <a:pt x="3571340" y="688031"/>
                </a:lnTo>
                <a:lnTo>
                  <a:pt x="3586835" y="754095"/>
                </a:lnTo>
                <a:lnTo>
                  <a:pt x="3602477" y="820547"/>
                </a:lnTo>
                <a:lnTo>
                  <a:pt x="3618073" y="886324"/>
                </a:lnTo>
                <a:lnTo>
                  <a:pt x="3633432" y="950363"/>
                </a:lnTo>
                <a:lnTo>
                  <a:pt x="3648359" y="1011600"/>
                </a:lnTo>
                <a:lnTo>
                  <a:pt x="3662662" y="1068973"/>
                </a:lnTo>
                <a:lnTo>
                  <a:pt x="3676148" y="1121420"/>
                </a:lnTo>
                <a:lnTo>
                  <a:pt x="3688624" y="1167876"/>
                </a:lnTo>
                <a:lnTo>
                  <a:pt x="3699897" y="1207280"/>
                </a:lnTo>
                <a:lnTo>
                  <a:pt x="3718065" y="1260678"/>
                </a:lnTo>
                <a:lnTo>
                  <a:pt x="3740963" y="1308998"/>
                </a:lnTo>
                <a:lnTo>
                  <a:pt x="3767430" y="1354751"/>
                </a:lnTo>
                <a:lnTo>
                  <a:pt x="3797823" y="1396262"/>
                </a:lnTo>
                <a:lnTo>
                  <a:pt x="3832499" y="1431856"/>
                </a:lnTo>
                <a:lnTo>
                  <a:pt x="3871816" y="1459860"/>
                </a:lnTo>
                <a:lnTo>
                  <a:pt x="3916132" y="1478597"/>
                </a:lnTo>
                <a:lnTo>
                  <a:pt x="3965804" y="1486395"/>
                </a:lnTo>
                <a:lnTo>
                  <a:pt x="3981164" y="1484212"/>
                </a:lnTo>
                <a:lnTo>
                  <a:pt x="4026940" y="1465230"/>
                </a:lnTo>
                <a:lnTo>
                  <a:pt x="4090311" y="1429073"/>
                </a:lnTo>
                <a:lnTo>
                  <a:pt x="4127662" y="1405422"/>
                </a:lnTo>
                <a:lnTo>
                  <a:pt x="4168295" y="1378518"/>
                </a:lnTo>
                <a:lnTo>
                  <a:pt x="4211836" y="1348708"/>
                </a:lnTo>
                <a:lnTo>
                  <a:pt x="4257913" y="1316340"/>
                </a:lnTo>
                <a:lnTo>
                  <a:pt x="4306153" y="1281760"/>
                </a:lnTo>
                <a:lnTo>
                  <a:pt x="4356185" y="1245316"/>
                </a:lnTo>
                <a:lnTo>
                  <a:pt x="4407635" y="1207354"/>
                </a:lnTo>
                <a:lnTo>
                  <a:pt x="4460131" y="1168222"/>
                </a:lnTo>
                <a:lnTo>
                  <a:pt x="4513301" y="1128267"/>
                </a:lnTo>
                <a:lnTo>
                  <a:pt x="4566772" y="1087835"/>
                </a:lnTo>
                <a:lnTo>
                  <a:pt x="4620172" y="1047274"/>
                </a:lnTo>
                <a:lnTo>
                  <a:pt x="4673127" y="1006931"/>
                </a:lnTo>
                <a:lnTo>
                  <a:pt x="4725267" y="967153"/>
                </a:lnTo>
                <a:lnTo>
                  <a:pt x="4776218" y="928287"/>
                </a:lnTo>
                <a:lnTo>
                  <a:pt x="4825607" y="890679"/>
                </a:lnTo>
                <a:lnTo>
                  <a:pt x="4873063" y="854678"/>
                </a:lnTo>
                <a:lnTo>
                  <a:pt x="4918212" y="820629"/>
                </a:lnTo>
                <a:lnTo>
                  <a:pt x="4960683" y="788881"/>
                </a:lnTo>
                <a:lnTo>
                  <a:pt x="5000102" y="759780"/>
                </a:lnTo>
                <a:lnTo>
                  <a:pt x="5036098" y="733673"/>
                </a:lnTo>
                <a:lnTo>
                  <a:pt x="5068298" y="710907"/>
                </a:lnTo>
                <a:lnTo>
                  <a:pt x="5119819" y="676787"/>
                </a:lnTo>
                <a:lnTo>
                  <a:pt x="5179118" y="646721"/>
                </a:lnTo>
                <a:lnTo>
                  <a:pt x="5223490" y="629065"/>
                </a:lnTo>
                <a:lnTo>
                  <a:pt x="5270772" y="613442"/>
                </a:lnTo>
                <a:lnTo>
                  <a:pt x="5320226" y="600134"/>
                </a:lnTo>
                <a:lnTo>
                  <a:pt x="5371114" y="589423"/>
                </a:lnTo>
                <a:lnTo>
                  <a:pt x="5422696" y="581593"/>
                </a:lnTo>
                <a:lnTo>
                  <a:pt x="5474235" y="576925"/>
                </a:lnTo>
                <a:lnTo>
                  <a:pt x="5524991" y="575703"/>
                </a:lnTo>
                <a:lnTo>
                  <a:pt x="5574227" y="578209"/>
                </a:lnTo>
                <a:lnTo>
                  <a:pt x="5621203" y="584725"/>
                </a:lnTo>
                <a:lnTo>
                  <a:pt x="5665182" y="595535"/>
                </a:lnTo>
                <a:lnTo>
                  <a:pt x="5705425" y="610920"/>
                </a:lnTo>
                <a:lnTo>
                  <a:pt x="5758344" y="642791"/>
                </a:lnTo>
                <a:lnTo>
                  <a:pt x="5811651" y="679615"/>
                </a:lnTo>
                <a:lnTo>
                  <a:pt x="5843114" y="702120"/>
                </a:lnTo>
                <a:lnTo>
                  <a:pt x="5877516" y="727096"/>
                </a:lnTo>
                <a:lnTo>
                  <a:pt x="5914658" y="754350"/>
                </a:lnTo>
                <a:lnTo>
                  <a:pt x="5954340" y="783687"/>
                </a:lnTo>
                <a:lnTo>
                  <a:pt x="5996362" y="814915"/>
                </a:lnTo>
                <a:lnTo>
                  <a:pt x="6040525" y="847840"/>
                </a:lnTo>
                <a:lnTo>
                  <a:pt x="6086628" y="882269"/>
                </a:lnTo>
                <a:lnTo>
                  <a:pt x="6134472" y="918008"/>
                </a:lnTo>
                <a:lnTo>
                  <a:pt x="6183858" y="954864"/>
                </a:lnTo>
                <a:lnTo>
                  <a:pt x="6234584" y="992643"/>
                </a:lnTo>
                <a:lnTo>
                  <a:pt x="6286452" y="1031153"/>
                </a:lnTo>
                <a:lnTo>
                  <a:pt x="6339261" y="1070200"/>
                </a:lnTo>
                <a:lnTo>
                  <a:pt x="6392813" y="1109589"/>
                </a:lnTo>
                <a:lnTo>
                  <a:pt x="6446906" y="1149129"/>
                </a:lnTo>
                <a:lnTo>
                  <a:pt x="6501342" y="1188625"/>
                </a:lnTo>
                <a:lnTo>
                  <a:pt x="6555921" y="1227885"/>
                </a:lnTo>
                <a:lnTo>
                  <a:pt x="6610442" y="1266714"/>
                </a:lnTo>
                <a:lnTo>
                  <a:pt x="6664706" y="1304919"/>
                </a:lnTo>
                <a:lnTo>
                  <a:pt x="6718513" y="1342308"/>
                </a:lnTo>
                <a:lnTo>
                  <a:pt x="6771663" y="1378686"/>
                </a:lnTo>
                <a:lnTo>
                  <a:pt x="6823957" y="1413859"/>
                </a:lnTo>
                <a:lnTo>
                  <a:pt x="6875195" y="1447636"/>
                </a:lnTo>
                <a:lnTo>
                  <a:pt x="6925177" y="1479822"/>
                </a:lnTo>
                <a:lnTo>
                  <a:pt x="6973703" y="1510224"/>
                </a:lnTo>
                <a:lnTo>
                  <a:pt x="7020573" y="1538648"/>
                </a:lnTo>
                <a:lnTo>
                  <a:pt x="7065588" y="1564902"/>
                </a:lnTo>
                <a:lnTo>
                  <a:pt x="7108547" y="1588791"/>
                </a:lnTo>
                <a:lnTo>
                  <a:pt x="7149252" y="1610122"/>
                </a:lnTo>
                <a:lnTo>
                  <a:pt x="7187502" y="1628702"/>
                </a:lnTo>
                <a:lnTo>
                  <a:pt x="7223097" y="1644338"/>
                </a:lnTo>
                <a:lnTo>
                  <a:pt x="7285525" y="1666002"/>
                </a:lnTo>
                <a:lnTo>
                  <a:pt x="7334937" y="1673567"/>
                </a:lnTo>
                <a:lnTo>
                  <a:pt x="7560005" y="1673567"/>
                </a:lnTo>
              </a:path>
            </a:pathLst>
          </a:custGeom>
          <a:ln w="63500">
            <a:solidFill>
              <a:srgbClr val="70578B"/>
            </a:solidFill>
          </a:ln>
        </p:spPr>
        <p:txBody>
          <a:bodyPr wrap="square" lIns="0" tIns="0" rIns="0" bIns="0" rtlCol="0"/>
          <a:lstStyle/>
          <a:p>
            <a:endParaRPr/>
          </a:p>
        </p:txBody>
      </p:sp>
      <p:sp>
        <p:nvSpPr>
          <p:cNvPr id="4" name="Rektangel 3">
            <a:extLst>
              <a:ext uri="{FF2B5EF4-FFF2-40B4-BE49-F238E27FC236}">
                <a16:creationId xmlns:a16="http://schemas.microsoft.com/office/drawing/2014/main" id="{070A6196-EDB9-B8F3-399B-C2D3651811F7}"/>
              </a:ext>
            </a:extLst>
          </p:cNvPr>
          <p:cNvSpPr/>
          <p:nvPr/>
        </p:nvSpPr>
        <p:spPr>
          <a:xfrm>
            <a:off x="537788" y="4068200"/>
            <a:ext cx="5409250" cy="2531979"/>
          </a:xfrm>
          <a:prstGeom prst="rect">
            <a:avLst/>
          </a:prstGeom>
          <a:solidFill>
            <a:schemeClr val="bg1"/>
          </a:solidFill>
          <a:ln>
            <a:no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Billede 10">
            <a:extLst>
              <a:ext uri="{FF2B5EF4-FFF2-40B4-BE49-F238E27FC236}">
                <a16:creationId xmlns:a16="http://schemas.microsoft.com/office/drawing/2014/main" id="{8C963DE7-79A2-D83E-0407-99480E03B07C}"/>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593171" y="4271076"/>
            <a:ext cx="5195737" cy="2315353"/>
          </a:xfrm>
          <a:prstGeom prst="rect">
            <a:avLst/>
          </a:prstGeom>
        </p:spPr>
      </p:pic>
      <p:sp>
        <p:nvSpPr>
          <p:cNvPr id="5" name="Rektangel 4">
            <a:extLst>
              <a:ext uri="{FF2B5EF4-FFF2-40B4-BE49-F238E27FC236}">
                <a16:creationId xmlns:a16="http://schemas.microsoft.com/office/drawing/2014/main" id="{A7106BDA-ECFA-D6BF-7FD7-78D04A9D610E}"/>
              </a:ext>
            </a:extLst>
          </p:cNvPr>
          <p:cNvSpPr/>
          <p:nvPr/>
        </p:nvSpPr>
        <p:spPr>
          <a:xfrm>
            <a:off x="3576638" y="4743450"/>
            <a:ext cx="442912" cy="95250"/>
          </a:xfrm>
          <a:prstGeom prst="rect">
            <a:avLst/>
          </a:prstGeom>
          <a:solidFill>
            <a:srgbClr val="D4CD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a:extLst>
              <a:ext uri="{FF2B5EF4-FFF2-40B4-BE49-F238E27FC236}">
                <a16:creationId xmlns:a16="http://schemas.microsoft.com/office/drawing/2014/main" id="{55D01B31-3273-A58F-1ED7-9F0135BE158F}"/>
              </a:ext>
            </a:extLst>
          </p:cNvPr>
          <p:cNvSpPr txBox="1"/>
          <p:nvPr/>
        </p:nvSpPr>
        <p:spPr>
          <a:xfrm>
            <a:off x="3499471" y="4666665"/>
            <a:ext cx="833437" cy="344069"/>
          </a:xfrm>
          <a:prstGeom prst="rect">
            <a:avLst/>
          </a:prstGeom>
          <a:noFill/>
          <a:effectLst>
            <a:glow rad="990600">
              <a:schemeClr val="bg1">
                <a:alpha val="41000"/>
              </a:schemeClr>
            </a:glow>
            <a:outerShdw blurRad="660400" dir="2520000" sx="102000" sy="102000" algn="ctr" rotWithShape="0">
              <a:schemeClr val="bg1">
                <a:lumMod val="95000"/>
                <a:alpha val="87000"/>
              </a:schemeClr>
            </a:outerShdw>
            <a:softEdge rad="12700"/>
          </a:effectLst>
        </p:spPr>
        <p:txBody>
          <a:bodyPr wrap="square">
            <a:spAutoFit/>
          </a:bodyPr>
          <a:lstStyle/>
          <a:p>
            <a:r>
              <a:rPr lang="da-DK" sz="800" dirty="0">
                <a:solidFill>
                  <a:srgbClr val="523674"/>
                </a:solidFill>
                <a:effectLst>
                  <a:glow rad="127000">
                    <a:schemeClr val="bg1">
                      <a:lumMod val="95000"/>
                      <a:alpha val="40000"/>
                    </a:schemeClr>
                  </a:glow>
                  <a:outerShdw blurRad="38100" dist="38100" dir="2700000" algn="tl">
                    <a:schemeClr val="bg1">
                      <a:alpha val="43000"/>
                    </a:schemeClr>
                  </a:outerShdw>
                </a:effectLst>
              </a:rPr>
              <a:t>Perioden op til menstruation </a:t>
            </a:r>
          </a:p>
        </p:txBody>
      </p:sp>
    </p:spTree>
    <p:extLst>
      <p:ext uri="{BB962C8B-B14F-4D97-AF65-F5344CB8AC3E}">
        <p14:creationId xmlns:p14="http://schemas.microsoft.com/office/powerpoint/2010/main" val="32227178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34FE4096-BA5D-F2F1-8337-B44957ACD06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flipH="1">
            <a:off x="0" y="1146404"/>
            <a:ext cx="6756400" cy="6766058"/>
          </a:xfrm>
          <a:prstGeom prst="rect">
            <a:avLst/>
          </a:prstGeom>
        </p:spPr>
      </p:pic>
      <p:sp>
        <p:nvSpPr>
          <p:cNvPr id="2" name="Titel 1">
            <a:extLst>
              <a:ext uri="{FF2B5EF4-FFF2-40B4-BE49-F238E27FC236}">
                <a16:creationId xmlns:a16="http://schemas.microsoft.com/office/drawing/2014/main" id="{6D5356FA-285D-FF2F-D660-E18EA382CEE7}"/>
              </a:ext>
            </a:extLst>
          </p:cNvPr>
          <p:cNvSpPr>
            <a:spLocks noGrp="1"/>
          </p:cNvSpPr>
          <p:nvPr>
            <p:ph type="title"/>
          </p:nvPr>
        </p:nvSpPr>
        <p:spPr>
          <a:xfrm>
            <a:off x="610122" y="516663"/>
            <a:ext cx="11303588" cy="677108"/>
          </a:xfrm>
        </p:spPr>
        <p:txBody>
          <a:bodyPr/>
          <a:lstStyle/>
          <a:p>
            <a:r>
              <a:rPr lang="da-DK" sz="4400" dirty="0">
                <a:latin typeface="+mn-lt"/>
              </a:rPr>
              <a:t>PMS (præmenstruelt syndrom)</a:t>
            </a:r>
          </a:p>
        </p:txBody>
      </p:sp>
      <p:sp>
        <p:nvSpPr>
          <p:cNvPr id="3" name="Pladsholder til indhold 2">
            <a:extLst>
              <a:ext uri="{FF2B5EF4-FFF2-40B4-BE49-F238E27FC236}">
                <a16:creationId xmlns:a16="http://schemas.microsoft.com/office/drawing/2014/main" id="{1E510D0E-9923-30C3-0154-7036353FFDDB}"/>
              </a:ext>
            </a:extLst>
          </p:cNvPr>
          <p:cNvSpPr>
            <a:spLocks noGrp="1"/>
          </p:cNvSpPr>
          <p:nvPr>
            <p:ph idx="1"/>
          </p:nvPr>
        </p:nvSpPr>
        <p:spPr>
          <a:xfrm>
            <a:off x="3140550" y="1569335"/>
            <a:ext cx="8311522" cy="3200876"/>
          </a:xfrm>
        </p:spPr>
        <p:txBody>
          <a:bodyPr/>
          <a:lstStyle/>
          <a:p>
            <a:pPr marL="342900" indent="-342900">
              <a:buFont typeface="Arial" panose="020B0604020202020204" pitchFamily="34" charset="0"/>
              <a:buChar char="•"/>
            </a:pPr>
            <a:r>
              <a:rPr lang="da-DK" sz="2800" b="0" dirty="0">
                <a:solidFill>
                  <a:srgbClr val="70578B"/>
                </a:solidFill>
                <a:latin typeface="+mn-lt"/>
              </a:rPr>
              <a:t>Tiden mellem ægløsning og næste menstruation</a:t>
            </a:r>
          </a:p>
          <a:p>
            <a:pPr marL="342900" indent="-342900">
              <a:buFont typeface="Arial" panose="020B0604020202020204" pitchFamily="34" charset="0"/>
              <a:buChar char="•"/>
            </a:pPr>
            <a:r>
              <a:rPr lang="da-DK" sz="2800" b="0" dirty="0">
                <a:solidFill>
                  <a:srgbClr val="70578B"/>
                </a:solidFill>
                <a:latin typeface="+mn-lt"/>
              </a:rPr>
              <a:t>Typiske symptomer:</a:t>
            </a:r>
          </a:p>
          <a:p>
            <a:pPr marL="758678" lvl="2" indent="-342900">
              <a:buFont typeface="Arial" panose="020B0604020202020204" pitchFamily="34" charset="0"/>
              <a:buChar char="•"/>
            </a:pPr>
            <a:r>
              <a:rPr lang="da-DK" sz="1600" dirty="0">
                <a:solidFill>
                  <a:srgbClr val="70578B"/>
                </a:solidFill>
                <a:latin typeface="+mn-lt"/>
              </a:rPr>
              <a:t>Humørsvingninger</a:t>
            </a:r>
          </a:p>
          <a:p>
            <a:pPr marL="758678" lvl="2" indent="-342900">
              <a:buFont typeface="Arial" panose="020B0604020202020204" pitchFamily="34" charset="0"/>
              <a:buChar char="•"/>
            </a:pPr>
            <a:r>
              <a:rPr lang="da-DK" sz="1600" dirty="0">
                <a:solidFill>
                  <a:srgbClr val="70578B"/>
                </a:solidFill>
                <a:latin typeface="+mn-lt"/>
              </a:rPr>
              <a:t>Hovedpine</a:t>
            </a:r>
          </a:p>
          <a:p>
            <a:pPr marL="758678" lvl="2" indent="-342900">
              <a:buFont typeface="Arial" panose="020B0604020202020204" pitchFamily="34" charset="0"/>
              <a:buChar char="•"/>
            </a:pPr>
            <a:r>
              <a:rPr lang="da-DK" sz="1600" dirty="0">
                <a:solidFill>
                  <a:srgbClr val="70578B"/>
                </a:solidFill>
              </a:rPr>
              <a:t>V</a:t>
            </a:r>
            <a:r>
              <a:rPr lang="da-DK" sz="1600" dirty="0">
                <a:solidFill>
                  <a:srgbClr val="70578B"/>
                </a:solidFill>
                <a:latin typeface="+mn-lt"/>
              </a:rPr>
              <a:t>ægtøgning</a:t>
            </a:r>
          </a:p>
          <a:p>
            <a:pPr marL="758678" lvl="2" indent="-342900">
              <a:buFont typeface="Arial" panose="020B0604020202020204" pitchFamily="34" charset="0"/>
              <a:buChar char="•"/>
            </a:pPr>
            <a:r>
              <a:rPr lang="da-DK" sz="1600" dirty="0">
                <a:solidFill>
                  <a:srgbClr val="70578B"/>
                </a:solidFill>
              </a:rPr>
              <a:t>Sø</a:t>
            </a:r>
            <a:r>
              <a:rPr lang="da-DK" sz="1600" dirty="0">
                <a:solidFill>
                  <a:srgbClr val="70578B"/>
                </a:solidFill>
                <a:latin typeface="+mn-lt"/>
              </a:rPr>
              <a:t>vnbesvær</a:t>
            </a:r>
          </a:p>
          <a:p>
            <a:pPr marL="758678" lvl="2" indent="-342900">
              <a:buFont typeface="Arial" panose="020B0604020202020204" pitchFamily="34" charset="0"/>
              <a:buChar char="•"/>
            </a:pPr>
            <a:r>
              <a:rPr lang="da-DK" sz="1600" dirty="0">
                <a:solidFill>
                  <a:srgbClr val="70578B"/>
                </a:solidFill>
              </a:rPr>
              <a:t>S</a:t>
            </a:r>
            <a:r>
              <a:rPr lang="da-DK" sz="1600" dirty="0">
                <a:solidFill>
                  <a:srgbClr val="70578B"/>
                </a:solidFill>
                <a:latin typeface="+mn-lt"/>
              </a:rPr>
              <a:t>ukkertrang</a:t>
            </a:r>
          </a:p>
          <a:p>
            <a:pPr marL="758678" lvl="2" indent="-342900">
              <a:buFont typeface="Arial" panose="020B0604020202020204" pitchFamily="34" charset="0"/>
              <a:buChar char="•"/>
            </a:pPr>
            <a:r>
              <a:rPr lang="da-DK" sz="1600" dirty="0">
                <a:solidFill>
                  <a:srgbClr val="70578B"/>
                </a:solidFill>
              </a:rPr>
              <a:t>Ø</a:t>
            </a:r>
            <a:r>
              <a:rPr lang="da-DK" sz="1600" dirty="0">
                <a:solidFill>
                  <a:srgbClr val="70578B"/>
                </a:solidFill>
                <a:latin typeface="+mn-lt"/>
              </a:rPr>
              <a:t>mhed i brysterne</a:t>
            </a:r>
          </a:p>
          <a:p>
            <a:pPr marL="342900" indent="-342900">
              <a:buFont typeface="Arial" panose="020B0604020202020204" pitchFamily="34" charset="0"/>
              <a:buChar char="•"/>
            </a:pPr>
            <a:r>
              <a:rPr lang="da-DK" sz="2800" b="0" dirty="0">
                <a:solidFill>
                  <a:srgbClr val="70578B"/>
                </a:solidFill>
                <a:latin typeface="+mn-lt"/>
              </a:rPr>
              <a:t>Kvinder med ADHD er typisk hårdere ramt</a:t>
            </a:r>
          </a:p>
          <a:p>
            <a:pPr marL="342900" indent="-342900">
              <a:buFont typeface="Arial" panose="020B0604020202020204" pitchFamily="34" charset="0"/>
              <a:buChar char="•"/>
            </a:pPr>
            <a:r>
              <a:rPr lang="da-DK" sz="2800" b="0" dirty="0">
                <a:solidFill>
                  <a:srgbClr val="70578B"/>
                </a:solidFill>
                <a:latin typeface="+mn-lt"/>
              </a:rPr>
              <a:t>Mange oplever at ADHD medicinen virker i kortere tid</a:t>
            </a:r>
          </a:p>
        </p:txBody>
      </p:sp>
      <p:sp>
        <p:nvSpPr>
          <p:cNvPr id="4" name="TextBox 3">
            <a:extLst>
              <a:ext uri="{FF2B5EF4-FFF2-40B4-BE49-F238E27FC236}">
                <a16:creationId xmlns:a16="http://schemas.microsoft.com/office/drawing/2014/main" id="{58F662D4-A8E0-368E-2925-4341C54E3FEE}"/>
              </a:ext>
            </a:extLst>
          </p:cNvPr>
          <p:cNvSpPr txBox="1"/>
          <p:nvPr/>
        </p:nvSpPr>
        <p:spPr>
          <a:xfrm>
            <a:off x="5896232" y="6018171"/>
            <a:ext cx="6228673" cy="646331"/>
          </a:xfrm>
          <a:prstGeom prst="rect">
            <a:avLst/>
          </a:prstGeom>
          <a:noFill/>
        </p:spPr>
        <p:txBody>
          <a:bodyPr wrap="square" rtlCol="0">
            <a:spAutoFit/>
          </a:bodyPr>
          <a:lstStyle/>
          <a:p>
            <a:pPr algn="l"/>
            <a:r>
              <a:rPr lang="en-US" sz="1200" dirty="0"/>
              <a:t>ADHD hos </a:t>
            </a:r>
            <a:r>
              <a:rPr lang="en-US" sz="1200" dirty="0" err="1"/>
              <a:t>piger</a:t>
            </a:r>
            <a:r>
              <a:rPr lang="en-US" sz="1200" dirty="0"/>
              <a:t> </a:t>
            </a:r>
            <a:r>
              <a:rPr lang="en-US" sz="1200" dirty="0" err="1"/>
              <a:t>og</a:t>
            </a:r>
            <a:r>
              <a:rPr lang="en-US" sz="1200" dirty="0"/>
              <a:t> </a:t>
            </a:r>
            <a:r>
              <a:rPr lang="en-US" sz="1200" dirty="0" err="1"/>
              <a:t>kvinder</a:t>
            </a:r>
            <a:r>
              <a:rPr lang="en-US" sz="1200" dirty="0"/>
              <a:t> </a:t>
            </a:r>
          </a:p>
          <a:p>
            <a:pPr algn="l"/>
            <a:r>
              <a:rPr lang="en-US" sz="1200" dirty="0"/>
              <a:t>- Fra </a:t>
            </a:r>
            <a:r>
              <a:rPr lang="en-US" sz="1200" dirty="0" err="1"/>
              <a:t>dygtig</a:t>
            </a:r>
            <a:r>
              <a:rPr lang="en-US" sz="1200" dirty="0"/>
              <a:t> </a:t>
            </a:r>
            <a:r>
              <a:rPr lang="en-US" sz="1200" dirty="0" err="1"/>
              <a:t>pige</a:t>
            </a:r>
            <a:r>
              <a:rPr lang="en-US" sz="1200" dirty="0"/>
              <a:t> til </a:t>
            </a:r>
            <a:r>
              <a:rPr lang="en-US" sz="1200" dirty="0" err="1"/>
              <a:t>udbrændt</a:t>
            </a:r>
            <a:r>
              <a:rPr lang="en-US" sz="1200" dirty="0"/>
              <a:t> </a:t>
            </a:r>
            <a:r>
              <a:rPr lang="en-US" sz="1200" dirty="0" err="1"/>
              <a:t>kvinde</a:t>
            </a:r>
            <a:r>
              <a:rPr lang="en-US" sz="1200" dirty="0"/>
              <a:t> </a:t>
            </a:r>
          </a:p>
          <a:p>
            <a:pPr algn="l"/>
            <a:r>
              <a:rPr lang="en-US" sz="1200" dirty="0" err="1"/>
              <a:t>Af</a:t>
            </a:r>
            <a:r>
              <a:rPr lang="en-US" sz="1200" dirty="0"/>
              <a:t> Lotta Borg Skoglund 2021 </a:t>
            </a:r>
            <a:endParaRPr lang="en-DK" sz="1200" dirty="0"/>
          </a:p>
        </p:txBody>
      </p:sp>
    </p:spTree>
    <p:extLst>
      <p:ext uri="{BB962C8B-B14F-4D97-AF65-F5344CB8AC3E}">
        <p14:creationId xmlns:p14="http://schemas.microsoft.com/office/powerpoint/2010/main" val="254959752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F95CAFE3-C5E9-E1BC-044D-1775848103A3}"/>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266700" y="1511300"/>
            <a:ext cx="11925300" cy="5346700"/>
          </a:xfrm>
          <a:prstGeom prst="rect">
            <a:avLst/>
          </a:prstGeom>
        </p:spPr>
      </p:pic>
      <p:sp>
        <p:nvSpPr>
          <p:cNvPr id="2" name="Titel 1">
            <a:extLst>
              <a:ext uri="{FF2B5EF4-FFF2-40B4-BE49-F238E27FC236}">
                <a16:creationId xmlns:a16="http://schemas.microsoft.com/office/drawing/2014/main" id="{58581CF4-7B01-2862-6D39-10DF5A72842D}"/>
              </a:ext>
            </a:extLst>
          </p:cNvPr>
          <p:cNvSpPr>
            <a:spLocks noGrp="1"/>
          </p:cNvSpPr>
          <p:nvPr>
            <p:ph type="title"/>
          </p:nvPr>
        </p:nvSpPr>
        <p:spPr>
          <a:xfrm>
            <a:off x="918502" y="728912"/>
            <a:ext cx="10572221" cy="769441"/>
          </a:xfrm>
        </p:spPr>
        <p:txBody>
          <a:bodyPr/>
          <a:lstStyle/>
          <a:p>
            <a:r>
              <a:rPr lang="da-DK" dirty="0">
                <a:latin typeface="+mn-lt"/>
              </a:rPr>
              <a:t>Graviditet</a:t>
            </a:r>
          </a:p>
        </p:txBody>
      </p:sp>
      <p:sp>
        <p:nvSpPr>
          <p:cNvPr id="3" name="Pladsholder til indhold 2">
            <a:extLst>
              <a:ext uri="{FF2B5EF4-FFF2-40B4-BE49-F238E27FC236}">
                <a16:creationId xmlns:a16="http://schemas.microsoft.com/office/drawing/2014/main" id="{341399C2-8C28-DEA1-8D39-C9106D3E551B}"/>
              </a:ext>
            </a:extLst>
          </p:cNvPr>
          <p:cNvSpPr>
            <a:spLocks noGrp="1"/>
          </p:cNvSpPr>
          <p:nvPr>
            <p:ph idx="1"/>
          </p:nvPr>
        </p:nvSpPr>
        <p:spPr>
          <a:xfrm>
            <a:off x="918502" y="1974848"/>
            <a:ext cx="7704798" cy="3323987"/>
          </a:xfrm>
        </p:spPr>
        <p:txBody>
          <a:bodyPr/>
          <a:lstStyle/>
          <a:p>
            <a:pPr marL="342900" indent="-342900">
              <a:buFont typeface="Arial" panose="020B0604020202020204" pitchFamily="34" charset="0"/>
              <a:buChar char="•"/>
            </a:pPr>
            <a:r>
              <a:rPr lang="da-DK" sz="2400" b="0" dirty="0">
                <a:solidFill>
                  <a:srgbClr val="70578B"/>
                </a:solidFill>
                <a:latin typeface="+mn-lt"/>
              </a:rPr>
              <a:t>Kvinder med ADHD er i højere risiko for at blive belastet og udvikle efterfødselsreaktion</a:t>
            </a:r>
          </a:p>
          <a:p>
            <a:pPr marL="342900" indent="-342900">
              <a:buFont typeface="Arial" panose="020B0604020202020204" pitchFamily="34" charset="0"/>
              <a:buChar char="•"/>
            </a:pPr>
            <a:r>
              <a:rPr lang="da-DK" sz="2400" b="0" dirty="0">
                <a:solidFill>
                  <a:srgbClr val="70578B"/>
                </a:solidFill>
                <a:latin typeface="+mn-lt"/>
              </a:rPr>
              <a:t>Vigtigt også for barnet at værne om mors mentale sundhed</a:t>
            </a:r>
          </a:p>
          <a:p>
            <a:pPr marL="342900" indent="-342900">
              <a:buFont typeface="Arial" panose="020B0604020202020204" pitchFamily="34" charset="0"/>
              <a:buChar char="•"/>
            </a:pPr>
            <a:r>
              <a:rPr lang="da-DK" sz="2400" b="0" dirty="0">
                <a:solidFill>
                  <a:srgbClr val="70578B"/>
                </a:solidFill>
                <a:latin typeface="+mn-lt"/>
              </a:rPr>
              <a:t>Det kan være fornuftigt at fastholde ADHD medicin, typisk i en lidt lavere dosering end vanligt</a:t>
            </a:r>
          </a:p>
          <a:p>
            <a:pPr marL="342900" indent="-342900">
              <a:buFont typeface="Arial" panose="020B0604020202020204" pitchFamily="34" charset="0"/>
              <a:buChar char="•"/>
            </a:pPr>
            <a:r>
              <a:rPr lang="da-DK" sz="2400" b="0" dirty="0">
                <a:solidFill>
                  <a:srgbClr val="70578B"/>
                </a:solidFill>
                <a:latin typeface="+mn-lt"/>
              </a:rPr>
              <a:t>Visse typer af ADHD medicin kan anvendes under graviditet/amning, hvis de mulige fordele opvejer de mulige risici for fostret </a:t>
            </a:r>
          </a:p>
          <a:p>
            <a:pPr marL="342900" indent="-342900">
              <a:buFont typeface="Arial" panose="020B0604020202020204" pitchFamily="34" charset="0"/>
              <a:buChar char="•"/>
            </a:pPr>
            <a:r>
              <a:rPr lang="da-DK" sz="2400" b="0" dirty="0">
                <a:solidFill>
                  <a:srgbClr val="70578B"/>
                </a:solidFill>
                <a:latin typeface="+mn-lt"/>
              </a:rPr>
              <a:t>Din læge vil kunne vejlede dig</a:t>
            </a:r>
          </a:p>
        </p:txBody>
      </p:sp>
      <p:sp>
        <p:nvSpPr>
          <p:cNvPr id="5" name="TextBox 4">
            <a:extLst>
              <a:ext uri="{FF2B5EF4-FFF2-40B4-BE49-F238E27FC236}">
                <a16:creationId xmlns:a16="http://schemas.microsoft.com/office/drawing/2014/main" id="{60C982CB-188D-2162-13C3-D95E64A6AA59}"/>
              </a:ext>
            </a:extLst>
          </p:cNvPr>
          <p:cNvSpPr txBox="1"/>
          <p:nvPr/>
        </p:nvSpPr>
        <p:spPr>
          <a:xfrm>
            <a:off x="994623" y="5939918"/>
            <a:ext cx="6228673" cy="646331"/>
          </a:xfrm>
          <a:prstGeom prst="rect">
            <a:avLst/>
          </a:prstGeom>
          <a:noFill/>
        </p:spPr>
        <p:txBody>
          <a:bodyPr wrap="square" rtlCol="0">
            <a:spAutoFit/>
          </a:bodyPr>
          <a:lstStyle/>
          <a:p>
            <a:pPr algn="l"/>
            <a:r>
              <a:rPr lang="en-US" sz="1200" dirty="0"/>
              <a:t>ADHD hos </a:t>
            </a:r>
            <a:r>
              <a:rPr lang="en-US" sz="1200" dirty="0" err="1"/>
              <a:t>piger</a:t>
            </a:r>
            <a:r>
              <a:rPr lang="en-US" sz="1200" dirty="0"/>
              <a:t> </a:t>
            </a:r>
            <a:r>
              <a:rPr lang="en-US" sz="1200" dirty="0" err="1"/>
              <a:t>og</a:t>
            </a:r>
            <a:r>
              <a:rPr lang="en-US" sz="1200" dirty="0"/>
              <a:t> </a:t>
            </a:r>
            <a:r>
              <a:rPr lang="en-US" sz="1200" dirty="0" err="1"/>
              <a:t>kvinder</a:t>
            </a:r>
            <a:r>
              <a:rPr lang="en-US" sz="1200" dirty="0"/>
              <a:t> </a:t>
            </a:r>
          </a:p>
          <a:p>
            <a:pPr algn="l"/>
            <a:r>
              <a:rPr lang="en-US" sz="1200" dirty="0"/>
              <a:t>- Fra </a:t>
            </a:r>
            <a:r>
              <a:rPr lang="en-US" sz="1200" dirty="0" err="1"/>
              <a:t>dygtig</a:t>
            </a:r>
            <a:r>
              <a:rPr lang="en-US" sz="1200" dirty="0"/>
              <a:t> </a:t>
            </a:r>
            <a:r>
              <a:rPr lang="en-US" sz="1200" dirty="0" err="1"/>
              <a:t>pige</a:t>
            </a:r>
            <a:r>
              <a:rPr lang="en-US" sz="1200" dirty="0"/>
              <a:t> til </a:t>
            </a:r>
            <a:r>
              <a:rPr lang="en-US" sz="1200" dirty="0" err="1"/>
              <a:t>udbrændt</a:t>
            </a:r>
            <a:r>
              <a:rPr lang="en-US" sz="1200" dirty="0"/>
              <a:t> </a:t>
            </a:r>
            <a:r>
              <a:rPr lang="en-US" sz="1200" dirty="0" err="1"/>
              <a:t>kvinde</a:t>
            </a:r>
            <a:r>
              <a:rPr lang="en-US" sz="1200" dirty="0"/>
              <a:t> </a:t>
            </a:r>
          </a:p>
          <a:p>
            <a:pPr algn="l"/>
            <a:r>
              <a:rPr lang="en-US" sz="1200" dirty="0" err="1"/>
              <a:t>Af</a:t>
            </a:r>
            <a:r>
              <a:rPr lang="en-US" sz="1200" dirty="0"/>
              <a:t> Lotta Borg Skoglund 2021 </a:t>
            </a:r>
            <a:endParaRPr lang="en-DK" sz="1200" dirty="0"/>
          </a:p>
        </p:txBody>
      </p:sp>
    </p:spTree>
    <p:extLst>
      <p:ext uri="{BB962C8B-B14F-4D97-AF65-F5344CB8AC3E}">
        <p14:creationId xmlns:p14="http://schemas.microsoft.com/office/powerpoint/2010/main" val="25616138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43116AD-C002-8334-574B-8AC285A45820}"/>
              </a:ext>
            </a:extLst>
          </p:cNvPr>
          <p:cNvSpPr/>
          <p:nvPr/>
        </p:nvSpPr>
        <p:spPr>
          <a:xfrm>
            <a:off x="9766300" y="6324600"/>
            <a:ext cx="2235200" cy="501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47560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solidFill>
                  <a:srgbClr val="70578B"/>
                </a:solidFill>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509569" y="1132297"/>
            <a:ext cx="10280503" cy="900116"/>
            <a:chOff x="363997" y="1650516"/>
            <a:chExt cx="14080961"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3464527"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Tekstfelt 5">
              <a:extLst>
                <a:ext uri="{FF2B5EF4-FFF2-40B4-BE49-F238E27FC236}">
                  <a16:creationId xmlns:a16="http://schemas.microsoft.com/office/drawing/2014/main" id="{DE345EEC-6DB4-05E1-AD83-B320EF36BDAB}"/>
                </a:ext>
              </a:extLst>
            </p:cNvPr>
            <p:cNvSpPr txBox="1"/>
            <p:nvPr/>
          </p:nvSpPr>
          <p:spPr>
            <a:xfrm>
              <a:off x="1790566" y="1946136"/>
              <a:ext cx="8636080" cy="716642"/>
            </a:xfrm>
            <a:prstGeom prst="rect">
              <a:avLst/>
            </a:prstGeom>
            <a:noFill/>
          </p:spPr>
          <p:txBody>
            <a:bodyPr wrap="square">
              <a:spAutoFit/>
            </a:bodyPr>
            <a:lstStyle/>
            <a:p>
              <a:pPr algn="l"/>
              <a:r>
                <a:rPr lang="da-DK" sz="2800" b="1" dirty="0">
                  <a:solidFill>
                    <a:srgbClr val="70578B"/>
                  </a:solidFill>
                  <a:latin typeface="Calibri-Bold"/>
                </a:rPr>
                <a:t>Medicin er individuelt</a:t>
              </a: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509569" y="2340843"/>
            <a:ext cx="10609980" cy="938719"/>
            <a:chOff x="363997" y="1650516"/>
            <a:chExt cx="14532239" cy="1285742"/>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3464527"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790566" y="1650516"/>
              <a:ext cx="13105670" cy="1285742"/>
            </a:xfrm>
            <a:prstGeom prst="rect">
              <a:avLst/>
            </a:prstGeom>
            <a:noFill/>
          </p:spPr>
          <p:txBody>
            <a:bodyPr wrap="square">
              <a:spAutoFit/>
            </a:bodyPr>
            <a:lstStyle/>
            <a:p>
              <a:pPr algn="l"/>
              <a:r>
                <a:rPr lang="da-DK" sz="2750" b="1" dirty="0">
                  <a:solidFill>
                    <a:srgbClr val="70578B"/>
                  </a:solidFill>
                  <a:latin typeface="Calibri-Bold"/>
                </a:rPr>
                <a:t>Mange års erfaring med brug af ADHD medicin, og den er grundigt undersøgt</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509569" y="3429000"/>
            <a:ext cx="10280503" cy="900116"/>
            <a:chOff x="363997" y="1650516"/>
            <a:chExt cx="14080961"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3464527"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937198"/>
              <a:ext cx="8636080" cy="716642"/>
            </a:xfrm>
            <a:prstGeom prst="rect">
              <a:avLst/>
            </a:prstGeom>
            <a:noFill/>
          </p:spPr>
          <p:txBody>
            <a:bodyPr wrap="square">
              <a:spAutoFit/>
            </a:bodyPr>
            <a:lstStyle/>
            <a:p>
              <a:pPr algn="l"/>
              <a:r>
                <a:rPr lang="da-DK" sz="2800" b="1" dirty="0">
                  <a:solidFill>
                    <a:srgbClr val="70578B"/>
                  </a:solidFill>
                  <a:latin typeface="Calibri-Bold"/>
                </a:rPr>
                <a:t>Høj succesrate</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509569" y="4570825"/>
            <a:ext cx="10280503" cy="900116"/>
            <a:chOff x="363997" y="1650516"/>
            <a:chExt cx="14080961"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3464527"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908629"/>
              <a:ext cx="8636080" cy="716642"/>
            </a:xfrm>
            <a:prstGeom prst="rect">
              <a:avLst/>
            </a:prstGeom>
            <a:noFill/>
          </p:spPr>
          <p:txBody>
            <a:bodyPr wrap="square">
              <a:spAutoFit/>
            </a:bodyPr>
            <a:lstStyle/>
            <a:p>
              <a:pPr algn="l"/>
              <a:r>
                <a:rPr lang="da-DK" sz="2800" b="1" i="0" u="none" strike="noStrike" baseline="0" dirty="0">
                  <a:solidFill>
                    <a:srgbClr val="70578B"/>
                  </a:solidFill>
                  <a:latin typeface="Calibri-Bold"/>
                </a:rPr>
                <a:t>Medicin kan ikke stå alene</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grpSp>
        <p:nvGrpSpPr>
          <p:cNvPr id="20" name="Gruppe 19">
            <a:extLst>
              <a:ext uri="{FF2B5EF4-FFF2-40B4-BE49-F238E27FC236}">
                <a16:creationId xmlns:a16="http://schemas.microsoft.com/office/drawing/2014/main" id="{E9764FEB-1E0E-A5CD-66C7-B3C8B14CCBEC}"/>
              </a:ext>
            </a:extLst>
          </p:cNvPr>
          <p:cNvGrpSpPr/>
          <p:nvPr/>
        </p:nvGrpSpPr>
        <p:grpSpPr>
          <a:xfrm>
            <a:off x="509569" y="5679106"/>
            <a:ext cx="10280503" cy="900116"/>
            <a:chOff x="363997" y="1650516"/>
            <a:chExt cx="14080961" cy="1232868"/>
          </a:xfrm>
        </p:grpSpPr>
        <p:sp>
          <p:nvSpPr>
            <p:cNvPr id="21" name="Rektangel 20">
              <a:extLst>
                <a:ext uri="{FF2B5EF4-FFF2-40B4-BE49-F238E27FC236}">
                  <a16:creationId xmlns:a16="http://schemas.microsoft.com/office/drawing/2014/main" id="{C2D69228-8568-4D83-6345-52B6F8F4DE30}"/>
                </a:ext>
              </a:extLst>
            </p:cNvPr>
            <p:cNvSpPr/>
            <p:nvPr/>
          </p:nvSpPr>
          <p:spPr>
            <a:xfrm>
              <a:off x="980431" y="1724025"/>
              <a:ext cx="13464527"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2" name="Tekstfelt 21">
              <a:extLst>
                <a:ext uri="{FF2B5EF4-FFF2-40B4-BE49-F238E27FC236}">
                  <a16:creationId xmlns:a16="http://schemas.microsoft.com/office/drawing/2014/main" id="{C0C066BB-EF55-7529-8894-0DBEE184BC6F}"/>
                </a:ext>
              </a:extLst>
            </p:cNvPr>
            <p:cNvSpPr txBox="1"/>
            <p:nvPr/>
          </p:nvSpPr>
          <p:spPr>
            <a:xfrm>
              <a:off x="1955721" y="1908629"/>
              <a:ext cx="9538850" cy="716642"/>
            </a:xfrm>
            <a:prstGeom prst="rect">
              <a:avLst/>
            </a:prstGeom>
            <a:noFill/>
          </p:spPr>
          <p:txBody>
            <a:bodyPr wrap="square">
              <a:spAutoFit/>
            </a:bodyPr>
            <a:lstStyle/>
            <a:p>
              <a:pPr algn="l"/>
              <a:r>
                <a:rPr lang="da-DK" sz="2800" b="1" i="0" u="none" strike="noStrike" baseline="0" dirty="0">
                  <a:solidFill>
                    <a:srgbClr val="70578B"/>
                  </a:solidFill>
                  <a:latin typeface="Calibri-Bold"/>
                </a:rPr>
                <a:t>Psykoedukation og tæt opfølgning er vigtigt</a:t>
              </a:r>
            </a:p>
          </p:txBody>
        </p:sp>
        <p:sp>
          <p:nvSpPr>
            <p:cNvPr id="23" name="Ellipse 22">
              <a:extLst>
                <a:ext uri="{FF2B5EF4-FFF2-40B4-BE49-F238E27FC236}">
                  <a16:creationId xmlns:a16="http://schemas.microsoft.com/office/drawing/2014/main" id="{650F8391-762A-20D9-8308-87C8F6CF1CAC}"/>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5</a:t>
              </a:r>
            </a:p>
          </p:txBody>
        </p:sp>
      </p:grpSp>
    </p:spTree>
    <p:extLst>
      <p:ext uri="{BB962C8B-B14F-4D97-AF65-F5344CB8AC3E}">
        <p14:creationId xmlns:p14="http://schemas.microsoft.com/office/powerpoint/2010/main" val="44345002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311499" y="2039303"/>
            <a:ext cx="11676185" cy="1889234"/>
          </a:xfrm>
        </p:spPr>
        <p:txBody>
          <a:bodyPr>
            <a:noAutofit/>
          </a:bodyPr>
          <a:lstStyle/>
          <a:p>
            <a:pPr>
              <a:lnSpc>
                <a:spcPct val="115000"/>
              </a:lnSpc>
              <a:spcAft>
                <a:spcPts val="800"/>
              </a:spcAft>
            </a:pPr>
            <a:r>
              <a:rPr lang="da-DK" sz="2000" dirty="0">
                <a:solidFill>
                  <a:srgbClr val="70578B"/>
                </a:solidFill>
                <a:latin typeface="Calibri" panose="020F0502020204030204" pitchFamily="34" charset="0"/>
                <a:cs typeface="Calibri" panose="020F0502020204030204" pitchFamily="34" charset="0"/>
              </a:rPr>
              <a:t>Denne præsentation er lavet af Marie Kjestrup Speciallæge i psykiatri i samarbejde med Takeda Pharma A/S.</a:t>
            </a: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405681025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83159473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3815-9448-F511-122F-AAAE8C49FA3B}"/>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BF176E35-8911-30DC-23A4-4692E13A2425}"/>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CFCF35CA-6D9B-D4B2-4B91-C3629C82E2BF}"/>
              </a:ext>
            </a:extLst>
          </p:cNvPr>
          <p:cNvSpPr/>
          <p:nvPr/>
        </p:nvSpPr>
        <p:spPr>
          <a:xfrm>
            <a:off x="0" y="1366465"/>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kstfelt 23">
            <a:extLst>
              <a:ext uri="{FF2B5EF4-FFF2-40B4-BE49-F238E27FC236}">
                <a16:creationId xmlns:a16="http://schemas.microsoft.com/office/drawing/2014/main" id="{56347E4C-13E2-5F9D-4DE8-A22722B26F51}"/>
              </a:ext>
            </a:extLst>
          </p:cNvPr>
          <p:cNvSpPr txBox="1"/>
          <p:nvPr/>
        </p:nvSpPr>
        <p:spPr>
          <a:xfrm>
            <a:off x="1033051" y="2384637"/>
            <a:ext cx="7121127" cy="1323439"/>
          </a:xfrm>
          <a:prstGeom prst="rect">
            <a:avLst/>
          </a:prstGeom>
          <a:noFill/>
        </p:spPr>
        <p:txBody>
          <a:bodyPr wrap="square" rtlCol="0">
            <a:spAutoFit/>
          </a:bodyPr>
          <a:lstStyle/>
          <a:p>
            <a:r>
              <a:rPr lang="da-DK" sz="4000" kern="0" dirty="0">
                <a:solidFill>
                  <a:schemeClr val="bg1"/>
                </a:solidFill>
              </a:rPr>
              <a:t>Følelsesdysregulering og ADHD – en overset vanskelighed</a:t>
            </a:r>
            <a:endParaRPr lang="en-US" sz="3600" dirty="0"/>
          </a:p>
        </p:txBody>
      </p:sp>
      <p:pic>
        <p:nvPicPr>
          <p:cNvPr id="27" name="Billede 26">
            <a:extLst>
              <a:ext uri="{FF2B5EF4-FFF2-40B4-BE49-F238E27FC236}">
                <a16:creationId xmlns:a16="http://schemas.microsoft.com/office/drawing/2014/main" id="{F04AEBC7-C977-EF9D-F3A9-99A24D022F12}"/>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82A4C048-6781-C0BE-C316-26BA3690E1BD}"/>
              </a:ext>
            </a:extLst>
          </p:cNvPr>
          <p:cNvSpPr txBox="1">
            <a:spLocks/>
          </p:cNvSpPr>
          <p:nvPr/>
        </p:nvSpPr>
        <p:spPr>
          <a:xfrm>
            <a:off x="1033051" y="3650701"/>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Specialpsykolog i psykiatri, Rasmus Holm</a:t>
            </a:r>
          </a:p>
        </p:txBody>
      </p:sp>
      <p:pic>
        <p:nvPicPr>
          <p:cNvPr id="53" name="Billede 52">
            <a:extLst>
              <a:ext uri="{FF2B5EF4-FFF2-40B4-BE49-F238E27FC236}">
                <a16:creationId xmlns:a16="http://schemas.microsoft.com/office/drawing/2014/main" id="{B9174CEA-22BD-71BF-C79A-8C92F86ED1F4}"/>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B449908-C7EC-6095-1F29-15912AC7FC34}"/>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4" name="Tekstfelt 3">
            <a:extLst>
              <a:ext uri="{FF2B5EF4-FFF2-40B4-BE49-F238E27FC236}">
                <a16:creationId xmlns:a16="http://schemas.microsoft.com/office/drawing/2014/main" id="{87D1DE05-B7EA-BDF4-9B0A-10CAE3C6C52C}"/>
              </a:ext>
            </a:extLst>
          </p:cNvPr>
          <p:cNvSpPr txBox="1"/>
          <p:nvPr/>
        </p:nvSpPr>
        <p:spPr>
          <a:xfrm>
            <a:off x="291629" y="6388689"/>
            <a:ext cx="6096000" cy="230832"/>
          </a:xfrm>
          <a:prstGeom prst="rect">
            <a:avLst/>
          </a:prstGeom>
          <a:noFill/>
        </p:spPr>
        <p:txBody>
          <a:bodyPr wrap="square">
            <a:spAutoFit/>
          </a:bodyPr>
          <a:lstStyle/>
          <a:p>
            <a:r>
              <a:rPr lang="da-DK" sz="900" dirty="0">
                <a:effectLst/>
                <a:latin typeface="Aptos" panose="020B0004020202020204" pitchFamily="34" charset="0"/>
                <a:ea typeface="Aptos" panose="020B0004020202020204" pitchFamily="34" charset="0"/>
                <a:cs typeface="Aptos" panose="020B0004020202020204" pitchFamily="34" charset="0"/>
              </a:rPr>
              <a:t>C-APROM/DK/ADH/0129</a:t>
            </a:r>
          </a:p>
        </p:txBody>
      </p:sp>
      <p:pic>
        <p:nvPicPr>
          <p:cNvPr id="2" name="Billede 1">
            <a:extLst>
              <a:ext uri="{FF2B5EF4-FFF2-40B4-BE49-F238E27FC236}">
                <a16:creationId xmlns:a16="http://schemas.microsoft.com/office/drawing/2014/main" id="{98F547D9-E799-B219-9B39-B79578FBB74A}"/>
              </a:ext>
            </a:extLst>
          </p:cNvPr>
          <p:cNvPicPr>
            <a:picLocks noChangeAspect="1"/>
          </p:cNvPicPr>
          <p:nvPr/>
        </p:nvPicPr>
        <p:blipFill>
          <a:blip r:embed="rId4"/>
          <a:stretch>
            <a:fillRect/>
          </a:stretch>
        </p:blipFill>
        <p:spPr>
          <a:xfrm>
            <a:off x="1033051" y="203110"/>
            <a:ext cx="4374507" cy="929549"/>
          </a:xfrm>
          <a:prstGeom prst="rect">
            <a:avLst/>
          </a:prstGeom>
        </p:spPr>
      </p:pic>
      <p:sp>
        <p:nvSpPr>
          <p:cNvPr id="6" name="Undertitel 2">
            <a:extLst>
              <a:ext uri="{FF2B5EF4-FFF2-40B4-BE49-F238E27FC236}">
                <a16:creationId xmlns:a16="http://schemas.microsoft.com/office/drawing/2014/main" id="{91833B75-C3D8-D92F-F6C1-FF93EE257422}"/>
              </a:ext>
            </a:extLst>
          </p:cNvPr>
          <p:cNvSpPr txBox="1">
            <a:spLocks/>
          </p:cNvSpPr>
          <p:nvPr/>
        </p:nvSpPr>
        <p:spPr>
          <a:xfrm>
            <a:off x="1033051" y="1641745"/>
            <a:ext cx="6021490"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4</a:t>
            </a:r>
            <a:endParaRPr lang="da-DK" sz="3200" kern="0" dirty="0">
              <a:solidFill>
                <a:schemeClr val="bg1"/>
              </a:solidFill>
            </a:endParaRPr>
          </a:p>
        </p:txBody>
      </p:sp>
    </p:spTree>
    <p:extLst>
      <p:ext uri="{BB962C8B-B14F-4D97-AF65-F5344CB8AC3E}">
        <p14:creationId xmlns:p14="http://schemas.microsoft.com/office/powerpoint/2010/main" val="3704863303"/>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30480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b="1" dirty="0">
                <a:latin typeface="Calibri" panose="020F0502020204030204" pitchFamily="34" charset="0"/>
                <a:cs typeface="Calibri" panose="020F0502020204030204" pitchFamily="34" charset="0"/>
              </a:rPr>
              <a:t>4.</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7940089"/>
      </p:ext>
    </p:extLst>
  </p:cSld>
  <p:clrMapOvr>
    <a:masterClrMapping/>
  </p:clrMapOvr>
  <p:transitio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CBDD-85B0-FC92-C09D-7F2C73275FE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4C693A-3372-5759-EFDF-7B59234D639A}"/>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062D9CE9-131C-A2ED-AB48-F54C8116900A}"/>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defPPr>
              <a:defRPr lang="sv-SE"/>
            </a:defPPr>
            <a:lvl1pPr marL="0" algn="r" defTabSz="415778" rtl="0" eaLnBrk="1" latinLnBrk="0" hangingPunct="1">
              <a:defRPr sz="800" b="1" kern="1200" spc="100" baseline="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474DBCC0-8D13-22B8-07EF-2229753CAD75}"/>
              </a:ext>
            </a:extLst>
          </p:cNvPr>
          <p:cNvSpPr/>
          <p:nvPr/>
        </p:nvSpPr>
        <p:spPr>
          <a:xfrm>
            <a:off x="354650" y="1806877"/>
            <a:ext cx="7989250" cy="379139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9D79B503-354C-E17A-730A-075B216F05F5}"/>
              </a:ext>
            </a:extLst>
          </p:cNvPr>
          <p:cNvSpPr>
            <a:spLocks noGrp="1"/>
          </p:cNvSpPr>
          <p:nvPr>
            <p:ph type="title"/>
          </p:nvPr>
        </p:nvSpPr>
        <p:spPr>
          <a:xfrm>
            <a:off x="838200" y="304066"/>
            <a:ext cx="10515600" cy="1325563"/>
          </a:xfrm>
        </p:spPr>
        <p:txBody>
          <a:bodyPr/>
          <a:lstStyle/>
          <a:p>
            <a:r>
              <a:rPr lang="da-DK" sz="5000" b="1" dirty="0">
                <a:solidFill>
                  <a:srgbClr val="644D79"/>
                </a:solidFill>
                <a:latin typeface="+mn-lt"/>
                <a:cs typeface="Times New Roman"/>
              </a:rPr>
              <a:t>Agenda for sessionen </a:t>
            </a:r>
          </a:p>
        </p:txBody>
      </p:sp>
      <p:sp>
        <p:nvSpPr>
          <p:cNvPr id="12" name="Tekstfelt 11">
            <a:extLst>
              <a:ext uri="{FF2B5EF4-FFF2-40B4-BE49-F238E27FC236}">
                <a16:creationId xmlns:a16="http://schemas.microsoft.com/office/drawing/2014/main" id="{97DF26F6-DE63-E0F0-D638-BA35E4897466}"/>
              </a:ext>
            </a:extLst>
          </p:cNvPr>
          <p:cNvSpPr txBox="1"/>
          <p:nvPr/>
        </p:nvSpPr>
        <p:spPr>
          <a:xfrm>
            <a:off x="700456" y="2215854"/>
            <a:ext cx="7503744" cy="3220369"/>
          </a:xfrm>
          <a:prstGeom prst="rect">
            <a:avLst/>
          </a:prstGeom>
          <a:noFill/>
        </p:spPr>
        <p:txBody>
          <a:bodyPr wrap="square">
            <a:spAutoFit/>
          </a:bodyPr>
          <a:lstStyle/>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Introduktion og grundbegreber</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Kerneområder</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Følelsesmæssige mønstre</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Identitet og selvforståelse</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Hverdagsstrategier</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Vejen frem</a:t>
            </a:r>
          </a:p>
          <a:p>
            <a:pPr marL="0" indent="0">
              <a:buNone/>
            </a:pPr>
            <a:endParaRPr lang="da-DK" sz="1600" dirty="0">
              <a:solidFill>
                <a:schemeClr val="tx1">
                  <a:lumMod val="65000"/>
                  <a:lumOff val="35000"/>
                </a:schemeClr>
              </a:solidFill>
            </a:endParaRPr>
          </a:p>
          <a:p>
            <a:pPr marL="0" indent="0">
              <a:buNone/>
            </a:pPr>
            <a:endParaRPr lang="da-DK" sz="1600" dirty="0">
              <a:solidFill>
                <a:schemeClr val="tx1">
                  <a:lumMod val="65000"/>
                  <a:lumOff val="35000"/>
                </a:schemeClr>
              </a:solidFill>
            </a:endParaRPr>
          </a:p>
        </p:txBody>
      </p:sp>
    </p:spTree>
    <p:extLst>
      <p:ext uri="{BB962C8B-B14F-4D97-AF65-F5344CB8AC3E}">
        <p14:creationId xmlns:p14="http://schemas.microsoft.com/office/powerpoint/2010/main" val="1331122279"/>
      </p:ext>
    </p:extLst>
  </p:cSld>
  <p:clrMapOvr>
    <a:masterClrMapping/>
  </p:clrMapOvr>
  <p:transition spd="slow">
    <p:push dir="u"/>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335CD0-2D9B-A9FE-067B-3BA971ECADE5}"/>
              </a:ext>
            </a:extLst>
          </p:cNvPr>
          <p:cNvSpPr/>
          <p:nvPr/>
        </p:nvSpPr>
        <p:spPr>
          <a:xfrm>
            <a:off x="-26171" y="2320244"/>
            <a:ext cx="12218171" cy="3661456"/>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EFF5760A-35F3-B9BF-66B2-FCADE951A8C4}"/>
              </a:ext>
            </a:extLst>
          </p:cNvPr>
          <p:cNvSpPr/>
          <p:nvPr/>
        </p:nvSpPr>
        <p:spPr>
          <a:xfrm>
            <a:off x="374947" y="419190"/>
            <a:ext cx="5340144" cy="312411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140F8547-180C-8698-7B3D-F1E6F4C5F174}"/>
              </a:ext>
            </a:extLst>
          </p:cNvPr>
          <p:cNvSpPr>
            <a:spLocks noGrp="1"/>
          </p:cNvSpPr>
          <p:nvPr>
            <p:ph idx="1"/>
          </p:nvPr>
        </p:nvSpPr>
        <p:spPr>
          <a:xfrm>
            <a:off x="744139" y="766762"/>
            <a:ext cx="4381498" cy="2776538"/>
          </a:xfrm>
        </p:spPr>
        <p:txBody>
          <a:bodyPr vert="horz" lIns="91440" tIns="45720" rIns="91440" bIns="45720" rtlCol="0" anchor="t">
            <a:normAutofit fontScale="85000" lnSpcReduction="10000"/>
          </a:bodyPr>
          <a:lstStyle/>
          <a:p>
            <a:pPr marL="0" indent="0" algn="ctr">
              <a:buNone/>
            </a:pPr>
            <a:r>
              <a:rPr lang="da-DK"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Følelsesdysregulering ved ADHD er mere end blot en ledsagende udfordring - det er kernen i hvordan mange mennesker med ADHD oplever verden  </a:t>
            </a:r>
          </a:p>
        </p:txBody>
      </p:sp>
      <p:sp>
        <p:nvSpPr>
          <p:cNvPr id="12" name="Rectangle 10">
            <a:extLst>
              <a:ext uri="{FF2B5EF4-FFF2-40B4-BE49-F238E27FC236}">
                <a16:creationId xmlns:a16="http://schemas.microsoft.com/office/drawing/2014/main" id="{C34D5D34-891B-3792-596A-404CFD26F2C2}"/>
              </a:ext>
            </a:extLst>
          </p:cNvPr>
          <p:cNvSpPr/>
          <p:nvPr/>
        </p:nvSpPr>
        <p:spPr>
          <a:xfrm>
            <a:off x="374945" y="3543300"/>
            <a:ext cx="5340143" cy="312411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2" name="Gruppe 1">
            <a:extLst>
              <a:ext uri="{FF2B5EF4-FFF2-40B4-BE49-F238E27FC236}">
                <a16:creationId xmlns:a16="http://schemas.microsoft.com/office/drawing/2014/main" id="{85F8F903-0C0C-59DE-A3FF-DAE9F059F1DE}"/>
              </a:ext>
            </a:extLst>
          </p:cNvPr>
          <p:cNvGrpSpPr/>
          <p:nvPr/>
        </p:nvGrpSpPr>
        <p:grpSpPr>
          <a:xfrm>
            <a:off x="528210" y="3690808"/>
            <a:ext cx="4813356" cy="2498000"/>
            <a:chOff x="528210" y="3764603"/>
            <a:chExt cx="4813356" cy="2498000"/>
          </a:xfrm>
        </p:grpSpPr>
        <p:sp>
          <p:nvSpPr>
            <p:cNvPr id="9" name="Taleboble: oval 8">
              <a:extLst>
                <a:ext uri="{FF2B5EF4-FFF2-40B4-BE49-F238E27FC236}">
                  <a16:creationId xmlns:a16="http://schemas.microsoft.com/office/drawing/2014/main" id="{59201CC0-DF92-6200-20DA-520F66185CC9}"/>
                </a:ext>
              </a:extLst>
            </p:cNvPr>
            <p:cNvSpPr/>
            <p:nvPr/>
          </p:nvSpPr>
          <p:spPr>
            <a:xfrm>
              <a:off x="528210" y="4255753"/>
              <a:ext cx="4813356" cy="2006850"/>
            </a:xfrm>
            <a:prstGeom prst="wedgeEllipseCallout">
              <a:avLst>
                <a:gd name="adj1" fmla="val -21667"/>
                <a:gd name="adj2" fmla="val -7260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200" b="1" dirty="0">
                  <a:solidFill>
                    <a:srgbClr val="70578B"/>
                  </a:solidFill>
                  <a:latin typeface="Calibri" panose="020F0502020204030204" pitchFamily="34" charset="0"/>
                  <a:ea typeface="Calibri" panose="020F0502020204030204" pitchFamily="34" charset="0"/>
                  <a:cs typeface="Calibri" panose="020F0502020204030204" pitchFamily="34" charset="0"/>
                </a:rPr>
                <a:t> ”Vanskeligheder med at styre følelser  </a:t>
              </a:r>
              <a:r>
                <a:rPr lang="da-DK" sz="2200" b="1" i="1" dirty="0">
                  <a:solidFill>
                    <a:srgbClr val="70578B"/>
                  </a:solidFill>
                  <a:latin typeface="Calibri" panose="020F0502020204030204" pitchFamily="34" charset="0"/>
                  <a:ea typeface="Calibri" panose="020F0502020204030204" pitchFamily="34" charset="0"/>
                  <a:cs typeface="Calibri" panose="020F0502020204030204" pitchFamily="34" charset="0"/>
                </a:rPr>
                <a:t>er ofte en grundlæggende udfordring ved ADHD</a:t>
              </a:r>
              <a:r>
                <a:rPr lang="da-DK" sz="2200" b="1" dirty="0">
                  <a:solidFill>
                    <a:srgbClr val="70578B"/>
                  </a:solidFill>
                  <a:latin typeface="Calibri" panose="020F0502020204030204" pitchFamily="34" charset="0"/>
                  <a:ea typeface="Calibri" panose="020F0502020204030204" pitchFamily="34" charset="0"/>
                  <a:cs typeface="Calibri" panose="020F0502020204030204" pitchFamily="34" charset="0"/>
                </a:rPr>
                <a:t>”</a:t>
              </a:r>
            </a:p>
          </p:txBody>
        </p:sp>
        <p:sp>
          <p:nvSpPr>
            <p:cNvPr id="6" name="Pladsholder til indhold 2">
              <a:extLst>
                <a:ext uri="{FF2B5EF4-FFF2-40B4-BE49-F238E27FC236}">
                  <a16:creationId xmlns:a16="http://schemas.microsoft.com/office/drawing/2014/main" id="{CC1A874E-7FE3-589D-14A4-D8A3CCC734D4}"/>
                </a:ext>
              </a:extLst>
            </p:cNvPr>
            <p:cNvSpPr txBox="1">
              <a:spLocks/>
            </p:cNvSpPr>
            <p:nvPr/>
          </p:nvSpPr>
          <p:spPr>
            <a:xfrm>
              <a:off x="1874397" y="3764603"/>
              <a:ext cx="2120981" cy="10889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da-DK" u="sng"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0" indent="0" algn="ctr">
                <a:buFont typeface="Arial" panose="020B0604020202020204" pitchFamily="34" charset="0"/>
                <a:buNone/>
              </a:pPr>
              <a:r>
                <a:rPr lang="da-DK" sz="2000" b="1" u="sng" dirty="0">
                  <a:solidFill>
                    <a:srgbClr val="70578B"/>
                  </a:solidFill>
                  <a:latin typeface="Calibri" panose="020F0502020204030204" pitchFamily="34" charset="0"/>
                  <a:ea typeface="Calibri" panose="020F0502020204030204" pitchFamily="34" charset="0"/>
                  <a:cs typeface="Calibri" panose="020F0502020204030204" pitchFamily="34" charset="0"/>
                </a:rPr>
                <a:t>Påstand</a:t>
              </a:r>
            </a:p>
          </p:txBody>
        </p:sp>
      </p:grpSp>
      <p:pic>
        <p:nvPicPr>
          <p:cNvPr id="19" name="Billede 18">
            <a:extLst>
              <a:ext uri="{FF2B5EF4-FFF2-40B4-BE49-F238E27FC236}">
                <a16:creationId xmlns:a16="http://schemas.microsoft.com/office/drawing/2014/main" id="{FE78C826-F306-AA5B-93B9-97088B52308B}"/>
              </a:ext>
            </a:extLst>
          </p:cNvPr>
          <p:cNvPicPr>
            <a:picLocks noChangeAspect="1"/>
          </p:cNvPicPr>
          <p:nvPr/>
        </p:nvPicPr>
        <p:blipFill>
          <a:blip r:embed="rId3">
            <a:lum bright="70000" contrast="-70000"/>
          </a:blip>
          <a:stretch>
            <a:fillRect/>
          </a:stretch>
        </p:blipFill>
        <p:spPr>
          <a:xfrm>
            <a:off x="6476910" y="1615825"/>
            <a:ext cx="5715090" cy="5715090"/>
          </a:xfrm>
          <a:prstGeom prst="rect">
            <a:avLst/>
          </a:prstGeom>
        </p:spPr>
      </p:pic>
      <p:sp>
        <p:nvSpPr>
          <p:cNvPr id="7" name="TextBox 6">
            <a:extLst>
              <a:ext uri="{FF2B5EF4-FFF2-40B4-BE49-F238E27FC236}">
                <a16:creationId xmlns:a16="http://schemas.microsoft.com/office/drawing/2014/main" id="{AA523080-0DA3-9234-7946-A381BEEFE213}"/>
              </a:ext>
            </a:extLst>
          </p:cNvPr>
          <p:cNvSpPr txBox="1"/>
          <p:nvPr/>
        </p:nvSpPr>
        <p:spPr>
          <a:xfrm>
            <a:off x="592183" y="6193766"/>
            <a:ext cx="7289074" cy="541367"/>
          </a:xfrm>
          <a:prstGeom prst="rect">
            <a:avLst/>
          </a:prstGeom>
          <a:noFill/>
        </p:spPr>
        <p:txBody>
          <a:bodyPr wrap="square" rtlCol="0">
            <a:spAutoFit/>
          </a:bodyPr>
          <a:lstStyle/>
          <a:p>
            <a:r>
              <a:rPr lang="da-DK" sz="700" dirty="0"/>
              <a:t>Kilde:</a:t>
            </a:r>
          </a:p>
          <a:p>
            <a:r>
              <a:rPr lang="da-DK" sz="700" dirty="0"/>
              <a:t>1. Biederman, J., Spencer, T. J., Petty, C., Hyder, L. L., O'Connor, K. B., Surman, C. B., &amp; Faraone, S. V. (2012). Longitudinal course of deficient emotional self-regulation CBCL profile in youth with ADHD: prospective controlled study. Neuropsychiatric disease and treatment, 267-276. </a:t>
            </a:r>
            <a:r>
              <a:rPr lang="da-DK" sz="700" dirty="0">
                <a:hlinkClick r:id="rId4">
                  <a:extLst>
                    <a:ext uri="{A12FA001-AC4F-418D-AE19-62706E023703}">
                      <ahyp:hlinkClr xmlns:ahyp="http://schemas.microsoft.com/office/drawing/2018/hyperlinkcolor" val="tx"/>
                    </a:ext>
                  </a:extLst>
                </a:hlinkClick>
              </a:rPr>
              <a:t>https://doi.org/10.2147/NDT.S29670</a:t>
            </a:r>
            <a:endParaRPr lang="da-DK" sz="700" dirty="0"/>
          </a:p>
          <a:p>
            <a:endParaRPr lang="en-DK" dirty="0"/>
          </a:p>
        </p:txBody>
      </p:sp>
    </p:spTree>
    <p:extLst>
      <p:ext uri="{BB962C8B-B14F-4D97-AF65-F5344CB8AC3E}">
        <p14:creationId xmlns:p14="http://schemas.microsoft.com/office/powerpoint/2010/main" val="185162432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BFC43-D150-DF03-6879-AC3EF85B4D5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FC0288B-645F-547E-34D9-9C51BFAC524B}"/>
              </a:ext>
            </a:extLst>
          </p:cNvPr>
          <p:cNvSpPr/>
          <p:nvPr/>
        </p:nvSpPr>
        <p:spPr>
          <a:xfrm>
            <a:off x="0" y="4076356"/>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E18B12A6-11D1-5FF2-A7C5-10D8CE3E6AD9}"/>
              </a:ext>
            </a:extLst>
          </p:cNvPr>
          <p:cNvSpPr/>
          <p:nvPr/>
        </p:nvSpPr>
        <p:spPr>
          <a:xfrm>
            <a:off x="341565" y="2211432"/>
            <a:ext cx="3470590"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id="{8BAF3EBB-D4A6-8FCE-1B89-9686A51D04D6}"/>
              </a:ext>
            </a:extLst>
          </p:cNvPr>
          <p:cNvSpPr/>
          <p:nvPr/>
        </p:nvSpPr>
        <p:spPr>
          <a:xfrm>
            <a:off x="4212526" y="2193374"/>
            <a:ext cx="3470590"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B22864C0-8846-8C83-AD18-E3A938B740E8}"/>
              </a:ext>
            </a:extLst>
          </p:cNvPr>
          <p:cNvSpPr/>
          <p:nvPr/>
        </p:nvSpPr>
        <p:spPr>
          <a:xfrm>
            <a:off x="8286082" y="2203812"/>
            <a:ext cx="3470590"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C5C28594-DF4B-9697-C47D-6E9932818329}"/>
              </a:ext>
            </a:extLst>
          </p:cNvPr>
          <p:cNvSpPr>
            <a:spLocks noGrp="1"/>
          </p:cNvSpPr>
          <p:nvPr>
            <p:ph type="title"/>
          </p:nvPr>
        </p:nvSpPr>
        <p:spPr>
          <a:xfrm>
            <a:off x="480059" y="481314"/>
            <a:ext cx="10515600" cy="1325563"/>
          </a:xfrm>
        </p:spPr>
        <p:txBody>
          <a:bodyPr/>
          <a:lstStyle/>
          <a:p>
            <a:r>
              <a:rPr lang="da-DK" dirty="0">
                <a:solidFill>
                  <a:srgbClr val="644D79"/>
                </a:solidFill>
                <a:latin typeface="+mn-lt"/>
              </a:rPr>
              <a:t>Hvad er følelser egentlig?</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3941951F-09BD-50FE-E273-55A5AFC84A54}"/>
              </a:ext>
            </a:extLst>
          </p:cNvPr>
          <p:cNvSpPr txBox="1"/>
          <p:nvPr/>
        </p:nvSpPr>
        <p:spPr>
          <a:xfrm>
            <a:off x="474336" y="2775040"/>
            <a:ext cx="3002453" cy="1569660"/>
          </a:xfrm>
          <a:prstGeom prst="rect">
            <a:avLst/>
          </a:prstGeom>
          <a:noFill/>
        </p:spPr>
        <p:txBody>
          <a:bodyPr wrap="square">
            <a:spAutoFit/>
          </a:bodyPr>
          <a:lstStyle/>
          <a:p>
            <a:pPr marL="0" indent="0" algn="ctr">
              <a:buNone/>
            </a:pPr>
            <a:r>
              <a:rPr lang="da-DK" sz="3200" b="1" dirty="0">
                <a:solidFill>
                  <a:srgbClr val="70578B"/>
                </a:solidFill>
              </a:rPr>
              <a:t>Hvordan definerer I følelser?</a:t>
            </a:r>
          </a:p>
        </p:txBody>
      </p:sp>
      <p:sp>
        <p:nvSpPr>
          <p:cNvPr id="4" name="Tekstfelt 3">
            <a:extLst>
              <a:ext uri="{FF2B5EF4-FFF2-40B4-BE49-F238E27FC236}">
                <a16:creationId xmlns:a16="http://schemas.microsoft.com/office/drawing/2014/main" id="{D058EB2A-AB82-BA45-41E3-BD8993EA5EDD}"/>
              </a:ext>
            </a:extLst>
          </p:cNvPr>
          <p:cNvSpPr txBox="1"/>
          <p:nvPr/>
        </p:nvSpPr>
        <p:spPr>
          <a:xfrm>
            <a:off x="4446594" y="2773368"/>
            <a:ext cx="3002453" cy="1569660"/>
          </a:xfrm>
          <a:prstGeom prst="rect">
            <a:avLst/>
          </a:prstGeom>
          <a:noFill/>
        </p:spPr>
        <p:txBody>
          <a:bodyPr wrap="square">
            <a:spAutoFit/>
          </a:bodyPr>
          <a:lstStyle/>
          <a:p>
            <a:pPr marL="0" indent="0" algn="ctr">
              <a:buNone/>
            </a:pPr>
            <a:r>
              <a:rPr lang="da-DK" sz="3200" b="1" dirty="0">
                <a:solidFill>
                  <a:srgbClr val="70578B"/>
                </a:solidFill>
              </a:rPr>
              <a:t>Er der forskel på følelser og reaktioner?</a:t>
            </a:r>
          </a:p>
        </p:txBody>
      </p:sp>
      <p:sp>
        <p:nvSpPr>
          <p:cNvPr id="6" name="Tekstfelt 5">
            <a:extLst>
              <a:ext uri="{FF2B5EF4-FFF2-40B4-BE49-F238E27FC236}">
                <a16:creationId xmlns:a16="http://schemas.microsoft.com/office/drawing/2014/main" id="{DC892C98-8AFF-1339-20C2-DD4D72BC93BA}"/>
              </a:ext>
            </a:extLst>
          </p:cNvPr>
          <p:cNvSpPr txBox="1"/>
          <p:nvPr/>
        </p:nvSpPr>
        <p:spPr>
          <a:xfrm>
            <a:off x="8353848" y="2652628"/>
            <a:ext cx="3402824" cy="2062103"/>
          </a:xfrm>
          <a:prstGeom prst="rect">
            <a:avLst/>
          </a:prstGeom>
          <a:noFill/>
        </p:spPr>
        <p:txBody>
          <a:bodyPr wrap="square">
            <a:spAutoFit/>
          </a:bodyPr>
          <a:lstStyle/>
          <a:p>
            <a:pPr marL="0" indent="0" algn="ctr">
              <a:buNone/>
            </a:pPr>
            <a:r>
              <a:rPr lang="da-DK" sz="3200" b="1" dirty="0">
                <a:solidFill>
                  <a:srgbClr val="70578B"/>
                </a:solidFill>
              </a:rPr>
              <a:t>Hvordan oplever I, at følelser påvirker jeres dagligdag?</a:t>
            </a:r>
          </a:p>
        </p:txBody>
      </p:sp>
    </p:spTree>
    <p:extLst>
      <p:ext uri="{BB962C8B-B14F-4D97-AF65-F5344CB8AC3E}">
        <p14:creationId xmlns:p14="http://schemas.microsoft.com/office/powerpoint/2010/main" val="2529876585"/>
      </p:ext>
    </p:extLst>
  </p:cSld>
  <p:clrMapOvr>
    <a:masterClrMapping/>
  </p:clrMapOvr>
  <p:transition spd="slow">
    <p:push dir="u"/>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C417E-6604-6225-C8F5-E582EC5E3A3A}"/>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CE7EF08B-6B95-EA44-DBAC-8EBEE93B0E22}"/>
              </a:ext>
            </a:extLst>
          </p:cNvPr>
          <p:cNvSpPr txBox="1">
            <a:spLocks/>
          </p:cNvSpPr>
          <p:nvPr/>
        </p:nvSpPr>
        <p:spPr>
          <a:xfrm>
            <a:off x="838200" y="9797"/>
            <a:ext cx="11353800" cy="59980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pPr>
              <a:defRPr/>
            </a:pPr>
            <a:r>
              <a:rPr lang="de-DE" sz="3000" dirty="0">
                <a:solidFill>
                  <a:prstClr val="white"/>
                </a:solidFill>
              </a:rPr>
              <a:t>Stryker</a:t>
            </a:r>
            <a:r>
              <a:rPr lang="de-DE" sz="2400" b="0" baseline="30000" dirty="0">
                <a:solidFill>
                  <a:prstClr val="white"/>
                </a:solidFill>
              </a:rPr>
              <a:t>®</a:t>
            </a:r>
            <a:endParaRPr lang="en-US" sz="3000" b="0" baseline="30000" dirty="0">
              <a:solidFill>
                <a:prstClr val="white"/>
              </a:solidFill>
            </a:endParaRPr>
          </a:p>
        </p:txBody>
      </p:sp>
      <p:sp>
        <p:nvSpPr>
          <p:cNvPr id="4" name="Rectangle 3">
            <a:extLst>
              <a:ext uri="{FF2B5EF4-FFF2-40B4-BE49-F238E27FC236}">
                <a16:creationId xmlns:a16="http://schemas.microsoft.com/office/drawing/2014/main" id="{137D3A85-F24E-1A1C-BBB1-978CD779A41F}"/>
              </a:ext>
            </a:extLst>
          </p:cNvPr>
          <p:cNvSpPr/>
          <p:nvPr/>
        </p:nvSpPr>
        <p:spPr>
          <a:xfrm>
            <a:off x="415412" y="1140363"/>
            <a:ext cx="11333676"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r>
              <a:rPr lang="da-DK" sz="2400" b="1" dirty="0">
                <a:solidFill>
                  <a:schemeClr val="bg1"/>
                </a:solidFill>
                <a:latin typeface="Segoe UI" panose="020B0502040204020203" pitchFamily="34" charset="0"/>
                <a:cs typeface="Segoe UI" panose="020B0502040204020203" pitchFamily="34" charset="0"/>
              </a:rPr>
              <a:t>Hvad er </a:t>
            </a:r>
            <a:r>
              <a:rPr lang="da-DK" sz="2400" b="1" dirty="0" err="1">
                <a:solidFill>
                  <a:schemeClr val="bg1"/>
                </a:solidFill>
                <a:latin typeface="Segoe UI" panose="020B0502040204020203" pitchFamily="34" charset="0"/>
                <a:cs typeface="Segoe UI" panose="020B0502040204020203" pitchFamily="34" charset="0"/>
              </a:rPr>
              <a:t>følelsesdysregulering</a:t>
            </a:r>
            <a:r>
              <a:rPr lang="da-DK" sz="2400" b="1" dirty="0">
                <a:solidFill>
                  <a:schemeClr val="bg1"/>
                </a:solidFill>
                <a:latin typeface="Segoe UI" panose="020B0502040204020203" pitchFamily="34" charset="0"/>
                <a:cs typeface="Segoe UI" panose="020B0502040204020203" pitchFamily="34" charset="0"/>
              </a:rPr>
              <a:t> ved ADHD?</a:t>
            </a: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975AE585-91D0-AB25-39C9-B14ECE70B0E3}"/>
              </a:ext>
            </a:extLst>
          </p:cNvPr>
          <p:cNvSpPr/>
          <p:nvPr/>
        </p:nvSpPr>
        <p:spPr>
          <a:xfrm>
            <a:off x="438149"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548408F1-95DD-25F9-AF07-5690B405CAA3}"/>
              </a:ext>
            </a:extLst>
          </p:cNvPr>
          <p:cNvSpPr/>
          <p:nvPr/>
        </p:nvSpPr>
        <p:spPr>
          <a:xfrm>
            <a:off x="6198270"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6" name="Group 15">
            <a:extLst>
              <a:ext uri="{FF2B5EF4-FFF2-40B4-BE49-F238E27FC236}">
                <a16:creationId xmlns:a16="http://schemas.microsoft.com/office/drawing/2014/main" id="{393988D1-72ED-7F5E-8DCD-6A999F675152}"/>
              </a:ext>
            </a:extLst>
          </p:cNvPr>
          <p:cNvGrpSpPr/>
          <p:nvPr/>
        </p:nvGrpSpPr>
        <p:grpSpPr>
          <a:xfrm>
            <a:off x="2969087" y="1842726"/>
            <a:ext cx="472511" cy="472511"/>
            <a:chOff x="3101269" y="1403806"/>
            <a:chExt cx="324740" cy="324740"/>
          </a:xfrm>
        </p:grpSpPr>
        <p:sp>
          <p:nvSpPr>
            <p:cNvPr id="15" name="Oval 14">
              <a:extLst>
                <a:ext uri="{FF2B5EF4-FFF2-40B4-BE49-F238E27FC236}">
                  <a16:creationId xmlns:a16="http://schemas.microsoft.com/office/drawing/2014/main" id="{D7DD3BE8-61E1-2C99-DBA7-8C9531C86A08}"/>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5D3C5F2-C342-E61F-07FA-80A981BFBC7F}"/>
                </a:ext>
              </a:extLst>
            </p:cNvPr>
            <p:cNvGrpSpPr/>
            <p:nvPr/>
          </p:nvGrpSpPr>
          <p:grpSpPr>
            <a:xfrm>
              <a:off x="3153306" y="1455844"/>
              <a:ext cx="220666" cy="220664"/>
              <a:chOff x="10154583" y="3154385"/>
              <a:chExt cx="327680" cy="327678"/>
            </a:xfrm>
          </p:grpSpPr>
          <p:sp>
            <p:nvSpPr>
              <p:cNvPr id="13" name="Oval 12">
                <a:extLst>
                  <a:ext uri="{FF2B5EF4-FFF2-40B4-BE49-F238E27FC236}">
                    <a16:creationId xmlns:a16="http://schemas.microsoft.com/office/drawing/2014/main" id="{174E7933-C94A-0997-5299-5AE01A8E55E4}"/>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Freeform 334">
                <a:extLst>
                  <a:ext uri="{FF2B5EF4-FFF2-40B4-BE49-F238E27FC236}">
                    <a16:creationId xmlns:a16="http://schemas.microsoft.com/office/drawing/2014/main" id="{C7AC0B3A-010A-F0A9-33BE-AB03E80EBA7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7" name="Group 16">
            <a:extLst>
              <a:ext uri="{FF2B5EF4-FFF2-40B4-BE49-F238E27FC236}">
                <a16:creationId xmlns:a16="http://schemas.microsoft.com/office/drawing/2014/main" id="{DDDFF817-3365-AFD3-6606-DE607EBDD349}"/>
              </a:ext>
            </a:extLst>
          </p:cNvPr>
          <p:cNvGrpSpPr/>
          <p:nvPr/>
        </p:nvGrpSpPr>
        <p:grpSpPr>
          <a:xfrm>
            <a:off x="8729208" y="1842726"/>
            <a:ext cx="472511" cy="472511"/>
            <a:chOff x="3101269" y="1403806"/>
            <a:chExt cx="324740" cy="324740"/>
          </a:xfrm>
        </p:grpSpPr>
        <p:sp>
          <p:nvSpPr>
            <p:cNvPr id="18" name="Oval 17">
              <a:extLst>
                <a:ext uri="{FF2B5EF4-FFF2-40B4-BE49-F238E27FC236}">
                  <a16:creationId xmlns:a16="http://schemas.microsoft.com/office/drawing/2014/main" id="{14DEB01D-4859-C0C3-23CE-9FD8F1AC6495}"/>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19531002-6603-53C7-2100-C373BBA668FE}"/>
                </a:ext>
              </a:extLst>
            </p:cNvPr>
            <p:cNvGrpSpPr/>
            <p:nvPr/>
          </p:nvGrpSpPr>
          <p:grpSpPr>
            <a:xfrm>
              <a:off x="3153306" y="1455844"/>
              <a:ext cx="220666" cy="220664"/>
              <a:chOff x="10154583" y="3154385"/>
              <a:chExt cx="327680" cy="327678"/>
            </a:xfrm>
          </p:grpSpPr>
          <p:sp>
            <p:nvSpPr>
              <p:cNvPr id="20" name="Oval 19">
                <a:extLst>
                  <a:ext uri="{FF2B5EF4-FFF2-40B4-BE49-F238E27FC236}">
                    <a16:creationId xmlns:a16="http://schemas.microsoft.com/office/drawing/2014/main" id="{BB890929-F75F-CBA2-9715-F75263D8B99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Freeform 334">
                <a:extLst>
                  <a:ext uri="{FF2B5EF4-FFF2-40B4-BE49-F238E27FC236}">
                    <a16:creationId xmlns:a16="http://schemas.microsoft.com/office/drawing/2014/main" id="{8AC2F777-F52F-9BFA-6F4B-351BF10E36F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2" name="Straight Connector 1">
            <a:extLst>
              <a:ext uri="{FF2B5EF4-FFF2-40B4-BE49-F238E27FC236}">
                <a16:creationId xmlns:a16="http://schemas.microsoft.com/office/drawing/2014/main" id="{876FE851-F63A-1D9F-1E11-CD26532105FF}"/>
              </a:ext>
            </a:extLst>
          </p:cNvPr>
          <p:cNvCxnSpPr>
            <a:cxnSpLocks/>
          </p:cNvCxnSpPr>
          <p:nvPr/>
        </p:nvCxnSpPr>
        <p:spPr>
          <a:xfrm flipH="1">
            <a:off x="438149" y="5670654"/>
            <a:ext cx="1131093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67BA868D-57E8-F0F3-2245-E76957E6C5F7}"/>
              </a:ext>
            </a:extLst>
          </p:cNvPr>
          <p:cNvSpPr>
            <a:spLocks noGrp="1"/>
          </p:cNvSpPr>
          <p:nvPr>
            <p:ph idx="1"/>
          </p:nvPr>
        </p:nvSpPr>
        <p:spPr>
          <a:xfrm>
            <a:off x="812288" y="2625832"/>
            <a:ext cx="4978912" cy="3387069"/>
          </a:xfrm>
        </p:spPr>
        <p:txBody>
          <a:bodyPr>
            <a:noAutofit/>
          </a:body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Grundlæggende forståelse</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Svært ved at kontrollere hvordan man reagerer følsesmæssig </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Mere intense følelser end neurotypiske personer</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Påvirker 30-70% af voksne med ADHD</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Central del af ADHD-problematikken</a:t>
            </a:r>
          </a:p>
        </p:txBody>
      </p:sp>
      <p:sp>
        <p:nvSpPr>
          <p:cNvPr id="6" name="Pladsholder til indhold 2">
            <a:extLst>
              <a:ext uri="{FF2B5EF4-FFF2-40B4-BE49-F238E27FC236}">
                <a16:creationId xmlns:a16="http://schemas.microsoft.com/office/drawing/2014/main" id="{23940F9D-9C2A-256A-A6D3-15F7E6910805}"/>
              </a:ext>
            </a:extLst>
          </p:cNvPr>
          <p:cNvSpPr txBox="1">
            <a:spLocks/>
          </p:cNvSpPr>
          <p:nvPr/>
        </p:nvSpPr>
        <p:spPr>
          <a:xfrm>
            <a:off x="6436356" y="2563041"/>
            <a:ext cx="5233988" cy="26344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Kerneudfordringer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Uforholdsmæssigt stærke følelsesmæssige reaktioner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Vanskeligheder med at berolige sig selv</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Problemer med at skifte fokus væk fra stærke følelser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Tendens til følelsesmæssig overbelastning</a:t>
            </a:r>
          </a:p>
        </p:txBody>
      </p:sp>
      <p:sp>
        <p:nvSpPr>
          <p:cNvPr id="22" name="Tekstfelt 21">
            <a:extLst>
              <a:ext uri="{FF2B5EF4-FFF2-40B4-BE49-F238E27FC236}">
                <a16:creationId xmlns:a16="http://schemas.microsoft.com/office/drawing/2014/main" id="{3E739740-5406-6701-3AB2-6739179B9886}"/>
              </a:ext>
            </a:extLst>
          </p:cNvPr>
          <p:cNvSpPr txBox="1"/>
          <p:nvPr/>
        </p:nvSpPr>
        <p:spPr>
          <a:xfrm>
            <a:off x="111841" y="5993468"/>
            <a:ext cx="9089878" cy="702949"/>
          </a:xfrm>
          <a:prstGeom prst="rect">
            <a:avLst/>
          </a:prstGeom>
          <a:noFill/>
        </p:spPr>
        <p:txBody>
          <a:bodyPr wrap="square">
            <a:spAutoFit/>
          </a:bodyPr>
          <a:lstStyle/>
          <a:p>
            <a:pPr marL="457200" lvl="1" indent="0">
              <a:buFont typeface="Arial" panose="020B0604020202020204" pitchFamily="34" charset="0"/>
              <a:buNone/>
            </a:pPr>
            <a:endParaRPr lang="da-DK" dirty="0"/>
          </a:p>
          <a:p>
            <a:pPr marL="457200" lvl="1"/>
            <a:r>
              <a:rPr lang="da-DK"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Kilde: </a:t>
            </a:r>
          </a:p>
          <a:p>
            <a:pPr marL="457200" lvl="1"/>
            <a:r>
              <a:rPr lang="da-DK"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1.. Shaw P, et al. Am J Psychiatry 2014 Mar;171(3):276-93. </a:t>
            </a:r>
            <a:r>
              <a:rPr lang="en-US"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Shaw, P., </a:t>
            </a:r>
            <a:r>
              <a:rPr lang="en-US" sz="700"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Stringaris</a:t>
            </a:r>
            <a:r>
              <a:rPr lang="en-US"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 Nigg, J., &amp; </a:t>
            </a:r>
            <a:r>
              <a:rPr lang="en-US" sz="700"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Leibenluft</a:t>
            </a:r>
            <a:r>
              <a:rPr lang="en-US"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E. (2014). Emotion dysregulation in ADHD. American Journal of Psychiatry, 171(3), 276-293. https://doi.org/10.1176/appi.ajp.2013.13070966</a:t>
            </a:r>
            <a:endParaRPr lang="da-DK"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marL="457200" lvl="1" indent="0">
              <a:buFont typeface="Arial" panose="020B0604020202020204" pitchFamily="34" charset="0"/>
              <a:buNone/>
            </a:pPr>
            <a:endParaRPr lang="da-DK" sz="105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532842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BB5F-3F80-5E2D-ACA7-1A1ECBB62076}"/>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1AF35D0D-3C2A-B142-113A-1BC42C4294B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5842EC5-7783-CDEC-D72A-C1810702470C}"/>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CC553C54-F8D4-36F9-5683-3D0D76C0282D}"/>
              </a:ext>
            </a:extLst>
          </p:cNvPr>
          <p:cNvSpPr txBox="1"/>
          <p:nvPr/>
        </p:nvSpPr>
        <p:spPr>
          <a:xfrm>
            <a:off x="5099197" y="1450895"/>
            <a:ext cx="6819770" cy="2862322"/>
          </a:xfrm>
          <a:prstGeom prst="rect">
            <a:avLst/>
          </a:prstGeom>
          <a:noFill/>
        </p:spPr>
        <p:txBody>
          <a:bodyPr wrap="square">
            <a:spAutoFit/>
          </a:bodyPr>
          <a:lstStyle/>
          <a:p>
            <a:r>
              <a:rPr kumimoji="1" lang="da-DK" sz="2000" b="1" dirty="0">
                <a:solidFill>
                  <a:srgbClr val="70578B"/>
                </a:solidFill>
                <a:latin typeface="Calibri" panose="020F0502020204030204" pitchFamily="34" charset="0"/>
                <a:cs typeface="Calibri" panose="020F0502020204030204" pitchFamily="34" charset="0"/>
              </a:rPr>
              <a:t>Europa</a:t>
            </a:r>
            <a:endParaRPr kumimoji="1" lang="da-DK" sz="20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000" dirty="0">
                <a:solidFill>
                  <a:schemeClr val="tx1">
                    <a:lumMod val="65000"/>
                    <a:lumOff val="35000"/>
                  </a:schemeClr>
                </a:solidFill>
                <a:latin typeface="Calibri" panose="020F0502020204030204" pitchFamily="34" charset="0"/>
                <a:cs typeface="Calibri" panose="020F0502020204030204" pitchFamily="34" charset="0"/>
              </a:rPr>
              <a:t>Følelsesdysregulering er anerkendt som en af seks fundamentale træk ved ADHD</a:t>
            </a:r>
          </a:p>
          <a:p>
            <a:pPr marL="342900" indent="-342900">
              <a:buFont typeface="Arial" panose="020B0604020202020204" pitchFamily="34" charset="0"/>
              <a:buChar char="•"/>
            </a:pPr>
            <a:r>
              <a:rPr kumimoji="1" lang="da-DK" sz="2000" dirty="0">
                <a:solidFill>
                  <a:schemeClr val="tx1">
                    <a:lumMod val="65000"/>
                    <a:lumOff val="35000"/>
                  </a:schemeClr>
                </a:solidFill>
                <a:latin typeface="Calibri" panose="020F0502020204030204" pitchFamily="34" charset="0"/>
                <a:cs typeface="Calibri" panose="020F0502020204030204" pitchFamily="34" charset="0"/>
              </a:rPr>
              <a:t>Inkluderet i 2019 konsensuserklæring fra European </a:t>
            </a:r>
            <a:r>
              <a:rPr kumimoji="1" lang="da-DK" sz="2000" dirty="0" err="1">
                <a:solidFill>
                  <a:schemeClr val="tx1">
                    <a:lumMod val="65000"/>
                    <a:lumOff val="35000"/>
                  </a:schemeClr>
                </a:solidFill>
                <a:latin typeface="Calibri" panose="020F0502020204030204" pitchFamily="34" charset="0"/>
                <a:cs typeface="Calibri" panose="020F0502020204030204" pitchFamily="34" charset="0"/>
              </a:rPr>
              <a:t>Psychiatric</a:t>
            </a:r>
            <a:r>
              <a:rPr kumimoji="1" lang="da-DK" sz="2000" dirty="0">
                <a:solidFill>
                  <a:schemeClr val="tx1">
                    <a:lumMod val="65000"/>
                    <a:lumOff val="35000"/>
                  </a:schemeClr>
                </a:solidFill>
                <a:latin typeface="Calibri" panose="020F0502020204030204" pitchFamily="34" charset="0"/>
                <a:cs typeface="Calibri" panose="020F0502020204030204" pitchFamily="34" charset="0"/>
              </a:rPr>
              <a:t> Association</a:t>
            </a:r>
            <a:br>
              <a:rPr kumimoji="1" lang="da-DK" sz="2000" dirty="0">
                <a:solidFill>
                  <a:srgbClr val="70578B"/>
                </a:solidFill>
                <a:latin typeface="Calibri" panose="020F0502020204030204" pitchFamily="34" charset="0"/>
                <a:cs typeface="Calibri" panose="020F0502020204030204" pitchFamily="34" charset="0"/>
              </a:rPr>
            </a:br>
            <a:endParaRPr kumimoji="1" lang="da-DK" sz="2000" dirty="0">
              <a:solidFill>
                <a:srgbClr val="70578B"/>
              </a:solidFill>
              <a:latin typeface="Calibri" panose="020F0502020204030204" pitchFamily="34" charset="0"/>
              <a:cs typeface="Calibri" panose="020F0502020204030204" pitchFamily="34" charset="0"/>
            </a:endParaRPr>
          </a:p>
          <a:p>
            <a:r>
              <a:rPr kumimoji="1" lang="da-DK" sz="2000" b="1" dirty="0">
                <a:solidFill>
                  <a:srgbClr val="70578B"/>
                </a:solidFill>
                <a:latin typeface="Calibri" panose="020F0502020204030204" pitchFamily="34" charset="0"/>
                <a:cs typeface="Calibri" panose="020F0502020204030204" pitchFamily="34" charset="0"/>
              </a:rPr>
              <a:t>USA</a:t>
            </a:r>
          </a:p>
          <a:p>
            <a:r>
              <a:rPr kumimoji="1" lang="da-DK" sz="2000" dirty="0">
                <a:solidFill>
                  <a:schemeClr val="tx1">
                    <a:lumMod val="65000"/>
                    <a:lumOff val="35000"/>
                  </a:schemeClr>
                </a:solidFill>
                <a:latin typeface="Calibri" panose="020F0502020204030204" pitchFamily="34" charset="0"/>
                <a:cs typeface="Calibri" panose="020F0502020204030204" pitchFamily="34" charset="0"/>
              </a:rPr>
              <a:t>Følelsesdysregulering er angivet som et symptom der kan støtte diagnosen ADHD   </a:t>
            </a:r>
          </a:p>
        </p:txBody>
      </p:sp>
      <p:sp>
        <p:nvSpPr>
          <p:cNvPr id="3" name="Tekstfelt 2">
            <a:extLst>
              <a:ext uri="{FF2B5EF4-FFF2-40B4-BE49-F238E27FC236}">
                <a16:creationId xmlns:a16="http://schemas.microsoft.com/office/drawing/2014/main" id="{E49E7381-DE57-FEC2-2B64-E6155AB9FDA5}"/>
              </a:ext>
            </a:extLst>
          </p:cNvPr>
          <p:cNvSpPr txBox="1"/>
          <p:nvPr/>
        </p:nvSpPr>
        <p:spPr>
          <a:xfrm>
            <a:off x="5620354" y="5961525"/>
            <a:ext cx="4482008" cy="900246"/>
          </a:xfrm>
          <a:prstGeom prst="rect">
            <a:avLst/>
          </a:prstGeom>
          <a:noFill/>
        </p:spPr>
        <p:txBody>
          <a:bodyPr wrap="square">
            <a:spAutoFit/>
          </a:bodyPr>
          <a:lstStyle/>
          <a:p>
            <a:endParaRPr kumimoji="1" lang="da-DK" sz="1050" dirty="0">
              <a:solidFill>
                <a:srgbClr val="70578B"/>
              </a:solidFill>
              <a:latin typeface="Calibri" panose="020F0502020204030204" pitchFamily="34" charset="0"/>
              <a:cs typeface="Calibri" panose="020F0502020204030204" pitchFamily="34" charset="0"/>
            </a:endParaRPr>
          </a:p>
          <a:p>
            <a:r>
              <a:rPr lang="nl-NL" sz="700" dirty="0"/>
              <a:t>Kilde: </a:t>
            </a:r>
          </a:p>
          <a:p>
            <a:r>
              <a:rPr lang="en-US" sz="700" dirty="0"/>
              <a:t>1.  </a:t>
            </a:r>
            <a:r>
              <a:rPr lang="en-US" sz="700" dirty="0" err="1"/>
              <a:t>Kooij</a:t>
            </a:r>
            <a:r>
              <a:rPr lang="en-US" sz="700" dirty="0"/>
              <a:t>, J. J. S., </a:t>
            </a:r>
            <a:r>
              <a:rPr lang="en-US" sz="700" dirty="0" err="1"/>
              <a:t>Bijlenga</a:t>
            </a:r>
            <a:r>
              <a:rPr lang="en-US" sz="700" dirty="0"/>
              <a:t>, D., Salerno, L., et al. (2019). Updated European Consensus Statement on adult ADHD diagnosis and treatment. European Psychiatry, 56, 14-34. </a:t>
            </a:r>
            <a:r>
              <a:rPr lang="en-US" sz="700" dirty="0">
                <a:hlinkClick r:id="rId2"/>
              </a:rPr>
              <a:t>https://doi.org/10.1016/j.eurpsy.2018.11.001</a:t>
            </a:r>
            <a:r>
              <a:rPr lang="en-US" sz="700" dirty="0"/>
              <a:t> 2.  American Psychiatric Association. Diagnostic and Statistical Manual of Mental Disorders. 5th ed., American Psychiatric Publishing, 2013.</a:t>
            </a:r>
            <a:endParaRPr lang="da-DK" sz="700" dirty="0"/>
          </a:p>
          <a:p>
            <a:endParaRPr kumimoji="1" lang="nl-NL" sz="700" dirty="0">
              <a:solidFill>
                <a:srgbClr val="70578B"/>
              </a:solidFill>
              <a:latin typeface="Calibri" panose="020F0502020204030204" pitchFamily="34" charset="0"/>
              <a:cs typeface="Calibri" panose="020F0502020204030204" pitchFamily="34" charset="0"/>
            </a:endParaRPr>
          </a:p>
        </p:txBody>
      </p:sp>
      <p:pic>
        <p:nvPicPr>
          <p:cNvPr id="14" name="Billede 13">
            <a:extLst>
              <a:ext uri="{FF2B5EF4-FFF2-40B4-BE49-F238E27FC236}">
                <a16:creationId xmlns:a16="http://schemas.microsoft.com/office/drawing/2014/main" id="{4B4BE43D-7CEB-8D5F-06A2-DB5D1EA5B468}"/>
              </a:ext>
            </a:extLst>
          </p:cNvPr>
          <p:cNvPicPr>
            <a:picLocks noChangeAspect="1"/>
          </p:cNvPicPr>
          <p:nvPr/>
        </p:nvPicPr>
        <p:blipFill>
          <a:blip r:embed="rId3">
            <a:lum bright="70000" contrast="-70000"/>
          </a:blip>
          <a:srcRect l="31592" t="2222" r="28275" b="-2222"/>
          <a:stretch/>
        </p:blipFill>
        <p:spPr>
          <a:xfrm>
            <a:off x="428078" y="547907"/>
            <a:ext cx="3799793" cy="6310094"/>
          </a:xfrm>
          <a:prstGeom prst="rect">
            <a:avLst/>
          </a:prstGeom>
        </p:spPr>
      </p:pic>
      <p:cxnSp>
        <p:nvCxnSpPr>
          <p:cNvPr id="20" name="Lige forbindelse 19">
            <a:extLst>
              <a:ext uri="{FF2B5EF4-FFF2-40B4-BE49-F238E27FC236}">
                <a16:creationId xmlns:a16="http://schemas.microsoft.com/office/drawing/2014/main" id="{46D8649A-AD24-4C84-1D6F-1AF99C08DA29}"/>
              </a:ext>
            </a:extLst>
          </p:cNvPr>
          <p:cNvCxnSpPr>
            <a:cxnSpLocks/>
          </p:cNvCxnSpPr>
          <p:nvPr/>
        </p:nvCxnSpPr>
        <p:spPr>
          <a:xfrm>
            <a:off x="4242385" y="5660572"/>
            <a:ext cx="6425615" cy="0"/>
          </a:xfrm>
          <a:prstGeom prst="line">
            <a:avLst/>
          </a:prstGeom>
          <a:ln w="38100">
            <a:solidFill>
              <a:srgbClr val="70578B"/>
            </a:solidFill>
          </a:ln>
          <a:effectLst>
            <a:glow rad="101600">
              <a:srgbClr val="E5DBF2">
                <a:alpha val="60000"/>
              </a:srgbClr>
            </a:glow>
          </a:effectLst>
        </p:spPr>
        <p:style>
          <a:lnRef idx="2">
            <a:schemeClr val="accent1"/>
          </a:lnRef>
          <a:fillRef idx="0">
            <a:schemeClr val="accent1"/>
          </a:fillRef>
          <a:effectRef idx="1">
            <a:schemeClr val="accent1"/>
          </a:effectRef>
          <a:fontRef idx="minor">
            <a:schemeClr val="tx1"/>
          </a:fontRef>
        </p:style>
      </p:cxnSp>
      <p:sp>
        <p:nvSpPr>
          <p:cNvPr id="2" name="Tekstfelt 1">
            <a:extLst>
              <a:ext uri="{FF2B5EF4-FFF2-40B4-BE49-F238E27FC236}">
                <a16:creationId xmlns:a16="http://schemas.microsoft.com/office/drawing/2014/main" id="{F88AE1CA-BD90-60E7-9450-A68048924D43}"/>
              </a:ext>
            </a:extLst>
          </p:cNvPr>
          <p:cNvSpPr txBox="1"/>
          <p:nvPr/>
        </p:nvSpPr>
        <p:spPr>
          <a:xfrm>
            <a:off x="5099197" y="619898"/>
            <a:ext cx="6819770" cy="830997"/>
          </a:xfrm>
          <a:prstGeom prst="rect">
            <a:avLst/>
          </a:prstGeom>
          <a:noFill/>
        </p:spPr>
        <p:txBody>
          <a:bodyPr wrap="square">
            <a:spAutoFit/>
          </a:bodyPr>
          <a:lstStyle/>
          <a:p>
            <a:r>
              <a:rPr kumimoji="1" lang="da-DK" sz="2400" b="1" dirty="0">
                <a:solidFill>
                  <a:srgbClr val="70578B"/>
                </a:solidFill>
                <a:latin typeface="Calibri" panose="020F0502020204030204" pitchFamily="34" charset="0"/>
                <a:cs typeface="Calibri" panose="020F0502020204030204" pitchFamily="34" charset="0"/>
              </a:rPr>
              <a:t>Følelsesdysregulering er officielt anerkendt som en del af ADHD</a:t>
            </a:r>
            <a:endParaRPr kumimoji="1" lang="da-DK" sz="1600" dirty="0">
              <a:solidFill>
                <a:srgbClr val="70578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3832037"/>
      </p:ext>
    </p:extLst>
  </p:cSld>
  <p:clrMapOvr>
    <a:masterClrMapping/>
  </p:clrMapOvr>
  <p:transition spd="slow">
    <p:push dir="u"/>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7BBA9-8076-37DD-2597-3A417F278B01}"/>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5C2BA9BD-08F0-4FD6-55B5-C8645389C07D}"/>
              </a:ext>
            </a:extLst>
          </p:cNvPr>
          <p:cNvSpPr txBox="1">
            <a:spLocks/>
          </p:cNvSpPr>
          <p:nvPr/>
        </p:nvSpPr>
        <p:spPr>
          <a:xfrm>
            <a:off x="838200" y="9797"/>
            <a:ext cx="11353800" cy="59980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pPr>
              <a:defRPr/>
            </a:pPr>
            <a:r>
              <a:rPr lang="de-DE" sz="3000" dirty="0">
                <a:solidFill>
                  <a:prstClr val="white"/>
                </a:solidFill>
              </a:rPr>
              <a:t>Stryker</a:t>
            </a:r>
            <a:r>
              <a:rPr lang="de-DE" sz="2400" b="0" baseline="30000" dirty="0">
                <a:solidFill>
                  <a:prstClr val="white"/>
                </a:solidFill>
              </a:rPr>
              <a:t>®</a:t>
            </a:r>
            <a:endParaRPr lang="en-US" sz="3000" b="0" baseline="30000" dirty="0">
              <a:solidFill>
                <a:prstClr val="white"/>
              </a:solidFill>
            </a:endParaRPr>
          </a:p>
        </p:txBody>
      </p:sp>
      <p:sp>
        <p:nvSpPr>
          <p:cNvPr id="4" name="Rectangle 3">
            <a:extLst>
              <a:ext uri="{FF2B5EF4-FFF2-40B4-BE49-F238E27FC236}">
                <a16:creationId xmlns:a16="http://schemas.microsoft.com/office/drawing/2014/main" id="{0D852D55-959F-4530-4036-A8E8D8392C77}"/>
              </a:ext>
            </a:extLst>
          </p:cNvPr>
          <p:cNvSpPr/>
          <p:nvPr/>
        </p:nvSpPr>
        <p:spPr>
          <a:xfrm>
            <a:off x="415412" y="1140363"/>
            <a:ext cx="11333676"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r>
              <a:rPr lang="da-DK" sz="2400" b="1" dirty="0">
                <a:solidFill>
                  <a:schemeClr val="bg1"/>
                </a:solidFill>
                <a:latin typeface="Segoe UI" panose="020B0502040204020203" pitchFamily="34" charset="0"/>
                <a:cs typeface="Segoe UI" panose="020B0502040204020203" pitchFamily="34" charset="0"/>
              </a:rPr>
              <a:t>Betydning i dagligdagen</a:t>
            </a: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158A162A-B76F-653E-9927-BD32BC014832}"/>
              </a:ext>
            </a:extLst>
          </p:cNvPr>
          <p:cNvSpPr/>
          <p:nvPr/>
        </p:nvSpPr>
        <p:spPr>
          <a:xfrm>
            <a:off x="438149"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9EC655C3-8B31-A5CD-934C-D180D7053F1D}"/>
              </a:ext>
            </a:extLst>
          </p:cNvPr>
          <p:cNvSpPr/>
          <p:nvPr/>
        </p:nvSpPr>
        <p:spPr>
          <a:xfrm>
            <a:off x="6198270"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6" name="Group 15">
            <a:extLst>
              <a:ext uri="{FF2B5EF4-FFF2-40B4-BE49-F238E27FC236}">
                <a16:creationId xmlns:a16="http://schemas.microsoft.com/office/drawing/2014/main" id="{0049A611-92C7-6B54-E149-56B4F23F45F4}"/>
              </a:ext>
            </a:extLst>
          </p:cNvPr>
          <p:cNvGrpSpPr/>
          <p:nvPr/>
        </p:nvGrpSpPr>
        <p:grpSpPr>
          <a:xfrm>
            <a:off x="2969087" y="1842726"/>
            <a:ext cx="472511" cy="472511"/>
            <a:chOff x="3101269" y="1403806"/>
            <a:chExt cx="324740" cy="324740"/>
          </a:xfrm>
        </p:grpSpPr>
        <p:sp>
          <p:nvSpPr>
            <p:cNvPr id="15" name="Oval 14">
              <a:extLst>
                <a:ext uri="{FF2B5EF4-FFF2-40B4-BE49-F238E27FC236}">
                  <a16:creationId xmlns:a16="http://schemas.microsoft.com/office/drawing/2014/main" id="{C47BF2DD-5327-A72A-E843-A46648835BB8}"/>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1BFDA8A-3A26-07D0-EF1C-7ABF4F6DC6B0}"/>
                </a:ext>
              </a:extLst>
            </p:cNvPr>
            <p:cNvGrpSpPr/>
            <p:nvPr/>
          </p:nvGrpSpPr>
          <p:grpSpPr>
            <a:xfrm>
              <a:off x="3153306" y="1455844"/>
              <a:ext cx="220666" cy="220664"/>
              <a:chOff x="10154583" y="3154385"/>
              <a:chExt cx="327680" cy="327678"/>
            </a:xfrm>
          </p:grpSpPr>
          <p:sp>
            <p:nvSpPr>
              <p:cNvPr id="13" name="Oval 12">
                <a:extLst>
                  <a:ext uri="{FF2B5EF4-FFF2-40B4-BE49-F238E27FC236}">
                    <a16:creationId xmlns:a16="http://schemas.microsoft.com/office/drawing/2014/main" id="{1C50B10A-EA8F-1DEB-C160-D7B726F3F4F4}"/>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Freeform 334">
                <a:extLst>
                  <a:ext uri="{FF2B5EF4-FFF2-40B4-BE49-F238E27FC236}">
                    <a16:creationId xmlns:a16="http://schemas.microsoft.com/office/drawing/2014/main" id="{71DE3FA4-9D50-E399-C000-AA712A0238F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7" name="Group 16">
            <a:extLst>
              <a:ext uri="{FF2B5EF4-FFF2-40B4-BE49-F238E27FC236}">
                <a16:creationId xmlns:a16="http://schemas.microsoft.com/office/drawing/2014/main" id="{3E43CFA8-949D-2B34-5BEB-F4F42C64C799}"/>
              </a:ext>
            </a:extLst>
          </p:cNvPr>
          <p:cNvGrpSpPr/>
          <p:nvPr/>
        </p:nvGrpSpPr>
        <p:grpSpPr>
          <a:xfrm>
            <a:off x="8729208" y="1842726"/>
            <a:ext cx="472511" cy="472511"/>
            <a:chOff x="3101269" y="1403806"/>
            <a:chExt cx="324740" cy="324740"/>
          </a:xfrm>
        </p:grpSpPr>
        <p:sp>
          <p:nvSpPr>
            <p:cNvPr id="18" name="Oval 17">
              <a:extLst>
                <a:ext uri="{FF2B5EF4-FFF2-40B4-BE49-F238E27FC236}">
                  <a16:creationId xmlns:a16="http://schemas.microsoft.com/office/drawing/2014/main" id="{D5399469-7067-64C9-3C08-670D90DBA329}"/>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01E586AF-E387-4F30-4837-8D2F58CAC594}"/>
                </a:ext>
              </a:extLst>
            </p:cNvPr>
            <p:cNvGrpSpPr/>
            <p:nvPr/>
          </p:nvGrpSpPr>
          <p:grpSpPr>
            <a:xfrm>
              <a:off x="3153306" y="1455844"/>
              <a:ext cx="220666" cy="220664"/>
              <a:chOff x="10154583" y="3154385"/>
              <a:chExt cx="327680" cy="327678"/>
            </a:xfrm>
          </p:grpSpPr>
          <p:sp>
            <p:nvSpPr>
              <p:cNvPr id="20" name="Oval 19">
                <a:extLst>
                  <a:ext uri="{FF2B5EF4-FFF2-40B4-BE49-F238E27FC236}">
                    <a16:creationId xmlns:a16="http://schemas.microsoft.com/office/drawing/2014/main" id="{4E35F511-C866-E928-7DBC-5C7393A9BC02}"/>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Freeform 334">
                <a:extLst>
                  <a:ext uri="{FF2B5EF4-FFF2-40B4-BE49-F238E27FC236}">
                    <a16:creationId xmlns:a16="http://schemas.microsoft.com/office/drawing/2014/main" id="{F14B31E5-947E-BD56-9E4B-CAAFE4DAB3BE}"/>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2" name="Straight Connector 1">
            <a:extLst>
              <a:ext uri="{FF2B5EF4-FFF2-40B4-BE49-F238E27FC236}">
                <a16:creationId xmlns:a16="http://schemas.microsoft.com/office/drawing/2014/main" id="{31C528DA-DDF4-5808-58D3-7DC2023FB071}"/>
              </a:ext>
            </a:extLst>
          </p:cNvPr>
          <p:cNvCxnSpPr>
            <a:cxnSpLocks/>
          </p:cNvCxnSpPr>
          <p:nvPr/>
        </p:nvCxnSpPr>
        <p:spPr>
          <a:xfrm flipH="1">
            <a:off x="438149" y="5670654"/>
            <a:ext cx="1131093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FB5F63AA-1FC4-42A2-677B-C27621F791EF}"/>
              </a:ext>
            </a:extLst>
          </p:cNvPr>
          <p:cNvSpPr>
            <a:spLocks noGrp="1"/>
          </p:cNvSpPr>
          <p:nvPr>
            <p:ph idx="1"/>
          </p:nvPr>
        </p:nvSpPr>
        <p:spPr>
          <a:xfrm>
            <a:off x="812288" y="2625832"/>
            <a:ext cx="4978912" cy="3387069"/>
          </a:xfrm>
        </p:spPr>
        <p:txBody>
          <a:bodyPr>
            <a:noAutofit/>
          </a:body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Personligt</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Påvirker selvopfattelse og identitet</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Udfordrer håndtering af daglige rutiner</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Influerer på beslutningstagning</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Påvirker energiniveau og restitutionsbehov</a:t>
            </a:r>
          </a:p>
        </p:txBody>
      </p:sp>
      <p:sp>
        <p:nvSpPr>
          <p:cNvPr id="6" name="Pladsholder til indhold 2">
            <a:extLst>
              <a:ext uri="{FF2B5EF4-FFF2-40B4-BE49-F238E27FC236}">
                <a16:creationId xmlns:a16="http://schemas.microsoft.com/office/drawing/2014/main" id="{9CD928D4-640A-9FA9-88E1-263FDD7455FA}"/>
              </a:ext>
            </a:extLst>
          </p:cNvPr>
          <p:cNvSpPr txBox="1">
            <a:spLocks/>
          </p:cNvSpPr>
          <p:nvPr/>
        </p:nvSpPr>
        <p:spPr>
          <a:xfrm>
            <a:off x="6436356" y="2563041"/>
            <a:ext cx="5233988" cy="26344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Socialt:</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Udfordringer i nære relationer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Påvirkning af uddannelses- og arbejdsliv</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Sociale interaktioner og kommunikation</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Behov for særlige hensyn og forståelse</a:t>
            </a:r>
          </a:p>
        </p:txBody>
      </p:sp>
      <p:sp>
        <p:nvSpPr>
          <p:cNvPr id="22" name="Tekstfelt 21">
            <a:extLst>
              <a:ext uri="{FF2B5EF4-FFF2-40B4-BE49-F238E27FC236}">
                <a16:creationId xmlns:a16="http://schemas.microsoft.com/office/drawing/2014/main" id="{95B1D456-EDD7-A016-FF1D-D52DD2DD6432}"/>
              </a:ext>
            </a:extLst>
          </p:cNvPr>
          <p:cNvSpPr txBox="1"/>
          <p:nvPr/>
        </p:nvSpPr>
        <p:spPr>
          <a:xfrm>
            <a:off x="339319" y="5945091"/>
            <a:ext cx="8465605" cy="972254"/>
          </a:xfrm>
          <a:prstGeom prst="rect">
            <a:avLst/>
          </a:prstGeom>
          <a:noFill/>
        </p:spPr>
        <p:txBody>
          <a:bodyPr wrap="square">
            <a:spAutoFit/>
          </a:bodyPr>
          <a:lstStyle/>
          <a:p>
            <a:pPr marL="457200" lvl="1" indent="0">
              <a:buFont typeface="Arial" panose="020B0604020202020204" pitchFamily="34" charset="0"/>
              <a:buNone/>
            </a:pPr>
            <a:endParaRPr lang="da-DK"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marL="457200" lvl="1" indent="0">
              <a:buFont typeface="Arial" panose="020B0604020202020204" pitchFamily="34" charset="0"/>
              <a:buNone/>
            </a:pPr>
            <a:r>
              <a:rPr lang="da-DK" sz="700" dirty="0"/>
              <a:t>Kilder:  </a:t>
            </a:r>
          </a:p>
          <a:p>
            <a:pPr marL="457200" lvl="1" indent="0">
              <a:buFont typeface="Arial" panose="020B0604020202020204" pitchFamily="34" charset="0"/>
              <a:buNone/>
            </a:pPr>
            <a:r>
              <a:rPr lang="en-US" sz="700" dirty="0"/>
              <a:t>1.. Hirsch, O., </a:t>
            </a:r>
            <a:r>
              <a:rPr lang="en-US" sz="700" dirty="0" err="1"/>
              <a:t>Chavanon</a:t>
            </a:r>
            <a:r>
              <a:rPr lang="en-US" sz="700" dirty="0"/>
              <a:t>, M., Riechmann, E., &amp; Christiansen, H. (2018). Emotional dysregulation is a primary symptom in adult ADHD. Journal of Affective Disorders, 232, 41-47. </a:t>
            </a:r>
            <a:r>
              <a:rPr lang="en-US" sz="700" dirty="0">
                <a:hlinkClick r:id="rId3"/>
              </a:rPr>
              <a:t>https://doi.org/10.1016/j.jad.2018.02.001</a:t>
            </a:r>
            <a:endParaRPr lang="en-US" sz="700" dirty="0"/>
          </a:p>
          <a:p>
            <a:pPr marL="457200" lvl="1" indent="0">
              <a:buFont typeface="Arial" panose="020B0604020202020204" pitchFamily="34" charset="0"/>
              <a:buNone/>
            </a:pPr>
            <a:r>
              <a:rPr lang="en-US" sz="700" dirty="0"/>
              <a:t>2..  </a:t>
            </a:r>
            <a:r>
              <a:rPr lang="da-DK" sz="700" dirty="0"/>
              <a:t>ADHD Centre, UK Research Department (2023). Clinical Guidelines and Research Overview. </a:t>
            </a:r>
            <a:r>
              <a:rPr lang="da-DK" sz="700" dirty="0">
                <a:hlinkClick r:id="rId4">
                  <a:extLst>
                    <a:ext uri="{A12FA001-AC4F-418D-AE19-62706E023703}">
                      <ahyp:hlinkClr xmlns:ahyp="http://schemas.microsoft.com/office/drawing/2018/hyperlinkcolor" val="tx"/>
                    </a:ext>
                  </a:extLst>
                </a:hlinkClick>
              </a:rPr>
              <a:t>https://www.adhdcentre.co.uk/advancements-in-adhd-research-and-treatment-what-it-means-for-patients/</a:t>
            </a:r>
            <a:endParaRPr lang="da-DK" sz="700" dirty="0"/>
          </a:p>
          <a:p>
            <a:pPr marL="457200" lvl="1" indent="0">
              <a:buFont typeface="Arial" panose="020B0604020202020204" pitchFamily="34" charset="0"/>
              <a:buNone/>
            </a:pPr>
            <a:endParaRPr lang="da-DK" sz="700" dirty="0"/>
          </a:p>
          <a:p>
            <a:pPr marL="457200" lvl="1" indent="0">
              <a:buFont typeface="Arial" panose="020B0604020202020204" pitchFamily="34" charset="0"/>
              <a:buNone/>
            </a:pPr>
            <a:endParaRPr lang="en-US" sz="700" dirty="0"/>
          </a:p>
        </p:txBody>
      </p:sp>
    </p:spTree>
    <p:extLst>
      <p:ext uri="{BB962C8B-B14F-4D97-AF65-F5344CB8AC3E}">
        <p14:creationId xmlns:p14="http://schemas.microsoft.com/office/powerpoint/2010/main" val="394435771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6CA79-EF94-96EC-ECF7-E1767F45A94C}"/>
            </a:ext>
          </a:extLst>
        </p:cNvPr>
        <p:cNvGrpSpPr/>
        <p:nvPr/>
      </p:nvGrpSpPr>
      <p:grpSpPr>
        <a:xfrm>
          <a:off x="0" y="0"/>
          <a:ext cx="0" cy="0"/>
          <a:chOff x="0" y="0"/>
          <a:chExt cx="0" cy="0"/>
        </a:xfrm>
      </p:grpSpPr>
      <p:sp>
        <p:nvSpPr>
          <p:cNvPr id="60" name="Rectangle 3">
            <a:extLst>
              <a:ext uri="{FF2B5EF4-FFF2-40B4-BE49-F238E27FC236}">
                <a16:creationId xmlns:a16="http://schemas.microsoft.com/office/drawing/2014/main" id="{CCED409F-FDF5-7334-15BA-EDAEB7CFB5B8}"/>
              </a:ext>
            </a:extLst>
          </p:cNvPr>
          <p:cNvSpPr/>
          <p:nvPr/>
        </p:nvSpPr>
        <p:spPr>
          <a:xfrm>
            <a:off x="532770" y="1418520"/>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7503175F-96AC-7F6D-8995-A8D73E803540}"/>
              </a:ext>
            </a:extLst>
          </p:cNvPr>
          <p:cNvSpPr>
            <a:spLocks noGrp="1"/>
          </p:cNvSpPr>
          <p:nvPr>
            <p:ph type="title"/>
          </p:nvPr>
        </p:nvSpPr>
        <p:spPr>
          <a:xfrm>
            <a:off x="500860" y="-794"/>
            <a:ext cx="10515600" cy="1325563"/>
          </a:xfrm>
        </p:spPr>
        <p:txBody>
          <a:bodyPr/>
          <a:lstStyle/>
          <a:p>
            <a:r>
              <a:rPr lang="da-DK" dirty="0">
                <a:solidFill>
                  <a:srgbClr val="644D79"/>
                </a:solidFill>
                <a:latin typeface="+mn-lt"/>
              </a:rPr>
              <a:t>Aktuel forskning</a:t>
            </a:r>
            <a:endParaRPr lang="da-DK" baseline="30000" dirty="0">
              <a:solidFill>
                <a:srgbClr val="644D79"/>
              </a:solidFill>
              <a:latin typeface="+mn-lt"/>
            </a:endParaRPr>
          </a:p>
        </p:txBody>
      </p:sp>
      <p:sp>
        <p:nvSpPr>
          <p:cNvPr id="2" name="Rektangel 1">
            <a:extLst>
              <a:ext uri="{FF2B5EF4-FFF2-40B4-BE49-F238E27FC236}">
                <a16:creationId xmlns:a16="http://schemas.microsoft.com/office/drawing/2014/main" id="{2DD2CA3D-58D8-E699-8A4F-039C7255E5A8}"/>
              </a:ext>
            </a:extLst>
          </p:cNvPr>
          <p:cNvSpPr/>
          <p:nvPr/>
        </p:nvSpPr>
        <p:spPr>
          <a:xfrm>
            <a:off x="9528313" y="6215270"/>
            <a:ext cx="2663687" cy="6427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8" name="Gruppe 57">
            <a:extLst>
              <a:ext uri="{FF2B5EF4-FFF2-40B4-BE49-F238E27FC236}">
                <a16:creationId xmlns:a16="http://schemas.microsoft.com/office/drawing/2014/main" id="{663C2D33-9F3B-9ABD-F7EC-9F11775911D2}"/>
              </a:ext>
            </a:extLst>
          </p:cNvPr>
          <p:cNvGrpSpPr/>
          <p:nvPr/>
        </p:nvGrpSpPr>
        <p:grpSpPr>
          <a:xfrm>
            <a:off x="577060" y="1413835"/>
            <a:ext cx="3131340" cy="3876439"/>
            <a:chOff x="492166" y="1744035"/>
            <a:chExt cx="2740711" cy="3876439"/>
          </a:xfrm>
        </p:grpSpPr>
        <p:sp>
          <p:nvSpPr>
            <p:cNvPr id="5" name="Rectangle 10">
              <a:extLst>
                <a:ext uri="{FF2B5EF4-FFF2-40B4-BE49-F238E27FC236}">
                  <a16:creationId xmlns:a16="http://schemas.microsoft.com/office/drawing/2014/main" id="{1254C240-143C-6C5F-1E9B-7E2A5B415DA0}"/>
                </a:ext>
              </a:extLst>
            </p:cNvPr>
            <p:cNvSpPr/>
            <p:nvPr/>
          </p:nvSpPr>
          <p:spPr>
            <a:xfrm>
              <a:off x="492166" y="2654300"/>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6B1E5881-A5E8-C2A8-DF6B-B851A2AD42C7}"/>
                </a:ext>
              </a:extLst>
            </p:cNvPr>
            <p:cNvSpPr txBox="1"/>
            <p:nvPr/>
          </p:nvSpPr>
          <p:spPr>
            <a:xfrm>
              <a:off x="639878" y="2826291"/>
              <a:ext cx="2386048" cy="2677656"/>
            </a:xfrm>
            <a:prstGeom prst="rect">
              <a:avLst/>
            </a:prstGeom>
            <a:noFill/>
          </p:spPr>
          <p:txBody>
            <a:bodyPr wrap="square">
              <a:spAutoFit/>
            </a:bodyPr>
            <a:lstStyle/>
            <a:p>
              <a:pPr algn="ctr"/>
              <a:r>
                <a:rPr lang="da-DK" sz="1400" dirty="0">
                  <a:solidFill>
                    <a:schemeClr val="tx1">
                      <a:lumMod val="65000"/>
                      <a:lumOff val="35000"/>
                    </a:schemeClr>
                  </a:solidFill>
                </a:rPr>
                <a:t>Følelsesdysregulering som primært symptom</a:t>
              </a:r>
            </a:p>
            <a:p>
              <a:pPr algn="ctr"/>
              <a:endParaRPr lang="da-DK" sz="1400" dirty="0">
                <a:solidFill>
                  <a:schemeClr val="tx1">
                    <a:lumMod val="65000"/>
                    <a:lumOff val="35000"/>
                  </a:schemeClr>
                </a:solidFill>
              </a:endParaRPr>
            </a:p>
            <a:p>
              <a:pPr algn="ctr"/>
              <a:r>
                <a:rPr lang="da-DK" sz="1400" dirty="0">
                  <a:solidFill>
                    <a:schemeClr val="tx1">
                      <a:lumMod val="65000"/>
                      <a:lumOff val="35000"/>
                    </a:schemeClr>
                  </a:solidFill>
                </a:rPr>
                <a:t>Betydelig påvirkning af livskvalitet</a:t>
              </a:r>
            </a:p>
            <a:p>
              <a:pPr algn="ctr"/>
              <a:endParaRPr lang="da-DK" sz="1400" dirty="0">
                <a:solidFill>
                  <a:schemeClr val="tx1">
                    <a:lumMod val="65000"/>
                    <a:lumOff val="35000"/>
                  </a:schemeClr>
                </a:solidFill>
              </a:endParaRPr>
            </a:p>
            <a:p>
              <a:pPr algn="ctr"/>
              <a:r>
                <a:rPr lang="da-DK" sz="1400" dirty="0">
                  <a:solidFill>
                    <a:schemeClr val="tx1">
                      <a:lumMod val="65000"/>
                      <a:lumOff val="35000"/>
                    </a:schemeClr>
                  </a:solidFill>
                </a:rPr>
                <a:t>Kompleks sammenhæng med andre ADHD-symptomer</a:t>
              </a:r>
            </a:p>
            <a:p>
              <a:pPr algn="ctr"/>
              <a:endParaRPr lang="da-DK" sz="1400" dirty="0">
                <a:solidFill>
                  <a:schemeClr val="tx1">
                    <a:lumMod val="65000"/>
                    <a:lumOff val="35000"/>
                  </a:schemeClr>
                </a:solidFill>
              </a:endParaRPr>
            </a:p>
            <a:p>
              <a:pPr algn="ctr"/>
              <a:r>
                <a:rPr lang="da-DK" sz="1400" dirty="0">
                  <a:solidFill>
                    <a:schemeClr val="tx1">
                      <a:lumMod val="65000"/>
                      <a:lumOff val="35000"/>
                    </a:schemeClr>
                  </a:solidFill>
                </a:rPr>
                <a:t>Behov for målrettet behandling</a:t>
              </a:r>
            </a:p>
          </p:txBody>
        </p:sp>
        <p:sp>
          <p:nvSpPr>
            <p:cNvPr id="40" name="Tekstfelt 39">
              <a:extLst>
                <a:ext uri="{FF2B5EF4-FFF2-40B4-BE49-F238E27FC236}">
                  <a16:creationId xmlns:a16="http://schemas.microsoft.com/office/drawing/2014/main" id="{60F079FF-9444-A77B-0AA3-C5FB11804BC4}"/>
                </a:ext>
              </a:extLst>
            </p:cNvPr>
            <p:cNvSpPr txBox="1"/>
            <p:nvPr/>
          </p:nvSpPr>
          <p:spPr>
            <a:xfrm>
              <a:off x="492166" y="1744035"/>
              <a:ext cx="2740711" cy="769441"/>
            </a:xfrm>
            <a:prstGeom prst="rect">
              <a:avLst/>
            </a:prstGeom>
            <a:noFill/>
          </p:spPr>
          <p:txBody>
            <a:bodyPr wrap="square">
              <a:spAutoFit/>
            </a:bodyPr>
            <a:lstStyle/>
            <a:p>
              <a:pPr algn="ct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Nyeste forskningsresultater</a:t>
              </a:r>
            </a:p>
          </p:txBody>
        </p:sp>
      </p:grpSp>
      <p:sp>
        <p:nvSpPr>
          <p:cNvPr id="48" name="Tekstfelt 47">
            <a:extLst>
              <a:ext uri="{FF2B5EF4-FFF2-40B4-BE49-F238E27FC236}">
                <a16:creationId xmlns:a16="http://schemas.microsoft.com/office/drawing/2014/main" id="{B0FBC864-7CA0-51E3-E507-714963973421}"/>
              </a:ext>
            </a:extLst>
          </p:cNvPr>
          <p:cNvSpPr txBox="1"/>
          <p:nvPr/>
        </p:nvSpPr>
        <p:spPr>
          <a:xfrm>
            <a:off x="145273" y="5871445"/>
            <a:ext cx="8116600" cy="1115690"/>
          </a:xfrm>
          <a:prstGeom prst="rect">
            <a:avLst/>
          </a:prstGeom>
          <a:noFill/>
        </p:spPr>
        <p:txBody>
          <a:bodyPr wrap="square">
            <a:spAutoFit/>
          </a:bodyPr>
          <a:lstStyle/>
          <a:p>
            <a:pPr marL="457200" lvl="1"/>
            <a:r>
              <a:rPr lang="da-DK" sz="700" dirty="0"/>
              <a:t>Kilder:  </a:t>
            </a:r>
          </a:p>
          <a:p>
            <a:pPr marL="457200" lvl="1"/>
            <a:r>
              <a:rPr lang="en-US" sz="700" dirty="0"/>
              <a:t>1.  Hirsch, O., et al. (2018). Emotional dysregulation is a primary symptom in adult Attention-Deficit/Hyperactivity Disorder (ADHD). Journal of Affective Disorders, 232, 41–47. </a:t>
            </a:r>
            <a:r>
              <a:rPr lang="en-US" sz="700" dirty="0">
                <a:hlinkClick r:id="rId3"/>
              </a:rPr>
              <a:t>https://doi.org/10.1016/j.jad.2018.02.045</a:t>
            </a:r>
            <a:endParaRPr lang="en-US" sz="700" dirty="0"/>
          </a:p>
          <a:p>
            <a:pPr marL="457200" lvl="1"/>
            <a:r>
              <a:rPr lang="en-US" sz="700" dirty="0"/>
              <a:t>2. Marques, S., et al. (2024). Emotion dysregulation and depressive symptoms mediate the association between inhibitory control difficulties and aggressive </a:t>
            </a:r>
            <a:r>
              <a:rPr lang="en-US" sz="700" dirty="0" err="1"/>
              <a:t>behaviour</a:t>
            </a:r>
            <a:r>
              <a:rPr lang="en-US" sz="700" dirty="0"/>
              <a:t> in children with ADHD. Frontiers in Psychiatry, 15, 1329401. </a:t>
            </a:r>
            <a:r>
              <a:rPr lang="en-US" sz="700" dirty="0">
                <a:hlinkClick r:id="rId4"/>
              </a:rPr>
              <a:t>https://doi.org/10.3389/fpsyt.2024.1329401</a:t>
            </a:r>
            <a:r>
              <a:rPr lang="en-US" sz="700" dirty="0"/>
              <a:t> </a:t>
            </a:r>
          </a:p>
          <a:p>
            <a:pPr marL="457200" lvl="1"/>
            <a:r>
              <a:rPr lang="en-US" sz="700" dirty="0"/>
              <a:t>3. Pan, M. R., et al. (2023). Bidirectional associations between maladaptive cognitions and emotional symptoms, and their mediating role on the quality of life in adults with ADHD: A mediation model. Frontiers in Psychiatry, 14, 1200522. </a:t>
            </a:r>
            <a:r>
              <a:rPr lang="en-US" sz="700" dirty="0">
                <a:hlinkClick r:id="rId5"/>
              </a:rPr>
              <a:t>https://doi.org/10.3389/fpsyt.2023.1200522</a:t>
            </a:r>
            <a:r>
              <a:rPr lang="en-US" sz="700" dirty="0"/>
              <a:t> </a:t>
            </a:r>
          </a:p>
          <a:p>
            <a:pPr marL="228600" indent="-228600">
              <a:buFont typeface="+mj-lt"/>
              <a:buAutoNum type="arabicPeriod"/>
            </a:pPr>
            <a:endParaRPr lang="en-US" sz="700" dirty="0"/>
          </a:p>
          <a:p>
            <a:pPr marL="457200" lvl="1" indent="0">
              <a:buNone/>
            </a:pPr>
            <a:endParaRPr lang="da-DK"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56" name="Gruppe 55">
            <a:extLst>
              <a:ext uri="{FF2B5EF4-FFF2-40B4-BE49-F238E27FC236}">
                <a16:creationId xmlns:a16="http://schemas.microsoft.com/office/drawing/2014/main" id="{23B9811E-5CD4-CBEF-0D8A-DECEA0FD5266}"/>
              </a:ext>
            </a:extLst>
          </p:cNvPr>
          <p:cNvGrpSpPr/>
          <p:nvPr/>
        </p:nvGrpSpPr>
        <p:grpSpPr>
          <a:xfrm>
            <a:off x="7285837" y="1530233"/>
            <a:ext cx="3123830" cy="3713172"/>
            <a:chOff x="6643884" y="1868053"/>
            <a:chExt cx="2734138" cy="3713172"/>
          </a:xfrm>
        </p:grpSpPr>
        <p:sp>
          <p:nvSpPr>
            <p:cNvPr id="9" name="Rectangle 10">
              <a:extLst>
                <a:ext uri="{FF2B5EF4-FFF2-40B4-BE49-F238E27FC236}">
                  <a16:creationId xmlns:a16="http://schemas.microsoft.com/office/drawing/2014/main" id="{8C64CAEF-A274-3F7F-2EE0-9E048AFF5F76}"/>
                </a:ext>
              </a:extLst>
            </p:cNvPr>
            <p:cNvSpPr/>
            <p:nvPr/>
          </p:nvSpPr>
          <p:spPr>
            <a:xfrm>
              <a:off x="6643884" y="2661918"/>
              <a:ext cx="2734138" cy="291930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CA069498-0934-F506-BCB8-64C03F4246D2}"/>
                </a:ext>
              </a:extLst>
            </p:cNvPr>
            <p:cNvSpPr txBox="1"/>
            <p:nvPr/>
          </p:nvSpPr>
          <p:spPr>
            <a:xfrm>
              <a:off x="6763537" y="2990631"/>
              <a:ext cx="2501884" cy="2462213"/>
            </a:xfrm>
            <a:prstGeom prst="rect">
              <a:avLst/>
            </a:prstGeom>
            <a:noFill/>
          </p:spPr>
          <p:txBody>
            <a:bodyPr wrap="square">
              <a:spAutoFit/>
            </a:bodyPr>
            <a:lstStyle/>
            <a:p>
              <a:pPr algn="ctr"/>
              <a:r>
                <a:rPr lang="da-DK" sz="1400" dirty="0">
                  <a:solidFill>
                    <a:schemeClr val="tx1">
                      <a:lumMod val="65000"/>
                      <a:lumOff val="35000"/>
                    </a:schemeClr>
                  </a:solidFill>
                </a:rPr>
                <a:t>  Det er vigtigt også at se på   hvordan følelser er påvirket, når man har ADHD </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Fokus på </a:t>
              </a:r>
              <a:r>
                <a:rPr lang="da-DK" sz="1400" dirty="0" err="1">
                  <a:solidFill>
                    <a:schemeClr val="tx1">
                      <a:lumMod val="65000"/>
                      <a:lumOff val="35000"/>
                    </a:schemeClr>
                  </a:solidFill>
                </a:rPr>
                <a:t>neurobiologiske</a:t>
              </a:r>
              <a:r>
                <a:rPr lang="da-DK" sz="1400" dirty="0">
                  <a:solidFill>
                    <a:schemeClr val="tx1">
                      <a:lumMod val="65000"/>
                      <a:lumOff val="35000"/>
                    </a:schemeClr>
                  </a:solidFill>
                </a:rPr>
                <a:t> mekanismer</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Sammenhæng med eksekutive funktioner</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Betydning for behandlingsvalg</a:t>
              </a:r>
            </a:p>
          </p:txBody>
        </p:sp>
        <p:sp>
          <p:nvSpPr>
            <p:cNvPr id="43" name="Tekstfelt 42">
              <a:extLst>
                <a:ext uri="{FF2B5EF4-FFF2-40B4-BE49-F238E27FC236}">
                  <a16:creationId xmlns:a16="http://schemas.microsoft.com/office/drawing/2014/main" id="{A1FC6BC3-03F6-D78C-1C97-AA0B57E94567}"/>
                </a:ext>
              </a:extLst>
            </p:cNvPr>
            <p:cNvSpPr txBox="1"/>
            <p:nvPr/>
          </p:nvSpPr>
          <p:spPr>
            <a:xfrm>
              <a:off x="6760010" y="1868053"/>
              <a:ext cx="2501885" cy="461665"/>
            </a:xfrm>
            <a:prstGeom prst="rect">
              <a:avLst/>
            </a:prstGeom>
            <a:noFill/>
          </p:spPr>
          <p:txBody>
            <a:bodyPr wrap="square">
              <a:spAutoFit/>
            </a:bodyP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Ny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forståelse</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4B7143AB-106E-43EA-31AD-743C6B14B89B}"/>
              </a:ext>
            </a:extLst>
          </p:cNvPr>
          <p:cNvGrpSpPr/>
          <p:nvPr/>
        </p:nvGrpSpPr>
        <p:grpSpPr>
          <a:xfrm>
            <a:off x="3927101" y="1541926"/>
            <a:ext cx="3123830" cy="3701480"/>
            <a:chOff x="3596290" y="1872126"/>
            <a:chExt cx="2734138" cy="3701480"/>
          </a:xfrm>
        </p:grpSpPr>
        <p:sp>
          <p:nvSpPr>
            <p:cNvPr id="7" name="Rectangle 10">
              <a:extLst>
                <a:ext uri="{FF2B5EF4-FFF2-40B4-BE49-F238E27FC236}">
                  <a16:creationId xmlns:a16="http://schemas.microsoft.com/office/drawing/2014/main" id="{1AD5A32D-CE9B-569D-2192-5C4A9EFA15D3}"/>
                </a:ext>
              </a:extLst>
            </p:cNvPr>
            <p:cNvSpPr/>
            <p:nvPr/>
          </p:nvSpPr>
          <p:spPr>
            <a:xfrm>
              <a:off x="3596290" y="2654300"/>
              <a:ext cx="2734138" cy="291930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EAE751E0-15FA-FCA5-3DCE-89C00156EA59}"/>
                </a:ext>
              </a:extLst>
            </p:cNvPr>
            <p:cNvSpPr txBox="1"/>
            <p:nvPr/>
          </p:nvSpPr>
          <p:spPr>
            <a:xfrm>
              <a:off x="3698012" y="2995457"/>
              <a:ext cx="2614485" cy="1600438"/>
            </a:xfrm>
            <a:prstGeom prst="rect">
              <a:avLst/>
            </a:prstGeom>
            <a:noFill/>
          </p:spPr>
          <p:txBody>
            <a:bodyPr wrap="square">
              <a:spAutoFit/>
            </a:bodyPr>
            <a:lstStyle/>
            <a:p>
              <a:pPr algn="ctr"/>
              <a:r>
                <a:rPr lang="da-DK" sz="1400" dirty="0">
                  <a:solidFill>
                    <a:schemeClr val="tx1">
                      <a:lumMod val="65000"/>
                      <a:lumOff val="35000"/>
                    </a:schemeClr>
                  </a:solidFill>
                </a:rPr>
                <a:t>Påvirker alle ADHD-subtyper</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Særlig sårbarhed ved kombineret type</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Øger risikoen for </a:t>
              </a:r>
              <a:r>
                <a:rPr lang="da-DK" sz="1400" dirty="0" err="1">
                  <a:solidFill>
                    <a:schemeClr val="tx1">
                      <a:lumMod val="65000"/>
                      <a:lumOff val="35000"/>
                    </a:schemeClr>
                  </a:solidFill>
                </a:rPr>
                <a:t>komorbide</a:t>
              </a:r>
              <a:r>
                <a:rPr lang="da-DK" sz="1400" dirty="0">
                  <a:solidFill>
                    <a:schemeClr val="tx1">
                      <a:lumMod val="65000"/>
                      <a:lumOff val="35000"/>
                    </a:schemeClr>
                  </a:solidFill>
                </a:rPr>
                <a:t> tilstande</a:t>
              </a:r>
            </a:p>
          </p:txBody>
        </p:sp>
        <p:sp>
          <p:nvSpPr>
            <p:cNvPr id="44" name="Tekstfelt 43">
              <a:extLst>
                <a:ext uri="{FF2B5EF4-FFF2-40B4-BE49-F238E27FC236}">
                  <a16:creationId xmlns:a16="http://schemas.microsoft.com/office/drawing/2014/main" id="{72643B34-46DE-DE9B-8380-012C81BD2FEC}"/>
                </a:ext>
              </a:extLst>
            </p:cNvPr>
            <p:cNvSpPr txBox="1"/>
            <p:nvPr/>
          </p:nvSpPr>
          <p:spPr>
            <a:xfrm>
              <a:off x="3782629" y="1872126"/>
              <a:ext cx="2501885" cy="461665"/>
            </a:xfrm>
            <a:prstGeom prst="rect">
              <a:avLst/>
            </a:prstGeom>
            <a:noFill/>
          </p:spPr>
          <p:txBody>
            <a:bodyPr wrap="square">
              <a:spAutoFit/>
            </a:bodyP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Centrale fund</a:t>
              </a:r>
            </a:p>
          </p:txBody>
        </p:sp>
      </p:grpSp>
      <p:pic>
        <p:nvPicPr>
          <p:cNvPr id="53" name="Billede 52">
            <a:extLst>
              <a:ext uri="{FF2B5EF4-FFF2-40B4-BE49-F238E27FC236}">
                <a16:creationId xmlns:a16="http://schemas.microsoft.com/office/drawing/2014/main" id="{15FDF527-64AF-975F-9F64-F44722123731}"/>
              </a:ext>
            </a:extLst>
          </p:cNvPr>
          <p:cNvPicPr>
            <a:picLocks noChangeAspect="1"/>
          </p:cNvPicPr>
          <p:nvPr/>
        </p:nvPicPr>
        <p:blipFill>
          <a:blip r:embed="rId6">
            <a:duotone>
              <a:schemeClr val="accent5">
                <a:shade val="45000"/>
                <a:satMod val="135000"/>
              </a:schemeClr>
              <a:prstClr val="white"/>
            </a:duotone>
          </a:blip>
          <a:stretch>
            <a:fillRect/>
          </a:stretch>
        </p:blipFill>
        <p:spPr>
          <a:xfrm>
            <a:off x="7477886" y="4307930"/>
            <a:ext cx="4830828" cy="2636144"/>
          </a:xfrm>
          <a:prstGeom prst="rect">
            <a:avLst/>
          </a:prstGeom>
        </p:spPr>
      </p:pic>
    </p:spTree>
    <p:extLst>
      <p:ext uri="{BB962C8B-B14F-4D97-AF65-F5344CB8AC3E}">
        <p14:creationId xmlns:p14="http://schemas.microsoft.com/office/powerpoint/2010/main" val="4284599870"/>
      </p:ext>
    </p:extLst>
  </p:cSld>
  <p:clrMapOvr>
    <a:masterClrMapping/>
  </p:clrMapOvr>
  <p:transition spd="slow">
    <p:push dir="u"/>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971B-4CAC-6AC8-12A6-2C368064C66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8D66918-4BC6-0195-047A-4CF7B67E3D95}"/>
              </a:ext>
            </a:extLst>
          </p:cNvPr>
          <p:cNvSpPr/>
          <p:nvPr/>
        </p:nvSpPr>
        <p:spPr>
          <a:xfrm>
            <a:off x="-26171" y="968172"/>
            <a:ext cx="12218171" cy="4285081"/>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530C0FE5-3054-AA6B-7151-A999B9824B4C}"/>
              </a:ext>
            </a:extLst>
          </p:cNvPr>
          <p:cNvSpPr txBox="1"/>
          <p:nvPr/>
        </p:nvSpPr>
        <p:spPr>
          <a:xfrm>
            <a:off x="1144656" y="1505130"/>
            <a:ext cx="9902687" cy="2246769"/>
          </a:xfrm>
          <a:prstGeom prst="rect">
            <a:avLst/>
          </a:prstGeom>
          <a:noFill/>
        </p:spPr>
        <p:txBody>
          <a:bodyPr wrap="square" rtlCol="0">
            <a:spAutoFit/>
          </a:bodyPr>
          <a:lstStyle/>
          <a:p>
            <a:pPr algn="ctr"/>
            <a:r>
              <a:rPr kumimoji="1" lang="da-DK" sz="2800" b="1" i="0" u="sng" strike="noStrike" kern="1200" cap="none" spc="0" normalizeH="0" baseline="0" noProof="0" dirty="0">
                <a:ln>
                  <a:noFill/>
                </a:ln>
                <a:solidFill>
                  <a:schemeClr val="bg1"/>
                </a:solidFill>
                <a:effectLst/>
                <a:uLnTx/>
                <a:uFillTx/>
                <a:latin typeface="Calibri" panose="020F0502020204030204"/>
                <a:ea typeface="+mn-ea"/>
                <a:cs typeface="+mn-cs"/>
              </a:rPr>
              <a:t>ADHD</a:t>
            </a:r>
            <a:r>
              <a:rPr kumimoji="1" lang="da-DK" sz="2800" b="1" i="0" strike="noStrike" kern="1200" cap="none" spc="0" normalizeH="0" baseline="0" noProof="0" dirty="0">
                <a:ln>
                  <a:noFill/>
                </a:ln>
                <a:solidFill>
                  <a:schemeClr val="bg1"/>
                </a:solidFill>
                <a:effectLst/>
                <a:uLnTx/>
                <a:uFillTx/>
                <a:latin typeface="Calibri" panose="020F0502020204030204"/>
                <a:ea typeface="+mn-ea"/>
                <a:cs typeface="+mn-cs"/>
              </a:rPr>
              <a:t> handler om, at hjernen fungerer lidt anderledes, især de dele, der styrer følelser og impulser. Det betyder, at det kan være svært at regulere følelser – og ikke pga. uvilje, men fordi hjernen er indrettet på en særlig måde.</a:t>
            </a:r>
            <a:endParaRPr kumimoji="1" lang="da-DK" sz="2800" b="0" i="0" strike="noStrike" kern="1200" cap="none" spc="0" normalizeH="0" baseline="0" noProof="0" dirty="0">
              <a:ln>
                <a:noFill/>
              </a:ln>
              <a:solidFill>
                <a:schemeClr val="bg1"/>
              </a:solidFill>
              <a:effectLst/>
              <a:uLnTx/>
              <a:uFillTx/>
              <a:latin typeface="Calibri" panose="020F0502020204030204"/>
              <a:ea typeface="+mn-ea"/>
              <a:cs typeface="+mn-cs"/>
            </a:endParaRPr>
          </a:p>
          <a:p>
            <a:pPr algn="ctr"/>
            <a:endParaRPr lang="en-US" sz="2800" dirty="0"/>
          </a:p>
        </p:txBody>
      </p:sp>
      <p:grpSp>
        <p:nvGrpSpPr>
          <p:cNvPr id="32" name="Gruppe 31">
            <a:extLst>
              <a:ext uri="{FF2B5EF4-FFF2-40B4-BE49-F238E27FC236}">
                <a16:creationId xmlns:a16="http://schemas.microsoft.com/office/drawing/2014/main" id="{F09534E9-CBE7-E06D-AEA0-372AE8984306}"/>
              </a:ext>
            </a:extLst>
          </p:cNvPr>
          <p:cNvGrpSpPr/>
          <p:nvPr/>
        </p:nvGrpSpPr>
        <p:grpSpPr>
          <a:xfrm>
            <a:off x="4892481" y="3429000"/>
            <a:ext cx="3424863" cy="3033101"/>
            <a:chOff x="5086350" y="3603505"/>
            <a:chExt cx="3055734" cy="2706196"/>
          </a:xfrm>
        </p:grpSpPr>
        <p:sp>
          <p:nvSpPr>
            <p:cNvPr id="13" name="Ellipse 12">
              <a:extLst>
                <a:ext uri="{FF2B5EF4-FFF2-40B4-BE49-F238E27FC236}">
                  <a16:creationId xmlns:a16="http://schemas.microsoft.com/office/drawing/2014/main" id="{6A0869AA-CF71-2AA4-1ADE-7D22CFD9493D}"/>
                </a:ext>
              </a:extLst>
            </p:cNvPr>
            <p:cNvSpPr/>
            <p:nvPr/>
          </p:nvSpPr>
          <p:spPr>
            <a:xfrm>
              <a:off x="5086350" y="3891602"/>
              <a:ext cx="2418099" cy="2418099"/>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uppe 30">
              <a:extLst>
                <a:ext uri="{FF2B5EF4-FFF2-40B4-BE49-F238E27FC236}">
                  <a16:creationId xmlns:a16="http://schemas.microsoft.com/office/drawing/2014/main" id="{2E00B0BB-DAD0-3841-8D9E-0390E3FB0111}"/>
                </a:ext>
              </a:extLst>
            </p:cNvPr>
            <p:cNvGrpSpPr/>
            <p:nvPr/>
          </p:nvGrpSpPr>
          <p:grpSpPr>
            <a:xfrm>
              <a:off x="5577440" y="3603505"/>
              <a:ext cx="2564644" cy="2584928"/>
              <a:chOff x="5577440" y="3603505"/>
              <a:chExt cx="2564644" cy="2584928"/>
            </a:xfrm>
          </p:grpSpPr>
          <p:pic>
            <p:nvPicPr>
              <p:cNvPr id="22" name="Billede 21">
                <a:extLst>
                  <a:ext uri="{FF2B5EF4-FFF2-40B4-BE49-F238E27FC236}">
                    <a16:creationId xmlns:a16="http://schemas.microsoft.com/office/drawing/2014/main" id="{3FB1F8C4-A76C-1808-AC3C-FC4C44C425C6}"/>
                  </a:ext>
                </a:extLst>
              </p:cNvPr>
              <p:cNvPicPr>
                <a:picLocks noChangeAspect="1"/>
              </p:cNvPicPr>
              <p:nvPr/>
            </p:nvPicPr>
            <p:blipFill>
              <a:blip r:embed="rId2"/>
              <a:srcRect l="1834"/>
              <a:stretch/>
            </p:blipFill>
            <p:spPr>
              <a:xfrm>
                <a:off x="7244370" y="3603505"/>
                <a:ext cx="897714" cy="2584928"/>
              </a:xfrm>
              <a:prstGeom prst="rect">
                <a:avLst/>
              </a:prstGeom>
            </p:spPr>
          </p:pic>
          <p:pic>
            <p:nvPicPr>
              <p:cNvPr id="30" name="Billede 29">
                <a:extLst>
                  <a:ext uri="{FF2B5EF4-FFF2-40B4-BE49-F238E27FC236}">
                    <a16:creationId xmlns:a16="http://schemas.microsoft.com/office/drawing/2014/main" id="{D70E0E0A-7A77-ACAE-5A0C-A5962AE8A481}"/>
                  </a:ext>
                </a:extLst>
              </p:cNvPr>
              <p:cNvPicPr>
                <a:picLocks noChangeAspect="1"/>
              </p:cNvPicPr>
              <p:nvPr/>
            </p:nvPicPr>
            <p:blipFill>
              <a:blip r:embed="rId3">
                <a:duotone>
                  <a:schemeClr val="bg2">
                    <a:shade val="45000"/>
                    <a:satMod val="135000"/>
                  </a:schemeClr>
                  <a:prstClr val="white"/>
                </a:duotone>
              </a:blip>
              <a:srcRect r="35003"/>
              <a:stretch/>
            </p:blipFill>
            <p:spPr>
              <a:xfrm>
                <a:off x="5577440" y="3603505"/>
                <a:ext cx="1666930" cy="2564644"/>
              </a:xfrm>
              <a:prstGeom prst="rect">
                <a:avLst/>
              </a:prstGeom>
            </p:spPr>
          </p:pic>
        </p:grpSp>
      </p:grpSp>
    </p:spTree>
    <p:extLst>
      <p:ext uri="{BB962C8B-B14F-4D97-AF65-F5344CB8AC3E}">
        <p14:creationId xmlns:p14="http://schemas.microsoft.com/office/powerpoint/2010/main" val="3350094100"/>
      </p:ext>
    </p:extLst>
  </p:cSld>
  <p:clrMapOvr>
    <a:masterClrMapping/>
  </p:clrMapOvr>
  <p:transition spd="slow">
    <p:push dir="u"/>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B1D2E66-BC4A-418D-4B30-045D1F8DF711}"/>
              </a:ext>
            </a:extLst>
          </p:cNvPr>
          <p:cNvSpPr txBox="1">
            <a:spLocks/>
          </p:cNvSpPr>
          <p:nvPr/>
        </p:nvSpPr>
        <p:spPr>
          <a:xfrm>
            <a:off x="500860" y="-7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ADHD: Hvordan hjernens netværk og forbindelser arbejder sammen </a:t>
            </a:r>
            <a:endParaRPr lang="da-DK" baseline="30000" dirty="0">
              <a:solidFill>
                <a:srgbClr val="644D79"/>
              </a:solidFill>
              <a:latin typeface="+mn-lt"/>
            </a:endParaRPr>
          </a:p>
        </p:txBody>
      </p:sp>
      <p:sp>
        <p:nvSpPr>
          <p:cNvPr id="8" name="Tekstfelt 7">
            <a:extLst>
              <a:ext uri="{FF2B5EF4-FFF2-40B4-BE49-F238E27FC236}">
                <a16:creationId xmlns:a16="http://schemas.microsoft.com/office/drawing/2014/main" id="{02977FB7-4E52-8BE1-4A3E-26088D80CB94}"/>
              </a:ext>
            </a:extLst>
          </p:cNvPr>
          <p:cNvSpPr txBox="1"/>
          <p:nvPr/>
        </p:nvSpPr>
        <p:spPr>
          <a:xfrm>
            <a:off x="175153" y="5943892"/>
            <a:ext cx="9573531" cy="756810"/>
          </a:xfrm>
          <a:prstGeom prst="rect">
            <a:avLst/>
          </a:prstGeom>
          <a:noFill/>
        </p:spPr>
        <p:txBody>
          <a:bodyPr wrap="square">
            <a:spAutoFit/>
          </a:bodyPr>
          <a:lstStyle/>
          <a:p>
            <a:pPr marL="457200" lvl="1" indent="0">
              <a:buNone/>
            </a:pPr>
            <a:r>
              <a:rPr lang="da-DK" sz="700" dirty="0"/>
              <a:t>Kilder: </a:t>
            </a:r>
            <a:r>
              <a:rPr lang="en-US" sz="700" dirty="0"/>
              <a:t>	  </a:t>
            </a:r>
          </a:p>
          <a:p>
            <a:r>
              <a:rPr lang="en-US" sz="700" dirty="0"/>
              <a:t>	  </a:t>
            </a:r>
            <a:r>
              <a:rPr lang="da-DK" sz="700" dirty="0"/>
              <a:t>7.  Pan, M. R., Zhang, S. Y., Chen, C. L., Qiu, S. W., Liu, L., Li, H. M., &amp; Qian, Q. J. (2023). Bidirectional associations between maladaptive cognitions and emotional symptoms, and their mediating role on the quality of life in adults with 	       ADHD. Frontiers in Psychiatry, 14, 1200522 </a:t>
            </a:r>
            <a:r>
              <a:rPr lang="en-US" dirty="0"/>
              <a:t> </a:t>
            </a:r>
            <a:r>
              <a:rPr lang="en-US" dirty="0">
                <a:hlinkClick r:id="rId3"/>
              </a:rPr>
              <a:t>https://doi.org/10.3389/fpsyt.2023.1200522</a:t>
            </a:r>
            <a:r>
              <a:rPr lang="en-US" dirty="0"/>
              <a:t> </a:t>
            </a:r>
            <a:endParaRPr lang="en-US" sz="700" dirty="0"/>
          </a:p>
          <a:p>
            <a:r>
              <a:rPr lang="en-US" sz="700" dirty="0"/>
              <a:t>	   8.. Arnsten, A.F.T. Toward a New Understanding of Attention-Deficit Hyperactivity Disorder Pathophysiology. CNS Drugs 23 (Suppl 1), 33–41 (2009). </a:t>
            </a:r>
            <a:r>
              <a:rPr lang="en-US" sz="700" dirty="0">
                <a:hlinkClick r:id="rId4">
                  <a:extLst>
                    <a:ext uri="{A12FA001-AC4F-418D-AE19-62706E023703}">
                      <ahyp:hlinkClr xmlns:ahyp="http://schemas.microsoft.com/office/drawing/2018/hyperlinkcolor" val="tx"/>
                    </a:ext>
                  </a:extLst>
                </a:hlinkClick>
              </a:rPr>
              <a:t>https://doi.org/10.2165/00023210-200923000-00005</a:t>
            </a:r>
            <a:endParaRPr lang="en-US" sz="700" dirty="0"/>
          </a:p>
          <a:p>
            <a:endParaRPr lang="en-US" sz="700" dirty="0"/>
          </a:p>
          <a:p>
            <a:endParaRPr lang="en-US" sz="700" dirty="0"/>
          </a:p>
        </p:txBody>
      </p:sp>
      <p:sp>
        <p:nvSpPr>
          <p:cNvPr id="10" name="Rectangle 1">
            <a:extLst>
              <a:ext uri="{FF2B5EF4-FFF2-40B4-BE49-F238E27FC236}">
                <a16:creationId xmlns:a16="http://schemas.microsoft.com/office/drawing/2014/main" id="{33ADAB17-04F2-6C60-69F2-BE0B7761CED3}"/>
              </a:ext>
            </a:extLst>
          </p:cNvPr>
          <p:cNvSpPr/>
          <p:nvPr/>
        </p:nvSpPr>
        <p:spPr>
          <a:xfrm>
            <a:off x="0" y="2520918"/>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4" name="Content Placeholder 4">
            <a:extLst>
              <a:ext uri="{FF2B5EF4-FFF2-40B4-BE49-F238E27FC236}">
                <a16:creationId xmlns:a16="http://schemas.microsoft.com/office/drawing/2014/main" id="{5B88AB49-CADB-2217-4AF7-16022281FD6E}"/>
              </a:ext>
            </a:extLst>
          </p:cNvPr>
          <p:cNvSpPr txBox="1">
            <a:spLocks/>
          </p:cNvSpPr>
          <p:nvPr/>
        </p:nvSpPr>
        <p:spPr>
          <a:xfrm>
            <a:off x="759305" y="3132779"/>
            <a:ext cx="5050883" cy="2287229"/>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1600" dirty="0">
                <a:solidFill>
                  <a:srgbClr val="313C85"/>
                </a:solidFill>
                <a:ea typeface="Calibri" panose="020F0502020204030204" pitchFamily="34" charset="0"/>
                <a:cs typeface="Calibri" panose="020F0502020204030204" pitchFamily="34" charset="0"/>
              </a:rPr>
              <a:t>Reduceret volumen og aktivitet</a:t>
            </a:r>
          </a:p>
          <a:p>
            <a:pPr>
              <a:buClr>
                <a:srgbClr val="70578B"/>
              </a:buClr>
            </a:pPr>
            <a:r>
              <a:rPr lang="da-DK" sz="1600" dirty="0">
                <a:solidFill>
                  <a:srgbClr val="313C85"/>
                </a:solidFill>
                <a:ea typeface="Calibri" panose="020F0502020204030204" pitchFamily="34" charset="0"/>
                <a:cs typeface="Calibri" panose="020F0502020204030204" pitchFamily="34" charset="0"/>
              </a:rPr>
              <a:t>Forsinket modning sammenlignet med neurotypiske hjerner</a:t>
            </a:r>
          </a:p>
          <a:p>
            <a:pPr>
              <a:buClr>
                <a:srgbClr val="70578B"/>
              </a:buClr>
            </a:pPr>
            <a:r>
              <a:rPr lang="da-DK" sz="1600" dirty="0">
                <a:solidFill>
                  <a:srgbClr val="313C85"/>
                </a:solidFill>
                <a:ea typeface="Calibri" panose="020F0502020204030204" pitchFamily="34" charset="0"/>
                <a:cs typeface="Calibri" panose="020F0502020204030204" pitchFamily="34" charset="0"/>
              </a:rPr>
              <a:t> Påvirkning af eksekutive funktioner:</a:t>
            </a:r>
          </a:p>
          <a:p>
            <a:pPr lvl="1">
              <a:buClr>
                <a:srgbClr val="70578B"/>
              </a:buClr>
            </a:pPr>
            <a:r>
              <a:rPr lang="da-DK" sz="1600" dirty="0">
                <a:solidFill>
                  <a:srgbClr val="313C85"/>
                </a:solidFill>
                <a:ea typeface="Calibri" panose="020F0502020204030204" pitchFamily="34" charset="0"/>
                <a:cs typeface="Calibri" panose="020F0502020204030204" pitchFamily="34" charset="0"/>
              </a:rPr>
              <a:t>Nedsat impulshæmning</a:t>
            </a:r>
          </a:p>
          <a:p>
            <a:pPr lvl="1">
              <a:buClr>
                <a:srgbClr val="70578B"/>
              </a:buClr>
            </a:pPr>
            <a:r>
              <a:rPr lang="da-DK" sz="1600" dirty="0">
                <a:solidFill>
                  <a:srgbClr val="313C85"/>
                </a:solidFill>
                <a:ea typeface="Calibri" panose="020F0502020204030204" pitchFamily="34" charset="0"/>
                <a:cs typeface="Calibri" panose="020F0502020204030204" pitchFamily="34" charset="0"/>
              </a:rPr>
              <a:t>Forringet planlægningsevne </a:t>
            </a:r>
          </a:p>
          <a:p>
            <a:pPr lvl="1">
              <a:buClr>
                <a:srgbClr val="70578B"/>
              </a:buClr>
            </a:pPr>
            <a:r>
              <a:rPr lang="da-DK" sz="1600" dirty="0">
                <a:solidFill>
                  <a:srgbClr val="313C85"/>
                </a:solidFill>
                <a:ea typeface="Calibri" panose="020F0502020204030204" pitchFamily="34" charset="0"/>
                <a:cs typeface="Calibri" panose="020F0502020204030204" pitchFamily="34" charset="0"/>
              </a:rPr>
              <a:t>Svækket beslutningstagning </a:t>
            </a:r>
          </a:p>
          <a:p>
            <a:pPr lvl="1">
              <a:buClr>
                <a:srgbClr val="70578B"/>
              </a:buClr>
            </a:pPr>
            <a:r>
              <a:rPr lang="da-DK" sz="1600" dirty="0">
                <a:solidFill>
                  <a:srgbClr val="313C85"/>
                </a:solidFill>
                <a:ea typeface="Calibri" panose="020F0502020204030204" pitchFamily="34" charset="0"/>
                <a:cs typeface="Calibri" panose="020F0502020204030204" pitchFamily="34" charset="0"/>
              </a:rPr>
              <a:t>Problemer med følelsesmæssig regulering</a:t>
            </a:r>
          </a:p>
        </p:txBody>
      </p:sp>
      <p:sp>
        <p:nvSpPr>
          <p:cNvPr id="37" name="Rectangle 86">
            <a:extLst>
              <a:ext uri="{FF2B5EF4-FFF2-40B4-BE49-F238E27FC236}">
                <a16:creationId xmlns:a16="http://schemas.microsoft.com/office/drawing/2014/main" id="{290E7888-B1BF-F5A1-8F67-10F4E999A61D}"/>
              </a:ext>
            </a:extLst>
          </p:cNvPr>
          <p:cNvSpPr/>
          <p:nvPr/>
        </p:nvSpPr>
        <p:spPr>
          <a:xfrm>
            <a:off x="739359" y="2074299"/>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r>
              <a:rPr lang="da-DK" sz="2000" b="1" dirty="0">
                <a:latin typeface="Calibri" panose="020F0502020204030204" pitchFamily="34" charset="0"/>
              </a:rPr>
              <a:t>Præfrontal cortex</a:t>
            </a:r>
            <a:endParaRPr lang="da-DK" sz="2000" b="1" dirty="0">
              <a:solidFill>
                <a:schemeClr val="bg1"/>
              </a:solidFill>
              <a:latin typeface="Calibri" panose="020F0502020204030204" pitchFamily="34" charset="0"/>
            </a:endParaRPr>
          </a:p>
        </p:txBody>
      </p:sp>
      <p:sp>
        <p:nvSpPr>
          <p:cNvPr id="38" name="Rectangle 88">
            <a:extLst>
              <a:ext uri="{FF2B5EF4-FFF2-40B4-BE49-F238E27FC236}">
                <a16:creationId xmlns:a16="http://schemas.microsoft.com/office/drawing/2014/main" id="{30E74220-B1B7-AFF0-CB36-9C8876F26F36}"/>
              </a:ext>
            </a:extLst>
          </p:cNvPr>
          <p:cNvSpPr/>
          <p:nvPr/>
        </p:nvSpPr>
        <p:spPr>
          <a:xfrm>
            <a:off x="6373590" y="2074299"/>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r>
              <a:rPr lang="da-DK" sz="2000" b="1" dirty="0">
                <a:latin typeface="Calibri" panose="020F0502020204030204" pitchFamily="34" charset="0"/>
              </a:rPr>
              <a:t>Dopaminsystemets rolle</a:t>
            </a:r>
          </a:p>
        </p:txBody>
      </p:sp>
      <p:sp>
        <p:nvSpPr>
          <p:cNvPr id="39" name="Freeform: Shape 84">
            <a:extLst>
              <a:ext uri="{FF2B5EF4-FFF2-40B4-BE49-F238E27FC236}">
                <a16:creationId xmlns:a16="http://schemas.microsoft.com/office/drawing/2014/main" id="{E3D5BA98-CA40-D9CF-3F38-49DCF5C46AD0}"/>
              </a:ext>
            </a:extLst>
          </p:cNvPr>
          <p:cNvSpPr/>
          <p:nvPr/>
        </p:nvSpPr>
        <p:spPr>
          <a:xfrm>
            <a:off x="2693964"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0" name="Freeform: Shape 85">
            <a:extLst>
              <a:ext uri="{FF2B5EF4-FFF2-40B4-BE49-F238E27FC236}">
                <a16:creationId xmlns:a16="http://schemas.microsoft.com/office/drawing/2014/main" id="{8DBB782E-1D6C-D78A-1523-FB792EA2A434}"/>
              </a:ext>
            </a:extLst>
          </p:cNvPr>
          <p:cNvSpPr/>
          <p:nvPr/>
        </p:nvSpPr>
        <p:spPr>
          <a:xfrm>
            <a:off x="8322333"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3" name="Isosceles Triangle 89">
            <a:extLst>
              <a:ext uri="{FF2B5EF4-FFF2-40B4-BE49-F238E27FC236}">
                <a16:creationId xmlns:a16="http://schemas.microsoft.com/office/drawing/2014/main" id="{29C7EAD1-785E-7153-8CFD-9B6611500775}"/>
              </a:ext>
            </a:extLst>
          </p:cNvPr>
          <p:cNvSpPr/>
          <p:nvPr/>
        </p:nvSpPr>
        <p:spPr>
          <a:xfrm>
            <a:off x="2982475" y="2893048"/>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47" name="Straight Connector 7">
            <a:extLst>
              <a:ext uri="{FF2B5EF4-FFF2-40B4-BE49-F238E27FC236}">
                <a16:creationId xmlns:a16="http://schemas.microsoft.com/office/drawing/2014/main" id="{F0E8252D-DCD5-1EF8-E7BE-AF04B439F870}"/>
              </a:ext>
            </a:extLst>
          </p:cNvPr>
          <p:cNvCxnSpPr>
            <a:cxnSpLocks/>
          </p:cNvCxnSpPr>
          <p:nvPr/>
        </p:nvCxnSpPr>
        <p:spPr>
          <a:xfrm>
            <a:off x="759305" y="5490267"/>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pic>
        <p:nvPicPr>
          <p:cNvPr id="51" name="Grafik 50" descr="Hjerne i hoved med massiv udfyldning">
            <a:extLst>
              <a:ext uri="{FF2B5EF4-FFF2-40B4-BE49-F238E27FC236}">
                <a16:creationId xmlns:a16="http://schemas.microsoft.com/office/drawing/2014/main" id="{1221DCDB-C2CF-C1B9-B025-AE1A68B7FD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3557" y="1367622"/>
            <a:ext cx="914400" cy="914400"/>
          </a:xfrm>
          <a:prstGeom prst="rect">
            <a:avLst/>
          </a:prstGeom>
        </p:spPr>
      </p:pic>
      <p:pic>
        <p:nvPicPr>
          <p:cNvPr id="53" name="Grafik 52" descr="Hjerne med massiv udfyldning">
            <a:extLst>
              <a:ext uri="{FF2B5EF4-FFF2-40B4-BE49-F238E27FC236}">
                <a16:creationId xmlns:a16="http://schemas.microsoft.com/office/drawing/2014/main" id="{E743D69D-7017-CF71-71C1-BEF4CC62B5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27158" y="1380164"/>
            <a:ext cx="914400" cy="914400"/>
          </a:xfrm>
          <a:prstGeom prst="rect">
            <a:avLst/>
          </a:prstGeom>
        </p:spPr>
      </p:pic>
      <p:cxnSp>
        <p:nvCxnSpPr>
          <p:cNvPr id="55" name="Straight Connector 7">
            <a:extLst>
              <a:ext uri="{FF2B5EF4-FFF2-40B4-BE49-F238E27FC236}">
                <a16:creationId xmlns:a16="http://schemas.microsoft.com/office/drawing/2014/main" id="{78379F3E-74E4-9999-FAD9-1E0DA5C0D9F8}"/>
              </a:ext>
            </a:extLst>
          </p:cNvPr>
          <p:cNvCxnSpPr>
            <a:cxnSpLocks/>
          </p:cNvCxnSpPr>
          <p:nvPr/>
        </p:nvCxnSpPr>
        <p:spPr>
          <a:xfrm>
            <a:off x="6466857" y="5474654"/>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56" name="Content Placeholder 4">
            <a:extLst>
              <a:ext uri="{FF2B5EF4-FFF2-40B4-BE49-F238E27FC236}">
                <a16:creationId xmlns:a16="http://schemas.microsoft.com/office/drawing/2014/main" id="{2E533801-700A-B9FB-6886-551A32009118}"/>
              </a:ext>
            </a:extLst>
          </p:cNvPr>
          <p:cNvSpPr txBox="1">
            <a:spLocks/>
          </p:cNvSpPr>
          <p:nvPr/>
        </p:nvSpPr>
        <p:spPr>
          <a:xfrm>
            <a:off x="6415315" y="3268473"/>
            <a:ext cx="5050883" cy="193739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1600" dirty="0">
                <a:solidFill>
                  <a:srgbClr val="313C85"/>
                </a:solidFill>
                <a:ea typeface="Calibri" panose="020F0502020204030204" pitchFamily="34" charset="0"/>
                <a:cs typeface="Calibri" panose="020F0502020204030204" pitchFamily="34" charset="0"/>
              </a:rPr>
              <a:t>Lavere niveauer af  dopaminniveauer i hjernen fra start </a:t>
            </a:r>
          </a:p>
          <a:p>
            <a:pPr lvl="1">
              <a:buClr>
                <a:srgbClr val="70578B"/>
              </a:buClr>
            </a:pPr>
            <a:r>
              <a:rPr lang="da-DK" sz="1600" dirty="0">
                <a:solidFill>
                  <a:srgbClr val="313C85"/>
                </a:solidFill>
                <a:ea typeface="Calibri" panose="020F0502020204030204" pitchFamily="34" charset="0"/>
                <a:cs typeface="Calibri" panose="020F0502020204030204" pitchFamily="34" charset="0"/>
              </a:rPr>
              <a:t>Receptorer i hjernen reagerer anderledes:</a:t>
            </a:r>
          </a:p>
          <a:p>
            <a:pPr lvl="2">
              <a:buClr>
                <a:srgbClr val="70578B"/>
              </a:buClr>
            </a:pPr>
            <a:r>
              <a:rPr lang="da-DK" sz="1200" dirty="0">
                <a:solidFill>
                  <a:srgbClr val="313C85"/>
                </a:solidFill>
                <a:ea typeface="Calibri" panose="020F0502020204030204" pitchFamily="34" charset="0"/>
                <a:cs typeface="Calibri" panose="020F0502020204030204" pitchFamily="34" charset="0"/>
              </a:rPr>
              <a:t>Det påvirker, hvordan belønninger opleves</a:t>
            </a:r>
          </a:p>
          <a:p>
            <a:pPr lvl="2">
              <a:buClr>
                <a:srgbClr val="70578B"/>
              </a:buClr>
            </a:pPr>
            <a:r>
              <a:rPr lang="da-DK" sz="1200" dirty="0">
                <a:solidFill>
                  <a:srgbClr val="313C85"/>
                </a:solidFill>
                <a:ea typeface="Calibri" panose="020F0502020204030204" pitchFamily="34" charset="0"/>
                <a:cs typeface="Calibri" panose="020F0502020204030204" pitchFamily="34" charset="0"/>
              </a:rPr>
              <a:t>Motivation kan blive svækket </a:t>
            </a:r>
          </a:p>
          <a:p>
            <a:pPr lvl="2">
              <a:buClr>
                <a:srgbClr val="70578B"/>
              </a:buClr>
            </a:pPr>
            <a:r>
              <a:rPr lang="da-DK" sz="1200" dirty="0">
                <a:solidFill>
                  <a:srgbClr val="313C85"/>
                </a:solidFill>
                <a:ea typeface="Calibri" panose="020F0502020204030204" pitchFamily="34" charset="0"/>
                <a:cs typeface="Calibri" panose="020F0502020204030204" pitchFamily="34" charset="0"/>
              </a:rPr>
              <a:t>Det kan gøre det sværere at mærke, hvordan følelser påvirker dig </a:t>
            </a:r>
          </a:p>
          <a:p>
            <a:pPr lvl="2">
              <a:buClr>
                <a:srgbClr val="70578B"/>
              </a:buClr>
            </a:pPr>
            <a:r>
              <a:rPr lang="da-DK" sz="1200" dirty="0">
                <a:solidFill>
                  <a:srgbClr val="313C85"/>
                </a:solidFill>
                <a:ea typeface="Calibri" panose="020F0502020204030204" pitchFamily="34" charset="0"/>
                <a:cs typeface="Calibri" panose="020F0502020204030204" pitchFamily="34" charset="0"/>
              </a:rPr>
              <a:t>Svært ved at opdage eller føle belønning </a:t>
            </a:r>
          </a:p>
          <a:p>
            <a:pPr lvl="1">
              <a:buClr>
                <a:srgbClr val="70578B"/>
              </a:buClr>
            </a:pPr>
            <a:endParaRPr lang="da-DK" sz="1600" dirty="0">
              <a:solidFill>
                <a:srgbClr val="313C85"/>
              </a:solidFill>
              <a:ea typeface="Calibri" panose="020F0502020204030204" pitchFamily="34" charset="0"/>
              <a:cs typeface="Calibri" panose="020F0502020204030204" pitchFamily="34" charset="0"/>
            </a:endParaRPr>
          </a:p>
        </p:txBody>
      </p:sp>
      <p:sp>
        <p:nvSpPr>
          <p:cNvPr id="57" name="Isosceles Triangle 89">
            <a:extLst>
              <a:ext uri="{FF2B5EF4-FFF2-40B4-BE49-F238E27FC236}">
                <a16:creationId xmlns:a16="http://schemas.microsoft.com/office/drawing/2014/main" id="{060DBC39-2903-EE0B-DD4F-21F38D86C118}"/>
              </a:ext>
            </a:extLst>
          </p:cNvPr>
          <p:cNvSpPr/>
          <p:nvPr/>
        </p:nvSpPr>
        <p:spPr>
          <a:xfrm>
            <a:off x="8608258" y="2864535"/>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9025978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64E9F-00C6-8C69-C97E-DD7BBB0E3011}"/>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A55A862D-3DE9-233C-DCCF-3367069D9920}"/>
              </a:ext>
            </a:extLst>
          </p:cNvPr>
          <p:cNvSpPr txBox="1">
            <a:spLocks/>
          </p:cNvSpPr>
          <p:nvPr/>
        </p:nvSpPr>
        <p:spPr>
          <a:xfrm>
            <a:off x="500860" y="-7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ADHD: neurale kredsløb og interaktioner</a:t>
            </a:r>
            <a:endParaRPr lang="da-DK" baseline="30000" dirty="0">
              <a:solidFill>
                <a:srgbClr val="644D79"/>
              </a:solidFill>
              <a:latin typeface="+mn-lt"/>
            </a:endParaRPr>
          </a:p>
        </p:txBody>
      </p:sp>
      <p:sp>
        <p:nvSpPr>
          <p:cNvPr id="8" name="Tekstfelt 7">
            <a:extLst>
              <a:ext uri="{FF2B5EF4-FFF2-40B4-BE49-F238E27FC236}">
                <a16:creationId xmlns:a16="http://schemas.microsoft.com/office/drawing/2014/main" id="{15FA7470-127C-1378-3538-1018054C99D2}"/>
              </a:ext>
            </a:extLst>
          </p:cNvPr>
          <p:cNvSpPr txBox="1"/>
          <p:nvPr/>
        </p:nvSpPr>
        <p:spPr>
          <a:xfrm>
            <a:off x="145273" y="5775673"/>
            <a:ext cx="10097482" cy="1070742"/>
          </a:xfrm>
          <a:prstGeom prst="rect">
            <a:avLst/>
          </a:prstGeom>
          <a:noFill/>
        </p:spPr>
        <p:txBody>
          <a:bodyPr wrap="square">
            <a:spAutoFit/>
          </a:bodyPr>
          <a:lstStyle/>
          <a:p>
            <a:pPr marL="457200" lvl="1" indent="0">
              <a:buNone/>
            </a:pPr>
            <a:endParaRPr lang="da-DK" sz="800" dirty="0"/>
          </a:p>
          <a:p>
            <a:pPr marL="457200" lvl="1" indent="0">
              <a:buNone/>
            </a:pPr>
            <a:r>
              <a:rPr lang="da-DK" sz="800" dirty="0"/>
              <a:t>Kilder:</a:t>
            </a:r>
          </a:p>
          <a:p>
            <a:pPr marL="457200" lvl="1" indent="0">
              <a:buNone/>
            </a:pPr>
            <a:r>
              <a:rPr lang="da-DK" sz="800" dirty="0"/>
              <a:t>6. Marques, S., Correia-de-Sá, T., Guardiano, M., Sampaio-Maia, B., &amp; Ferreira-Gomes, J. (2024). Emotion dysregulation and depressive symptoms mediate aggression in children with ADHD. Frontiers in Psychiatry, 15, 1329401. https://doi.org/10.3389/fpsyt.2024.132940</a:t>
            </a:r>
          </a:p>
          <a:p>
            <a:pPr marL="457200" lvl="1"/>
            <a:r>
              <a:rPr lang="en-US" sz="800" dirty="0"/>
              <a:t>9. </a:t>
            </a:r>
            <a:r>
              <a:rPr lang="en-US" sz="800" dirty="0" err="1"/>
              <a:t>Hulvershorn</a:t>
            </a:r>
            <a:r>
              <a:rPr lang="en-US" sz="800" dirty="0"/>
              <a:t>, L. A., et al. (2014). Abnormal amygdala connectivity linked to emotional lability in children with ADHD. Journal of the American Academy of Child &amp; Adolescent Psychiatry, 53(3), 351-361. https://doi.org/10.1016/j.jaac.2013.12.022</a:t>
            </a:r>
            <a:endParaRPr lang="da-DK" sz="800" dirty="0"/>
          </a:p>
          <a:p>
            <a:pPr defTabSz="914400">
              <a:lnSpc>
                <a:spcPct val="90000"/>
              </a:lnSpc>
              <a:spcBef>
                <a:spcPts val="1000"/>
              </a:spcBef>
            </a:pPr>
            <a:endParaRPr lang="da-DK" sz="800" dirty="0"/>
          </a:p>
        </p:txBody>
      </p:sp>
      <p:sp>
        <p:nvSpPr>
          <p:cNvPr id="10" name="Rectangle 1">
            <a:extLst>
              <a:ext uri="{FF2B5EF4-FFF2-40B4-BE49-F238E27FC236}">
                <a16:creationId xmlns:a16="http://schemas.microsoft.com/office/drawing/2014/main" id="{86F5A17C-6D69-FE96-EC1D-60141DA14E83}"/>
              </a:ext>
            </a:extLst>
          </p:cNvPr>
          <p:cNvSpPr/>
          <p:nvPr/>
        </p:nvSpPr>
        <p:spPr>
          <a:xfrm>
            <a:off x="0" y="2520918"/>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4" name="Content Placeholder 4">
            <a:extLst>
              <a:ext uri="{FF2B5EF4-FFF2-40B4-BE49-F238E27FC236}">
                <a16:creationId xmlns:a16="http://schemas.microsoft.com/office/drawing/2014/main" id="{211B5C1F-1253-A3CC-CB70-47BA2DF0CFF7}"/>
              </a:ext>
            </a:extLst>
          </p:cNvPr>
          <p:cNvSpPr txBox="1">
            <a:spLocks/>
          </p:cNvSpPr>
          <p:nvPr/>
        </p:nvSpPr>
        <p:spPr>
          <a:xfrm>
            <a:off x="767528" y="3268473"/>
            <a:ext cx="5050883" cy="1502719"/>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5DBF2"/>
              </a:buClr>
            </a:pPr>
            <a:r>
              <a:rPr lang="da-DK" sz="1400" dirty="0">
                <a:solidFill>
                  <a:srgbClr val="313C85"/>
                </a:solidFill>
                <a:ea typeface="Calibri" panose="020F0502020204030204" pitchFamily="34" charset="0"/>
                <a:cs typeface="Calibri" panose="020F0502020204030204" pitchFamily="34" charset="0"/>
              </a:rPr>
              <a:t>Forstyrrede forbindelser mellem hjerneområder fra tidlig alder</a:t>
            </a:r>
          </a:p>
          <a:p>
            <a:pPr>
              <a:buClr>
                <a:srgbClr val="E5DBF2"/>
              </a:buClr>
            </a:pPr>
            <a:r>
              <a:rPr lang="da-DK" sz="1400" dirty="0">
                <a:solidFill>
                  <a:srgbClr val="313C85"/>
                </a:solidFill>
                <a:ea typeface="Calibri" panose="020F0502020204030204" pitchFamily="34" charset="0"/>
                <a:cs typeface="Calibri" panose="020F0502020204030204" pitchFamily="34" charset="0"/>
              </a:rPr>
              <a:t>Overaktiv følelsesmæssig respons:</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Forstærket kamp-flugt reaktion</a:t>
            </a:r>
          </a:p>
          <a:p>
            <a:pPr lvl="1">
              <a:buClr>
                <a:srgbClr val="E5DBF2"/>
              </a:buClr>
            </a:pPr>
            <a:r>
              <a:rPr lang="da-DK" sz="1000" dirty="0">
                <a:solidFill>
                  <a:srgbClr val="313C85"/>
                </a:solidFill>
                <a:ea typeface="Calibri" panose="020F0502020204030204" pitchFamily="34" charset="0"/>
                <a:cs typeface="Calibri" panose="020F0502020204030204" pitchFamily="34" charset="0"/>
              </a:rPr>
              <a:t>Øget følsomhed over for trusler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Forstærkede følelsesmæssige reaktioner</a:t>
            </a:r>
          </a:p>
          <a:p>
            <a:pPr>
              <a:buClr>
                <a:srgbClr val="E5DBF2"/>
              </a:buClr>
            </a:pPr>
            <a:r>
              <a:rPr lang="da-DK" sz="1400" dirty="0">
                <a:solidFill>
                  <a:srgbClr val="313C85"/>
                </a:solidFill>
                <a:ea typeface="Calibri" panose="020F0502020204030204" pitchFamily="34" charset="0"/>
                <a:cs typeface="Calibri" panose="020F0502020204030204" pitchFamily="34" charset="0"/>
              </a:rPr>
              <a:t>Påvirker følelsesmæssig hukommelse</a:t>
            </a:r>
          </a:p>
        </p:txBody>
      </p:sp>
      <p:sp>
        <p:nvSpPr>
          <p:cNvPr id="37" name="Rectangle 86">
            <a:extLst>
              <a:ext uri="{FF2B5EF4-FFF2-40B4-BE49-F238E27FC236}">
                <a16:creationId xmlns:a16="http://schemas.microsoft.com/office/drawing/2014/main" id="{286AE0B5-46B3-8838-33DB-2D57B9BBE736}"/>
              </a:ext>
            </a:extLst>
          </p:cNvPr>
          <p:cNvSpPr/>
          <p:nvPr/>
        </p:nvSpPr>
        <p:spPr>
          <a:xfrm>
            <a:off x="739359" y="2074299"/>
            <a:ext cx="5076000" cy="103425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r>
              <a:rPr lang="da-DK" sz="2000" b="1" dirty="0">
                <a:latin typeface="Calibri" panose="020F0502020204030204" pitchFamily="34" charset="0"/>
              </a:rPr>
              <a:t>Forstyrrelser i amygdala</a:t>
            </a:r>
          </a:p>
        </p:txBody>
      </p:sp>
      <p:sp>
        <p:nvSpPr>
          <p:cNvPr id="38" name="Rectangle 88">
            <a:extLst>
              <a:ext uri="{FF2B5EF4-FFF2-40B4-BE49-F238E27FC236}">
                <a16:creationId xmlns:a16="http://schemas.microsoft.com/office/drawing/2014/main" id="{B23F7930-60DC-C8FD-EAD4-4BD17304E8F7}"/>
              </a:ext>
            </a:extLst>
          </p:cNvPr>
          <p:cNvSpPr/>
          <p:nvPr/>
        </p:nvSpPr>
        <p:spPr>
          <a:xfrm>
            <a:off x="6373590" y="2074299"/>
            <a:ext cx="5076000" cy="103425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latin typeface="Calibri" panose="020F0502020204030204" pitchFamily="34" charset="0"/>
            </a:endParaRPr>
          </a:p>
        </p:txBody>
      </p:sp>
      <p:sp>
        <p:nvSpPr>
          <p:cNvPr id="39" name="Freeform: Shape 84">
            <a:extLst>
              <a:ext uri="{FF2B5EF4-FFF2-40B4-BE49-F238E27FC236}">
                <a16:creationId xmlns:a16="http://schemas.microsoft.com/office/drawing/2014/main" id="{D512E79E-843B-4C7A-30D1-66CAE4013F57}"/>
              </a:ext>
            </a:extLst>
          </p:cNvPr>
          <p:cNvSpPr/>
          <p:nvPr/>
        </p:nvSpPr>
        <p:spPr>
          <a:xfrm>
            <a:off x="2693964"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0" name="Freeform: Shape 85">
            <a:extLst>
              <a:ext uri="{FF2B5EF4-FFF2-40B4-BE49-F238E27FC236}">
                <a16:creationId xmlns:a16="http://schemas.microsoft.com/office/drawing/2014/main" id="{9A34BBD8-98E2-D3E6-1DB1-F3650DBE29A7}"/>
              </a:ext>
            </a:extLst>
          </p:cNvPr>
          <p:cNvSpPr/>
          <p:nvPr/>
        </p:nvSpPr>
        <p:spPr>
          <a:xfrm>
            <a:off x="8322333"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3" name="Isosceles Triangle 89">
            <a:extLst>
              <a:ext uri="{FF2B5EF4-FFF2-40B4-BE49-F238E27FC236}">
                <a16:creationId xmlns:a16="http://schemas.microsoft.com/office/drawing/2014/main" id="{AC86B56F-A8AC-7A46-AC96-50A641127CA8}"/>
              </a:ext>
            </a:extLst>
          </p:cNvPr>
          <p:cNvSpPr/>
          <p:nvPr/>
        </p:nvSpPr>
        <p:spPr>
          <a:xfrm>
            <a:off x="2979889" y="2964474"/>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47" name="Straight Connector 7">
            <a:extLst>
              <a:ext uri="{FF2B5EF4-FFF2-40B4-BE49-F238E27FC236}">
                <a16:creationId xmlns:a16="http://schemas.microsoft.com/office/drawing/2014/main" id="{EE288A2B-D918-8B66-E8B6-73D495BCFF14}"/>
              </a:ext>
            </a:extLst>
          </p:cNvPr>
          <p:cNvCxnSpPr>
            <a:cxnSpLocks/>
          </p:cNvCxnSpPr>
          <p:nvPr/>
        </p:nvCxnSpPr>
        <p:spPr>
          <a:xfrm>
            <a:off x="759305" y="5490267"/>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pic>
        <p:nvPicPr>
          <p:cNvPr id="53" name="Grafik 52" descr="Hjerne med massiv udfyldning">
            <a:extLst>
              <a:ext uri="{FF2B5EF4-FFF2-40B4-BE49-F238E27FC236}">
                <a16:creationId xmlns:a16="http://schemas.microsoft.com/office/drawing/2014/main" id="{628D61C7-F61F-4D81-69A7-0D378F5C8C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27158" y="1380164"/>
            <a:ext cx="914400" cy="914400"/>
          </a:xfrm>
          <a:prstGeom prst="rect">
            <a:avLst/>
          </a:prstGeom>
        </p:spPr>
      </p:pic>
      <p:cxnSp>
        <p:nvCxnSpPr>
          <p:cNvPr id="55" name="Straight Connector 7">
            <a:extLst>
              <a:ext uri="{FF2B5EF4-FFF2-40B4-BE49-F238E27FC236}">
                <a16:creationId xmlns:a16="http://schemas.microsoft.com/office/drawing/2014/main" id="{BD035415-7071-01AB-B541-9B4E7C3A5B8C}"/>
              </a:ext>
            </a:extLst>
          </p:cNvPr>
          <p:cNvCxnSpPr>
            <a:cxnSpLocks/>
          </p:cNvCxnSpPr>
          <p:nvPr/>
        </p:nvCxnSpPr>
        <p:spPr>
          <a:xfrm>
            <a:off x="6466857" y="5474654"/>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56" name="Content Placeholder 4">
            <a:extLst>
              <a:ext uri="{FF2B5EF4-FFF2-40B4-BE49-F238E27FC236}">
                <a16:creationId xmlns:a16="http://schemas.microsoft.com/office/drawing/2014/main" id="{7EED64E0-B06D-C58A-0215-DD7A034805F6}"/>
              </a:ext>
            </a:extLst>
          </p:cNvPr>
          <p:cNvSpPr txBox="1">
            <a:spLocks/>
          </p:cNvSpPr>
          <p:nvPr/>
        </p:nvSpPr>
        <p:spPr>
          <a:xfrm>
            <a:off x="6415315" y="3268473"/>
            <a:ext cx="5050883" cy="1585819"/>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5DBF2"/>
              </a:buClr>
            </a:pPr>
            <a:r>
              <a:rPr lang="da-DK" sz="1400" dirty="0">
                <a:solidFill>
                  <a:srgbClr val="313C85"/>
                </a:solidFill>
                <a:ea typeface="Calibri" panose="020F0502020204030204" pitchFamily="34" charset="0"/>
                <a:cs typeface="Calibri" panose="020F0502020204030204" pitchFamily="34" charset="0"/>
              </a:rPr>
              <a:t>Forstyrrede kommunikationsveje mellem:</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Forreste del af hjernen og de dybe hjerneområder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Følelses- og eksekutive funktioner </a:t>
            </a:r>
          </a:p>
          <a:p>
            <a:pPr>
              <a:buClr>
                <a:srgbClr val="E5DBF2"/>
              </a:buClr>
            </a:pPr>
            <a:r>
              <a:rPr lang="da-DK" sz="1400" dirty="0">
                <a:solidFill>
                  <a:srgbClr val="313C85"/>
                </a:solidFill>
                <a:ea typeface="Calibri" panose="020F0502020204030204" pitchFamily="34" charset="0"/>
                <a:cs typeface="Calibri" panose="020F0502020204030204" pitchFamily="34" charset="0"/>
              </a:rPr>
              <a:t>Påvirker: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Samspil mellem følelser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Adfærdsstyring</a:t>
            </a:r>
          </a:p>
          <a:p>
            <a:pPr lvl="1">
              <a:buClr>
                <a:srgbClr val="E5DBF2"/>
              </a:buClr>
            </a:pPr>
            <a:r>
              <a:rPr lang="da-DK" sz="1000" dirty="0">
                <a:solidFill>
                  <a:srgbClr val="313C85"/>
                </a:solidFill>
                <a:ea typeface="Calibri" panose="020F0502020204030204" pitchFamily="34" charset="0"/>
                <a:cs typeface="Calibri" panose="020F0502020204030204" pitchFamily="34" charset="0"/>
              </a:rPr>
              <a:t>Motivation og belønning</a:t>
            </a:r>
          </a:p>
        </p:txBody>
      </p:sp>
      <p:sp>
        <p:nvSpPr>
          <p:cNvPr id="2" name="Isosceles Triangle 89">
            <a:extLst>
              <a:ext uri="{FF2B5EF4-FFF2-40B4-BE49-F238E27FC236}">
                <a16:creationId xmlns:a16="http://schemas.microsoft.com/office/drawing/2014/main" id="{FD4AD65C-6FEC-1D6E-0464-41D77FEA96D3}"/>
              </a:ext>
            </a:extLst>
          </p:cNvPr>
          <p:cNvSpPr/>
          <p:nvPr/>
        </p:nvSpPr>
        <p:spPr>
          <a:xfrm>
            <a:off x="8645872" y="2964474"/>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2">
            <a:extLst>
              <a:ext uri="{FF2B5EF4-FFF2-40B4-BE49-F238E27FC236}">
                <a16:creationId xmlns:a16="http://schemas.microsoft.com/office/drawing/2014/main" id="{705B5457-B0E2-EEE7-62B6-F17D63F502AD}"/>
              </a:ext>
            </a:extLst>
          </p:cNvPr>
          <p:cNvSpPr txBox="1"/>
          <p:nvPr/>
        </p:nvSpPr>
        <p:spPr>
          <a:xfrm>
            <a:off x="7235687" y="2331717"/>
            <a:ext cx="3513221" cy="969496"/>
          </a:xfrm>
          <a:prstGeom prst="rect">
            <a:avLst/>
          </a:prstGeom>
          <a:noFill/>
        </p:spPr>
        <p:txBody>
          <a:bodyPr wrap="square" rtlCol="0">
            <a:spAutoFit/>
          </a:bodyPr>
          <a:lstStyle/>
          <a:p>
            <a:pPr algn="ctr"/>
            <a:r>
              <a:rPr lang="en-US" sz="1900" b="1" dirty="0" err="1">
                <a:solidFill>
                  <a:schemeClr val="lt1"/>
                </a:solidFill>
                <a:latin typeface="Calibri" panose="020F0502020204030204" pitchFamily="34" charset="0"/>
              </a:rPr>
              <a:t>Forbindelser</a:t>
            </a:r>
            <a:r>
              <a:rPr lang="en-US" sz="1900" b="1" dirty="0">
                <a:solidFill>
                  <a:schemeClr val="lt1"/>
                </a:solidFill>
                <a:latin typeface="Calibri" panose="020F0502020204030204" pitchFamily="34" charset="0"/>
              </a:rPr>
              <a:t> </a:t>
            </a:r>
            <a:r>
              <a:rPr lang="en-US" sz="1900" b="1" dirty="0" err="1">
                <a:solidFill>
                  <a:schemeClr val="lt1"/>
                </a:solidFill>
                <a:latin typeface="Calibri" panose="020F0502020204030204" pitchFamily="34" charset="0"/>
              </a:rPr>
              <a:t>mellem</a:t>
            </a:r>
            <a:r>
              <a:rPr lang="en-US" sz="1900" b="1" dirty="0">
                <a:solidFill>
                  <a:schemeClr val="lt1"/>
                </a:solidFill>
                <a:latin typeface="Calibri" panose="020F0502020204030204" pitchFamily="34" charset="0"/>
              </a:rPr>
              <a:t> </a:t>
            </a:r>
            <a:r>
              <a:rPr lang="en-US" sz="1900" b="1" dirty="0" err="1">
                <a:solidFill>
                  <a:schemeClr val="lt1"/>
                </a:solidFill>
                <a:latin typeface="Calibri" panose="020F0502020204030204" pitchFamily="34" charset="0"/>
              </a:rPr>
              <a:t>frontale</a:t>
            </a:r>
            <a:r>
              <a:rPr lang="en-US" sz="1900" b="1" dirty="0">
                <a:solidFill>
                  <a:schemeClr val="lt1"/>
                </a:solidFill>
                <a:latin typeface="Calibri" panose="020F0502020204030204" pitchFamily="34" charset="0"/>
              </a:rPr>
              <a:t> - og </a:t>
            </a:r>
            <a:r>
              <a:rPr lang="en-US" sz="1900" b="1" dirty="0" err="1">
                <a:solidFill>
                  <a:schemeClr val="lt1"/>
                </a:solidFill>
                <a:latin typeface="Calibri" panose="020F0502020204030204" pitchFamily="34" charset="0"/>
              </a:rPr>
              <a:t>dybereliggende</a:t>
            </a:r>
            <a:r>
              <a:rPr lang="en-US" sz="1900" b="1" dirty="0">
                <a:solidFill>
                  <a:schemeClr val="lt1"/>
                </a:solidFill>
                <a:latin typeface="Calibri" panose="020F0502020204030204" pitchFamily="34" charset="0"/>
              </a:rPr>
              <a:t> </a:t>
            </a:r>
            <a:r>
              <a:rPr lang="en-US" sz="1900" b="1" dirty="0" err="1">
                <a:solidFill>
                  <a:schemeClr val="lt1"/>
                </a:solidFill>
                <a:latin typeface="Calibri" panose="020F0502020204030204" pitchFamily="34" charset="0"/>
              </a:rPr>
              <a:t>områder</a:t>
            </a:r>
            <a:endParaRPr lang="en-US" sz="1900" b="1" dirty="0">
              <a:solidFill>
                <a:schemeClr val="lt1"/>
              </a:solidFill>
              <a:latin typeface="Calibri" panose="020F0502020204030204" pitchFamily="34" charset="0"/>
            </a:endParaRPr>
          </a:p>
          <a:p>
            <a:endParaRPr lang="en-US" sz="1900" dirty="0"/>
          </a:p>
        </p:txBody>
      </p:sp>
      <p:pic>
        <p:nvPicPr>
          <p:cNvPr id="6" name="Grafik 5" descr="Netværk med massiv udfyldning">
            <a:extLst>
              <a:ext uri="{FF2B5EF4-FFF2-40B4-BE49-F238E27FC236}">
                <a16:creationId xmlns:a16="http://schemas.microsoft.com/office/drawing/2014/main" id="{797BB705-B8F0-19F3-F1BE-8452B596FF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74078" y="1390354"/>
            <a:ext cx="636438" cy="636438"/>
          </a:xfrm>
          <a:prstGeom prst="rect">
            <a:avLst/>
          </a:prstGeom>
        </p:spPr>
      </p:pic>
      <p:pic>
        <p:nvPicPr>
          <p:cNvPr id="7" name="Grafik 6" descr="Netværk med massiv udfyldning">
            <a:extLst>
              <a:ext uri="{FF2B5EF4-FFF2-40B4-BE49-F238E27FC236}">
                <a16:creationId xmlns:a16="http://schemas.microsoft.com/office/drawing/2014/main" id="{91BB4722-CFAE-28A5-7133-C4F86C0859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00642" y="1582337"/>
            <a:ext cx="636438" cy="636438"/>
          </a:xfrm>
          <a:prstGeom prst="rect">
            <a:avLst/>
          </a:prstGeom>
        </p:spPr>
      </p:pic>
      <p:pic>
        <p:nvPicPr>
          <p:cNvPr id="9" name="Grafik 8" descr="Netværk med massiv udfyldning">
            <a:extLst>
              <a:ext uri="{FF2B5EF4-FFF2-40B4-BE49-F238E27FC236}">
                <a16:creationId xmlns:a16="http://schemas.microsoft.com/office/drawing/2014/main" id="{7CAA2D55-C26F-8C3E-6245-624E54EC9D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33448" y="1544099"/>
            <a:ext cx="341325" cy="341325"/>
          </a:xfrm>
          <a:prstGeom prst="rect">
            <a:avLst/>
          </a:prstGeom>
        </p:spPr>
      </p:pic>
    </p:spTree>
    <p:extLst>
      <p:ext uri="{BB962C8B-B14F-4D97-AF65-F5344CB8AC3E}">
        <p14:creationId xmlns:p14="http://schemas.microsoft.com/office/powerpoint/2010/main" val="34974331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9328-1EE7-703C-2C99-1F138019C7D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46442B4-ED2A-F74E-DAD9-DE595BFE126A}"/>
              </a:ext>
            </a:extLst>
          </p:cNvPr>
          <p:cNvSpPr/>
          <p:nvPr/>
        </p:nvSpPr>
        <p:spPr>
          <a:xfrm>
            <a:off x="532769" y="1428675"/>
            <a:ext cx="318718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3">
            <a:extLst>
              <a:ext uri="{FF2B5EF4-FFF2-40B4-BE49-F238E27FC236}">
                <a16:creationId xmlns:a16="http://schemas.microsoft.com/office/drawing/2014/main" id="{F50391FC-CC85-90CB-8140-76A7D6891647}"/>
              </a:ext>
            </a:extLst>
          </p:cNvPr>
          <p:cNvSpPr/>
          <p:nvPr/>
        </p:nvSpPr>
        <p:spPr>
          <a:xfrm>
            <a:off x="7265584" y="1413835"/>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9FA00021-A6C6-7A27-494A-F539DF75283A}"/>
              </a:ext>
            </a:extLst>
          </p:cNvPr>
          <p:cNvSpPr/>
          <p:nvPr/>
        </p:nvSpPr>
        <p:spPr>
          <a:xfrm>
            <a:off x="3927101" y="1418520"/>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D2789F7F-5C90-BDEC-0B34-24D7B68D4D3F}"/>
              </a:ext>
            </a:extLst>
          </p:cNvPr>
          <p:cNvSpPr>
            <a:spLocks noGrp="1"/>
          </p:cNvSpPr>
          <p:nvPr>
            <p:ph type="title"/>
          </p:nvPr>
        </p:nvSpPr>
        <p:spPr>
          <a:xfrm>
            <a:off x="500860" y="-794"/>
            <a:ext cx="11214460" cy="1325563"/>
          </a:xfrm>
        </p:spPr>
        <p:txBody>
          <a:bodyPr>
            <a:normAutofit fontScale="90000"/>
          </a:bodyPr>
          <a:lstStyle/>
          <a:p>
            <a:r>
              <a:rPr lang="da-DK" dirty="0">
                <a:solidFill>
                  <a:srgbClr val="644D79"/>
                </a:solidFill>
                <a:latin typeface="+mn-lt"/>
              </a:rPr>
              <a:t>ADHD: følger af følelsesmæssig </a:t>
            </a:r>
            <a:r>
              <a:rPr lang="da-DK" dirty="0" err="1">
                <a:solidFill>
                  <a:srgbClr val="644D79"/>
                </a:solidFill>
                <a:latin typeface="+mn-lt"/>
              </a:rPr>
              <a:t>dysregulering</a:t>
            </a:r>
            <a:endParaRPr lang="da-DK" baseline="30000" dirty="0">
              <a:solidFill>
                <a:srgbClr val="644D79"/>
              </a:solidFill>
              <a:latin typeface="+mn-lt"/>
            </a:endParaRPr>
          </a:p>
        </p:txBody>
      </p:sp>
      <p:grpSp>
        <p:nvGrpSpPr>
          <p:cNvPr id="58" name="Gruppe 57">
            <a:extLst>
              <a:ext uri="{FF2B5EF4-FFF2-40B4-BE49-F238E27FC236}">
                <a16:creationId xmlns:a16="http://schemas.microsoft.com/office/drawing/2014/main" id="{224BEE01-3030-A3FA-761D-4519A2C70C7B}"/>
              </a:ext>
            </a:extLst>
          </p:cNvPr>
          <p:cNvGrpSpPr/>
          <p:nvPr/>
        </p:nvGrpSpPr>
        <p:grpSpPr>
          <a:xfrm>
            <a:off x="577060" y="1413835"/>
            <a:ext cx="3131340" cy="3876439"/>
            <a:chOff x="492166" y="1744035"/>
            <a:chExt cx="2740711" cy="3876439"/>
          </a:xfrm>
        </p:grpSpPr>
        <p:sp>
          <p:nvSpPr>
            <p:cNvPr id="5" name="Rectangle 10">
              <a:extLst>
                <a:ext uri="{FF2B5EF4-FFF2-40B4-BE49-F238E27FC236}">
                  <a16:creationId xmlns:a16="http://schemas.microsoft.com/office/drawing/2014/main" id="{65352792-DD2F-7805-C4A1-780936C744AA}"/>
                </a:ext>
              </a:extLst>
            </p:cNvPr>
            <p:cNvSpPr/>
            <p:nvPr/>
          </p:nvSpPr>
          <p:spPr>
            <a:xfrm>
              <a:off x="492166" y="2654300"/>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02106373-27C3-C9B4-8648-C55B0581F3EE}"/>
                </a:ext>
              </a:extLst>
            </p:cNvPr>
            <p:cNvSpPr txBox="1"/>
            <p:nvPr/>
          </p:nvSpPr>
          <p:spPr>
            <a:xfrm>
              <a:off x="583829" y="2983011"/>
              <a:ext cx="2634864" cy="1815882"/>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Svækket system til at sortere i følelser</a:t>
              </a:r>
            </a:p>
            <a:p>
              <a:pPr marL="285750" indent="-285750">
                <a:buFont typeface="Arial" panose="020B0604020202020204" pitchFamily="34" charset="0"/>
                <a:buChar char="•"/>
              </a:pPr>
              <a:r>
                <a:rPr lang="da-DK" sz="1400" dirty="0">
                  <a:solidFill>
                    <a:schemeClr val="tx1">
                      <a:lumMod val="65000"/>
                      <a:lumOff val="35000"/>
                    </a:schemeClr>
                  </a:solidFill>
                </a:rPr>
                <a:t>Forsinket følelsesmæssig modning</a:t>
              </a:r>
            </a:p>
            <a:p>
              <a:pPr marL="285750" indent="-285750">
                <a:buFont typeface="Arial" panose="020B0604020202020204" pitchFamily="34" charset="0"/>
                <a:buChar char="•"/>
              </a:pPr>
              <a:r>
                <a:rPr lang="da-DK" sz="1400" dirty="0">
                  <a:solidFill>
                    <a:schemeClr val="tx1">
                      <a:lumMod val="65000"/>
                      <a:lumOff val="35000"/>
                    </a:schemeClr>
                  </a:solidFill>
                </a:rPr>
                <a:t>Ændret følelsesmæssig reaktionsevne</a:t>
              </a:r>
            </a:p>
            <a:p>
              <a:pPr marL="285750" indent="-285750">
                <a:buFont typeface="Arial" panose="020B0604020202020204" pitchFamily="34" charset="0"/>
                <a:buChar char="•"/>
              </a:pPr>
              <a:r>
                <a:rPr lang="da-DK" sz="1400" dirty="0">
                  <a:solidFill>
                    <a:schemeClr val="tx1">
                      <a:lumMod val="65000"/>
                      <a:lumOff val="35000"/>
                    </a:schemeClr>
                  </a:solidFill>
                </a:rPr>
                <a:t>Påvirket evne til at genkende følelser</a:t>
              </a:r>
            </a:p>
          </p:txBody>
        </p:sp>
        <p:sp>
          <p:nvSpPr>
            <p:cNvPr id="40" name="Tekstfelt 39">
              <a:extLst>
                <a:ext uri="{FF2B5EF4-FFF2-40B4-BE49-F238E27FC236}">
                  <a16:creationId xmlns:a16="http://schemas.microsoft.com/office/drawing/2014/main" id="{561ED08A-A3D6-6D6B-7446-8E9E423F3E7F}"/>
                </a:ext>
              </a:extLst>
            </p:cNvPr>
            <p:cNvSpPr txBox="1"/>
            <p:nvPr/>
          </p:nvSpPr>
          <p:spPr>
            <a:xfrm>
              <a:off x="492166" y="1744035"/>
              <a:ext cx="2740711" cy="769441"/>
            </a:xfrm>
            <a:prstGeom prst="rect">
              <a:avLst/>
            </a:prstGeom>
            <a:noFill/>
          </p:spPr>
          <p:txBody>
            <a:bodyPr wrap="square">
              <a:spAutoFit/>
            </a:bodyPr>
            <a:lstStyle/>
            <a:p>
              <a:pPr algn="ct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Følelsesmæssig</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bearbejdning</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8" name="Tekstfelt 47">
            <a:extLst>
              <a:ext uri="{FF2B5EF4-FFF2-40B4-BE49-F238E27FC236}">
                <a16:creationId xmlns:a16="http://schemas.microsoft.com/office/drawing/2014/main" id="{99F4AFAE-63BD-A8DD-47E5-E0A3BF1F946F}"/>
              </a:ext>
            </a:extLst>
          </p:cNvPr>
          <p:cNvSpPr txBox="1"/>
          <p:nvPr/>
        </p:nvSpPr>
        <p:spPr>
          <a:xfrm>
            <a:off x="290480" y="5819541"/>
            <a:ext cx="7273241" cy="846386"/>
          </a:xfrm>
          <a:prstGeom prst="rect">
            <a:avLst/>
          </a:prstGeom>
          <a:noFill/>
        </p:spPr>
        <p:txBody>
          <a:bodyPr wrap="square">
            <a:spAutoFit/>
          </a:bodyPr>
          <a:lstStyle/>
          <a:p>
            <a:pPr marL="457200" lvl="1" indent="0">
              <a:buNone/>
            </a:pPr>
            <a:r>
              <a:rPr lang="da-DK" sz="700" dirty="0"/>
              <a:t>Kilder: </a:t>
            </a:r>
          </a:p>
          <a:p>
            <a:pPr marL="457200" lvl="1"/>
            <a:r>
              <a:rPr lang="en-US" sz="700" dirty="0"/>
              <a:t>6.. Marques, S., et al. (2024). Emotion dysregulation and depressive symptoms mediate the association between inhibitory control difficulties and aggressive behavior in children 	with ADHD. Frontiers in Psychiatry, 15, 1329401. </a:t>
            </a:r>
            <a:r>
              <a:rPr lang="en-US" sz="700" dirty="0">
                <a:hlinkClick r:id="rId3">
                  <a:extLst>
                    <a:ext uri="{A12FA001-AC4F-418D-AE19-62706E023703}">
                      <ahyp:hlinkClr xmlns:ahyp="http://schemas.microsoft.com/office/drawing/2018/hyperlinkcolor" val="tx"/>
                    </a:ext>
                  </a:extLst>
                </a:hlinkClick>
              </a:rPr>
              <a:t>https://doi.org/10.3389/fpsyt.2024.1329401</a:t>
            </a:r>
            <a:r>
              <a:rPr lang="en-US" sz="700" dirty="0"/>
              <a:t> </a:t>
            </a:r>
          </a:p>
          <a:p>
            <a:pPr marL="457200" lvl="1" indent="0">
              <a:buNone/>
            </a:pPr>
            <a:r>
              <a:rPr lang="da-DK" sz="700" dirty="0"/>
              <a:t>7..  </a:t>
            </a:r>
            <a:r>
              <a:rPr lang="en-US" sz="700" dirty="0"/>
              <a:t>Pan, M. R., et al. (2023). Bidirectional associations between maladaptive cognitions and emotional symptoms, and their mediating role on the quality of life in adults with ADHD: A mediation model. Frontiers in Psychiatry, 14, 1200522. </a:t>
            </a:r>
            <a:r>
              <a:rPr lang="en-US" sz="700" dirty="0">
                <a:hlinkClick r:id="rId4">
                  <a:extLst>
                    <a:ext uri="{A12FA001-AC4F-418D-AE19-62706E023703}">
                      <ahyp:hlinkClr xmlns:ahyp="http://schemas.microsoft.com/office/drawing/2018/hyperlinkcolor" val="tx"/>
                    </a:ext>
                  </a:extLst>
                </a:hlinkClick>
              </a:rPr>
              <a:t>https://doi.org/10.3389/fpsyt.2023.1200522</a:t>
            </a:r>
            <a:endParaRPr lang="en-US" sz="700" dirty="0"/>
          </a:p>
          <a:p>
            <a:pPr>
              <a:buNone/>
            </a:pPr>
            <a:endParaRPr lang="en-US" sz="700" dirty="0"/>
          </a:p>
          <a:p>
            <a:r>
              <a:rPr lang="en-US" sz="700" dirty="0"/>
              <a:t>	</a:t>
            </a:r>
            <a:endParaRPr lang="da-DK"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56" name="Gruppe 55">
            <a:extLst>
              <a:ext uri="{FF2B5EF4-FFF2-40B4-BE49-F238E27FC236}">
                <a16:creationId xmlns:a16="http://schemas.microsoft.com/office/drawing/2014/main" id="{9B4EBD9E-CE10-8A3C-9D48-0C6A6398714C}"/>
              </a:ext>
            </a:extLst>
          </p:cNvPr>
          <p:cNvGrpSpPr/>
          <p:nvPr/>
        </p:nvGrpSpPr>
        <p:grpSpPr>
          <a:xfrm>
            <a:off x="7285837" y="1530233"/>
            <a:ext cx="3123830" cy="3713172"/>
            <a:chOff x="6643884" y="1868053"/>
            <a:chExt cx="2734138" cy="3713172"/>
          </a:xfrm>
        </p:grpSpPr>
        <p:sp>
          <p:nvSpPr>
            <p:cNvPr id="9" name="Rectangle 10">
              <a:extLst>
                <a:ext uri="{FF2B5EF4-FFF2-40B4-BE49-F238E27FC236}">
                  <a16:creationId xmlns:a16="http://schemas.microsoft.com/office/drawing/2014/main" id="{DF896777-DD58-0ACB-AE87-F29E12E85826}"/>
                </a:ext>
              </a:extLst>
            </p:cNvPr>
            <p:cNvSpPr/>
            <p:nvPr/>
          </p:nvSpPr>
          <p:spPr>
            <a:xfrm>
              <a:off x="6643884" y="2661918"/>
              <a:ext cx="2734138" cy="291930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34BFD4AA-1D5D-B739-0DDE-CA4334C8BF78}"/>
                </a:ext>
              </a:extLst>
            </p:cNvPr>
            <p:cNvSpPr txBox="1"/>
            <p:nvPr/>
          </p:nvSpPr>
          <p:spPr>
            <a:xfrm>
              <a:off x="6763537" y="2990631"/>
              <a:ext cx="2501884" cy="954107"/>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Påvirkning af daglige funktioner</a:t>
              </a:r>
            </a:p>
            <a:p>
              <a:pPr marL="285750" indent="-285750">
                <a:buFont typeface="Arial" panose="020B0604020202020204" pitchFamily="34" charset="0"/>
                <a:buChar char="•"/>
              </a:pPr>
              <a:r>
                <a:rPr lang="da-DK" sz="1400" dirty="0">
                  <a:solidFill>
                    <a:schemeClr val="tx1">
                      <a:lumMod val="65000"/>
                      <a:lumOff val="35000"/>
                    </a:schemeClr>
                  </a:solidFill>
                </a:rPr>
                <a:t>Udfordringer i sociale forhold</a:t>
              </a:r>
            </a:p>
            <a:p>
              <a:pPr marL="285750" indent="-285750">
                <a:buFont typeface="Arial" panose="020B0604020202020204" pitchFamily="34" charset="0"/>
                <a:buChar char="•"/>
              </a:pPr>
              <a:r>
                <a:rPr lang="da-DK" sz="1400" dirty="0">
                  <a:solidFill>
                    <a:schemeClr val="tx1">
                      <a:lumMod val="65000"/>
                      <a:lumOff val="35000"/>
                    </a:schemeClr>
                  </a:solidFill>
                </a:rPr>
                <a:t>Indlæring og funktionsevne</a:t>
              </a:r>
            </a:p>
            <a:p>
              <a:pPr marL="285750" indent="-285750">
                <a:buFont typeface="Arial" panose="020B0604020202020204" pitchFamily="34" charset="0"/>
                <a:buChar char="•"/>
              </a:pPr>
              <a:r>
                <a:rPr lang="da-DK" sz="1400" dirty="0">
                  <a:solidFill>
                    <a:schemeClr val="tx1">
                      <a:lumMod val="65000"/>
                      <a:lumOff val="35000"/>
                    </a:schemeClr>
                  </a:solidFill>
                </a:rPr>
                <a:t>Sårbarhed over for stress</a:t>
              </a:r>
            </a:p>
          </p:txBody>
        </p:sp>
        <p:sp>
          <p:nvSpPr>
            <p:cNvPr id="43" name="Tekstfelt 42">
              <a:extLst>
                <a:ext uri="{FF2B5EF4-FFF2-40B4-BE49-F238E27FC236}">
                  <a16:creationId xmlns:a16="http://schemas.microsoft.com/office/drawing/2014/main" id="{44098268-68DC-4BFC-5F75-F398BD7893C3}"/>
                </a:ext>
              </a:extLst>
            </p:cNvPr>
            <p:cNvSpPr txBox="1"/>
            <p:nvPr/>
          </p:nvSpPr>
          <p:spPr>
            <a:xfrm>
              <a:off x="6760010" y="1868053"/>
              <a:ext cx="2501885" cy="461665"/>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Praktiske</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følger</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37C67FD3-F81C-CD1F-07B3-C7636B909877}"/>
              </a:ext>
            </a:extLst>
          </p:cNvPr>
          <p:cNvGrpSpPr/>
          <p:nvPr/>
        </p:nvGrpSpPr>
        <p:grpSpPr>
          <a:xfrm>
            <a:off x="3927101" y="1412048"/>
            <a:ext cx="3123830" cy="3831358"/>
            <a:chOff x="3596290" y="1742248"/>
            <a:chExt cx="2734138" cy="3831358"/>
          </a:xfrm>
        </p:grpSpPr>
        <p:sp>
          <p:nvSpPr>
            <p:cNvPr id="7" name="Rectangle 10">
              <a:extLst>
                <a:ext uri="{FF2B5EF4-FFF2-40B4-BE49-F238E27FC236}">
                  <a16:creationId xmlns:a16="http://schemas.microsoft.com/office/drawing/2014/main" id="{20663037-6525-B847-4E80-933150D0B969}"/>
                </a:ext>
              </a:extLst>
            </p:cNvPr>
            <p:cNvSpPr/>
            <p:nvPr/>
          </p:nvSpPr>
          <p:spPr>
            <a:xfrm>
              <a:off x="3596290" y="2654300"/>
              <a:ext cx="2734138" cy="291930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8DB86FDF-8AE8-598D-CB01-57B109DC4752}"/>
                </a:ext>
              </a:extLst>
            </p:cNvPr>
            <p:cNvSpPr txBox="1"/>
            <p:nvPr/>
          </p:nvSpPr>
          <p:spPr>
            <a:xfrm>
              <a:off x="3698012" y="2995457"/>
              <a:ext cx="2614485" cy="1169551"/>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Øget impulsivitet</a:t>
              </a:r>
            </a:p>
            <a:p>
              <a:pPr marL="285750" indent="-285750">
                <a:buFont typeface="Arial" panose="020B0604020202020204" pitchFamily="34" charset="0"/>
                <a:buChar char="•"/>
              </a:pPr>
              <a:r>
                <a:rPr lang="da-DK" sz="1400" dirty="0">
                  <a:solidFill>
                    <a:schemeClr val="tx1">
                      <a:lumMod val="65000"/>
                      <a:lumOff val="35000"/>
                    </a:schemeClr>
                  </a:solidFill>
                </a:rPr>
                <a:t>Nedsat følelsesmæssig styring</a:t>
              </a:r>
            </a:p>
            <a:p>
              <a:pPr marL="285750" indent="-285750">
                <a:buFont typeface="Arial" panose="020B0604020202020204" pitchFamily="34" charset="0"/>
                <a:buChar char="•"/>
              </a:pPr>
              <a:r>
                <a:rPr lang="da-DK" sz="1400" dirty="0">
                  <a:solidFill>
                    <a:schemeClr val="tx1">
                      <a:lumMod val="65000"/>
                      <a:lumOff val="35000"/>
                    </a:schemeClr>
                  </a:solidFill>
                </a:rPr>
                <a:t>Svækket selvregulering</a:t>
              </a:r>
            </a:p>
            <a:p>
              <a:pPr marL="285750" indent="-285750">
                <a:buFont typeface="Arial" panose="020B0604020202020204" pitchFamily="34" charset="0"/>
                <a:buChar char="•"/>
              </a:pPr>
              <a:r>
                <a:rPr lang="da-DK" sz="1400" dirty="0">
                  <a:solidFill>
                    <a:schemeClr val="tx1">
                      <a:lumMod val="65000"/>
                      <a:lumOff val="35000"/>
                    </a:schemeClr>
                  </a:solidFill>
                </a:rPr>
                <a:t>Problemer med at regulere spændingsniveau</a:t>
              </a:r>
            </a:p>
          </p:txBody>
        </p:sp>
        <p:sp>
          <p:nvSpPr>
            <p:cNvPr id="44" name="Tekstfelt 43">
              <a:extLst>
                <a:ext uri="{FF2B5EF4-FFF2-40B4-BE49-F238E27FC236}">
                  <a16:creationId xmlns:a16="http://schemas.microsoft.com/office/drawing/2014/main" id="{82C739F5-A70B-8082-AAF9-5065474F235A}"/>
                </a:ext>
              </a:extLst>
            </p:cNvPr>
            <p:cNvSpPr txBox="1"/>
            <p:nvPr/>
          </p:nvSpPr>
          <p:spPr>
            <a:xfrm>
              <a:off x="3754311" y="1742248"/>
              <a:ext cx="2501885" cy="830997"/>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Adfærdsmæssige</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udtryk</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7" name="Billede 16">
            <a:extLst>
              <a:ext uri="{FF2B5EF4-FFF2-40B4-BE49-F238E27FC236}">
                <a16:creationId xmlns:a16="http://schemas.microsoft.com/office/drawing/2014/main" id="{D3FAD8A9-A42C-F3C7-5EF6-61796481AB5C}"/>
              </a:ext>
            </a:extLst>
          </p:cNvPr>
          <p:cNvPicPr>
            <a:picLocks noChangeAspect="1"/>
          </p:cNvPicPr>
          <p:nvPr/>
        </p:nvPicPr>
        <p:blipFill>
          <a:blip r:embed="rId5">
            <a:duotone>
              <a:schemeClr val="accent5">
                <a:shade val="45000"/>
                <a:satMod val="135000"/>
              </a:schemeClr>
              <a:prstClr val="white"/>
            </a:duotone>
            <a:extLst>
              <a:ext uri="{BEBA8EAE-BF5A-486C-A8C5-ECC9F3942E4B}">
                <a14:imgProps xmlns:a14="http://schemas.microsoft.com/office/drawing/2010/main">
                  <a14:imgLayer r:embed="rId6">
                    <a14:imgEffect>
                      <a14:colorTemperature colorTemp="5300"/>
                    </a14:imgEffect>
                    <a14:imgEffect>
                      <a14:brightnessContrast bright="40000" contrast="-40000"/>
                    </a14:imgEffect>
                  </a14:imgLayer>
                </a14:imgProps>
              </a:ext>
            </a:extLst>
          </a:blip>
          <a:stretch>
            <a:fillRect/>
          </a:stretch>
        </p:blipFill>
        <p:spPr>
          <a:xfrm>
            <a:off x="8801895" y="2422731"/>
            <a:ext cx="3564926" cy="4435269"/>
          </a:xfrm>
          <a:prstGeom prst="rect">
            <a:avLst/>
          </a:prstGeom>
        </p:spPr>
      </p:pic>
    </p:spTree>
    <p:extLst>
      <p:ext uri="{BB962C8B-B14F-4D97-AF65-F5344CB8AC3E}">
        <p14:creationId xmlns:p14="http://schemas.microsoft.com/office/powerpoint/2010/main" val="1654442960"/>
      </p:ext>
    </p:extLst>
  </p:cSld>
  <p:clrMapOvr>
    <a:masterClrMapping/>
  </p:clrMapOvr>
  <p:transition spd="slow">
    <p:push dir="u"/>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6FB518AC-E937-0281-AAB3-7618732D9518}"/>
              </a:ext>
            </a:extLst>
          </p:cNvPr>
          <p:cNvSpPr/>
          <p:nvPr/>
        </p:nvSpPr>
        <p:spPr>
          <a:xfrm>
            <a:off x="0" y="2520918"/>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Freeform: Shape 84">
            <a:extLst>
              <a:ext uri="{FF2B5EF4-FFF2-40B4-BE49-F238E27FC236}">
                <a16:creationId xmlns:a16="http://schemas.microsoft.com/office/drawing/2014/main" id="{E608989F-0AC2-853B-FD14-3F7B2661BE3C}"/>
              </a:ext>
            </a:extLst>
          </p:cNvPr>
          <p:cNvSpPr/>
          <p:nvPr/>
        </p:nvSpPr>
        <p:spPr>
          <a:xfrm>
            <a:off x="4713264" y="645699"/>
            <a:ext cx="2354286" cy="2353242"/>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pic>
        <p:nvPicPr>
          <p:cNvPr id="7" name="Grafik 6" descr="Hjerne med massiv udfyldning">
            <a:extLst>
              <a:ext uri="{FF2B5EF4-FFF2-40B4-BE49-F238E27FC236}">
                <a16:creationId xmlns:a16="http://schemas.microsoft.com/office/drawing/2014/main" id="{8F3603C2-99D2-0D56-BAD1-BB5C7DE880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46458" y="1022349"/>
            <a:ext cx="1853240" cy="1853240"/>
          </a:xfrm>
          <a:prstGeom prst="rect">
            <a:avLst/>
          </a:prstGeom>
        </p:spPr>
      </p:pic>
      <p:sp>
        <p:nvSpPr>
          <p:cNvPr id="8" name="Pladsholder til indhold 2">
            <a:extLst>
              <a:ext uri="{FF2B5EF4-FFF2-40B4-BE49-F238E27FC236}">
                <a16:creationId xmlns:a16="http://schemas.microsoft.com/office/drawing/2014/main" id="{8A4B54BF-43C3-4BF7-F55D-1C82D80768FF}"/>
              </a:ext>
            </a:extLst>
          </p:cNvPr>
          <p:cNvSpPr txBox="1">
            <a:spLocks/>
          </p:cNvSpPr>
          <p:nvPr/>
        </p:nvSpPr>
        <p:spPr>
          <a:xfrm>
            <a:off x="838200" y="2387600"/>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solidFill>
                <a:srgbClr val="70578B"/>
              </a:solidFill>
            </a:endParaRPr>
          </a:p>
          <a:p>
            <a:pPr algn="ctr"/>
            <a:endParaRPr lang="da-DK" dirty="0">
              <a:solidFill>
                <a:srgbClr val="70578B"/>
              </a:solidFill>
            </a:endParaRPr>
          </a:p>
          <a:p>
            <a:pPr marL="0" indent="0" algn="ctr">
              <a:buFont typeface="Arial" panose="020B0604020202020204" pitchFamily="34" charset="0"/>
              <a:buNone/>
            </a:pPr>
            <a:r>
              <a:rPr lang="da-DK" dirty="0">
                <a:solidFill>
                  <a:srgbClr val="70578B"/>
                </a:solidFill>
              </a:rPr>
              <a:t>ADHD handler ikke kun om kernesymptomerne impulsivitet, uopmærksomhed og hyperaktivitet. Den særlige måde hjernen fungerer på, påvirker også, hvordan man tænker, føler og har kontakt med andre mennesker.</a:t>
            </a:r>
          </a:p>
        </p:txBody>
      </p:sp>
    </p:spTree>
    <p:extLst>
      <p:ext uri="{BB962C8B-B14F-4D97-AF65-F5344CB8AC3E}">
        <p14:creationId xmlns:p14="http://schemas.microsoft.com/office/powerpoint/2010/main" val="2169694345"/>
      </p:ext>
    </p:extLst>
  </p:cSld>
  <p:clrMapOvr>
    <a:masterClrMapping/>
  </p:clrMapOvr>
  <p:transition spd="slow">
    <p:push dir="u"/>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B26B9D20-88C8-E70C-88D2-6A931FA20F20}"/>
              </a:ext>
            </a:extLst>
          </p:cNvPr>
          <p:cNvSpPr/>
          <p:nvPr/>
        </p:nvSpPr>
        <p:spPr>
          <a:xfrm>
            <a:off x="0" y="2167333"/>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Pladsholder til indhold 2">
            <a:extLst>
              <a:ext uri="{FF2B5EF4-FFF2-40B4-BE49-F238E27FC236}">
                <a16:creationId xmlns:a16="http://schemas.microsoft.com/office/drawing/2014/main" id="{6C4C9904-706C-CFA5-44F4-12384E4C94E1}"/>
              </a:ext>
            </a:extLst>
          </p:cNvPr>
          <p:cNvSpPr>
            <a:spLocks noGrp="1"/>
          </p:cNvSpPr>
          <p:nvPr>
            <p:ph idx="1"/>
          </p:nvPr>
        </p:nvSpPr>
        <p:spPr>
          <a:xfrm>
            <a:off x="838200" y="1984847"/>
            <a:ext cx="10515600" cy="4351338"/>
          </a:xfrm>
        </p:spPr>
        <p:txBody>
          <a:bodyPr vert="horz" lIns="91440" tIns="45720" rIns="91440" bIns="45720" rtlCol="0" anchor="t">
            <a:normAutofit/>
          </a:bodyPr>
          <a:lstStyle/>
          <a:p>
            <a:endParaRPr lang="da-DK" dirty="0"/>
          </a:p>
          <a:p>
            <a:endParaRPr lang="da-DK" dirty="0"/>
          </a:p>
          <a:p>
            <a:pPr marL="0" indent="0" algn="ctr">
              <a:buNone/>
            </a:pPr>
            <a:r>
              <a:rPr lang="da-DK" dirty="0">
                <a:solidFill>
                  <a:srgbClr val="70578B"/>
                </a:solidFill>
              </a:rPr>
              <a:t>De neurologiske implikationer af ADHD rækker langt ud over medicinske termer. Den neurologiske "grundkode" oversættes til psykologiske mønstre, følelsesmæssige reaktioner og sociale interaktioner.</a:t>
            </a:r>
          </a:p>
        </p:txBody>
      </p:sp>
      <p:sp>
        <p:nvSpPr>
          <p:cNvPr id="5" name="Freeform: Shape 84">
            <a:extLst>
              <a:ext uri="{FF2B5EF4-FFF2-40B4-BE49-F238E27FC236}">
                <a16:creationId xmlns:a16="http://schemas.microsoft.com/office/drawing/2014/main" id="{E9C4D224-9E6A-54F9-BCF8-C8FF4FEDC111}"/>
              </a:ext>
            </a:extLst>
          </p:cNvPr>
          <p:cNvSpPr/>
          <p:nvPr/>
        </p:nvSpPr>
        <p:spPr>
          <a:xfrm>
            <a:off x="4985532" y="521815"/>
            <a:ext cx="2220936" cy="2219951"/>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pic>
        <p:nvPicPr>
          <p:cNvPr id="6" name="Grafik 5" descr="Hjerne med massiv udfyldning">
            <a:extLst>
              <a:ext uri="{FF2B5EF4-FFF2-40B4-BE49-F238E27FC236}">
                <a16:creationId xmlns:a16="http://schemas.microsoft.com/office/drawing/2014/main" id="{AFEA1ACD-B5B3-B8D4-5C8B-BB0E0C653F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18726" y="870144"/>
            <a:ext cx="1748270" cy="1748270"/>
          </a:xfrm>
          <a:prstGeom prst="rect">
            <a:avLst/>
          </a:prstGeom>
        </p:spPr>
      </p:pic>
      <p:sp>
        <p:nvSpPr>
          <p:cNvPr id="7" name="Rectangle 27">
            <a:extLst>
              <a:ext uri="{FF2B5EF4-FFF2-40B4-BE49-F238E27FC236}">
                <a16:creationId xmlns:a16="http://schemas.microsoft.com/office/drawing/2014/main" id="{C77AF44B-7274-5ABB-E335-4D6E07C0A5A5}"/>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05C1B2C4-2805-1664-E8E8-FFE5AA3F439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2FCFA062-20EC-EB0E-F1DA-61B4992D0848}"/>
              </a:ext>
            </a:extLst>
          </p:cNvPr>
          <p:cNvSpPr txBox="1"/>
          <p:nvPr/>
        </p:nvSpPr>
        <p:spPr>
          <a:xfrm>
            <a:off x="5114437" y="1319955"/>
            <a:ext cx="6819770" cy="3724096"/>
          </a:xfrm>
          <a:prstGeom prst="rect">
            <a:avLst/>
          </a:prstGeom>
          <a:noFill/>
        </p:spPr>
        <p:txBody>
          <a:bodyPr wrap="square">
            <a:spAutoFit/>
          </a:bodyPr>
          <a:lstStyle/>
          <a:p>
            <a:endParaRPr kumimoji="1" lang="da-DK" sz="20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Kan I identificere situationer hvor jeres følelsesmæssige reaktioner har været uforholdsmæssigt intense?</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Hvad sker der i kroppen, når I mærker stærke følelser?</a:t>
            </a:r>
          </a:p>
          <a:p>
            <a:pPr marL="342900" indent="-342900">
              <a:buFont typeface="Arial" panose="020B0604020202020204" pitchFamily="34" charset="0"/>
              <a:buChar char="•"/>
            </a:pPr>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Hvordan påvirker disse oplevelser jeres dagligdag og relationer?</a:t>
            </a:r>
          </a:p>
        </p:txBody>
      </p:sp>
      <p:cxnSp>
        <p:nvCxnSpPr>
          <p:cNvPr id="13" name="Lige forbindelse 12">
            <a:extLst>
              <a:ext uri="{FF2B5EF4-FFF2-40B4-BE49-F238E27FC236}">
                <a16:creationId xmlns:a16="http://schemas.microsoft.com/office/drawing/2014/main" id="{4590ECA0-07E3-A826-EF5B-4D47CF9387CF}"/>
              </a:ext>
            </a:extLst>
          </p:cNvPr>
          <p:cNvCxnSpPr>
            <a:cxnSpLocks/>
          </p:cNvCxnSpPr>
          <p:nvPr/>
        </p:nvCxnSpPr>
        <p:spPr>
          <a:xfrm>
            <a:off x="4242385" y="5660572"/>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77BA6FFE-5555-7EAE-2506-6A9938E4875D}"/>
              </a:ext>
            </a:extLst>
          </p:cNvPr>
          <p:cNvSpPr txBox="1"/>
          <p:nvPr/>
        </p:nvSpPr>
        <p:spPr>
          <a:xfrm>
            <a:off x="5099197" y="619898"/>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Følelsesmæssige vanskeligheder</a:t>
            </a:r>
            <a:endParaRPr kumimoji="1" lang="da-DK" sz="2000" dirty="0">
              <a:solidFill>
                <a:srgbClr val="70578B"/>
              </a:solidFill>
              <a:latin typeface="Calibri" panose="020F0502020204030204" pitchFamily="34" charset="0"/>
              <a:cs typeface="Calibri" panose="020F0502020204030204" pitchFamily="34" charset="0"/>
            </a:endParaRPr>
          </a:p>
        </p:txBody>
      </p:sp>
      <p:sp>
        <p:nvSpPr>
          <p:cNvPr id="20" name="Tekstfelt 19">
            <a:extLst>
              <a:ext uri="{FF2B5EF4-FFF2-40B4-BE49-F238E27FC236}">
                <a16:creationId xmlns:a16="http://schemas.microsoft.com/office/drawing/2014/main" id="{974741ED-6F7E-99E4-721E-DCDFEFE194E2}"/>
              </a:ext>
            </a:extLst>
          </p:cNvPr>
          <p:cNvSpPr txBox="1"/>
          <p:nvPr/>
        </p:nvSpPr>
        <p:spPr>
          <a:xfrm>
            <a:off x="654997" y="-382166"/>
            <a:ext cx="2992467" cy="6247864"/>
          </a:xfrm>
          <a:prstGeom prst="rect">
            <a:avLst/>
          </a:prstGeom>
          <a:noFill/>
        </p:spPr>
        <p:txBody>
          <a:bodyPr wrap="square" rtlCol="0">
            <a:spAutoFit/>
          </a:bodyPr>
          <a:lstStyle/>
          <a:p>
            <a:r>
              <a:rPr lang="en-US" sz="40000" dirty="0">
                <a:solidFill>
                  <a:srgbClr val="E5DBF2"/>
                </a:solidFill>
              </a:rPr>
              <a:t>?</a:t>
            </a:r>
          </a:p>
        </p:txBody>
      </p:sp>
    </p:spTree>
    <p:extLst>
      <p:ext uri="{BB962C8B-B14F-4D97-AF65-F5344CB8AC3E}">
        <p14:creationId xmlns:p14="http://schemas.microsoft.com/office/powerpoint/2010/main" val="37996155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40B35-CC1E-A5A0-0C62-2BF3533ED3E1}"/>
            </a:ext>
          </a:extLst>
        </p:cNvPr>
        <p:cNvGrpSpPr/>
        <p:nvPr/>
      </p:nvGrpSpPr>
      <p:grpSpPr>
        <a:xfrm>
          <a:off x="0" y="0"/>
          <a:ext cx="0" cy="0"/>
          <a:chOff x="0" y="0"/>
          <a:chExt cx="0" cy="0"/>
        </a:xfrm>
      </p:grpSpPr>
      <p:sp>
        <p:nvSpPr>
          <p:cNvPr id="60" name="Rectangle 3">
            <a:extLst>
              <a:ext uri="{FF2B5EF4-FFF2-40B4-BE49-F238E27FC236}">
                <a16:creationId xmlns:a16="http://schemas.microsoft.com/office/drawing/2014/main" id="{0C4E7E84-074C-5B0E-BB31-A344C64A1FCE}"/>
              </a:ext>
            </a:extLst>
          </p:cNvPr>
          <p:cNvSpPr/>
          <p:nvPr/>
        </p:nvSpPr>
        <p:spPr>
          <a:xfrm>
            <a:off x="532770" y="1418520"/>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10">
            <a:extLst>
              <a:ext uri="{FF2B5EF4-FFF2-40B4-BE49-F238E27FC236}">
                <a16:creationId xmlns:a16="http://schemas.microsoft.com/office/drawing/2014/main" id="{5BF2EFC5-273F-032E-4BD3-32516838E400}"/>
              </a:ext>
            </a:extLst>
          </p:cNvPr>
          <p:cNvSpPr/>
          <p:nvPr/>
        </p:nvSpPr>
        <p:spPr>
          <a:xfrm>
            <a:off x="577060" y="2324100"/>
            <a:ext cx="4775990"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263FDCBA-93E2-002F-9CC8-B053D92A7937}"/>
              </a:ext>
            </a:extLst>
          </p:cNvPr>
          <p:cNvSpPr txBox="1"/>
          <p:nvPr/>
        </p:nvSpPr>
        <p:spPr>
          <a:xfrm>
            <a:off x="864870" y="2570319"/>
            <a:ext cx="4292900" cy="2215991"/>
          </a:xfrm>
          <a:prstGeom prst="rect">
            <a:avLst/>
          </a:prstGeom>
          <a:noFill/>
        </p:spPr>
        <p:txBody>
          <a:bodyPr wrap="square">
            <a:spAutoFit/>
          </a:bodyPr>
          <a:lstStyle/>
          <a:p>
            <a:r>
              <a:rPr lang="da-DK" sz="2400" b="1" dirty="0">
                <a:solidFill>
                  <a:srgbClr val="70578B"/>
                </a:solidFill>
              </a:rPr>
              <a:t>Forskningsbaseret model</a:t>
            </a:r>
          </a:p>
          <a:p>
            <a:endParaRPr lang="da-DK" sz="2400" b="1" dirty="0">
              <a:solidFill>
                <a:srgbClr val="70578B"/>
              </a:solidFill>
            </a:endParaRPr>
          </a:p>
          <a:p>
            <a:pPr marL="342900" indent="-342900">
              <a:buFont typeface="+mj-lt"/>
              <a:buAutoNum type="arabicPeriod"/>
            </a:pPr>
            <a:r>
              <a:rPr lang="da-DK" sz="1800" dirty="0">
                <a:solidFill>
                  <a:schemeClr val="tx1">
                    <a:lumMod val="65000"/>
                    <a:lumOff val="35000"/>
                  </a:schemeClr>
                </a:solidFill>
              </a:rPr>
              <a:t>Genkendelse af egne følelser</a:t>
            </a:r>
          </a:p>
          <a:p>
            <a:pPr marL="342900" indent="-342900">
              <a:buFont typeface="+mj-lt"/>
              <a:buAutoNum type="arabicPeriod"/>
            </a:pPr>
            <a:r>
              <a:rPr lang="da-DK" sz="1800" dirty="0">
                <a:solidFill>
                  <a:schemeClr val="tx1">
                    <a:lumMod val="65000"/>
                    <a:lumOff val="35000"/>
                  </a:schemeClr>
                </a:solidFill>
              </a:rPr>
              <a:t>Genkendelse af andres følelser</a:t>
            </a:r>
          </a:p>
          <a:p>
            <a:pPr marL="342900" indent="-342900">
              <a:buFont typeface="+mj-lt"/>
              <a:buAutoNum type="arabicPeriod"/>
            </a:pPr>
            <a:r>
              <a:rPr lang="da-DK" sz="1800" dirty="0">
                <a:solidFill>
                  <a:schemeClr val="tx1">
                    <a:lumMod val="65000"/>
                    <a:lumOff val="35000"/>
                  </a:schemeClr>
                </a:solidFill>
              </a:rPr>
              <a:t>Følelsesmæssig reaktionsevne</a:t>
            </a:r>
          </a:p>
          <a:p>
            <a:pPr marL="342900" indent="-342900">
              <a:buFont typeface="+mj-lt"/>
              <a:buAutoNum type="arabicPeriod"/>
            </a:pPr>
            <a:r>
              <a:rPr lang="da-DK" sz="1800" dirty="0">
                <a:solidFill>
                  <a:schemeClr val="tx1">
                    <a:lumMod val="65000"/>
                    <a:lumOff val="35000"/>
                  </a:schemeClr>
                </a:solidFill>
              </a:rPr>
              <a:t>Evne til at falde til ro</a:t>
            </a:r>
          </a:p>
          <a:p>
            <a:pPr marL="342900" indent="-342900">
              <a:buFont typeface="+mj-lt"/>
              <a:buAutoNum type="arabicPeriod"/>
            </a:pPr>
            <a:r>
              <a:rPr lang="da-DK" sz="1800" dirty="0">
                <a:solidFill>
                  <a:schemeClr val="tx1">
                    <a:lumMod val="65000"/>
                    <a:lumOff val="35000"/>
                  </a:schemeClr>
                </a:solidFill>
              </a:rPr>
              <a:t>Evne til at påvirke egne følelser</a:t>
            </a:r>
            <a:endParaRPr lang="da-DK" sz="1600" dirty="0">
              <a:solidFill>
                <a:schemeClr val="tx1">
                  <a:lumMod val="65000"/>
                  <a:lumOff val="35000"/>
                </a:schemeClr>
              </a:solidFill>
            </a:endParaRPr>
          </a:p>
        </p:txBody>
      </p:sp>
      <p:sp>
        <p:nvSpPr>
          <p:cNvPr id="40" name="Tekstfelt 39">
            <a:extLst>
              <a:ext uri="{FF2B5EF4-FFF2-40B4-BE49-F238E27FC236}">
                <a16:creationId xmlns:a16="http://schemas.microsoft.com/office/drawing/2014/main" id="{0737A376-DA2A-6BB6-B596-F0D606BBCCD0}"/>
              </a:ext>
            </a:extLst>
          </p:cNvPr>
          <p:cNvSpPr txBox="1"/>
          <p:nvPr/>
        </p:nvSpPr>
        <p:spPr>
          <a:xfrm>
            <a:off x="1220074" y="1576387"/>
            <a:ext cx="8633615" cy="461665"/>
          </a:xfrm>
          <a:prstGeom prst="rect">
            <a:avLst/>
          </a:prstGeom>
          <a:noFill/>
        </p:spPr>
        <p:txBody>
          <a:bodyPr wrap="square">
            <a:spAutoFit/>
          </a:bodyP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De fem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grundelementer</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følelsesregulering</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kstfelt 47">
            <a:extLst>
              <a:ext uri="{FF2B5EF4-FFF2-40B4-BE49-F238E27FC236}">
                <a16:creationId xmlns:a16="http://schemas.microsoft.com/office/drawing/2014/main" id="{C6C52F1A-49A2-F6BF-B74C-7447850FCBCC}"/>
              </a:ext>
            </a:extLst>
          </p:cNvPr>
          <p:cNvSpPr txBox="1"/>
          <p:nvPr/>
        </p:nvSpPr>
        <p:spPr>
          <a:xfrm>
            <a:off x="263259" y="6063267"/>
            <a:ext cx="8959872" cy="738664"/>
          </a:xfrm>
          <a:prstGeom prst="rect">
            <a:avLst/>
          </a:prstGeom>
          <a:noFill/>
        </p:spPr>
        <p:txBody>
          <a:bodyPr wrap="square">
            <a:spAutoFit/>
          </a:bodyPr>
          <a:lstStyle/>
          <a:p>
            <a:pPr marL="457200" lvl="1" indent="0">
              <a:buNone/>
            </a:pPr>
            <a:r>
              <a:rPr lang="da-DK" sz="700" dirty="0">
                <a:latin typeface="Calibri" panose="020F0502020204030204" pitchFamily="34" charset="0"/>
                <a:ea typeface="Calibri" panose="020F0502020204030204" pitchFamily="34" charset="0"/>
                <a:cs typeface="Calibri" panose="020F0502020204030204" pitchFamily="34" charset="0"/>
              </a:rPr>
              <a:t>Kilder:</a:t>
            </a:r>
          </a:p>
          <a:p>
            <a:pPr marL="457200" lvl="1" indent="0">
              <a:buNone/>
            </a:pPr>
            <a:r>
              <a:rPr lang="en-US" sz="700" dirty="0">
                <a:latin typeface="Calibri" panose="020F0502020204030204" pitchFamily="34" charset="0"/>
                <a:ea typeface="Calibri" panose="020F0502020204030204" pitchFamily="34" charset="0"/>
                <a:cs typeface="Calibri" panose="020F0502020204030204" pitchFamily="34" charset="0"/>
              </a:rPr>
              <a:t>1. </a:t>
            </a:r>
            <a:r>
              <a:rPr lang="en-US" sz="700" dirty="0" err="1">
                <a:latin typeface="Calibri" panose="020F0502020204030204" pitchFamily="34" charset="0"/>
                <a:ea typeface="Calibri" panose="020F0502020204030204" pitchFamily="34" charset="0"/>
                <a:cs typeface="Calibri" panose="020F0502020204030204" pitchFamily="34" charset="0"/>
              </a:rPr>
              <a:t>Ginapp</a:t>
            </a:r>
            <a:r>
              <a:rPr lang="en-US" sz="700" dirty="0">
                <a:latin typeface="Calibri" panose="020F0502020204030204" pitchFamily="34" charset="0"/>
                <a:ea typeface="Calibri" panose="020F0502020204030204" pitchFamily="34" charset="0"/>
                <a:cs typeface="Calibri" panose="020F0502020204030204" pitchFamily="34" charset="0"/>
              </a:rPr>
              <a:t>, C. M., et al. (2023). “Dysregulated not deficit: A qualitative study on symptomatology of ADHD in young adults. </a:t>
            </a:r>
            <a:r>
              <a:rPr lang="en-US" sz="700" dirty="0" err="1">
                <a:latin typeface="Calibri" panose="020F0502020204030204" pitchFamily="34" charset="0"/>
                <a:ea typeface="Calibri" panose="020F0502020204030204" pitchFamily="34" charset="0"/>
                <a:cs typeface="Calibri" panose="020F0502020204030204" pitchFamily="34" charset="0"/>
              </a:rPr>
              <a:t>PLoS</a:t>
            </a:r>
            <a:r>
              <a:rPr lang="en-US" sz="700" dirty="0">
                <a:latin typeface="Calibri" panose="020F0502020204030204" pitchFamily="34" charset="0"/>
                <a:ea typeface="Calibri" panose="020F0502020204030204" pitchFamily="34" charset="0"/>
                <a:cs typeface="Calibri" panose="020F0502020204030204" pitchFamily="34" charset="0"/>
              </a:rPr>
              <a:t> ONE, 18(10), e0292721. https://doi.org/10.1371/journal.pone.0292721</a:t>
            </a:r>
          </a:p>
          <a:p>
            <a:pPr marL="457200" lvl="1" indent="0">
              <a:buNone/>
            </a:pPr>
            <a:endParaRPr lang="en-US" sz="700" dirty="0">
              <a:latin typeface="Calibri" panose="020F0502020204030204" pitchFamily="34" charset="0"/>
              <a:ea typeface="Calibri" panose="020F0502020204030204" pitchFamily="34" charset="0"/>
              <a:cs typeface="Calibri" panose="020F0502020204030204" pitchFamily="34" charset="0"/>
            </a:endParaRPr>
          </a:p>
          <a:p>
            <a:pPr marL="457200" lvl="1" indent="0">
              <a:buNone/>
            </a:pPr>
            <a:endParaRPr lang="en-US" sz="1050" dirty="0">
              <a:latin typeface="Calibri" panose="020F0502020204030204" pitchFamily="34" charset="0"/>
              <a:ea typeface="Calibri" panose="020F0502020204030204" pitchFamily="34" charset="0"/>
              <a:cs typeface="Calibri" panose="020F0502020204030204" pitchFamily="34" charset="0"/>
            </a:endParaRPr>
          </a:p>
          <a:p>
            <a:pPr marL="457200" lvl="1" indent="0">
              <a:buNone/>
            </a:pPr>
            <a:endParaRPr lang="da-DK" sz="105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a:extLst>
              <a:ext uri="{FF2B5EF4-FFF2-40B4-BE49-F238E27FC236}">
                <a16:creationId xmlns:a16="http://schemas.microsoft.com/office/drawing/2014/main" id="{DFC87097-05D0-B2B2-7ADD-E0A3C9C999F3}"/>
              </a:ext>
            </a:extLst>
          </p:cNvPr>
          <p:cNvSpPr/>
          <p:nvPr/>
        </p:nvSpPr>
        <p:spPr>
          <a:xfrm>
            <a:off x="5505450" y="2324100"/>
            <a:ext cx="4904217" cy="291930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Tekstfelt 3">
            <a:extLst>
              <a:ext uri="{FF2B5EF4-FFF2-40B4-BE49-F238E27FC236}">
                <a16:creationId xmlns:a16="http://schemas.microsoft.com/office/drawing/2014/main" id="{303CE7B6-804F-8BF6-7E85-836509646FD8}"/>
              </a:ext>
            </a:extLst>
          </p:cNvPr>
          <p:cNvSpPr txBox="1"/>
          <p:nvPr/>
        </p:nvSpPr>
        <p:spPr>
          <a:xfrm>
            <a:off x="5888167" y="2559363"/>
            <a:ext cx="4292900" cy="2215991"/>
          </a:xfrm>
          <a:prstGeom prst="rect">
            <a:avLst/>
          </a:prstGeom>
          <a:noFill/>
        </p:spPr>
        <p:txBody>
          <a:bodyPr wrap="square">
            <a:spAutoFit/>
          </a:bodyPr>
          <a:lstStyle/>
          <a:p>
            <a:r>
              <a:rPr lang="da-DK" sz="2400" b="1" dirty="0">
                <a:solidFill>
                  <a:srgbClr val="70578B"/>
                </a:solidFill>
              </a:rPr>
              <a:t>Særlige ADHD-udfordringer</a:t>
            </a:r>
            <a:br>
              <a:rPr lang="da-DK" sz="2400" b="1" dirty="0">
                <a:solidFill>
                  <a:srgbClr val="70578B"/>
                </a:solidFill>
              </a:rPr>
            </a:br>
            <a:endParaRPr lang="da-DK" sz="2400" b="1" dirty="0">
              <a:solidFill>
                <a:srgbClr val="70578B"/>
              </a:solidFill>
            </a:endParaRPr>
          </a:p>
          <a:p>
            <a:pPr marL="285750" indent="-285750">
              <a:buFont typeface="Arial" panose="020B0604020202020204" pitchFamily="34" charset="0"/>
              <a:buChar char="•"/>
            </a:pPr>
            <a:r>
              <a:rPr lang="da-DK" sz="1800" dirty="0">
                <a:solidFill>
                  <a:schemeClr val="tx1">
                    <a:lumMod val="65000"/>
                    <a:lumOff val="35000"/>
                  </a:schemeClr>
                </a:solidFill>
              </a:rPr>
              <a:t>God evne til at genkende følelser</a:t>
            </a:r>
          </a:p>
          <a:p>
            <a:pPr marL="285750" indent="-285750">
              <a:buFont typeface="Arial" panose="020B0604020202020204" pitchFamily="34" charset="0"/>
              <a:buChar char="•"/>
            </a:pPr>
            <a:r>
              <a:rPr lang="da-DK" sz="1800" dirty="0">
                <a:solidFill>
                  <a:schemeClr val="tx1">
                    <a:lumMod val="65000"/>
                    <a:lumOff val="35000"/>
                  </a:schemeClr>
                </a:solidFill>
              </a:rPr>
              <a:t>Største udfordring med reaktioner</a:t>
            </a:r>
          </a:p>
          <a:p>
            <a:pPr marL="285750" indent="-285750">
              <a:buFont typeface="Arial" panose="020B0604020202020204" pitchFamily="34" charset="0"/>
              <a:buChar char="•"/>
            </a:pPr>
            <a:r>
              <a:rPr lang="da-DK" sz="1800" dirty="0">
                <a:solidFill>
                  <a:schemeClr val="tx1">
                    <a:lumMod val="65000"/>
                    <a:lumOff val="35000"/>
                  </a:schemeClr>
                </a:solidFill>
              </a:rPr>
              <a:t>Vanskeligheder med:</a:t>
            </a:r>
          </a:p>
          <a:p>
            <a:pPr marL="493639" lvl="1" indent="-285750">
              <a:buFont typeface="Arial" panose="020B0604020202020204" pitchFamily="34" charset="0"/>
              <a:buChar char="•"/>
            </a:pPr>
            <a:r>
              <a:rPr lang="da-DK" sz="1800" dirty="0">
                <a:solidFill>
                  <a:schemeClr val="tx1">
                    <a:lumMod val="65000"/>
                    <a:lumOff val="35000"/>
                  </a:schemeClr>
                </a:solidFill>
              </a:rPr>
              <a:t>At finde ro igen</a:t>
            </a:r>
          </a:p>
          <a:p>
            <a:pPr marL="493639" lvl="1" indent="-285750">
              <a:buFont typeface="Arial" panose="020B0604020202020204" pitchFamily="34" charset="0"/>
              <a:buChar char="•"/>
            </a:pPr>
            <a:r>
              <a:rPr lang="da-DK" sz="1800" dirty="0">
                <a:solidFill>
                  <a:schemeClr val="tx1">
                    <a:lumMod val="65000"/>
                    <a:lumOff val="35000"/>
                  </a:schemeClr>
                </a:solidFill>
              </a:rPr>
              <a:t>At ændre humøret</a:t>
            </a:r>
          </a:p>
        </p:txBody>
      </p:sp>
    </p:spTree>
    <p:extLst>
      <p:ext uri="{BB962C8B-B14F-4D97-AF65-F5344CB8AC3E}">
        <p14:creationId xmlns:p14="http://schemas.microsoft.com/office/powerpoint/2010/main" val="66024822"/>
      </p:ext>
    </p:extLst>
  </p:cSld>
  <p:clrMapOvr>
    <a:masterClrMapping/>
  </p:clrMapOvr>
  <p:transition spd="slow">
    <p:push dir="u"/>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18822368-1D33-6D2C-25FB-20B9C00535EC}"/>
              </a:ext>
            </a:extLst>
          </p:cNvPr>
          <p:cNvSpPr/>
          <p:nvPr/>
        </p:nvSpPr>
        <p:spPr>
          <a:xfrm>
            <a:off x="0" y="0"/>
            <a:ext cx="7448550" cy="68580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A2AFB7B-2B77-2150-3C0F-ECEAC1FE6C57}"/>
              </a:ext>
            </a:extLst>
          </p:cNvPr>
          <p:cNvSpPr>
            <a:spLocks noGrp="1"/>
          </p:cNvSpPr>
          <p:nvPr>
            <p:ph type="title"/>
          </p:nvPr>
        </p:nvSpPr>
        <p:spPr>
          <a:xfrm>
            <a:off x="7905750" y="2187889"/>
            <a:ext cx="4371974" cy="1325563"/>
          </a:xfrm>
        </p:spPr>
        <p:txBody>
          <a:bodyPr>
            <a:normAutofit/>
          </a:bodyPr>
          <a:lstStyle/>
          <a:p>
            <a:r>
              <a:rPr lang="da-DK" sz="3600" dirty="0">
                <a:solidFill>
                  <a:srgbClr val="644D79"/>
                </a:solidFill>
                <a:latin typeface="+mn-lt"/>
              </a:rPr>
              <a:t>Overbelastnings-nedlukningscyklus</a:t>
            </a:r>
          </a:p>
        </p:txBody>
      </p:sp>
      <p:graphicFrame>
        <p:nvGraphicFramePr>
          <p:cNvPr id="4" name="Diagram 3">
            <a:extLst>
              <a:ext uri="{FF2B5EF4-FFF2-40B4-BE49-F238E27FC236}">
                <a16:creationId xmlns:a16="http://schemas.microsoft.com/office/drawing/2014/main" id="{8699F29D-A9D2-9AA4-9454-6258A906E3B9}"/>
              </a:ext>
            </a:extLst>
          </p:cNvPr>
          <p:cNvGraphicFramePr/>
          <p:nvPr>
            <p:extLst>
              <p:ext uri="{D42A27DB-BD31-4B8C-83A1-F6EECF244321}">
                <p14:modId xmlns:p14="http://schemas.microsoft.com/office/powerpoint/2010/main" val="4052902063"/>
              </p:ext>
            </p:extLst>
          </p:nvPr>
        </p:nvGraphicFramePr>
        <p:xfrm>
          <a:off x="-101600" y="662724"/>
          <a:ext cx="8128000" cy="5701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felt 4">
            <a:extLst>
              <a:ext uri="{FF2B5EF4-FFF2-40B4-BE49-F238E27FC236}">
                <a16:creationId xmlns:a16="http://schemas.microsoft.com/office/drawing/2014/main" id="{E74C6188-E808-DEBF-6FA6-21413B305A70}"/>
              </a:ext>
            </a:extLst>
          </p:cNvPr>
          <p:cNvSpPr txBox="1"/>
          <p:nvPr/>
        </p:nvSpPr>
        <p:spPr>
          <a:xfrm>
            <a:off x="-101600" y="6306854"/>
            <a:ext cx="5235677" cy="415498"/>
          </a:xfrm>
          <a:prstGeom prst="rect">
            <a:avLst/>
          </a:prstGeom>
          <a:noFill/>
        </p:spPr>
        <p:txBody>
          <a:bodyPr wrap="square">
            <a:spAutoFit/>
          </a:bodyPr>
          <a:lstStyle/>
          <a:p>
            <a:pPr marL="457200" lvl="1"/>
            <a:r>
              <a:rPr lang="da-DK" sz="700" dirty="0">
                <a:latin typeface="Calibri" panose="020F0502020204030204" pitchFamily="34" charset="0"/>
                <a:ea typeface="Calibri" panose="020F0502020204030204" pitchFamily="34" charset="0"/>
                <a:cs typeface="Calibri" panose="020F0502020204030204" pitchFamily="34" charset="0"/>
              </a:rPr>
              <a:t>Kilder:</a:t>
            </a:r>
          </a:p>
          <a:p>
            <a:pPr marL="457200" lvl="1"/>
            <a:r>
              <a:rPr lang="en-US" sz="700" dirty="0"/>
              <a:t>10.. </a:t>
            </a:r>
            <a:r>
              <a:rPr lang="en-US" sz="700" dirty="0" err="1"/>
              <a:t>Ginapp</a:t>
            </a:r>
            <a:r>
              <a:rPr lang="en-US" sz="700" dirty="0"/>
              <a:t>, C. M., et al. (2023). “Dysregulated not deficit”: A qualitative study on symptomatology of ADHD in young adults. </a:t>
            </a:r>
            <a:r>
              <a:rPr lang="en-US" sz="700" dirty="0" err="1"/>
              <a:t>PLoS</a:t>
            </a:r>
            <a:r>
              <a:rPr lang="en-US" sz="700" dirty="0"/>
              <a:t> ONE, 18(10), e0292721. </a:t>
            </a:r>
            <a:r>
              <a:rPr lang="en-US" sz="700" dirty="0">
                <a:hlinkClick r:id="rId8">
                  <a:extLst>
                    <a:ext uri="{A12FA001-AC4F-418D-AE19-62706E023703}">
                      <ahyp:hlinkClr xmlns:ahyp="http://schemas.microsoft.com/office/drawing/2018/hyperlinkcolor" val="tx"/>
                    </a:ext>
                  </a:extLst>
                </a:hlinkClick>
              </a:rPr>
              <a:t>https://doi.org/10.1371/journal.pone.0292721</a:t>
            </a:r>
            <a:endParaRPr lang="da-DK" sz="7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626767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3E567-BB7A-8E53-FFA8-07C0E30D7E4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F8862F4-74B8-96E6-1A2E-0BDF8E482588}"/>
              </a:ext>
            </a:extLst>
          </p:cNvPr>
          <p:cNvSpPr/>
          <p:nvPr/>
        </p:nvSpPr>
        <p:spPr>
          <a:xfrm>
            <a:off x="-26171" y="968172"/>
            <a:ext cx="12218171" cy="4285081"/>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AE4B4AD9-FEAA-DD16-2095-2221E0A88B82}"/>
              </a:ext>
            </a:extLst>
          </p:cNvPr>
          <p:cNvSpPr txBox="1"/>
          <p:nvPr/>
        </p:nvSpPr>
        <p:spPr>
          <a:xfrm>
            <a:off x="886653" y="1524180"/>
            <a:ext cx="10418694" cy="2246769"/>
          </a:xfrm>
          <a:prstGeom prst="rect">
            <a:avLst/>
          </a:prstGeom>
          <a:noFill/>
        </p:spPr>
        <p:txBody>
          <a:bodyPr wrap="square" rtlCol="0">
            <a:spAutoFit/>
          </a:bodyPr>
          <a:lstStyle/>
          <a:p>
            <a:pPr algn="ctr"/>
            <a:r>
              <a:rPr kumimoji="1" lang="da-DK" sz="2800" b="1" i="0" u="sng" strike="noStrike" kern="1200" cap="none" spc="0" normalizeH="0" baseline="0" noProof="0" dirty="0">
                <a:ln>
                  <a:noFill/>
                </a:ln>
                <a:solidFill>
                  <a:schemeClr val="bg1"/>
                </a:solidFill>
                <a:effectLst/>
                <a:uLnTx/>
                <a:uFillTx/>
                <a:latin typeface="Calibri" panose="020F0502020204030204"/>
                <a:ea typeface="+mn-ea"/>
                <a:cs typeface="+mn-cs"/>
              </a:rPr>
              <a:t>Følelsesdysregulering</a:t>
            </a:r>
            <a:r>
              <a:rPr kumimoji="1" lang="da-DK" sz="2800" b="1" i="0" strike="noStrike" kern="1200" cap="none" spc="0" normalizeH="0" baseline="0" noProof="0" dirty="0">
                <a:ln>
                  <a:noFill/>
                </a:ln>
                <a:solidFill>
                  <a:schemeClr val="bg1"/>
                </a:solidFill>
                <a:effectLst/>
                <a:uLnTx/>
                <a:uFillTx/>
                <a:latin typeface="Calibri" panose="020F0502020204030204"/>
                <a:ea typeface="+mn-ea"/>
                <a:cs typeface="+mn-cs"/>
              </a:rPr>
              <a:t> ved ADHD er en fundamental udfordring, hvor evnen til at styre følelsesmæssige reaktioner er forstyrret. Det betyder, at følelser opleves mere intenst, hurtigere og sværere at kontrollere, hvilket påvirker sociale relationer og personlig trivsel.</a:t>
            </a:r>
          </a:p>
          <a:p>
            <a:pPr algn="ctr"/>
            <a:endParaRPr lang="en-US" sz="2800" dirty="0"/>
          </a:p>
        </p:txBody>
      </p:sp>
      <p:sp>
        <p:nvSpPr>
          <p:cNvPr id="13" name="Ellipse 12">
            <a:extLst>
              <a:ext uri="{FF2B5EF4-FFF2-40B4-BE49-F238E27FC236}">
                <a16:creationId xmlns:a16="http://schemas.microsoft.com/office/drawing/2014/main" id="{C9902E54-5EE6-A546-62F8-BB9A50C2DDE9}"/>
              </a:ext>
            </a:extLst>
          </p:cNvPr>
          <p:cNvSpPr/>
          <p:nvPr/>
        </p:nvSpPr>
        <p:spPr>
          <a:xfrm>
            <a:off x="4728946" y="3901452"/>
            <a:ext cx="2375094" cy="2375094"/>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fik 3" descr="Pil ned med massiv udfyldning">
            <a:extLst>
              <a:ext uri="{FF2B5EF4-FFF2-40B4-BE49-F238E27FC236}">
                <a16:creationId xmlns:a16="http://schemas.microsoft.com/office/drawing/2014/main" id="{4665DAA1-8362-7B69-ADAF-6FDB8D618F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08453" y="4467545"/>
            <a:ext cx="1242908" cy="1242908"/>
          </a:xfrm>
          <a:prstGeom prst="rect">
            <a:avLst/>
          </a:prstGeom>
        </p:spPr>
      </p:pic>
      <p:pic>
        <p:nvPicPr>
          <p:cNvPr id="6" name="Grafik 5" descr="Pil op med massiv udfyldning">
            <a:extLst>
              <a:ext uri="{FF2B5EF4-FFF2-40B4-BE49-F238E27FC236}">
                <a16:creationId xmlns:a16="http://schemas.microsoft.com/office/drawing/2014/main" id="{298F541D-0B1A-BAE6-8B61-2B4A9C13F0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60317" y="4446522"/>
            <a:ext cx="1242908" cy="1242908"/>
          </a:xfrm>
          <a:prstGeom prst="rect">
            <a:avLst/>
          </a:prstGeom>
        </p:spPr>
      </p:pic>
    </p:spTree>
    <p:extLst>
      <p:ext uri="{BB962C8B-B14F-4D97-AF65-F5344CB8AC3E}">
        <p14:creationId xmlns:p14="http://schemas.microsoft.com/office/powerpoint/2010/main" val="143505675"/>
      </p:ext>
    </p:extLst>
  </p:cSld>
  <p:clrMapOvr>
    <a:masterClrMapping/>
  </p:clrMapOvr>
  <p:transition spd="slow">
    <p:push dir="u"/>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To hovedtyper af følelsesdysregulering</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6206821"/>
            <a:ext cx="9097963" cy="377026"/>
          </a:xfrm>
          <a:prstGeom prst="rect">
            <a:avLst/>
          </a:prstGeom>
          <a:noFill/>
        </p:spPr>
        <p:txBody>
          <a:bodyPr wrap="square" lIns="0" tIns="0" rIns="0" bIns="0">
            <a:spAutoFit/>
          </a:bodyPr>
          <a:lstStyle/>
          <a:p>
            <a:pPr marL="0" lvl="1" indent="0">
              <a:buNone/>
            </a:pPr>
            <a:r>
              <a:rPr lang="da-DK" sz="700" dirty="0"/>
              <a:t>Kilder:</a:t>
            </a:r>
          </a:p>
          <a:p>
            <a:pPr marL="0" lvl="1"/>
            <a:r>
              <a:rPr lang="en-US" sz="700" dirty="0"/>
              <a:t>11. </a:t>
            </a:r>
            <a:r>
              <a:rPr lang="en-US" sz="700" dirty="0" err="1"/>
              <a:t>Karalunas</a:t>
            </a:r>
            <a:r>
              <a:rPr lang="en-US" sz="700" dirty="0"/>
              <a:t>, S. L., Gustafsson, H. C., Fair, D., Musser, E. D., &amp; Nigg, J. T. (2019). Do we need an irritable subtype of ADHD? Psychological Assessment, 31(2), 236-247. </a:t>
            </a:r>
            <a:r>
              <a:rPr lang="en-US" sz="700" dirty="0">
                <a:hlinkClick r:id="rId2">
                  <a:extLst>
                    <a:ext uri="{A12FA001-AC4F-418D-AE19-62706E023703}">
                      <ahyp:hlinkClr xmlns:ahyp="http://schemas.microsoft.com/office/drawing/2018/hyperlinkcolor" val="tx"/>
                    </a:ext>
                  </a:extLst>
                </a:hlinkClick>
              </a:rPr>
              <a:t>https://doi.org/10.1037/pas0000664</a:t>
            </a:r>
            <a:endParaRPr lang="da-DK" sz="700" dirty="0"/>
          </a:p>
          <a:p>
            <a:pPr marL="0" lvl="1" indent="0">
              <a:buNone/>
            </a:pPr>
            <a:endParaRPr lang="da-DK" sz="1050" dirty="0" err="1"/>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kstfelt 39">
            <a:extLst>
              <a:ext uri="{FF2B5EF4-FFF2-40B4-BE49-F238E27FC236}">
                <a16:creationId xmlns:a16="http://schemas.microsoft.com/office/drawing/2014/main" id="{B53D8E98-4B20-E341-E78E-9E1244CA3F56}"/>
              </a:ext>
            </a:extLst>
          </p:cNvPr>
          <p:cNvSpPr txBox="1"/>
          <p:nvPr/>
        </p:nvSpPr>
        <p:spPr>
          <a:xfrm>
            <a:off x="1103597" y="1499200"/>
            <a:ext cx="3777891" cy="369332"/>
          </a:xfrm>
          <a:prstGeom prst="rect">
            <a:avLst/>
          </a:prstGeom>
          <a:noFill/>
        </p:spPr>
        <p:txBody>
          <a:bodyPr wrap="square" lIns="0" tIns="0" rIns="0" bIns="0">
            <a:spAutoFit/>
          </a:bodyPr>
          <a:lstStyle/>
          <a:p>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Type 1: "Irritable"</a:t>
            </a:r>
          </a:p>
        </p:txBody>
      </p:sp>
      <p:grpSp>
        <p:nvGrpSpPr>
          <p:cNvPr id="35" name="Group 34">
            <a:extLst>
              <a:ext uri="{FF2B5EF4-FFF2-40B4-BE49-F238E27FC236}">
                <a16:creationId xmlns:a16="http://schemas.microsoft.com/office/drawing/2014/main" id="{6ACEFE4D-DB67-493A-D066-E9B0213B5107}"/>
              </a:ext>
            </a:extLst>
          </p:cNvPr>
          <p:cNvGrpSpPr/>
          <p:nvPr/>
        </p:nvGrpSpPr>
        <p:grpSpPr>
          <a:xfrm>
            <a:off x="5076697" y="1900401"/>
            <a:ext cx="472511" cy="472511"/>
            <a:chOff x="3101269" y="1403806"/>
            <a:chExt cx="324740" cy="324740"/>
          </a:xfrm>
        </p:grpSpPr>
        <p:sp>
          <p:nvSpPr>
            <p:cNvPr id="36" name="Oval 35">
              <a:extLst>
                <a:ext uri="{FF2B5EF4-FFF2-40B4-BE49-F238E27FC236}">
                  <a16:creationId xmlns:a16="http://schemas.microsoft.com/office/drawing/2014/main" id="{FF27B333-414F-3716-2B2A-D4A18A1ABC69}"/>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C52DF90C-2BA7-F504-C54F-71B51C5FD25B}"/>
                </a:ext>
              </a:extLst>
            </p:cNvPr>
            <p:cNvGrpSpPr/>
            <p:nvPr/>
          </p:nvGrpSpPr>
          <p:grpSpPr>
            <a:xfrm>
              <a:off x="3153306" y="1455844"/>
              <a:ext cx="220666" cy="220664"/>
              <a:chOff x="10154583" y="3154385"/>
              <a:chExt cx="327680" cy="327678"/>
            </a:xfrm>
          </p:grpSpPr>
          <p:sp>
            <p:nvSpPr>
              <p:cNvPr id="38" name="Oval 37">
                <a:extLst>
                  <a:ext uri="{FF2B5EF4-FFF2-40B4-BE49-F238E27FC236}">
                    <a16:creationId xmlns:a16="http://schemas.microsoft.com/office/drawing/2014/main" id="{64929DF2-05CD-336F-5F94-5EC4E4E7BD7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Freeform 334">
                <a:extLst>
                  <a:ext uri="{FF2B5EF4-FFF2-40B4-BE49-F238E27FC236}">
                    <a16:creationId xmlns:a16="http://schemas.microsoft.com/office/drawing/2014/main" id="{F039555C-650C-3780-822F-249987B5657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50" name="Straight Connector 49">
            <a:extLst>
              <a:ext uri="{FF2B5EF4-FFF2-40B4-BE49-F238E27FC236}">
                <a16:creationId xmlns:a16="http://schemas.microsoft.com/office/drawing/2014/main" id="{AEE61980-9AB6-6BF4-D3A1-2060279EA759}"/>
              </a:ext>
            </a:extLst>
          </p:cNvPr>
          <p:cNvCxnSpPr>
            <a:cxnSpLocks/>
          </p:cNvCxnSpPr>
          <p:nvPr/>
        </p:nvCxnSpPr>
        <p:spPr>
          <a:xfrm flipH="1">
            <a:off x="1103402" y="3814716"/>
            <a:ext cx="444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Rectangle 3">
            <a:extLst>
              <a:ext uri="{FF2B5EF4-FFF2-40B4-BE49-F238E27FC236}">
                <a16:creationId xmlns:a16="http://schemas.microsoft.com/office/drawing/2014/main" id="{BB39BF5A-82D1-A30F-6254-62B86175E365}"/>
              </a:ext>
            </a:extLst>
          </p:cNvPr>
          <p:cNvSpPr/>
          <p:nvPr/>
        </p:nvSpPr>
        <p:spPr>
          <a:xfrm>
            <a:off x="6271032"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6271031"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Tekstfelt 39">
            <a:extLst>
              <a:ext uri="{FF2B5EF4-FFF2-40B4-BE49-F238E27FC236}">
                <a16:creationId xmlns:a16="http://schemas.microsoft.com/office/drawing/2014/main" id="{2AD5B134-C9F8-DC70-69BC-FE688D4E3C90}"/>
              </a:ext>
            </a:extLst>
          </p:cNvPr>
          <p:cNvSpPr txBox="1"/>
          <p:nvPr/>
        </p:nvSpPr>
        <p:spPr>
          <a:xfrm>
            <a:off x="6642790" y="1499200"/>
            <a:ext cx="3777891" cy="369332"/>
          </a:xfrm>
          <a:prstGeom prst="rect">
            <a:avLst/>
          </a:prstGeom>
          <a:noFill/>
        </p:spPr>
        <p:txBody>
          <a:bodyPr wrap="square" lIns="0" tIns="0" rIns="0" bIns="0">
            <a:spAutoFit/>
          </a:bodyPr>
          <a:lstStyle/>
          <a:p>
            <a:r>
              <a:rPr lang="en-US" sz="2400" b="1">
                <a:solidFill>
                  <a:schemeClr val="bg1"/>
                </a:solidFill>
                <a:latin typeface="Calibri" panose="020F0502020204030204" pitchFamily="34" charset="0"/>
                <a:ea typeface="Calibri" panose="020F0502020204030204" pitchFamily="34" charset="0"/>
                <a:cs typeface="Calibri" panose="020F0502020204030204" pitchFamily="34" charset="0"/>
              </a:rPr>
              <a:t>Type 2: "Surgent"</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4" name="Group 53">
            <a:extLst>
              <a:ext uri="{FF2B5EF4-FFF2-40B4-BE49-F238E27FC236}">
                <a16:creationId xmlns:a16="http://schemas.microsoft.com/office/drawing/2014/main" id="{5E867A64-645F-74DF-7699-B68D760A1A7D}"/>
              </a:ext>
            </a:extLst>
          </p:cNvPr>
          <p:cNvGrpSpPr/>
          <p:nvPr/>
        </p:nvGrpSpPr>
        <p:grpSpPr>
          <a:xfrm>
            <a:off x="10615890" y="1900401"/>
            <a:ext cx="472511" cy="472511"/>
            <a:chOff x="3101269" y="1403806"/>
            <a:chExt cx="324740" cy="324740"/>
          </a:xfrm>
        </p:grpSpPr>
        <p:sp>
          <p:nvSpPr>
            <p:cNvPr id="55" name="Oval 54">
              <a:extLst>
                <a:ext uri="{FF2B5EF4-FFF2-40B4-BE49-F238E27FC236}">
                  <a16:creationId xmlns:a16="http://schemas.microsoft.com/office/drawing/2014/main" id="{8B0064CE-E8F8-913B-D976-8AF73165C478}"/>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DAFF1C35-942E-23F3-EFC8-9DF3625FDEF8}"/>
                </a:ext>
              </a:extLst>
            </p:cNvPr>
            <p:cNvGrpSpPr/>
            <p:nvPr/>
          </p:nvGrpSpPr>
          <p:grpSpPr>
            <a:xfrm>
              <a:off x="3153306" y="1455844"/>
              <a:ext cx="220666" cy="220664"/>
              <a:chOff x="10154583" y="3154385"/>
              <a:chExt cx="327680" cy="327678"/>
            </a:xfrm>
          </p:grpSpPr>
          <p:sp>
            <p:nvSpPr>
              <p:cNvPr id="57" name="Oval 56">
                <a:extLst>
                  <a:ext uri="{FF2B5EF4-FFF2-40B4-BE49-F238E27FC236}">
                    <a16:creationId xmlns:a16="http://schemas.microsoft.com/office/drawing/2014/main" id="{5CF8FDCC-8C8C-11E9-856C-2D145D700285}"/>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8" name="Freeform 334">
                <a:extLst>
                  <a:ext uri="{FF2B5EF4-FFF2-40B4-BE49-F238E27FC236}">
                    <a16:creationId xmlns:a16="http://schemas.microsoft.com/office/drawing/2014/main" id="{C8960EB2-51B1-344E-0CB9-305D3E383B6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ekstfelt 11">
            <a:extLst>
              <a:ext uri="{FF2B5EF4-FFF2-40B4-BE49-F238E27FC236}">
                <a16:creationId xmlns:a16="http://schemas.microsoft.com/office/drawing/2014/main" id="{3415939D-DCC5-3ACA-C4D5-B23EBE2F64AC}"/>
              </a:ext>
            </a:extLst>
          </p:cNvPr>
          <p:cNvSpPr txBox="1"/>
          <p:nvPr/>
        </p:nvSpPr>
        <p:spPr>
          <a:xfrm>
            <a:off x="1103597" y="2409279"/>
            <a:ext cx="4445611" cy="276999"/>
          </a:xfrm>
          <a:prstGeom prst="rect">
            <a:avLst/>
          </a:prstGeom>
          <a:noFill/>
        </p:spPr>
        <p:txBody>
          <a:bodyPr wrap="square" lIns="0" tIns="0" rIns="0" bIns="0">
            <a:spAutoFit/>
          </a:bodyPr>
          <a:lstStyle/>
          <a:p>
            <a:r>
              <a:rPr lang="da-DK" sz="1800" b="1" dirty="0">
                <a:solidFill>
                  <a:srgbClr val="70578B"/>
                </a:solidFill>
              </a:rPr>
              <a:t>Karakteristika: </a:t>
            </a:r>
          </a:p>
        </p:txBody>
      </p:sp>
      <p:sp>
        <p:nvSpPr>
          <p:cNvPr id="41" name="Tekstfelt 11">
            <a:extLst>
              <a:ext uri="{FF2B5EF4-FFF2-40B4-BE49-F238E27FC236}">
                <a16:creationId xmlns:a16="http://schemas.microsoft.com/office/drawing/2014/main" id="{14FAB10C-B02E-D7EE-B0E0-CE662EA32702}"/>
              </a:ext>
            </a:extLst>
          </p:cNvPr>
          <p:cNvSpPr txBox="1"/>
          <p:nvPr/>
        </p:nvSpPr>
        <p:spPr>
          <a:xfrm>
            <a:off x="1103598" y="2798906"/>
            <a:ext cx="2052000" cy="80021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Højere niveau af vrede</a:t>
            </a:r>
          </a:p>
          <a:p>
            <a:pPr marL="180000" indent="-180000">
              <a:spcAft>
                <a:spcPts val="600"/>
              </a:spcAft>
            </a:pPr>
            <a:r>
              <a:rPr lang="da-DK" dirty="0"/>
              <a:t>Øget tristhed</a:t>
            </a:r>
          </a:p>
          <a:p>
            <a:pPr marL="180000" indent="-180000">
              <a:spcAft>
                <a:spcPts val="600"/>
              </a:spcAft>
            </a:pPr>
            <a:r>
              <a:rPr lang="da-DK" dirty="0"/>
              <a:t>Forhøjet angstniveau</a:t>
            </a:r>
          </a:p>
        </p:txBody>
      </p:sp>
      <p:sp>
        <p:nvSpPr>
          <p:cNvPr id="43" name="Tekstfelt 11">
            <a:extLst>
              <a:ext uri="{FF2B5EF4-FFF2-40B4-BE49-F238E27FC236}">
                <a16:creationId xmlns:a16="http://schemas.microsoft.com/office/drawing/2014/main" id="{1D03BFB7-8CFD-357D-BBFC-E0115604ADA2}"/>
              </a:ext>
            </a:extLst>
          </p:cNvPr>
          <p:cNvSpPr txBox="1"/>
          <p:nvPr/>
        </p:nvSpPr>
        <p:spPr>
          <a:xfrm>
            <a:off x="3497402" y="2798906"/>
            <a:ext cx="2052000" cy="72327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Meget kort lunte</a:t>
            </a:r>
          </a:p>
          <a:p>
            <a:pPr marL="180000" indent="-180000">
              <a:spcAft>
                <a:spcPts val="600"/>
              </a:spcAft>
            </a:pPr>
            <a:r>
              <a:rPr lang="da-DK" dirty="0"/>
              <a:t>Svært ved at give slip på negative følelser</a:t>
            </a:r>
          </a:p>
        </p:txBody>
      </p:sp>
      <p:sp>
        <p:nvSpPr>
          <p:cNvPr id="60" name="Tekstfelt 11">
            <a:extLst>
              <a:ext uri="{FF2B5EF4-FFF2-40B4-BE49-F238E27FC236}">
                <a16:creationId xmlns:a16="http://schemas.microsoft.com/office/drawing/2014/main" id="{A096CE3E-8779-79E3-BDDB-BDA53305726E}"/>
              </a:ext>
            </a:extLst>
          </p:cNvPr>
          <p:cNvSpPr txBox="1"/>
          <p:nvPr/>
        </p:nvSpPr>
        <p:spPr>
          <a:xfrm>
            <a:off x="6642790" y="2409279"/>
            <a:ext cx="4445611" cy="276999"/>
          </a:xfrm>
          <a:prstGeom prst="rect">
            <a:avLst/>
          </a:prstGeom>
          <a:noFill/>
        </p:spPr>
        <p:txBody>
          <a:bodyPr wrap="square" lIns="0" tIns="0" rIns="0" bIns="0">
            <a:spAutoFit/>
          </a:bodyPr>
          <a:lstStyle/>
          <a:p>
            <a:r>
              <a:rPr lang="da-DK" sz="1800" b="1">
                <a:solidFill>
                  <a:srgbClr val="70578B"/>
                </a:solidFill>
              </a:rPr>
              <a:t>Karakteristika: </a:t>
            </a:r>
            <a:endParaRPr lang="da-DK" sz="1800" b="1" dirty="0">
              <a:solidFill>
                <a:srgbClr val="70578B"/>
              </a:solidFill>
            </a:endParaRPr>
          </a:p>
        </p:txBody>
      </p:sp>
      <p:sp>
        <p:nvSpPr>
          <p:cNvPr id="61" name="Tekstfelt 11">
            <a:extLst>
              <a:ext uri="{FF2B5EF4-FFF2-40B4-BE49-F238E27FC236}">
                <a16:creationId xmlns:a16="http://schemas.microsoft.com/office/drawing/2014/main" id="{A5E0C15C-8F81-E739-4D71-31BA790785DD}"/>
              </a:ext>
            </a:extLst>
          </p:cNvPr>
          <p:cNvSpPr txBox="1"/>
          <p:nvPr/>
        </p:nvSpPr>
        <p:spPr>
          <a:xfrm>
            <a:off x="6642791" y="2798906"/>
            <a:ext cx="2052000" cy="72327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Følelsesmæssig impulsivitet</a:t>
            </a:r>
          </a:p>
          <a:p>
            <a:pPr marL="180000" indent="-180000">
              <a:spcAft>
                <a:spcPts val="600"/>
              </a:spcAft>
            </a:pPr>
            <a:r>
              <a:rPr lang="da-DK" dirty="0"/>
              <a:t>Ekstrem entusiasme</a:t>
            </a:r>
          </a:p>
        </p:txBody>
      </p:sp>
      <p:sp>
        <p:nvSpPr>
          <p:cNvPr id="62" name="Tekstfelt 11">
            <a:extLst>
              <a:ext uri="{FF2B5EF4-FFF2-40B4-BE49-F238E27FC236}">
                <a16:creationId xmlns:a16="http://schemas.microsoft.com/office/drawing/2014/main" id="{7C5E3153-F724-31AD-8D64-974748E7E37D}"/>
              </a:ext>
            </a:extLst>
          </p:cNvPr>
          <p:cNvSpPr txBox="1"/>
          <p:nvPr/>
        </p:nvSpPr>
        <p:spPr>
          <a:xfrm>
            <a:off x="9036595" y="2798906"/>
            <a:ext cx="2052000" cy="72327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"Følelser på 11 ud af 10"</a:t>
            </a:r>
          </a:p>
          <a:p>
            <a:pPr marL="180000" indent="-180000">
              <a:spcAft>
                <a:spcPts val="600"/>
              </a:spcAft>
            </a:pPr>
            <a:r>
              <a:rPr lang="da-DK" dirty="0"/>
              <a:t>Kortere varighed af følelser</a:t>
            </a:r>
          </a:p>
        </p:txBody>
      </p:sp>
      <p:sp>
        <p:nvSpPr>
          <p:cNvPr id="44" name="Tekstfelt 11">
            <a:extLst>
              <a:ext uri="{FF2B5EF4-FFF2-40B4-BE49-F238E27FC236}">
                <a16:creationId xmlns:a16="http://schemas.microsoft.com/office/drawing/2014/main" id="{3F3D1114-35F3-0751-0779-084767CC32C6}"/>
              </a:ext>
            </a:extLst>
          </p:cNvPr>
          <p:cNvSpPr txBox="1"/>
          <p:nvPr/>
        </p:nvSpPr>
        <p:spPr>
          <a:xfrm>
            <a:off x="1103597" y="4030307"/>
            <a:ext cx="4445611" cy="276999"/>
          </a:xfrm>
          <a:prstGeom prst="rect">
            <a:avLst/>
          </a:prstGeom>
          <a:noFill/>
        </p:spPr>
        <p:txBody>
          <a:bodyPr wrap="square" lIns="0" tIns="0" rIns="0" bIns="0">
            <a:spAutoFit/>
          </a:bodyPr>
          <a:lstStyle/>
          <a:p>
            <a:r>
              <a:rPr lang="da-DK" sz="1800" b="1" dirty="0">
                <a:solidFill>
                  <a:srgbClr val="70578B"/>
                </a:solidFill>
              </a:rPr>
              <a:t>Øget risiko for: </a:t>
            </a:r>
          </a:p>
        </p:txBody>
      </p:sp>
      <p:sp>
        <p:nvSpPr>
          <p:cNvPr id="45" name="Tekstfelt 11">
            <a:extLst>
              <a:ext uri="{FF2B5EF4-FFF2-40B4-BE49-F238E27FC236}">
                <a16:creationId xmlns:a16="http://schemas.microsoft.com/office/drawing/2014/main" id="{502A31CA-7DD6-CECB-3283-C3C9EB1C6135}"/>
              </a:ext>
            </a:extLst>
          </p:cNvPr>
          <p:cNvSpPr txBox="1"/>
          <p:nvPr/>
        </p:nvSpPr>
        <p:spPr>
          <a:xfrm>
            <a:off x="1103598" y="4419934"/>
            <a:ext cx="2052000" cy="50783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a:t>Angst</a:t>
            </a:r>
          </a:p>
          <a:p>
            <a:pPr marL="180000" indent="-180000">
              <a:spcAft>
                <a:spcPts val="600"/>
              </a:spcAft>
            </a:pPr>
            <a:r>
              <a:rPr lang="da-DK"/>
              <a:t>Depression</a:t>
            </a:r>
            <a:endParaRPr lang="da-DK" dirty="0"/>
          </a:p>
        </p:txBody>
      </p:sp>
      <p:sp>
        <p:nvSpPr>
          <p:cNvPr id="64" name="Tekstfelt 11">
            <a:extLst>
              <a:ext uri="{FF2B5EF4-FFF2-40B4-BE49-F238E27FC236}">
                <a16:creationId xmlns:a16="http://schemas.microsoft.com/office/drawing/2014/main" id="{25E18F1B-BF4D-B519-6408-1576960F4591}"/>
              </a:ext>
            </a:extLst>
          </p:cNvPr>
          <p:cNvSpPr txBox="1"/>
          <p:nvPr/>
        </p:nvSpPr>
        <p:spPr>
          <a:xfrm>
            <a:off x="6642790" y="4030307"/>
            <a:ext cx="4445611" cy="276999"/>
          </a:xfrm>
          <a:prstGeom prst="rect">
            <a:avLst/>
          </a:prstGeom>
          <a:noFill/>
        </p:spPr>
        <p:txBody>
          <a:bodyPr wrap="square" lIns="0" tIns="0" rIns="0" bIns="0">
            <a:spAutoFit/>
          </a:bodyPr>
          <a:lstStyle/>
          <a:p>
            <a:r>
              <a:rPr lang="da-DK" sz="1800" b="1">
                <a:solidFill>
                  <a:srgbClr val="70578B"/>
                </a:solidFill>
              </a:rPr>
              <a:t>Særlige kendetegn: </a:t>
            </a:r>
            <a:endParaRPr lang="da-DK" sz="1800" b="1" dirty="0">
              <a:solidFill>
                <a:srgbClr val="70578B"/>
              </a:solidFill>
            </a:endParaRPr>
          </a:p>
        </p:txBody>
      </p:sp>
      <p:sp>
        <p:nvSpPr>
          <p:cNvPr id="65" name="Tekstfelt 11">
            <a:extLst>
              <a:ext uri="{FF2B5EF4-FFF2-40B4-BE49-F238E27FC236}">
                <a16:creationId xmlns:a16="http://schemas.microsoft.com/office/drawing/2014/main" id="{11C42A4E-9A1E-71C6-1302-F19CE34D0B8D}"/>
              </a:ext>
            </a:extLst>
          </p:cNvPr>
          <p:cNvSpPr txBox="1"/>
          <p:nvPr/>
        </p:nvSpPr>
        <p:spPr>
          <a:xfrm>
            <a:off x="6642791" y="4419934"/>
            <a:ext cx="2052000" cy="64633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Intense reaktioner på både positive og negative hændelser</a:t>
            </a:r>
          </a:p>
        </p:txBody>
      </p:sp>
      <p:sp>
        <p:nvSpPr>
          <p:cNvPr id="66" name="Tekstfelt 11">
            <a:extLst>
              <a:ext uri="{FF2B5EF4-FFF2-40B4-BE49-F238E27FC236}">
                <a16:creationId xmlns:a16="http://schemas.microsoft.com/office/drawing/2014/main" id="{D4661021-5E60-D46E-BE13-E532C0AF90F0}"/>
              </a:ext>
            </a:extLst>
          </p:cNvPr>
          <p:cNvSpPr txBox="1"/>
          <p:nvPr/>
        </p:nvSpPr>
        <p:spPr>
          <a:xfrm>
            <a:off x="9036595" y="4419934"/>
            <a:ext cx="2052000" cy="21544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a:t>Hurtigere recovery </a:t>
            </a:r>
            <a:endParaRPr lang="da-DK" dirty="0"/>
          </a:p>
        </p:txBody>
      </p:sp>
      <p:cxnSp>
        <p:nvCxnSpPr>
          <p:cNvPr id="67" name="Straight Connector 66">
            <a:extLst>
              <a:ext uri="{FF2B5EF4-FFF2-40B4-BE49-F238E27FC236}">
                <a16:creationId xmlns:a16="http://schemas.microsoft.com/office/drawing/2014/main" id="{713F172F-458D-4FCF-C74E-580F47F01029}"/>
              </a:ext>
            </a:extLst>
          </p:cNvPr>
          <p:cNvCxnSpPr>
            <a:cxnSpLocks/>
          </p:cNvCxnSpPr>
          <p:nvPr/>
        </p:nvCxnSpPr>
        <p:spPr>
          <a:xfrm flipH="1">
            <a:off x="6642595" y="3814716"/>
            <a:ext cx="444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93526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442E1AD9-13BB-5D57-4407-F1AA40D376D3}"/>
              </a:ext>
            </a:extLst>
          </p:cNvPr>
          <p:cNvSpPr/>
          <p:nvPr/>
        </p:nvSpPr>
        <p:spPr>
          <a:xfrm>
            <a:off x="731836"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Følelser og adfærd</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6" y="6050583"/>
            <a:ext cx="7718990" cy="430887"/>
          </a:xfrm>
          <a:prstGeom prst="rect">
            <a:avLst/>
          </a:prstGeom>
          <a:noFill/>
        </p:spPr>
        <p:txBody>
          <a:bodyPr wrap="square" lIns="0" tIns="0" rIns="0" bIns="0">
            <a:spAutoFit/>
          </a:bodyPr>
          <a:lstStyle/>
          <a:p>
            <a:pPr marL="0" lvl="1" indent="0">
              <a:buNone/>
            </a:pPr>
            <a:r>
              <a:rPr lang="da-DK" sz="700" dirty="0"/>
              <a:t>Kilder:</a:t>
            </a:r>
          </a:p>
          <a:p>
            <a:pPr marL="0" lvl="1"/>
            <a:r>
              <a:rPr lang="en-US" sz="700" dirty="0"/>
              <a:t>1.Ginapp, C. M., et al. (2023). “Dysregulated not deficit”: A qualitative study on symptomatology of ADHD in young adults. </a:t>
            </a:r>
            <a:r>
              <a:rPr lang="en-US" sz="700" dirty="0" err="1"/>
              <a:t>PLoS</a:t>
            </a:r>
            <a:r>
              <a:rPr lang="en-US" sz="700" dirty="0"/>
              <a:t> ONE, 18(10), e0292721. </a:t>
            </a:r>
            <a:r>
              <a:rPr lang="en-US" sz="700" dirty="0">
                <a:hlinkClick r:id="rId2">
                  <a:extLst>
                    <a:ext uri="{A12FA001-AC4F-418D-AE19-62706E023703}">
                      <ahyp:hlinkClr xmlns:ahyp="http://schemas.microsoft.com/office/drawing/2018/hyperlinkcolor" val="tx"/>
                    </a:ext>
                  </a:extLst>
                </a:hlinkClick>
              </a:rPr>
              <a:t>https://doi.org/10.1371/journal.pone.0292721</a:t>
            </a:r>
            <a:endParaRPr lang="en-US" sz="700" dirty="0"/>
          </a:p>
          <a:p>
            <a:pPr marL="0" lvl="1" indent="0">
              <a:buNone/>
            </a:pPr>
            <a:r>
              <a:rPr lang="en-US" sz="700" dirty="0"/>
              <a:t>2. </a:t>
            </a:r>
            <a:r>
              <a:rPr lang="en-US" sz="700" dirty="0" err="1"/>
              <a:t>Bodalski</a:t>
            </a:r>
            <a:r>
              <a:rPr lang="en-US" sz="700" dirty="0"/>
              <a:t>, E.A., Flory, K., Canu, W.H. et al. ADHD Symptoms and Procrastination in College Students: The Roles of Emotion Dysregulation and Self-Esteem. J </a:t>
            </a:r>
            <a:r>
              <a:rPr lang="en-US" sz="700" dirty="0" err="1"/>
              <a:t>Psychopathol</a:t>
            </a:r>
            <a:r>
              <a:rPr lang="en-US" sz="700" dirty="0"/>
              <a:t> </a:t>
            </a:r>
            <a:r>
              <a:rPr lang="en-US" sz="700" dirty="0" err="1"/>
              <a:t>Behav</a:t>
            </a:r>
            <a:r>
              <a:rPr lang="en-US" sz="700" dirty="0"/>
              <a:t> Assess 45, 48–57 (2023). </a:t>
            </a:r>
            <a:r>
              <a:rPr lang="en-US" sz="700" dirty="0">
                <a:hlinkClick r:id="rId3">
                  <a:extLst>
                    <a:ext uri="{A12FA001-AC4F-418D-AE19-62706E023703}">
                      <ahyp:hlinkClr xmlns:ahyp="http://schemas.microsoft.com/office/drawing/2018/hyperlinkcolor" val="tx"/>
                    </a:ext>
                  </a:extLst>
                </a:hlinkClick>
              </a:rPr>
              <a:t>https://doi.org/10.1007/s10862-022-09996-</a:t>
            </a:r>
            <a:endParaRPr lang="da-DK" sz="700" dirty="0"/>
          </a:p>
        </p:txBody>
      </p:sp>
      <p:sp>
        <p:nvSpPr>
          <p:cNvPr id="41" name="Tekstfelt 11">
            <a:extLst>
              <a:ext uri="{FF2B5EF4-FFF2-40B4-BE49-F238E27FC236}">
                <a16:creationId xmlns:a16="http://schemas.microsoft.com/office/drawing/2014/main" id="{14FAB10C-B02E-D7EE-B0E0-CE662EA32702}"/>
              </a:ext>
            </a:extLst>
          </p:cNvPr>
          <p:cNvSpPr txBox="1"/>
          <p:nvPr/>
        </p:nvSpPr>
        <p:spPr>
          <a:xfrm>
            <a:off x="1073858" y="2887559"/>
            <a:ext cx="2584482" cy="244682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dirty="0"/>
              <a:t>Intens reaktion på oplevet afvisning</a:t>
            </a:r>
          </a:p>
          <a:p>
            <a:pPr marL="252000" indent="-252000">
              <a:spcAft>
                <a:spcPts val="600"/>
              </a:spcAft>
            </a:pPr>
            <a:r>
              <a:rPr lang="da-DK" sz="1800" dirty="0"/>
              <a:t>Overdreven følsomhed over for kritik</a:t>
            </a:r>
          </a:p>
          <a:p>
            <a:pPr marL="252000" indent="-252000">
              <a:spcAft>
                <a:spcPts val="600"/>
              </a:spcAft>
            </a:pPr>
            <a:r>
              <a:rPr lang="da-DK" sz="1800" dirty="0"/>
              <a:t>Kropslige reaktioner ved afvisning</a:t>
            </a:r>
          </a:p>
          <a:p>
            <a:pPr marL="252000" indent="-252000">
              <a:spcAft>
                <a:spcPts val="600"/>
              </a:spcAft>
            </a:pPr>
            <a:r>
              <a:rPr lang="da-DK" sz="1800" dirty="0"/>
              <a:t>Social tilbagetrækning som beskyttelse</a:t>
            </a:r>
          </a:p>
        </p:txBody>
      </p:sp>
      <p:cxnSp>
        <p:nvCxnSpPr>
          <p:cNvPr id="4" name="Straight Connector 3">
            <a:extLst>
              <a:ext uri="{FF2B5EF4-FFF2-40B4-BE49-F238E27FC236}">
                <a16:creationId xmlns:a16="http://schemas.microsoft.com/office/drawing/2014/main" id="{558B1874-338D-6711-29DC-BDA6250B4B73}"/>
              </a:ext>
            </a:extLst>
          </p:cNvPr>
          <p:cNvCxnSpPr>
            <a:cxnSpLocks/>
          </p:cNvCxnSpPr>
          <p:nvPr/>
        </p:nvCxnSpPr>
        <p:spPr>
          <a:xfrm flipH="1">
            <a:off x="731837" y="5615752"/>
            <a:ext cx="3268525"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72" name="Tekstfelt 11">
            <a:extLst>
              <a:ext uri="{FF2B5EF4-FFF2-40B4-BE49-F238E27FC236}">
                <a16:creationId xmlns:a16="http://schemas.microsoft.com/office/drawing/2014/main" id="{F84B6682-754D-3BCD-C1B9-52A781687291}"/>
              </a:ext>
            </a:extLst>
          </p:cNvPr>
          <p:cNvSpPr txBox="1"/>
          <p:nvPr/>
        </p:nvSpPr>
        <p:spPr>
          <a:xfrm>
            <a:off x="1073858" y="1953779"/>
            <a:ext cx="2584482" cy="923330"/>
          </a:xfrm>
          <a:prstGeom prst="rect">
            <a:avLst/>
          </a:prstGeom>
          <a:noFill/>
        </p:spPr>
        <p:txBody>
          <a:bodyPr wrap="square" lIns="0" tIns="0" rIns="0" bIns="0">
            <a:spAutoFit/>
          </a:bodyPr>
          <a:lstStyle/>
          <a:p>
            <a:r>
              <a:rPr lang="da-DK" sz="2000" b="1" dirty="0">
                <a:solidFill>
                  <a:srgbClr val="70578B"/>
                </a:solidFill>
              </a:rPr>
              <a:t>Afvisningsfølsomhed (Rejection Sensitive Dysphoria, RSD):</a:t>
            </a:r>
          </a:p>
        </p:txBody>
      </p:sp>
      <p:sp>
        <p:nvSpPr>
          <p:cNvPr id="13" name="Graphic 7">
            <a:extLst>
              <a:ext uri="{FF2B5EF4-FFF2-40B4-BE49-F238E27FC236}">
                <a16:creationId xmlns:a16="http://schemas.microsoft.com/office/drawing/2014/main" id="{AD21959A-FBEB-5C7D-464B-7A16CC2E2511}"/>
              </a:ext>
            </a:extLst>
          </p:cNvPr>
          <p:cNvSpPr/>
          <p:nvPr/>
        </p:nvSpPr>
        <p:spPr>
          <a:xfrm>
            <a:off x="3676362"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
        <p:nvSpPr>
          <p:cNvPr id="14" name="Rectangle 1">
            <a:extLst>
              <a:ext uri="{FF2B5EF4-FFF2-40B4-BE49-F238E27FC236}">
                <a16:creationId xmlns:a16="http://schemas.microsoft.com/office/drawing/2014/main" id="{E9FB07F5-7724-F96A-982D-ED187AB1BD09}"/>
              </a:ext>
            </a:extLst>
          </p:cNvPr>
          <p:cNvSpPr/>
          <p:nvPr/>
        </p:nvSpPr>
        <p:spPr>
          <a:xfrm>
            <a:off x="4254899"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5" name="Tekstfelt 11">
            <a:extLst>
              <a:ext uri="{FF2B5EF4-FFF2-40B4-BE49-F238E27FC236}">
                <a16:creationId xmlns:a16="http://schemas.microsoft.com/office/drawing/2014/main" id="{E307766F-EF23-44C2-5895-FC0497C277E0}"/>
              </a:ext>
            </a:extLst>
          </p:cNvPr>
          <p:cNvSpPr txBox="1"/>
          <p:nvPr/>
        </p:nvSpPr>
        <p:spPr>
          <a:xfrm>
            <a:off x="4596921" y="2887559"/>
            <a:ext cx="2584482" cy="189282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a:t>Vedvarende selvtvivl</a:t>
            </a:r>
          </a:p>
          <a:p>
            <a:pPr marL="252000" indent="-252000">
              <a:spcAft>
                <a:spcPts val="600"/>
              </a:spcAft>
            </a:pPr>
            <a:r>
              <a:rPr lang="da-DK" sz="1800"/>
              <a:t>Undervurdering af egne evner</a:t>
            </a:r>
          </a:p>
          <a:p>
            <a:pPr marL="252000" indent="-252000">
              <a:spcAft>
                <a:spcPts val="600"/>
              </a:spcAft>
            </a:pPr>
            <a:r>
              <a:rPr lang="da-DK" sz="1800"/>
              <a:t>Frygt for at blive "afsløret"</a:t>
            </a:r>
          </a:p>
          <a:p>
            <a:pPr marL="252000" indent="-252000">
              <a:spcAft>
                <a:spcPts val="600"/>
              </a:spcAft>
            </a:pPr>
            <a:r>
              <a:rPr lang="da-DK" sz="1800"/>
              <a:t>Overdreven selvkritik</a:t>
            </a:r>
            <a:endParaRPr lang="da-DK" sz="1800" dirty="0"/>
          </a:p>
        </p:txBody>
      </p:sp>
      <p:cxnSp>
        <p:nvCxnSpPr>
          <p:cNvPr id="16" name="Straight Connector 15">
            <a:extLst>
              <a:ext uri="{FF2B5EF4-FFF2-40B4-BE49-F238E27FC236}">
                <a16:creationId xmlns:a16="http://schemas.microsoft.com/office/drawing/2014/main" id="{E0C3DA96-19F1-10C7-2587-F59B2189340F}"/>
              </a:ext>
            </a:extLst>
          </p:cNvPr>
          <p:cNvCxnSpPr>
            <a:cxnSpLocks/>
          </p:cNvCxnSpPr>
          <p:nvPr/>
        </p:nvCxnSpPr>
        <p:spPr>
          <a:xfrm flipH="1">
            <a:off x="4254900" y="5615752"/>
            <a:ext cx="3268525"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17" name="Tekstfelt 11">
            <a:extLst>
              <a:ext uri="{FF2B5EF4-FFF2-40B4-BE49-F238E27FC236}">
                <a16:creationId xmlns:a16="http://schemas.microsoft.com/office/drawing/2014/main" id="{E0934579-D77D-72C0-B0A7-C908BF8640F9}"/>
              </a:ext>
            </a:extLst>
          </p:cNvPr>
          <p:cNvSpPr txBox="1"/>
          <p:nvPr/>
        </p:nvSpPr>
        <p:spPr>
          <a:xfrm>
            <a:off x="4610980" y="1975168"/>
            <a:ext cx="2584482" cy="615553"/>
          </a:xfrm>
          <a:prstGeom prst="rect">
            <a:avLst/>
          </a:prstGeom>
          <a:noFill/>
        </p:spPr>
        <p:txBody>
          <a:bodyPr wrap="square" lIns="0" tIns="0" rIns="0" bIns="0">
            <a:spAutoFit/>
          </a:bodyPr>
          <a:lstStyle/>
          <a:p>
            <a:r>
              <a:rPr lang="da-DK" sz="2000" b="1" dirty="0">
                <a:solidFill>
                  <a:srgbClr val="70578B"/>
                </a:solidFill>
              </a:rPr>
              <a:t>Selvbillede og følelse af utilstrækkelighed:</a:t>
            </a:r>
          </a:p>
        </p:txBody>
      </p:sp>
      <p:sp>
        <p:nvSpPr>
          <p:cNvPr id="18" name="Graphic 7">
            <a:extLst>
              <a:ext uri="{FF2B5EF4-FFF2-40B4-BE49-F238E27FC236}">
                <a16:creationId xmlns:a16="http://schemas.microsoft.com/office/drawing/2014/main" id="{CA98701D-A019-1A90-E9EB-12273F3C0941}"/>
              </a:ext>
            </a:extLst>
          </p:cNvPr>
          <p:cNvSpPr/>
          <p:nvPr/>
        </p:nvSpPr>
        <p:spPr>
          <a:xfrm>
            <a:off x="7199425"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pic>
        <p:nvPicPr>
          <p:cNvPr id="5" name="Billede 4" descr="Et billede, der indeholder skitse, tegning, Stregtegning, kunst&#10;&#10;Indhold genereret af kunstig intelligens kan være forkert.">
            <a:extLst>
              <a:ext uri="{FF2B5EF4-FFF2-40B4-BE49-F238E27FC236}">
                <a16:creationId xmlns:a16="http://schemas.microsoft.com/office/drawing/2014/main" id="{C174D907-E477-051C-6DB4-F34F1A494106}"/>
              </a:ext>
            </a:extLst>
          </p:cNvPr>
          <p:cNvPicPr>
            <a:picLocks noChangeAspect="1"/>
          </p:cNvPicPr>
          <p:nvPr/>
        </p:nvPicPr>
        <p:blipFill>
          <a:blip r:embed="rId4" cstate="screen">
            <a:clrChange>
              <a:clrFrom>
                <a:srgbClr val="FFFFFF"/>
              </a:clrFrom>
              <a:clrTo>
                <a:srgbClr val="FFFFFF">
                  <a:alpha val="0"/>
                </a:srgbClr>
              </a:clrTo>
            </a:clrChange>
            <a:duotone>
              <a:schemeClr val="accent5">
                <a:shade val="45000"/>
                <a:satMod val="135000"/>
              </a:schemeClr>
              <a:prstClr val="white"/>
            </a:duotone>
            <a:alphaModFix amt="56000"/>
            <a:extLst>
              <a:ext uri="{28A0092B-C50C-407E-A947-70E740481C1C}">
                <a14:useLocalDpi xmlns:a14="http://schemas.microsoft.com/office/drawing/2010/main" val="0"/>
              </a:ext>
            </a:extLst>
          </a:blip>
          <a:srcRect r="18579"/>
          <a:stretch/>
        </p:blipFill>
        <p:spPr>
          <a:xfrm>
            <a:off x="6245243" y="1500114"/>
            <a:ext cx="5813838" cy="4760307"/>
          </a:xfrm>
          <a:prstGeom prst="rect">
            <a:avLst/>
          </a:prstGeom>
        </p:spPr>
      </p:pic>
    </p:spTree>
    <p:extLst>
      <p:ext uri="{BB962C8B-B14F-4D97-AF65-F5344CB8AC3E}">
        <p14:creationId xmlns:p14="http://schemas.microsoft.com/office/powerpoint/2010/main" val="331771593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Skyld og skam</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805579" y="6396570"/>
            <a:ext cx="7871389" cy="215444"/>
          </a:xfrm>
          <a:prstGeom prst="rect">
            <a:avLst/>
          </a:prstGeom>
          <a:noFill/>
        </p:spPr>
        <p:txBody>
          <a:bodyPr wrap="square" lIns="0" tIns="0" rIns="0" bIns="0">
            <a:spAutoFit/>
          </a:bodyPr>
          <a:lstStyle/>
          <a:p>
            <a:pPr marL="0" lvl="1" indent="0">
              <a:buNone/>
            </a:pPr>
            <a:r>
              <a:rPr lang="da-DK" sz="700" dirty="0"/>
              <a:t>Kilde: </a:t>
            </a:r>
          </a:p>
          <a:p>
            <a:pPr marL="0" lvl="1"/>
            <a:r>
              <a:rPr lang="da-DK" sz="700" dirty="0"/>
              <a:t>13.. Sarkis, S. (2024). Understanding ADHD: Navigating Guilt and Shame. Psychology Today.</a:t>
            </a:r>
          </a:p>
        </p:txBody>
      </p:sp>
      <p:sp>
        <p:nvSpPr>
          <p:cNvPr id="3" name="Rectangle 1">
            <a:extLst>
              <a:ext uri="{FF2B5EF4-FFF2-40B4-BE49-F238E27FC236}">
                <a16:creationId xmlns:a16="http://schemas.microsoft.com/office/drawing/2014/main" id="{F3529BA6-2D41-5773-6882-1F26CF97C95F}"/>
              </a:ext>
            </a:extLst>
          </p:cNvPr>
          <p:cNvSpPr/>
          <p:nvPr/>
        </p:nvSpPr>
        <p:spPr>
          <a:xfrm>
            <a:off x="0" y="1577178"/>
            <a:ext cx="12192000" cy="40385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Freeform: Shape 84">
            <a:extLst>
              <a:ext uri="{FF2B5EF4-FFF2-40B4-BE49-F238E27FC236}">
                <a16:creationId xmlns:a16="http://schemas.microsoft.com/office/drawing/2014/main" id="{6C3B2F0E-C19C-A942-4114-C378C8BB3334}"/>
              </a:ext>
            </a:extLst>
          </p:cNvPr>
          <p:cNvSpPr/>
          <p:nvPr/>
        </p:nvSpPr>
        <p:spPr>
          <a:xfrm>
            <a:off x="731837" y="1744758"/>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01</a:t>
            </a:r>
          </a:p>
        </p:txBody>
      </p:sp>
      <p:sp>
        <p:nvSpPr>
          <p:cNvPr id="9" name="Tekstfelt 11">
            <a:extLst>
              <a:ext uri="{FF2B5EF4-FFF2-40B4-BE49-F238E27FC236}">
                <a16:creationId xmlns:a16="http://schemas.microsoft.com/office/drawing/2014/main" id="{0581273E-5B7B-7267-AFE9-12DAC53C096D}"/>
              </a:ext>
            </a:extLst>
          </p:cNvPr>
          <p:cNvSpPr txBox="1"/>
          <p:nvPr/>
        </p:nvSpPr>
        <p:spPr>
          <a:xfrm>
            <a:off x="1496063" y="2175454"/>
            <a:ext cx="3509430" cy="146193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dirty="0"/>
              <a:t>Skyld: Oplevelse af at adfærd ikke matcher andres forventninger</a:t>
            </a:r>
          </a:p>
          <a:p>
            <a:pPr marL="252000" indent="-252000">
              <a:spcAft>
                <a:spcPts val="600"/>
              </a:spcAft>
            </a:pPr>
            <a:r>
              <a:rPr lang="da-DK" sz="1800" dirty="0"/>
              <a:t>Skam: Følelse af ikke at være værdig til respekt/omsorg</a:t>
            </a:r>
          </a:p>
        </p:txBody>
      </p:sp>
      <p:sp>
        <p:nvSpPr>
          <p:cNvPr id="10" name="Tekstfelt 11">
            <a:extLst>
              <a:ext uri="{FF2B5EF4-FFF2-40B4-BE49-F238E27FC236}">
                <a16:creationId xmlns:a16="http://schemas.microsoft.com/office/drawing/2014/main" id="{3B1289AF-338D-4722-03CB-755D15F04730}"/>
              </a:ext>
            </a:extLst>
          </p:cNvPr>
          <p:cNvSpPr txBox="1"/>
          <p:nvPr/>
        </p:nvSpPr>
        <p:spPr>
          <a:xfrm>
            <a:off x="1496062" y="1809933"/>
            <a:ext cx="3509429" cy="307777"/>
          </a:xfrm>
          <a:prstGeom prst="rect">
            <a:avLst/>
          </a:prstGeom>
          <a:noFill/>
        </p:spPr>
        <p:txBody>
          <a:bodyPr wrap="square" lIns="0" tIns="0" rIns="0" bIns="0">
            <a:spAutoFit/>
          </a:bodyPr>
          <a:lstStyle/>
          <a:p>
            <a:r>
              <a:rPr lang="da-DK" sz="2000" b="1" dirty="0">
                <a:solidFill>
                  <a:srgbClr val="70578B"/>
                </a:solidFill>
              </a:rPr>
              <a:t>Grundlæggende mekanismer:</a:t>
            </a:r>
          </a:p>
        </p:txBody>
      </p:sp>
      <p:sp>
        <p:nvSpPr>
          <p:cNvPr id="12" name="Freeform: Shape 84">
            <a:extLst>
              <a:ext uri="{FF2B5EF4-FFF2-40B4-BE49-F238E27FC236}">
                <a16:creationId xmlns:a16="http://schemas.microsoft.com/office/drawing/2014/main" id="{345353D3-AA7F-4469-30D2-C4654811FEB2}"/>
              </a:ext>
            </a:extLst>
          </p:cNvPr>
          <p:cNvSpPr/>
          <p:nvPr/>
        </p:nvSpPr>
        <p:spPr>
          <a:xfrm>
            <a:off x="731837" y="3959967"/>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02</a:t>
            </a:r>
          </a:p>
        </p:txBody>
      </p:sp>
      <p:sp>
        <p:nvSpPr>
          <p:cNvPr id="20" name="Tekstfelt 11">
            <a:extLst>
              <a:ext uri="{FF2B5EF4-FFF2-40B4-BE49-F238E27FC236}">
                <a16:creationId xmlns:a16="http://schemas.microsoft.com/office/drawing/2014/main" id="{642BECFB-C31E-5FF0-613B-E8B400F09126}"/>
              </a:ext>
            </a:extLst>
          </p:cNvPr>
          <p:cNvSpPr txBox="1"/>
          <p:nvPr/>
        </p:nvSpPr>
        <p:spPr>
          <a:xfrm>
            <a:off x="1496062" y="4025142"/>
            <a:ext cx="3509429" cy="307777"/>
          </a:xfrm>
          <a:prstGeom prst="rect">
            <a:avLst/>
          </a:prstGeom>
          <a:noFill/>
        </p:spPr>
        <p:txBody>
          <a:bodyPr wrap="square" lIns="0" tIns="0" rIns="0" bIns="0">
            <a:spAutoFit/>
          </a:bodyPr>
          <a:lstStyle/>
          <a:p>
            <a:r>
              <a:rPr lang="da-DK" sz="2000" b="1" dirty="0">
                <a:solidFill>
                  <a:srgbClr val="70578B"/>
                </a:solidFill>
              </a:rPr>
              <a:t>Negativt selvbillede</a:t>
            </a:r>
          </a:p>
        </p:txBody>
      </p:sp>
      <p:sp>
        <p:nvSpPr>
          <p:cNvPr id="21" name="Freeform: Shape 84">
            <a:extLst>
              <a:ext uri="{FF2B5EF4-FFF2-40B4-BE49-F238E27FC236}">
                <a16:creationId xmlns:a16="http://schemas.microsoft.com/office/drawing/2014/main" id="{0B12F205-D4A8-AEBE-864D-2F7EED485921}"/>
              </a:ext>
            </a:extLst>
          </p:cNvPr>
          <p:cNvSpPr/>
          <p:nvPr/>
        </p:nvSpPr>
        <p:spPr>
          <a:xfrm>
            <a:off x="731837" y="4720669"/>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03</a:t>
            </a:r>
          </a:p>
        </p:txBody>
      </p:sp>
      <p:sp>
        <p:nvSpPr>
          <p:cNvPr id="22" name="Tekstfelt 11">
            <a:extLst>
              <a:ext uri="{FF2B5EF4-FFF2-40B4-BE49-F238E27FC236}">
                <a16:creationId xmlns:a16="http://schemas.microsoft.com/office/drawing/2014/main" id="{E209FD77-B467-8BDF-C098-EEA8C5A552FF}"/>
              </a:ext>
            </a:extLst>
          </p:cNvPr>
          <p:cNvSpPr txBox="1"/>
          <p:nvPr/>
        </p:nvSpPr>
        <p:spPr>
          <a:xfrm>
            <a:off x="1496062" y="4785844"/>
            <a:ext cx="3509429" cy="307777"/>
          </a:xfrm>
          <a:prstGeom prst="rect">
            <a:avLst/>
          </a:prstGeom>
          <a:noFill/>
        </p:spPr>
        <p:txBody>
          <a:bodyPr wrap="square" lIns="0" tIns="0" rIns="0" bIns="0">
            <a:spAutoFit/>
          </a:bodyPr>
          <a:lstStyle/>
          <a:p>
            <a:r>
              <a:rPr lang="da-DK" sz="2000" b="1" dirty="0">
                <a:solidFill>
                  <a:srgbClr val="70578B"/>
                </a:solidFill>
              </a:rPr>
              <a:t>Selverkendelse og indsigt</a:t>
            </a:r>
          </a:p>
        </p:txBody>
      </p:sp>
      <p:sp>
        <p:nvSpPr>
          <p:cNvPr id="30" name="Freeform: Shape 84">
            <a:extLst>
              <a:ext uri="{FF2B5EF4-FFF2-40B4-BE49-F238E27FC236}">
                <a16:creationId xmlns:a16="http://schemas.microsoft.com/office/drawing/2014/main" id="{9278AB81-CB9E-69D4-03A8-9B350FFC0C56}"/>
              </a:ext>
            </a:extLst>
          </p:cNvPr>
          <p:cNvSpPr/>
          <p:nvPr/>
        </p:nvSpPr>
        <p:spPr>
          <a:xfrm>
            <a:off x="5724549" y="1744758"/>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04</a:t>
            </a:r>
          </a:p>
        </p:txBody>
      </p:sp>
      <p:sp>
        <p:nvSpPr>
          <p:cNvPr id="31" name="Tekstfelt 11">
            <a:extLst>
              <a:ext uri="{FF2B5EF4-FFF2-40B4-BE49-F238E27FC236}">
                <a16:creationId xmlns:a16="http://schemas.microsoft.com/office/drawing/2014/main" id="{CC947C58-A296-EB78-8A89-D15CAEA8560F}"/>
              </a:ext>
            </a:extLst>
          </p:cNvPr>
          <p:cNvSpPr txBox="1"/>
          <p:nvPr/>
        </p:nvSpPr>
        <p:spPr>
          <a:xfrm>
            <a:off x="6488775" y="2175454"/>
            <a:ext cx="3509430" cy="1338828"/>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600"/>
              </a:spcAft>
              <a:buNone/>
            </a:pPr>
            <a:r>
              <a:rPr lang="da-DK" sz="1800" b="1" dirty="0"/>
              <a:t>Oplevede nederlag: </a:t>
            </a:r>
          </a:p>
          <a:p>
            <a:pPr marL="252000" indent="-252000">
              <a:spcAft>
                <a:spcPts val="600"/>
              </a:spcAft>
            </a:pPr>
            <a:r>
              <a:rPr lang="da-DK" sz="1800" dirty="0"/>
              <a:t>Udfordringer med deadlines</a:t>
            </a:r>
          </a:p>
          <a:p>
            <a:pPr marL="252000" indent="-252000">
              <a:spcAft>
                <a:spcPts val="600"/>
              </a:spcAft>
            </a:pPr>
            <a:r>
              <a:rPr lang="da-DK" sz="1800" dirty="0"/>
              <a:t>Manglende organisering</a:t>
            </a:r>
          </a:p>
          <a:p>
            <a:pPr marL="252000" indent="-252000">
              <a:spcAft>
                <a:spcPts val="600"/>
              </a:spcAft>
            </a:pPr>
            <a:r>
              <a:rPr lang="da-DK" sz="1800" dirty="0"/>
              <a:t>Ufærdige opgaver</a:t>
            </a:r>
          </a:p>
        </p:txBody>
      </p:sp>
      <p:sp>
        <p:nvSpPr>
          <p:cNvPr id="32" name="Tekstfelt 11">
            <a:extLst>
              <a:ext uri="{FF2B5EF4-FFF2-40B4-BE49-F238E27FC236}">
                <a16:creationId xmlns:a16="http://schemas.microsoft.com/office/drawing/2014/main" id="{9D555DB7-9091-DFC2-1815-AF92AA6CE1AC}"/>
              </a:ext>
            </a:extLst>
          </p:cNvPr>
          <p:cNvSpPr txBox="1"/>
          <p:nvPr/>
        </p:nvSpPr>
        <p:spPr>
          <a:xfrm>
            <a:off x="6488774" y="1809933"/>
            <a:ext cx="3509429" cy="307777"/>
          </a:xfrm>
          <a:prstGeom prst="rect">
            <a:avLst/>
          </a:prstGeom>
          <a:noFill/>
        </p:spPr>
        <p:txBody>
          <a:bodyPr wrap="square" lIns="0" tIns="0" rIns="0" bIns="0">
            <a:spAutoFit/>
          </a:bodyPr>
          <a:lstStyle/>
          <a:p>
            <a:r>
              <a:rPr lang="da-DK" sz="2000" b="1">
                <a:solidFill>
                  <a:srgbClr val="70578B"/>
                </a:solidFill>
              </a:rPr>
              <a:t>Årsager:</a:t>
            </a:r>
            <a:endParaRPr lang="da-DK" sz="2000" b="1" dirty="0">
              <a:solidFill>
                <a:srgbClr val="70578B"/>
              </a:solidFill>
            </a:endParaRPr>
          </a:p>
        </p:txBody>
      </p:sp>
      <p:sp>
        <p:nvSpPr>
          <p:cNvPr id="33" name="Tekstfelt 11">
            <a:extLst>
              <a:ext uri="{FF2B5EF4-FFF2-40B4-BE49-F238E27FC236}">
                <a16:creationId xmlns:a16="http://schemas.microsoft.com/office/drawing/2014/main" id="{74C8DC77-9F80-6CB4-0554-F70473832A4B}"/>
              </a:ext>
            </a:extLst>
          </p:cNvPr>
          <p:cNvSpPr txBox="1"/>
          <p:nvPr/>
        </p:nvSpPr>
        <p:spPr>
          <a:xfrm>
            <a:off x="6488775" y="3762095"/>
            <a:ext cx="3509430" cy="1615827"/>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600"/>
              </a:spcAft>
              <a:buNone/>
            </a:pPr>
            <a:r>
              <a:rPr lang="da-DK" sz="1800" b="1" dirty="0"/>
              <a:t>Sociale udfordringer: </a:t>
            </a:r>
          </a:p>
          <a:p>
            <a:pPr marL="252000" indent="-252000">
              <a:spcAft>
                <a:spcPts val="600"/>
              </a:spcAft>
            </a:pPr>
            <a:r>
              <a:rPr lang="da-DK" sz="1800" dirty="0"/>
              <a:t>Impulsiv adfærd</a:t>
            </a:r>
          </a:p>
          <a:p>
            <a:pPr marL="252000" indent="-252000">
              <a:spcAft>
                <a:spcPts val="600"/>
              </a:spcAft>
            </a:pPr>
            <a:r>
              <a:rPr lang="da-DK" sz="1800" dirty="0"/>
              <a:t>Fejltolkning af sociale signaler</a:t>
            </a:r>
          </a:p>
          <a:p>
            <a:pPr marL="252000" indent="-252000">
              <a:spcAft>
                <a:spcPts val="600"/>
              </a:spcAft>
            </a:pPr>
            <a:r>
              <a:rPr lang="da-DK" sz="1800" dirty="0"/>
              <a:t>Uhensigtsmæssige kommentarer</a:t>
            </a:r>
          </a:p>
        </p:txBody>
      </p:sp>
      <p:pic>
        <p:nvPicPr>
          <p:cNvPr id="5" name="Billede 4" descr="Et billede, der indeholder skitse, Stregtegning, tegning, illustration/afbildning&#10;&#10;Indhold genereret af kunstig intelligens kan være forkert.">
            <a:extLst>
              <a:ext uri="{FF2B5EF4-FFF2-40B4-BE49-F238E27FC236}">
                <a16:creationId xmlns:a16="http://schemas.microsoft.com/office/drawing/2014/main" id="{290B0CE5-8BDC-4861-464D-A89B52A685F8}"/>
              </a:ext>
            </a:extLst>
          </p:cNvPr>
          <p:cNvPicPr>
            <a:picLocks noChangeAspect="1"/>
          </p:cNvPicPr>
          <p:nvPr/>
        </p:nvPicPr>
        <p:blipFill>
          <a:blip r:embed="rId2" cstate="screen">
            <a:clrChange>
              <a:clrFrom>
                <a:srgbClr val="FFFFFF"/>
              </a:clrFrom>
              <a:clrTo>
                <a:srgbClr val="FFFFFF">
                  <a:alpha val="0"/>
                </a:srgbClr>
              </a:clrTo>
            </a:clrChange>
            <a:alphaModFix amt="44000"/>
            <a:duotone>
              <a:prstClr val="black"/>
              <a:schemeClr val="accent5">
                <a:tint val="45000"/>
                <a:satMod val="400000"/>
              </a:schemeClr>
            </a:duotone>
            <a:extLst>
              <a:ext uri="{28A0092B-C50C-407E-A947-70E740481C1C}">
                <a14:useLocalDpi xmlns:a14="http://schemas.microsoft.com/office/drawing/2010/main" val="0"/>
              </a:ext>
            </a:extLst>
          </a:blip>
          <a:srcRect r="14597"/>
          <a:stretch/>
        </p:blipFill>
        <p:spPr>
          <a:xfrm>
            <a:off x="7686032" y="1914432"/>
            <a:ext cx="4505968" cy="4484726"/>
          </a:xfrm>
          <a:prstGeom prst="rect">
            <a:avLst/>
          </a:prstGeom>
        </p:spPr>
      </p:pic>
    </p:spTree>
    <p:extLst>
      <p:ext uri="{BB962C8B-B14F-4D97-AF65-F5344CB8AC3E}">
        <p14:creationId xmlns:p14="http://schemas.microsoft.com/office/powerpoint/2010/main" val="202765919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Rectangle 3">
            <a:extLst>
              <a:ext uri="{FF2B5EF4-FFF2-40B4-BE49-F238E27FC236}">
                <a16:creationId xmlns:a16="http://schemas.microsoft.com/office/drawing/2014/main" id="{BB39BF5A-82D1-A30F-6254-62B86175E365}"/>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3">
            <a:extLst>
              <a:ext uri="{FF2B5EF4-FFF2-40B4-BE49-F238E27FC236}">
                <a16:creationId xmlns:a16="http://schemas.microsoft.com/office/drawing/2014/main" id="{2481920B-22DD-67C7-0544-54A1F80C6092}"/>
              </a:ext>
            </a:extLst>
          </p:cNvPr>
          <p:cNvSpPr/>
          <p:nvPr/>
        </p:nvSpPr>
        <p:spPr>
          <a:xfrm>
            <a:off x="8018695" y="1283747"/>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10">
            <a:extLst>
              <a:ext uri="{FF2B5EF4-FFF2-40B4-BE49-F238E27FC236}">
                <a16:creationId xmlns:a16="http://schemas.microsoft.com/office/drawing/2014/main" id="{C6D5C078-B8B4-AC08-EA54-4226367BFEC4}"/>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617537" y="356883"/>
            <a:ext cx="11260871" cy="58548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200" dirty="0">
                <a:solidFill>
                  <a:srgbClr val="644D79"/>
                </a:solidFill>
                <a:latin typeface="+mn-lt"/>
              </a:rPr>
              <a:t>Impostor (bedrager) Syndrom ved ADHD</a:t>
            </a:r>
            <a:endParaRPr lang="da-DK" sz="4200"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304133" y="6157808"/>
            <a:ext cx="8721879" cy="592470"/>
          </a:xfrm>
          <a:prstGeom prst="rect">
            <a:avLst/>
          </a:prstGeom>
          <a:noFill/>
        </p:spPr>
        <p:txBody>
          <a:bodyPr wrap="square" lIns="0" tIns="0" rIns="0" bIns="0">
            <a:spAutoFit/>
          </a:bodyPr>
          <a:lstStyle/>
          <a:p>
            <a:pPr marL="0" lvl="1" indent="0">
              <a:buNone/>
            </a:pPr>
            <a:r>
              <a:rPr lang="da-DK" sz="700" dirty="0"/>
              <a:t>Kilder:</a:t>
            </a:r>
          </a:p>
          <a:p>
            <a:pPr marL="0" lvl="1"/>
            <a:r>
              <a:rPr lang="da-DK" sz="700" dirty="0"/>
              <a:t>7. Pan, M. R., Zhang, S. Y., Chen, C. L., Qiu, S. W., Liu, L., Li, H. M., &amp; Qian, Q. J. (2023). Bidirectional associations between maladaptive cognitions and emotional symptoms, and their mediating role on the quality of life in adults with ADHD. Frontiers in Psychiatry, 14, 1200522 </a:t>
            </a:r>
            <a:r>
              <a:rPr lang="en-US" sz="700" dirty="0"/>
              <a:t> </a:t>
            </a:r>
            <a:r>
              <a:rPr lang="en-US" sz="700" dirty="0">
                <a:hlinkClick r:id="rId3"/>
              </a:rPr>
              <a:t>https://doi.org/10.3389/fpsyt.2023.1200522</a:t>
            </a:r>
            <a:endParaRPr lang="da-DK" sz="700" dirty="0"/>
          </a:p>
          <a:p>
            <a:pPr marL="0" lvl="1"/>
            <a:r>
              <a:rPr lang="en-US" sz="700" dirty="0"/>
              <a:t>14.. Sedgwick-Müller, J. A., et al. (2022). University students with ADHD: UK Adult ADHD Network consensus. BMC Psychiatry, 22(1), 292. https://doi.org/10.1186/s12888-022-03987-5</a:t>
            </a:r>
            <a:r>
              <a:rPr lang="da-DK" sz="700" dirty="0"/>
              <a:t>.</a:t>
            </a:r>
          </a:p>
          <a:p>
            <a:pPr marL="0" lvl="1" indent="0">
              <a:buNone/>
            </a:pPr>
            <a:endParaRPr lang="da-DK" sz="1050" dirty="0"/>
          </a:p>
        </p:txBody>
      </p:sp>
      <p:sp>
        <p:nvSpPr>
          <p:cNvPr id="32" name="Tekstfelt 39">
            <a:extLst>
              <a:ext uri="{FF2B5EF4-FFF2-40B4-BE49-F238E27FC236}">
                <a16:creationId xmlns:a16="http://schemas.microsoft.com/office/drawing/2014/main" id="{B53D8E98-4B20-E341-E78E-9E1244CA3F56}"/>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Kerneproblematik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41" name="Tekstfelt 11">
            <a:extLst>
              <a:ext uri="{FF2B5EF4-FFF2-40B4-BE49-F238E27FC236}">
                <a16:creationId xmlns:a16="http://schemas.microsoft.com/office/drawing/2014/main" id="{14FAB10C-B02E-D7EE-B0E0-CE662EA32702}"/>
              </a:ext>
            </a:extLst>
          </p:cNvPr>
          <p:cNvSpPr txBox="1"/>
          <p:nvPr/>
        </p:nvSpPr>
        <p:spPr>
          <a:xfrm>
            <a:off x="1071555" y="2345093"/>
            <a:ext cx="2744503" cy="195438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Følelse af at "snyde" eller "fake" sig igennem</a:t>
            </a:r>
          </a:p>
          <a:p>
            <a:pPr marL="252000" indent="-252000">
              <a:spcAft>
                <a:spcPts val="600"/>
              </a:spcAft>
            </a:pPr>
            <a:r>
              <a:rPr lang="da-DK" sz="1600" dirty="0"/>
              <a:t>Manglende tro på egne evner</a:t>
            </a:r>
          </a:p>
          <a:p>
            <a:pPr marL="252000" indent="-252000">
              <a:spcAft>
                <a:spcPts val="600"/>
              </a:spcAft>
            </a:pPr>
            <a:r>
              <a:rPr lang="da-DK" sz="1600" dirty="0"/>
              <a:t>Frygt for at blive "afsløret"</a:t>
            </a:r>
          </a:p>
          <a:p>
            <a:pPr marL="252000" indent="-252000">
              <a:spcAft>
                <a:spcPts val="600"/>
              </a:spcAft>
            </a:pPr>
            <a:r>
              <a:rPr lang="da-DK" sz="1600" dirty="0"/>
              <a:t>Tilskriver succes til held frem for evner</a:t>
            </a:r>
          </a:p>
        </p:txBody>
      </p:sp>
      <p:sp>
        <p:nvSpPr>
          <p:cNvPr id="8" name="Tekstfelt 39">
            <a:extLst>
              <a:ext uri="{FF2B5EF4-FFF2-40B4-BE49-F238E27FC236}">
                <a16:creationId xmlns:a16="http://schemas.microsoft.com/office/drawing/2014/main" id="{95011378-AAFB-4E91-5E34-3CAC27808E3A}"/>
              </a:ext>
            </a:extLst>
          </p:cNvPr>
          <p:cNvSpPr txBox="1"/>
          <p:nvPr/>
        </p:nvSpPr>
        <p:spPr>
          <a:xfrm>
            <a:off x="4846572" y="1545366"/>
            <a:ext cx="2498853" cy="276999"/>
          </a:xfrm>
          <a:prstGeom prst="rect">
            <a:avLst/>
          </a:prstGeom>
          <a:noFill/>
        </p:spPr>
        <p:txBody>
          <a:bodyPr wrap="square" lIns="0" tIns="0" rIns="0" bIns="0">
            <a:spAutoFit/>
          </a:bodyPr>
          <a:lstStyle/>
          <a:p>
            <a:pPr algn="ct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Udløsende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faktorer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9" name="Tekstfelt 11">
            <a:extLst>
              <a:ext uri="{FF2B5EF4-FFF2-40B4-BE49-F238E27FC236}">
                <a16:creationId xmlns:a16="http://schemas.microsoft.com/office/drawing/2014/main" id="{853E8CCF-47B9-6A2C-3F04-1B9D70F68F3D}"/>
              </a:ext>
            </a:extLst>
          </p:cNvPr>
          <p:cNvSpPr txBox="1"/>
          <p:nvPr/>
        </p:nvSpPr>
        <p:spPr>
          <a:xfrm>
            <a:off x="4723750" y="2345093"/>
            <a:ext cx="2744503" cy="275460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600"/>
              </a:spcAft>
              <a:buNone/>
            </a:pPr>
            <a:r>
              <a:rPr lang="da-DK" sz="1600" b="1" dirty="0"/>
              <a:t>Uforudsigelig præstation: </a:t>
            </a:r>
          </a:p>
          <a:p>
            <a:pPr marL="252000" indent="-252000">
              <a:spcAft>
                <a:spcPts val="600"/>
              </a:spcAft>
            </a:pPr>
            <a:r>
              <a:rPr lang="da-DK" sz="1600" dirty="0"/>
              <a:t>Nogle dage høj funktionsevne</a:t>
            </a:r>
          </a:p>
          <a:p>
            <a:pPr marL="252000" indent="-252000">
              <a:spcAft>
                <a:spcPts val="1800"/>
              </a:spcAft>
            </a:pPr>
            <a:r>
              <a:rPr lang="da-DK" sz="1600" dirty="0"/>
              <a:t>Andre dage udfordringer med basale opgaver</a:t>
            </a:r>
          </a:p>
          <a:p>
            <a:pPr marL="0" indent="0">
              <a:spcAft>
                <a:spcPts val="600"/>
              </a:spcAft>
              <a:buNone/>
            </a:pPr>
            <a:r>
              <a:rPr lang="da-DK" sz="1600" b="1" dirty="0"/>
              <a:t>Kompensationsstrategier: </a:t>
            </a:r>
          </a:p>
          <a:p>
            <a:pPr marL="252000" indent="-252000">
              <a:spcAft>
                <a:spcPts val="600"/>
              </a:spcAft>
            </a:pPr>
            <a:r>
              <a:rPr lang="da-DK" sz="1600" dirty="0"/>
              <a:t>Overkompenserer</a:t>
            </a:r>
          </a:p>
          <a:p>
            <a:pPr marL="252000" indent="-252000">
              <a:spcAft>
                <a:spcPts val="600"/>
              </a:spcAft>
            </a:pPr>
            <a:r>
              <a:rPr lang="da-DK" sz="1600" dirty="0"/>
              <a:t>Skjuler ADHD-relaterede udfordringer</a:t>
            </a:r>
          </a:p>
        </p:txBody>
      </p:sp>
      <p:sp>
        <p:nvSpPr>
          <p:cNvPr id="10" name="Tekstfelt 39">
            <a:extLst>
              <a:ext uri="{FF2B5EF4-FFF2-40B4-BE49-F238E27FC236}">
                <a16:creationId xmlns:a16="http://schemas.microsoft.com/office/drawing/2014/main" id="{5281BB57-7C39-FE74-4B8F-CEF1BB52D8E9}"/>
              </a:ext>
            </a:extLst>
          </p:cNvPr>
          <p:cNvSpPr txBox="1"/>
          <p:nvPr/>
        </p:nvSpPr>
        <p:spPr>
          <a:xfrm>
            <a:off x="8375943" y="1545367"/>
            <a:ext cx="2744503" cy="276999"/>
          </a:xfrm>
          <a:prstGeom prst="rect">
            <a:avLst/>
          </a:prstGeom>
          <a:noFill/>
        </p:spPr>
        <p:txBody>
          <a:bodyPr wrap="square" lIns="0" tIns="0" rIns="0" bIns="0">
            <a:spAutoFit/>
          </a:bodyPr>
          <a:lstStyle/>
          <a:p>
            <a:pPr algn="ct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Konsekvenser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Tekstfelt 11">
            <a:extLst>
              <a:ext uri="{FF2B5EF4-FFF2-40B4-BE49-F238E27FC236}">
                <a16:creationId xmlns:a16="http://schemas.microsoft.com/office/drawing/2014/main" id="{8EE5432B-2A69-3D85-DED0-EACA6EA7CDCF}"/>
              </a:ext>
            </a:extLst>
          </p:cNvPr>
          <p:cNvSpPr txBox="1"/>
          <p:nvPr/>
        </p:nvSpPr>
        <p:spPr>
          <a:xfrm>
            <a:off x="8375943" y="2345093"/>
            <a:ext cx="2744503" cy="146193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Overarbejde for at "bevise sit værd"</a:t>
            </a:r>
          </a:p>
          <a:p>
            <a:pPr marL="252000" indent="-252000">
              <a:spcAft>
                <a:spcPts val="600"/>
              </a:spcAft>
            </a:pPr>
            <a:r>
              <a:rPr lang="da-DK" sz="1600" dirty="0"/>
              <a:t>Svært ved at tage imod ros</a:t>
            </a:r>
          </a:p>
          <a:p>
            <a:pPr marL="252000" indent="-252000">
              <a:spcAft>
                <a:spcPts val="600"/>
              </a:spcAft>
            </a:pPr>
            <a:r>
              <a:rPr lang="da-DK" sz="1600" dirty="0"/>
              <a:t>Undgår nye udfordringer</a:t>
            </a:r>
          </a:p>
          <a:p>
            <a:pPr marL="252000" indent="-252000">
              <a:spcAft>
                <a:spcPts val="600"/>
              </a:spcAft>
            </a:pPr>
            <a:r>
              <a:rPr lang="da-DK" sz="1600" dirty="0"/>
              <a:t>Stress og udbrændthed</a:t>
            </a:r>
          </a:p>
        </p:txBody>
      </p:sp>
    </p:spTree>
    <p:extLst>
      <p:ext uri="{BB962C8B-B14F-4D97-AF65-F5344CB8AC3E}">
        <p14:creationId xmlns:p14="http://schemas.microsoft.com/office/powerpoint/2010/main" val="138974925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Rectangle 3">
            <a:extLst>
              <a:ext uri="{FF2B5EF4-FFF2-40B4-BE49-F238E27FC236}">
                <a16:creationId xmlns:a16="http://schemas.microsoft.com/office/drawing/2014/main" id="{BB39BF5A-82D1-A30F-6254-62B86175E365}"/>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3">
            <a:extLst>
              <a:ext uri="{FF2B5EF4-FFF2-40B4-BE49-F238E27FC236}">
                <a16:creationId xmlns:a16="http://schemas.microsoft.com/office/drawing/2014/main" id="{2481920B-22DD-67C7-0544-54A1F80C6092}"/>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10">
            <a:extLst>
              <a:ext uri="{FF2B5EF4-FFF2-40B4-BE49-F238E27FC236}">
                <a16:creationId xmlns:a16="http://schemas.microsoft.com/office/drawing/2014/main" id="{C6D5C078-B8B4-AC08-EA54-4226367BFEC4}"/>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Afhængighed</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92466" y="6249159"/>
            <a:ext cx="7183131" cy="700192"/>
          </a:xfrm>
          <a:prstGeom prst="rect">
            <a:avLst/>
          </a:prstGeom>
          <a:noFill/>
        </p:spPr>
        <p:txBody>
          <a:bodyPr wrap="square" lIns="0" tIns="0" rIns="0" bIns="0">
            <a:spAutoFit/>
          </a:bodyPr>
          <a:lstStyle/>
          <a:p>
            <a:pPr marL="0" lvl="1" indent="0">
              <a:buNone/>
            </a:pPr>
            <a:r>
              <a:rPr lang="it-IT" sz="700" dirty="0"/>
              <a:t>Kilder</a:t>
            </a:r>
          </a:p>
          <a:p>
            <a:pPr marL="0" lvl="1" indent="0">
              <a:buNone/>
            </a:pPr>
            <a:r>
              <a:rPr lang="da-DK" sz="700" dirty="0"/>
              <a:t>5. ADHD Centre, UK Research Department (2023). Clinical Guidelines and Research Overview. </a:t>
            </a:r>
            <a:r>
              <a:rPr lang="da-DK" sz="700" dirty="0">
                <a:hlinkClick r:id="rId2">
                  <a:extLst>
                    <a:ext uri="{A12FA001-AC4F-418D-AE19-62706E023703}">
                      <ahyp:hlinkClr xmlns:ahyp="http://schemas.microsoft.com/office/drawing/2018/hyperlinkcolor" val="tx"/>
                    </a:ext>
                  </a:extLst>
                </a:hlinkClick>
              </a:rPr>
              <a:t>https://www.adhdcentre.co.uk/advancements-in-adhd-research-and-treatment-what-it-means-for-patients</a:t>
            </a:r>
            <a:endParaRPr lang="da-DK" sz="700" dirty="0"/>
          </a:p>
          <a:p>
            <a:pPr marL="0" lvl="1"/>
            <a:r>
              <a:rPr lang="en-US" sz="700" dirty="0"/>
              <a:t>15. Graziano, P. A., &amp; Garcia, A. (2016). ADHD and children's emotion dysregulation: A meta-analysis. Clinical Psychology Review, 46, 106-123. </a:t>
            </a:r>
            <a:r>
              <a:rPr lang="en-US" sz="700" dirty="0">
                <a:hlinkClick r:id="rId3"/>
              </a:rPr>
              <a:t>https://doi.org/10.1016/j.cpr.2016.04.005</a:t>
            </a:r>
            <a:endParaRPr lang="en-US" sz="700" dirty="0"/>
          </a:p>
          <a:p>
            <a:pPr marL="0" lvl="1"/>
            <a:endParaRPr lang="da-DK" sz="700" dirty="0"/>
          </a:p>
          <a:p>
            <a:pPr marL="0" lvl="1" indent="0">
              <a:buNone/>
            </a:pPr>
            <a:endParaRPr lang="en-US" sz="1050" dirty="0"/>
          </a:p>
        </p:txBody>
      </p:sp>
      <p:sp>
        <p:nvSpPr>
          <p:cNvPr id="32" name="Tekstfelt 39">
            <a:extLst>
              <a:ext uri="{FF2B5EF4-FFF2-40B4-BE49-F238E27FC236}">
                <a16:creationId xmlns:a16="http://schemas.microsoft.com/office/drawing/2014/main" id="{B53D8E98-4B20-E341-E78E-9E1244CA3F56}"/>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Sammenhæng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41" name="Tekstfelt 11">
            <a:extLst>
              <a:ext uri="{FF2B5EF4-FFF2-40B4-BE49-F238E27FC236}">
                <a16:creationId xmlns:a16="http://schemas.microsoft.com/office/drawing/2014/main" id="{14FAB10C-B02E-D7EE-B0E0-CE662EA32702}"/>
              </a:ext>
            </a:extLst>
          </p:cNvPr>
          <p:cNvSpPr txBox="1"/>
          <p:nvPr/>
        </p:nvSpPr>
        <p:spPr>
          <a:xfrm>
            <a:off x="1071555" y="2345093"/>
            <a:ext cx="2744503" cy="269304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Ca. 30% af voksne med ADHD har haft udfordringer med misbrug </a:t>
            </a:r>
          </a:p>
          <a:p>
            <a:pPr marL="252000" indent="-252000">
              <a:spcAft>
                <a:spcPts val="600"/>
              </a:spcAft>
            </a:pPr>
            <a:r>
              <a:rPr lang="da-DK" sz="1600" dirty="0"/>
              <a:t>Følelsesdysregulering øger risikoen for misbrug</a:t>
            </a:r>
          </a:p>
          <a:p>
            <a:pPr marL="252000" indent="-252000">
              <a:spcAft>
                <a:spcPts val="600"/>
              </a:spcAft>
            </a:pPr>
            <a:r>
              <a:rPr lang="da-DK" sz="1600" dirty="0"/>
              <a:t>Stærkere følelsesmæssige reaktioner kan føre til selvmedicinering</a:t>
            </a:r>
          </a:p>
          <a:p>
            <a:pPr marL="252000" indent="-252000">
              <a:spcAft>
                <a:spcPts val="600"/>
              </a:spcAft>
            </a:pPr>
            <a:r>
              <a:rPr lang="da-DK" sz="1600" dirty="0"/>
              <a:t>Manglende impulskontrol påvirker risikoadfærd</a:t>
            </a:r>
          </a:p>
        </p:txBody>
      </p:sp>
      <p:sp>
        <p:nvSpPr>
          <p:cNvPr id="8" name="Tekstfelt 39">
            <a:extLst>
              <a:ext uri="{FF2B5EF4-FFF2-40B4-BE49-F238E27FC236}">
                <a16:creationId xmlns:a16="http://schemas.microsoft.com/office/drawing/2014/main" id="{95011378-AAFB-4E91-5E34-3CAC27808E3A}"/>
              </a:ext>
            </a:extLst>
          </p:cNvPr>
          <p:cNvSpPr txBox="1"/>
          <p:nvPr/>
        </p:nvSpPr>
        <p:spPr>
          <a:xfrm>
            <a:off x="4723750" y="1545367"/>
            <a:ext cx="249885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Konsekvenser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9" name="Tekstfelt 11">
            <a:extLst>
              <a:ext uri="{FF2B5EF4-FFF2-40B4-BE49-F238E27FC236}">
                <a16:creationId xmlns:a16="http://schemas.microsoft.com/office/drawing/2014/main" id="{853E8CCF-47B9-6A2C-3F04-1B9D70F68F3D}"/>
              </a:ext>
            </a:extLst>
          </p:cNvPr>
          <p:cNvSpPr txBox="1"/>
          <p:nvPr/>
        </p:nvSpPr>
        <p:spPr>
          <a:xfrm>
            <a:off x="4723750" y="2345093"/>
            <a:ext cx="2744503" cy="2446824"/>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r>
              <a:rPr lang="da-DK" dirty="0"/>
              <a:t>Forværring af følelsesregulering ved misbrug</a:t>
            </a:r>
          </a:p>
          <a:p>
            <a:r>
              <a:rPr lang="da-DK" dirty="0"/>
              <a:t>Øget stress og angst</a:t>
            </a:r>
          </a:p>
          <a:p>
            <a:r>
              <a:rPr lang="da-DK" dirty="0"/>
              <a:t>Sværere ved at implementere copingstrategier</a:t>
            </a:r>
          </a:p>
          <a:p>
            <a:r>
              <a:rPr lang="da-DK" dirty="0"/>
              <a:t>Påvirker behandlingseffekt negativt</a:t>
            </a:r>
          </a:p>
        </p:txBody>
      </p:sp>
      <p:sp>
        <p:nvSpPr>
          <p:cNvPr id="10" name="Tekstfelt 39">
            <a:extLst>
              <a:ext uri="{FF2B5EF4-FFF2-40B4-BE49-F238E27FC236}">
                <a16:creationId xmlns:a16="http://schemas.microsoft.com/office/drawing/2014/main" id="{5281BB57-7C39-FE74-4B8F-CEF1BB52D8E9}"/>
              </a:ext>
            </a:extLst>
          </p:cNvPr>
          <p:cNvSpPr txBox="1"/>
          <p:nvPr/>
        </p:nvSpPr>
        <p:spPr>
          <a:xfrm>
            <a:off x="8375943" y="1406867"/>
            <a:ext cx="2744503"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Interaktion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med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andre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symptomer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Tekstfelt 11">
            <a:extLst>
              <a:ext uri="{FF2B5EF4-FFF2-40B4-BE49-F238E27FC236}">
                <a16:creationId xmlns:a16="http://schemas.microsoft.com/office/drawing/2014/main" id="{8EE5432B-2A69-3D85-DED0-EACA6EA7CDCF}"/>
              </a:ext>
            </a:extLst>
          </p:cNvPr>
          <p:cNvSpPr txBox="1"/>
          <p:nvPr/>
        </p:nvSpPr>
        <p:spPr>
          <a:xfrm>
            <a:off x="8375943" y="2345093"/>
            <a:ext cx="2744503" cy="195438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a:t>RSD  kan forværres</a:t>
            </a:r>
          </a:p>
          <a:p>
            <a:pPr marL="252000" indent="-252000">
              <a:spcAft>
                <a:spcPts val="600"/>
              </a:spcAft>
            </a:pPr>
            <a:r>
              <a:rPr lang="da-DK" sz="1600"/>
              <a:t>Øget impulsivitet</a:t>
            </a:r>
          </a:p>
          <a:p>
            <a:pPr marL="252000" indent="-252000">
              <a:spcAft>
                <a:spcPts val="600"/>
              </a:spcAft>
            </a:pPr>
            <a:r>
              <a:rPr lang="da-DK" sz="1600"/>
              <a:t>Sværere ved at opretholde relationer</a:t>
            </a:r>
          </a:p>
          <a:p>
            <a:pPr marL="252000" indent="-252000">
              <a:spcAft>
                <a:spcPts val="600"/>
              </a:spcAft>
            </a:pPr>
            <a:r>
              <a:rPr lang="da-DK" sz="1600"/>
              <a:t>Forværring af eksisterende følelsesmæssige udfordringer</a:t>
            </a:r>
            <a:endParaRPr lang="da-DK" sz="1600" dirty="0"/>
          </a:p>
        </p:txBody>
      </p:sp>
      <p:pic>
        <p:nvPicPr>
          <p:cNvPr id="4" name="Billede 6" descr="Et billede, der indeholder Stregtegning, skitse, tegning, clipart&#10;&#10;Indhold genereret af kunstig intelligens kan være forkert.">
            <a:extLst>
              <a:ext uri="{FF2B5EF4-FFF2-40B4-BE49-F238E27FC236}">
                <a16:creationId xmlns:a16="http://schemas.microsoft.com/office/drawing/2014/main" id="{259606A4-954E-74C1-0AC4-C2AE26748404}"/>
              </a:ext>
            </a:extLst>
          </p:cNvPr>
          <p:cNvPicPr>
            <a:picLocks noChangeAspect="1"/>
          </p:cNvPicPr>
          <p:nvPr/>
        </p:nvPicPr>
        <p:blipFill>
          <a:blip r:embed="rId4" cstate="screen">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352037" y="4001434"/>
            <a:ext cx="3668969" cy="1774239"/>
          </a:xfrm>
          <a:prstGeom prst="rect">
            <a:avLst/>
          </a:prstGeom>
        </p:spPr>
      </p:pic>
      <p:cxnSp>
        <p:nvCxnSpPr>
          <p:cNvPr id="5" name="Straight Connector 4">
            <a:extLst>
              <a:ext uri="{FF2B5EF4-FFF2-40B4-BE49-F238E27FC236}">
                <a16:creationId xmlns:a16="http://schemas.microsoft.com/office/drawing/2014/main" id="{F4C0EA2D-1273-13E9-3BC6-A2152C675CC4}"/>
              </a:ext>
            </a:extLst>
          </p:cNvPr>
          <p:cNvCxnSpPr>
            <a:cxnSpLocks/>
          </p:cNvCxnSpPr>
          <p:nvPr/>
        </p:nvCxnSpPr>
        <p:spPr>
          <a:xfrm>
            <a:off x="0" y="5358800"/>
            <a:ext cx="9866671" cy="0"/>
          </a:xfrm>
          <a:prstGeom prst="line">
            <a:avLst/>
          </a:prstGeom>
          <a:ln w="12700">
            <a:solidFill>
              <a:srgbClr val="80117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931983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Kontrol vs. kontroltab</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633931" y="6314542"/>
            <a:ext cx="9798511" cy="538609"/>
          </a:xfrm>
          <a:prstGeom prst="rect">
            <a:avLst/>
          </a:prstGeom>
          <a:noFill/>
        </p:spPr>
        <p:txBody>
          <a:bodyPr wrap="square" lIns="0" tIns="0" rIns="0" bIns="0">
            <a:spAutoFit/>
          </a:bodyPr>
          <a:lstStyle/>
          <a:p>
            <a:pPr marL="0" lvl="1" indent="0">
              <a:buNone/>
            </a:pPr>
            <a:r>
              <a:rPr lang="it-IT" sz="700" dirty="0"/>
              <a:t>Kilder:</a:t>
            </a:r>
          </a:p>
          <a:p>
            <a:pPr marL="0" lvl="1"/>
            <a:r>
              <a:rPr lang="en-US" sz="700" dirty="0"/>
              <a:t>2. . Shaw, P., </a:t>
            </a:r>
            <a:r>
              <a:rPr lang="en-US" sz="700" dirty="0" err="1"/>
              <a:t>Stringaris</a:t>
            </a:r>
            <a:r>
              <a:rPr lang="en-US" sz="700" dirty="0"/>
              <a:t>, A., Nigg, J., &amp; </a:t>
            </a:r>
            <a:r>
              <a:rPr lang="en-US" sz="700" dirty="0" err="1"/>
              <a:t>Leibenluft</a:t>
            </a:r>
            <a:r>
              <a:rPr lang="en-US" sz="700" dirty="0"/>
              <a:t>, E. (2014). Emotion dysregulation in ADHD. American Journal of Psychiatry, 171(3), 276-293. https://doi.org/10.1176/appi.ajp.2013.13070966</a:t>
            </a:r>
            <a:endParaRPr lang="da-DK" sz="700" dirty="0"/>
          </a:p>
          <a:p>
            <a:pPr marL="0" lvl="1"/>
            <a:r>
              <a:rPr lang="en-US" sz="700" dirty="0"/>
              <a:t>15. Graziano, P. A., &amp; Garcia, A. (2016). ADHD and children's emotion dysregulation: A meta-analysis. Clinical Psychology Review, 46, 106-123. https://doi.org/10.1016/j.cpr.2016.04.005</a:t>
            </a:r>
            <a:endParaRPr lang="da-DK" sz="700" dirty="0"/>
          </a:p>
          <a:p>
            <a:pPr marL="0" lvl="1" indent="0">
              <a:buNone/>
            </a:pPr>
            <a:endParaRPr lang="it-IT" sz="700" dirty="0"/>
          </a:p>
          <a:p>
            <a:pPr marL="0" lvl="1" indent="0">
              <a:buNone/>
            </a:pPr>
            <a:endParaRPr lang="it-IT" sz="700" dirty="0"/>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kstfelt 39">
            <a:extLst>
              <a:ext uri="{FF2B5EF4-FFF2-40B4-BE49-F238E27FC236}">
                <a16:creationId xmlns:a16="http://schemas.microsoft.com/office/drawing/2014/main" id="{B53D8E98-4B20-E341-E78E-9E1244CA3F56}"/>
              </a:ext>
            </a:extLst>
          </p:cNvPr>
          <p:cNvSpPr txBox="1"/>
          <p:nvPr/>
        </p:nvSpPr>
        <p:spPr>
          <a:xfrm>
            <a:off x="1087576" y="1529978"/>
            <a:ext cx="4445611" cy="307777"/>
          </a:xfrm>
          <a:prstGeom prst="rect">
            <a:avLst/>
          </a:prstGeom>
          <a:noFill/>
        </p:spPr>
        <p:txBody>
          <a:bodyPr wrap="square" lIns="0" tIns="0" rIns="0" bIns="0">
            <a:spAutoFit/>
          </a:bodyPr>
          <a:lstStyle/>
          <a:p>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Følelsesmæssige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manifestationer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51" name="Rectangle 3">
            <a:extLst>
              <a:ext uri="{FF2B5EF4-FFF2-40B4-BE49-F238E27FC236}">
                <a16:creationId xmlns:a16="http://schemas.microsoft.com/office/drawing/2014/main" id="{BB39BF5A-82D1-A30F-6254-62B86175E365}"/>
              </a:ext>
            </a:extLst>
          </p:cNvPr>
          <p:cNvSpPr/>
          <p:nvPr/>
        </p:nvSpPr>
        <p:spPr>
          <a:xfrm>
            <a:off x="6271032"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6271031"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kstfelt 11">
            <a:extLst>
              <a:ext uri="{FF2B5EF4-FFF2-40B4-BE49-F238E27FC236}">
                <a16:creationId xmlns:a16="http://schemas.microsoft.com/office/drawing/2014/main" id="{8E885CEC-BA95-CA81-6A89-AE12066C8CAC}"/>
              </a:ext>
            </a:extLst>
          </p:cNvPr>
          <p:cNvSpPr txBox="1"/>
          <p:nvPr/>
        </p:nvSpPr>
        <p:spPr>
          <a:xfrm>
            <a:off x="1087576" y="2349183"/>
            <a:ext cx="4477653" cy="283154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800" dirty="0"/>
              <a:t>"Alt eller intet" reaktioner</a:t>
            </a:r>
          </a:p>
          <a:p>
            <a:pPr marL="252000" indent="-252000">
              <a:spcAft>
                <a:spcPts val="1200"/>
              </a:spcAft>
            </a:pPr>
            <a:r>
              <a:rPr lang="da-DK" sz="1800" dirty="0"/>
              <a:t>Følelser opleves med overvældende intensitet</a:t>
            </a:r>
          </a:p>
          <a:p>
            <a:pPr marL="252000" indent="-252000">
              <a:spcAft>
                <a:spcPts val="1200"/>
              </a:spcAft>
            </a:pPr>
            <a:r>
              <a:rPr lang="da-DK" sz="1800" dirty="0"/>
              <a:t>Svært ved at genvinde kontrol når først følelsen er udløst</a:t>
            </a:r>
          </a:p>
          <a:p>
            <a:pPr marL="252000" indent="-252000">
              <a:spcAft>
                <a:spcPts val="1200"/>
              </a:spcAft>
            </a:pPr>
            <a:r>
              <a:rPr lang="da-DK" sz="1800" dirty="0"/>
              <a:t>Intens frustration og magtesløshed ved kontroltab</a:t>
            </a:r>
          </a:p>
          <a:p>
            <a:pPr marL="252000" indent="-252000">
              <a:spcAft>
                <a:spcPts val="1200"/>
              </a:spcAft>
            </a:pPr>
            <a:r>
              <a:rPr lang="da-DK" sz="1800" dirty="0"/>
              <a:t>Pludselige og uforudsigelige humørskift</a:t>
            </a:r>
          </a:p>
        </p:txBody>
      </p:sp>
      <p:sp>
        <p:nvSpPr>
          <p:cNvPr id="2" name="Tekstfelt 39">
            <a:extLst>
              <a:ext uri="{FF2B5EF4-FFF2-40B4-BE49-F238E27FC236}">
                <a16:creationId xmlns:a16="http://schemas.microsoft.com/office/drawing/2014/main" id="{1A9953FC-A910-9996-6A67-2EAAC6413133}"/>
              </a:ext>
            </a:extLst>
          </p:cNvPr>
          <p:cNvSpPr txBox="1"/>
          <p:nvPr/>
        </p:nvSpPr>
        <p:spPr>
          <a:xfrm>
            <a:off x="6626769" y="1529978"/>
            <a:ext cx="4445611" cy="307777"/>
          </a:xfrm>
          <a:prstGeom prst="rect">
            <a:avLst/>
          </a:prstGeom>
          <a:noFill/>
        </p:spPr>
        <p:txBody>
          <a:bodyPr wrap="square" lIns="0" tIns="0" rIns="0" bIns="0">
            <a:spAutoFit/>
          </a:bodyPr>
          <a:lstStyle/>
          <a:p>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Påvirkning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af</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daglig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funktion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3" name="Tekstfelt 11">
            <a:extLst>
              <a:ext uri="{FF2B5EF4-FFF2-40B4-BE49-F238E27FC236}">
                <a16:creationId xmlns:a16="http://schemas.microsoft.com/office/drawing/2014/main" id="{DB5D7DC4-3134-1A39-3348-3DDFE0148AC3}"/>
              </a:ext>
            </a:extLst>
          </p:cNvPr>
          <p:cNvSpPr txBox="1"/>
          <p:nvPr/>
        </p:nvSpPr>
        <p:spPr>
          <a:xfrm>
            <a:off x="6626769" y="2349183"/>
            <a:ext cx="4477653" cy="283154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800" dirty="0"/>
              <a:t>Opgaver og situationer bliver hurtigt overvældende</a:t>
            </a:r>
          </a:p>
          <a:p>
            <a:pPr marL="252000" indent="-252000">
              <a:spcAft>
                <a:spcPts val="1200"/>
              </a:spcAft>
            </a:pPr>
            <a:r>
              <a:rPr lang="da-DK" sz="1800" dirty="0"/>
              <a:t>Følelsesmæssige reaktioner er overdrevne </a:t>
            </a:r>
          </a:p>
          <a:p>
            <a:pPr marL="252000" indent="-252000">
              <a:spcAft>
                <a:spcPts val="1200"/>
              </a:spcAft>
            </a:pPr>
            <a:r>
              <a:rPr lang="da-DK" sz="1800" dirty="0"/>
              <a:t>Konstant vekslen mellem over- og underkontrol</a:t>
            </a:r>
          </a:p>
          <a:p>
            <a:pPr marL="252000" indent="-252000">
              <a:spcAft>
                <a:spcPts val="1200"/>
              </a:spcAft>
            </a:pPr>
            <a:r>
              <a:rPr lang="da-DK" sz="1800" dirty="0"/>
              <a:t>Selvforstærkende cyklus af kontroltab</a:t>
            </a:r>
          </a:p>
          <a:p>
            <a:pPr marL="252000" indent="-252000">
              <a:spcAft>
                <a:spcPts val="1200"/>
              </a:spcAft>
            </a:pPr>
            <a:r>
              <a:rPr lang="da-DK" sz="1800" dirty="0"/>
              <a:t>Udmattelse som følge af konstant kamp for at bevare kontrol</a:t>
            </a:r>
          </a:p>
        </p:txBody>
      </p:sp>
    </p:spTree>
    <p:extLst>
      <p:ext uri="{BB962C8B-B14F-4D97-AF65-F5344CB8AC3E}">
        <p14:creationId xmlns:p14="http://schemas.microsoft.com/office/powerpoint/2010/main" val="202404859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Mad og spisemønstre</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859105" y="6341085"/>
            <a:ext cx="6791588" cy="323165"/>
          </a:xfrm>
          <a:prstGeom prst="rect">
            <a:avLst/>
          </a:prstGeom>
          <a:noFill/>
        </p:spPr>
        <p:txBody>
          <a:bodyPr wrap="square" lIns="0" tIns="0" rIns="0" bIns="0">
            <a:spAutoFit/>
          </a:bodyPr>
          <a:lstStyle/>
          <a:p>
            <a:pPr marL="0" lvl="1" indent="0">
              <a:buNone/>
            </a:pPr>
            <a:r>
              <a:rPr lang="en-US" sz="700" dirty="0"/>
              <a:t>Kilde: </a:t>
            </a:r>
            <a:endParaRPr lang="da-DK" sz="700" dirty="0"/>
          </a:p>
          <a:p>
            <a:pPr marL="0" lvl="1" indent="0">
              <a:buNone/>
            </a:pPr>
            <a:r>
              <a:rPr lang="da-DK" sz="700" dirty="0"/>
              <a:t>5..   ADHD Centre, UK Research Department (2023). Clinical Guidelines and Research Overview. </a:t>
            </a:r>
            <a:r>
              <a:rPr lang="da-DK" sz="700" dirty="0">
                <a:hlinkClick r:id="rId2">
                  <a:extLst>
                    <a:ext uri="{A12FA001-AC4F-418D-AE19-62706E023703}">
                      <ahyp:hlinkClr xmlns:ahyp="http://schemas.microsoft.com/office/drawing/2018/hyperlinkcolor" val="tx"/>
                    </a:ext>
                  </a:extLst>
                </a:hlinkClick>
              </a:rPr>
              <a:t>https://www.adhdcentre.co.uk/advancements-in-adhd-research-and-treatment-what-it-means-for-patients/</a:t>
            </a:r>
            <a:endParaRPr lang="en-US" sz="700" dirty="0"/>
          </a:p>
        </p:txBody>
      </p:sp>
      <p:pic>
        <p:nvPicPr>
          <p:cNvPr id="8" name="Billede 6" descr="Et billede, der indeholder cykel, tegning, skitse, sort-hvid&#10;&#10;Indhold genereret af kunstig intelligens kan være forkert.">
            <a:extLst>
              <a:ext uri="{FF2B5EF4-FFF2-40B4-BE49-F238E27FC236}">
                <a16:creationId xmlns:a16="http://schemas.microsoft.com/office/drawing/2014/main" id="{F1C0BE7F-EE42-8DFE-4657-BE091C3CE560}"/>
              </a:ext>
            </a:extLst>
          </p:cNvPr>
          <p:cNvPicPr>
            <a:picLocks noChangeAspect="1"/>
          </p:cNvPicPr>
          <p:nvPr/>
        </p:nvPicPr>
        <p:blipFill rotWithShape="1">
          <a:blip r:embed="rId3" cstate="screen">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t="31026" r="26218"/>
          <a:stretch/>
        </p:blipFill>
        <p:spPr>
          <a:xfrm>
            <a:off x="7865447" y="3123436"/>
            <a:ext cx="3840429" cy="3040734"/>
          </a:xfrm>
          <a:prstGeom prst="rect">
            <a:avLst/>
          </a:prstGeom>
        </p:spPr>
      </p:pic>
      <p:sp>
        <p:nvSpPr>
          <p:cNvPr id="10" name="Rectangle 1">
            <a:extLst>
              <a:ext uri="{FF2B5EF4-FFF2-40B4-BE49-F238E27FC236}">
                <a16:creationId xmlns:a16="http://schemas.microsoft.com/office/drawing/2014/main" id="{9945FD47-D76F-5039-847D-C3B1D452FDE5}"/>
              </a:ext>
            </a:extLst>
          </p:cNvPr>
          <p:cNvSpPr/>
          <p:nvPr/>
        </p:nvSpPr>
        <p:spPr>
          <a:xfrm>
            <a:off x="731836"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1" name="Tekstfelt 11">
            <a:extLst>
              <a:ext uri="{FF2B5EF4-FFF2-40B4-BE49-F238E27FC236}">
                <a16:creationId xmlns:a16="http://schemas.microsoft.com/office/drawing/2014/main" id="{1BC1663E-2E32-B990-3FD8-0CD049BE0459}"/>
              </a:ext>
            </a:extLst>
          </p:cNvPr>
          <p:cNvSpPr txBox="1"/>
          <p:nvPr/>
        </p:nvSpPr>
        <p:spPr>
          <a:xfrm>
            <a:off x="1073858" y="2887559"/>
            <a:ext cx="2584482" cy="244682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dirty="0"/>
              <a:t>Øget risiko for spiseforstyrrelse</a:t>
            </a:r>
          </a:p>
          <a:p>
            <a:pPr marL="252000" indent="-252000">
              <a:spcAft>
                <a:spcPts val="600"/>
              </a:spcAft>
            </a:pPr>
            <a:r>
              <a:rPr lang="da-DK" sz="1800" dirty="0"/>
              <a:t>Påvirkning af spisevaner</a:t>
            </a:r>
          </a:p>
          <a:p>
            <a:pPr marL="252000" indent="-252000">
              <a:spcAft>
                <a:spcPts val="600"/>
              </a:spcAft>
            </a:pPr>
            <a:r>
              <a:rPr lang="da-DK" sz="1800" dirty="0"/>
              <a:t>Sammenhæng med følelsesregulering</a:t>
            </a:r>
          </a:p>
          <a:p>
            <a:pPr marL="252000" indent="-252000">
              <a:spcAft>
                <a:spcPts val="600"/>
              </a:spcAft>
            </a:pPr>
            <a:r>
              <a:rPr lang="da-DK" sz="1800" dirty="0"/>
              <a:t>Behov for særlige støttestrategier</a:t>
            </a:r>
          </a:p>
        </p:txBody>
      </p:sp>
      <p:cxnSp>
        <p:nvCxnSpPr>
          <p:cNvPr id="12" name="Straight Connector 11">
            <a:extLst>
              <a:ext uri="{FF2B5EF4-FFF2-40B4-BE49-F238E27FC236}">
                <a16:creationId xmlns:a16="http://schemas.microsoft.com/office/drawing/2014/main" id="{72E421D0-F87C-9CD4-349D-AA1704145AB8}"/>
              </a:ext>
            </a:extLst>
          </p:cNvPr>
          <p:cNvCxnSpPr>
            <a:cxnSpLocks/>
          </p:cNvCxnSpPr>
          <p:nvPr/>
        </p:nvCxnSpPr>
        <p:spPr>
          <a:xfrm flipH="1">
            <a:off x="731837" y="5615752"/>
            <a:ext cx="3268525" cy="0"/>
          </a:xfrm>
          <a:prstGeom prst="line">
            <a:avLst/>
          </a:prstGeom>
          <a:ln>
            <a:solidFill>
              <a:srgbClr val="86187B"/>
            </a:solidFill>
          </a:ln>
        </p:spPr>
        <p:style>
          <a:lnRef idx="1">
            <a:schemeClr val="accent1"/>
          </a:lnRef>
          <a:fillRef idx="0">
            <a:schemeClr val="accent1"/>
          </a:fillRef>
          <a:effectRef idx="0">
            <a:schemeClr val="accent1"/>
          </a:effectRef>
          <a:fontRef idx="minor">
            <a:schemeClr val="tx1"/>
          </a:fontRef>
        </p:style>
      </p:cxnSp>
      <p:sp>
        <p:nvSpPr>
          <p:cNvPr id="13" name="Tekstfelt 11">
            <a:extLst>
              <a:ext uri="{FF2B5EF4-FFF2-40B4-BE49-F238E27FC236}">
                <a16:creationId xmlns:a16="http://schemas.microsoft.com/office/drawing/2014/main" id="{D9A40C0B-9E16-1430-54D3-0F844B2DA58E}"/>
              </a:ext>
            </a:extLst>
          </p:cNvPr>
          <p:cNvSpPr txBox="1"/>
          <p:nvPr/>
        </p:nvSpPr>
        <p:spPr>
          <a:xfrm>
            <a:off x="1073858" y="2090913"/>
            <a:ext cx="2584482" cy="615553"/>
          </a:xfrm>
          <a:prstGeom prst="rect">
            <a:avLst/>
          </a:prstGeom>
          <a:noFill/>
        </p:spPr>
        <p:txBody>
          <a:bodyPr wrap="square" lIns="0" tIns="0" rIns="0" bIns="0">
            <a:spAutoFit/>
          </a:bodyPr>
          <a:lstStyle/>
          <a:p>
            <a:r>
              <a:rPr lang="da-DK" sz="2000" b="1" dirty="0">
                <a:solidFill>
                  <a:srgbClr val="70578B"/>
                </a:solidFill>
              </a:rPr>
              <a:t>Overordnede sammenhænge:</a:t>
            </a:r>
          </a:p>
        </p:txBody>
      </p:sp>
      <p:sp>
        <p:nvSpPr>
          <p:cNvPr id="14" name="Graphic 7">
            <a:extLst>
              <a:ext uri="{FF2B5EF4-FFF2-40B4-BE49-F238E27FC236}">
                <a16:creationId xmlns:a16="http://schemas.microsoft.com/office/drawing/2014/main" id="{9251E69D-16ED-391E-583A-228463A13DE1}"/>
              </a:ext>
            </a:extLst>
          </p:cNvPr>
          <p:cNvSpPr/>
          <p:nvPr/>
        </p:nvSpPr>
        <p:spPr>
          <a:xfrm>
            <a:off x="3676362"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
        <p:nvSpPr>
          <p:cNvPr id="15" name="Rectangle 1">
            <a:extLst>
              <a:ext uri="{FF2B5EF4-FFF2-40B4-BE49-F238E27FC236}">
                <a16:creationId xmlns:a16="http://schemas.microsoft.com/office/drawing/2014/main" id="{9EA98FA4-AF7A-C20E-2860-C95431BC4800}"/>
              </a:ext>
            </a:extLst>
          </p:cNvPr>
          <p:cNvSpPr/>
          <p:nvPr/>
        </p:nvSpPr>
        <p:spPr>
          <a:xfrm>
            <a:off x="4254899"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6" name="Tekstfelt 11">
            <a:extLst>
              <a:ext uri="{FF2B5EF4-FFF2-40B4-BE49-F238E27FC236}">
                <a16:creationId xmlns:a16="http://schemas.microsoft.com/office/drawing/2014/main" id="{C3717CF1-2BF8-68C7-69F0-779CC709EAFD}"/>
              </a:ext>
            </a:extLst>
          </p:cNvPr>
          <p:cNvSpPr txBox="1"/>
          <p:nvPr/>
        </p:nvSpPr>
        <p:spPr>
          <a:xfrm>
            <a:off x="4596921" y="2887559"/>
            <a:ext cx="2584482" cy="1615827"/>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a:t>Overspisning ved følelsesmæssigt pres</a:t>
            </a:r>
          </a:p>
          <a:p>
            <a:pPr marL="252000" indent="-252000">
              <a:spcAft>
                <a:spcPts val="600"/>
              </a:spcAft>
            </a:pPr>
            <a:r>
              <a:rPr lang="da-DK" sz="1800"/>
              <a:t>Impulsiv spisning</a:t>
            </a:r>
          </a:p>
          <a:p>
            <a:pPr marL="252000" indent="-252000">
              <a:spcAft>
                <a:spcPts val="600"/>
              </a:spcAft>
            </a:pPr>
            <a:r>
              <a:rPr lang="da-DK" sz="1800"/>
              <a:t>Måltider springes over</a:t>
            </a:r>
          </a:p>
          <a:p>
            <a:pPr marL="252000" indent="-252000">
              <a:spcAft>
                <a:spcPts val="600"/>
              </a:spcAft>
            </a:pPr>
            <a:r>
              <a:rPr lang="da-DK" sz="1800"/>
              <a:t>Glemmer at spise </a:t>
            </a:r>
            <a:endParaRPr lang="da-DK" sz="1800" dirty="0"/>
          </a:p>
        </p:txBody>
      </p:sp>
      <p:cxnSp>
        <p:nvCxnSpPr>
          <p:cNvPr id="17" name="Straight Connector 16">
            <a:extLst>
              <a:ext uri="{FF2B5EF4-FFF2-40B4-BE49-F238E27FC236}">
                <a16:creationId xmlns:a16="http://schemas.microsoft.com/office/drawing/2014/main" id="{9E943968-1879-A4B9-90FD-509FA28750E0}"/>
              </a:ext>
            </a:extLst>
          </p:cNvPr>
          <p:cNvCxnSpPr>
            <a:cxnSpLocks/>
          </p:cNvCxnSpPr>
          <p:nvPr/>
        </p:nvCxnSpPr>
        <p:spPr>
          <a:xfrm flipH="1">
            <a:off x="4254900" y="5615752"/>
            <a:ext cx="3268525" cy="0"/>
          </a:xfrm>
          <a:prstGeom prst="line">
            <a:avLst/>
          </a:prstGeom>
          <a:ln>
            <a:solidFill>
              <a:srgbClr val="86187B"/>
            </a:solidFill>
          </a:ln>
        </p:spPr>
        <p:style>
          <a:lnRef idx="1">
            <a:schemeClr val="accent1"/>
          </a:lnRef>
          <a:fillRef idx="0">
            <a:schemeClr val="accent1"/>
          </a:fillRef>
          <a:effectRef idx="0">
            <a:schemeClr val="accent1"/>
          </a:effectRef>
          <a:fontRef idx="minor">
            <a:schemeClr val="tx1"/>
          </a:fontRef>
        </p:style>
      </p:cxnSp>
      <p:sp>
        <p:nvSpPr>
          <p:cNvPr id="18" name="Tekstfelt 11">
            <a:extLst>
              <a:ext uri="{FF2B5EF4-FFF2-40B4-BE49-F238E27FC236}">
                <a16:creationId xmlns:a16="http://schemas.microsoft.com/office/drawing/2014/main" id="{4D370344-B6DF-772E-6F6A-D16FF49036BE}"/>
              </a:ext>
            </a:extLst>
          </p:cNvPr>
          <p:cNvSpPr txBox="1"/>
          <p:nvPr/>
        </p:nvSpPr>
        <p:spPr>
          <a:xfrm>
            <a:off x="4596921" y="2244801"/>
            <a:ext cx="2584482" cy="307777"/>
          </a:xfrm>
          <a:prstGeom prst="rect">
            <a:avLst/>
          </a:prstGeom>
          <a:noFill/>
        </p:spPr>
        <p:txBody>
          <a:bodyPr wrap="square" lIns="0" tIns="0" rIns="0" bIns="0">
            <a:spAutoFit/>
          </a:bodyPr>
          <a:lstStyle/>
          <a:p>
            <a:r>
              <a:rPr lang="da-DK" sz="2000" b="1" dirty="0">
                <a:solidFill>
                  <a:srgbClr val="70578B"/>
                </a:solidFill>
              </a:rPr>
              <a:t>Typiske mønstre:</a:t>
            </a:r>
          </a:p>
        </p:txBody>
      </p:sp>
      <p:sp>
        <p:nvSpPr>
          <p:cNvPr id="19" name="Graphic 7">
            <a:extLst>
              <a:ext uri="{FF2B5EF4-FFF2-40B4-BE49-F238E27FC236}">
                <a16:creationId xmlns:a16="http://schemas.microsoft.com/office/drawing/2014/main" id="{0F05FC7F-303E-9750-94E1-828887F57083}"/>
              </a:ext>
            </a:extLst>
          </p:cNvPr>
          <p:cNvSpPr/>
          <p:nvPr/>
        </p:nvSpPr>
        <p:spPr>
          <a:xfrm>
            <a:off x="7199425"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Tree>
    <p:extLst>
      <p:ext uri="{BB962C8B-B14F-4D97-AF65-F5344CB8AC3E}">
        <p14:creationId xmlns:p14="http://schemas.microsoft.com/office/powerpoint/2010/main" val="299432711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a:extLst>
              <a:ext uri="{FF2B5EF4-FFF2-40B4-BE49-F238E27FC236}">
                <a16:creationId xmlns:a16="http://schemas.microsoft.com/office/drawing/2014/main" id="{2FB0680F-04EC-C167-82B1-12A3B2AF30DC}"/>
              </a:ext>
            </a:extLst>
          </p:cNvPr>
          <p:cNvSpPr/>
          <p:nvPr/>
        </p:nvSpPr>
        <p:spPr>
          <a:xfrm>
            <a:off x="1" y="8792"/>
            <a:ext cx="6435526"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4002209" cy="122270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Økonomi og "ADHD-afgift"</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856337"/>
            <a:ext cx="5703690" cy="538609"/>
          </a:xfrm>
          <a:prstGeom prst="rect">
            <a:avLst/>
          </a:prstGeom>
          <a:noFill/>
        </p:spPr>
        <p:txBody>
          <a:bodyPr wrap="square" lIns="0" tIns="0" rIns="0" bIns="0">
            <a:spAutoFit/>
          </a:bodyPr>
          <a:lstStyle/>
          <a:p>
            <a:pPr marL="0" lvl="1" indent="0">
              <a:buNone/>
            </a:pPr>
            <a:r>
              <a:rPr lang="en-US" sz="700" dirty="0" err="1"/>
              <a:t>Kilder</a:t>
            </a:r>
            <a:r>
              <a:rPr lang="en-US" sz="700" dirty="0"/>
              <a:t>:  </a:t>
            </a:r>
          </a:p>
          <a:p>
            <a:pPr marL="0" lvl="1"/>
            <a:r>
              <a:rPr lang="da-DK" sz="700" dirty="0"/>
              <a:t>1..  ADHD Centre, UK Research Department (2023). Clinical Guidelines and Research Overview. </a:t>
            </a:r>
            <a:r>
              <a:rPr lang="da-DK" sz="700" dirty="0">
                <a:hlinkClick r:id="rId2">
                  <a:extLst>
                    <a:ext uri="{A12FA001-AC4F-418D-AE19-62706E023703}">
                      <ahyp:hlinkClr xmlns:ahyp="http://schemas.microsoft.com/office/drawing/2018/hyperlinkcolor" val="tx"/>
                    </a:ext>
                  </a:extLst>
                </a:hlinkClick>
              </a:rPr>
              <a:t>https://www.adhdcentre.co.uk/advancements-in-adhd-research-and-treatment-what-it-means-for-patients/</a:t>
            </a:r>
            <a:r>
              <a:rPr lang="da-DK" sz="700" dirty="0"/>
              <a:t> </a:t>
            </a:r>
            <a:endParaRPr lang="en-US" sz="700" dirty="0"/>
          </a:p>
          <a:p>
            <a:pPr marL="0" lvl="1" indent="0">
              <a:buNone/>
            </a:pPr>
            <a:r>
              <a:rPr lang="en-US" sz="700" dirty="0"/>
              <a:t>2. . Green, R. (204). What Is the ADHD Tax? Certain characteristics of ADHD can take a financial toll. Clinical Review. </a:t>
            </a:r>
            <a:r>
              <a:rPr lang="en-US" sz="700" dirty="0">
                <a:hlinkClick r:id="rId3"/>
              </a:rPr>
              <a:t>https://www.verywellmind.com/the-financial-toll-of-living-with-adhd-6744610</a:t>
            </a:r>
            <a:endParaRPr lang="en-US" sz="700" dirty="0"/>
          </a:p>
        </p:txBody>
      </p:sp>
      <p:sp>
        <p:nvSpPr>
          <p:cNvPr id="29" name="Rectangle 3">
            <a:extLst>
              <a:ext uri="{FF2B5EF4-FFF2-40B4-BE49-F238E27FC236}">
                <a16:creationId xmlns:a16="http://schemas.microsoft.com/office/drawing/2014/main" id="{D97417AB-758F-EA2F-3486-074CC2812F1B}"/>
              </a:ext>
            </a:extLst>
          </p:cNvPr>
          <p:cNvSpPr/>
          <p:nvPr/>
        </p:nvSpPr>
        <p:spPr>
          <a:xfrm>
            <a:off x="731839" y="1746190"/>
            <a:ext cx="5703688" cy="4680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2" name="Tekstfelt 39">
            <a:extLst>
              <a:ext uri="{FF2B5EF4-FFF2-40B4-BE49-F238E27FC236}">
                <a16:creationId xmlns:a16="http://schemas.microsoft.com/office/drawing/2014/main" id="{B53D8E98-4B20-E341-E78E-9E1244CA3F56}"/>
              </a:ext>
            </a:extLst>
          </p:cNvPr>
          <p:cNvSpPr txBox="1"/>
          <p:nvPr/>
        </p:nvSpPr>
        <p:spPr>
          <a:xfrm>
            <a:off x="938425" y="1826302"/>
            <a:ext cx="4445611" cy="307777"/>
          </a:xfrm>
          <a:prstGeom prst="rect">
            <a:avLst/>
          </a:prstGeom>
          <a:noFill/>
        </p:spPr>
        <p:txBody>
          <a:bodyPr wrap="square" lIns="0" tIns="0" rIns="0" bIns="0">
            <a:spAutoFit/>
          </a:bodyPr>
          <a:lstStyle/>
          <a:p>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Økonomiske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udfordringer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7" name="Tekstfelt 11">
            <a:extLst>
              <a:ext uri="{FF2B5EF4-FFF2-40B4-BE49-F238E27FC236}">
                <a16:creationId xmlns:a16="http://schemas.microsoft.com/office/drawing/2014/main" id="{8E885CEC-BA95-CA81-6A89-AE12066C8CAC}"/>
              </a:ext>
            </a:extLst>
          </p:cNvPr>
          <p:cNvSpPr txBox="1"/>
          <p:nvPr/>
        </p:nvSpPr>
        <p:spPr>
          <a:xfrm>
            <a:off x="938425" y="2323971"/>
            <a:ext cx="4477653" cy="1215717"/>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Impulsive køb</a:t>
            </a:r>
          </a:p>
          <a:p>
            <a:pPr marL="252000" indent="-252000">
              <a:spcAft>
                <a:spcPts val="600"/>
              </a:spcAft>
            </a:pPr>
            <a:r>
              <a:rPr lang="da-DK" sz="1600" dirty="0"/>
              <a:t>Glemte regninger </a:t>
            </a:r>
          </a:p>
          <a:p>
            <a:pPr marL="252000" indent="-252000">
              <a:spcAft>
                <a:spcPts val="600"/>
              </a:spcAft>
            </a:pPr>
            <a:r>
              <a:rPr lang="da-DK" sz="1600" dirty="0"/>
              <a:t>Ubrugte abonnementer</a:t>
            </a:r>
          </a:p>
          <a:p>
            <a:pPr marL="252000" indent="-252000">
              <a:spcAft>
                <a:spcPts val="600"/>
              </a:spcAft>
            </a:pPr>
            <a:r>
              <a:rPr lang="da-DK" sz="1600" dirty="0"/>
              <a:t>Manglende overblik</a:t>
            </a:r>
          </a:p>
        </p:txBody>
      </p:sp>
      <p:sp>
        <p:nvSpPr>
          <p:cNvPr id="4" name="Rectangle 3">
            <a:extLst>
              <a:ext uri="{FF2B5EF4-FFF2-40B4-BE49-F238E27FC236}">
                <a16:creationId xmlns:a16="http://schemas.microsoft.com/office/drawing/2014/main" id="{7E501A74-BC9F-BF5F-65D8-BF1003FAC2F8}"/>
              </a:ext>
            </a:extLst>
          </p:cNvPr>
          <p:cNvSpPr/>
          <p:nvPr/>
        </p:nvSpPr>
        <p:spPr>
          <a:xfrm>
            <a:off x="731839" y="3705384"/>
            <a:ext cx="5703688" cy="4680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Tekstfelt 39">
            <a:extLst>
              <a:ext uri="{FF2B5EF4-FFF2-40B4-BE49-F238E27FC236}">
                <a16:creationId xmlns:a16="http://schemas.microsoft.com/office/drawing/2014/main" id="{5397A327-3045-0C49-14A7-936030139F64}"/>
              </a:ext>
            </a:extLst>
          </p:cNvPr>
          <p:cNvSpPr txBox="1"/>
          <p:nvPr/>
        </p:nvSpPr>
        <p:spPr>
          <a:xfrm>
            <a:off x="938425" y="3785496"/>
            <a:ext cx="4445611" cy="307777"/>
          </a:xfrm>
          <a:prstGeom prst="rect">
            <a:avLst/>
          </a:prstGeom>
          <a:noFill/>
        </p:spPr>
        <p:txBody>
          <a:bodyPr wrap="square" lIns="0" tIns="0" rIns="0" bIns="0">
            <a:spAutoFit/>
          </a:bodyPr>
          <a:lstStyle/>
          <a:p>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Følelsesmæssig påvirkning af økonomi:</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11">
            <a:extLst>
              <a:ext uri="{FF2B5EF4-FFF2-40B4-BE49-F238E27FC236}">
                <a16:creationId xmlns:a16="http://schemas.microsoft.com/office/drawing/2014/main" id="{47FB55E1-5980-DC48-B400-AC7E38C53294}"/>
              </a:ext>
            </a:extLst>
          </p:cNvPr>
          <p:cNvSpPr txBox="1"/>
          <p:nvPr/>
        </p:nvSpPr>
        <p:spPr>
          <a:xfrm>
            <a:off x="938425" y="4283165"/>
            <a:ext cx="4477653" cy="146193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Købe ting for at få det bedre </a:t>
            </a:r>
          </a:p>
          <a:p>
            <a:pPr marL="252000" indent="-252000">
              <a:spcAft>
                <a:spcPts val="600"/>
              </a:spcAft>
            </a:pPr>
            <a:r>
              <a:rPr lang="da-DK" sz="1600" dirty="0"/>
              <a:t>Stress over økonomisk kaos</a:t>
            </a:r>
          </a:p>
          <a:p>
            <a:pPr marL="252000" indent="-252000">
              <a:spcAft>
                <a:spcPts val="600"/>
              </a:spcAft>
            </a:pPr>
            <a:r>
              <a:rPr lang="da-DK" sz="1600" dirty="0"/>
              <a:t>Skam over økonomiske fejltrin</a:t>
            </a:r>
          </a:p>
          <a:p>
            <a:pPr marL="252000" indent="-252000">
              <a:spcAft>
                <a:spcPts val="600"/>
              </a:spcAft>
            </a:pPr>
            <a:r>
              <a:rPr lang="da-DK" sz="1600" dirty="0"/>
              <a:t>Tendens til at undgå at lægge budget eller planlægge  økonomien </a:t>
            </a:r>
          </a:p>
        </p:txBody>
      </p:sp>
      <p:cxnSp>
        <p:nvCxnSpPr>
          <p:cNvPr id="20" name="Straight Connector 19">
            <a:extLst>
              <a:ext uri="{FF2B5EF4-FFF2-40B4-BE49-F238E27FC236}">
                <a16:creationId xmlns:a16="http://schemas.microsoft.com/office/drawing/2014/main" id="{163264C3-9491-AC4F-1112-BA55A9473FDD}"/>
              </a:ext>
            </a:extLst>
          </p:cNvPr>
          <p:cNvCxnSpPr>
            <a:cxnSpLocks/>
          </p:cNvCxnSpPr>
          <p:nvPr/>
        </p:nvCxnSpPr>
        <p:spPr>
          <a:xfrm flipH="1">
            <a:off x="731837" y="5747632"/>
            <a:ext cx="5703690" cy="0"/>
          </a:xfrm>
          <a:prstGeom prst="line">
            <a:avLst/>
          </a:prstGeom>
          <a:ln>
            <a:solidFill>
              <a:srgbClr val="86187B"/>
            </a:solidFill>
          </a:ln>
        </p:spPr>
        <p:style>
          <a:lnRef idx="1">
            <a:schemeClr val="accent1"/>
          </a:lnRef>
          <a:fillRef idx="0">
            <a:schemeClr val="accent1"/>
          </a:fillRef>
          <a:effectRef idx="0">
            <a:schemeClr val="accent1"/>
          </a:effectRef>
          <a:fontRef idx="minor">
            <a:schemeClr val="tx1"/>
          </a:fontRef>
        </p:style>
      </p:cxnSp>
      <p:sp>
        <p:nvSpPr>
          <p:cNvPr id="22" name="Freeform 334">
            <a:extLst>
              <a:ext uri="{FF2B5EF4-FFF2-40B4-BE49-F238E27FC236}">
                <a16:creationId xmlns:a16="http://schemas.microsoft.com/office/drawing/2014/main" id="{32407862-D7A4-3A3F-9C1A-51A11D7C7EED}"/>
              </a:ext>
            </a:extLst>
          </p:cNvPr>
          <p:cNvSpPr>
            <a:spLocks/>
          </p:cNvSpPr>
          <p:nvPr/>
        </p:nvSpPr>
        <p:spPr bwMode="auto">
          <a:xfrm rot="5400000">
            <a:off x="6027986" y="1935858"/>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 name="Freeform 334">
            <a:extLst>
              <a:ext uri="{FF2B5EF4-FFF2-40B4-BE49-F238E27FC236}">
                <a16:creationId xmlns:a16="http://schemas.microsoft.com/office/drawing/2014/main" id="{F6C1C55B-7300-EABA-D011-C4DA69553528}"/>
              </a:ext>
            </a:extLst>
          </p:cNvPr>
          <p:cNvSpPr>
            <a:spLocks/>
          </p:cNvSpPr>
          <p:nvPr/>
        </p:nvSpPr>
        <p:spPr bwMode="auto">
          <a:xfrm rot="5400000">
            <a:off x="6027986" y="3895052"/>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8" name="Billede 7" descr="Et billede, der indeholder skitse, Stregtegning, tegning, kunst&#10;&#10;Indhold genereret af kunstig intelligens kan være forkert.">
            <a:extLst>
              <a:ext uri="{FF2B5EF4-FFF2-40B4-BE49-F238E27FC236}">
                <a16:creationId xmlns:a16="http://schemas.microsoft.com/office/drawing/2014/main" id="{4C3EC8BE-C560-606C-1B70-8C39B68EB282}"/>
              </a:ext>
            </a:extLst>
          </p:cNvPr>
          <p:cNvPicPr>
            <a:picLocks noChangeAspect="1"/>
          </p:cNvPicPr>
          <p:nvPr/>
        </p:nvPicPr>
        <p:blipFill>
          <a:blip r:embed="rId4" cstate="screen">
            <a:duotone>
              <a:schemeClr val="accent5">
                <a:shade val="45000"/>
                <a:satMod val="135000"/>
              </a:schemeClr>
              <a:prstClr val="white"/>
            </a:duotone>
            <a:alphaModFix amt="70000"/>
            <a:extLst>
              <a:ext uri="{28A0092B-C50C-407E-A947-70E740481C1C}">
                <a14:useLocalDpi xmlns:a14="http://schemas.microsoft.com/office/drawing/2010/main" val="0"/>
              </a:ext>
            </a:extLst>
          </a:blip>
          <a:stretch>
            <a:fillRect/>
          </a:stretch>
        </p:blipFill>
        <p:spPr>
          <a:xfrm>
            <a:off x="6769811" y="2693871"/>
            <a:ext cx="5195798" cy="3463865"/>
          </a:xfrm>
          <a:prstGeom prst="rect">
            <a:avLst/>
          </a:prstGeom>
        </p:spPr>
      </p:pic>
    </p:spTree>
    <p:extLst>
      <p:ext uri="{BB962C8B-B14F-4D97-AF65-F5344CB8AC3E}">
        <p14:creationId xmlns:p14="http://schemas.microsoft.com/office/powerpoint/2010/main" val="208420067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Energi og restitution</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775673"/>
            <a:ext cx="8038537" cy="646331"/>
          </a:xfrm>
          <a:prstGeom prst="rect">
            <a:avLst/>
          </a:prstGeom>
          <a:noFill/>
        </p:spPr>
        <p:txBody>
          <a:bodyPr wrap="square" lIns="0" tIns="0" rIns="0" bIns="0">
            <a:spAutoFit/>
          </a:bodyPr>
          <a:lstStyle/>
          <a:p>
            <a:pPr marL="0" lvl="1" indent="0">
              <a:buNone/>
            </a:pPr>
            <a:r>
              <a:rPr lang="en-US" sz="1050" dirty="0" err="1"/>
              <a:t>Kilder</a:t>
            </a:r>
            <a:r>
              <a:rPr lang="en-US" sz="1050" dirty="0"/>
              <a:t>:</a:t>
            </a:r>
          </a:p>
          <a:p>
            <a:pPr marL="0" lvl="1" indent="0">
              <a:buNone/>
            </a:pPr>
            <a:r>
              <a:rPr lang="en-US" sz="700" dirty="0"/>
              <a:t>14. Sedgwick-Müller, J. A., et al. (2022). University students with ADHD: UK Adult ADHD Network consensus. BMC Psychiatry, 22(1), 292. https://doi.org/10.1186/s12888-022-03987-592.</a:t>
            </a:r>
          </a:p>
          <a:p>
            <a:pPr marL="0" lvl="1"/>
            <a:r>
              <a:rPr lang="en-US" sz="700" dirty="0"/>
              <a:t>17.  Öster, C., </a:t>
            </a:r>
            <a:r>
              <a:rPr lang="en-US" sz="700" dirty="0" err="1"/>
              <a:t>Ramklint</a:t>
            </a:r>
            <a:r>
              <a:rPr lang="en-US" sz="700" dirty="0"/>
              <a:t>, M., Meyer, J., &amp; Isaksson, J. (2020). How do adolescents with ADHD perceive stress? Nordic Journal of Psychiatry, 74(2), 123-130. https://doi.org/10.1080/08039488.2019.1648514</a:t>
            </a:r>
            <a:endParaRPr lang="da-DK" sz="700" dirty="0"/>
          </a:p>
          <a:p>
            <a:pPr marL="0" lvl="1" indent="0">
              <a:buNone/>
            </a:pPr>
            <a:r>
              <a:rPr lang="en-US" sz="700" dirty="0"/>
              <a:t>Öster Nord J Psychiatry 2020 Feb;74(2):123-130</a:t>
            </a:r>
          </a:p>
          <a:p>
            <a:pPr marL="0" lvl="1" indent="0">
              <a:buNone/>
            </a:pPr>
            <a:endParaRPr lang="en-US" sz="1050" dirty="0"/>
          </a:p>
        </p:txBody>
      </p:sp>
      <p:sp>
        <p:nvSpPr>
          <p:cNvPr id="7" name="Rectangle 3">
            <a:extLst>
              <a:ext uri="{FF2B5EF4-FFF2-40B4-BE49-F238E27FC236}">
                <a16:creationId xmlns:a16="http://schemas.microsoft.com/office/drawing/2014/main" id="{C7ECC0B1-3649-BD28-04E6-7324305C19F7}"/>
              </a:ext>
            </a:extLst>
          </p:cNvPr>
          <p:cNvSpPr/>
          <p:nvPr/>
        </p:nvSpPr>
        <p:spPr>
          <a:xfrm>
            <a:off x="731839"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9" name="Rectangle 10">
            <a:extLst>
              <a:ext uri="{FF2B5EF4-FFF2-40B4-BE49-F238E27FC236}">
                <a16:creationId xmlns:a16="http://schemas.microsoft.com/office/drawing/2014/main" id="{E54DDA3F-E7EB-93C1-3949-D8EAE491F15D}"/>
              </a:ext>
            </a:extLst>
          </p:cNvPr>
          <p:cNvSpPr/>
          <p:nvPr/>
        </p:nvSpPr>
        <p:spPr>
          <a:xfrm>
            <a:off x="731839" y="2193688"/>
            <a:ext cx="2412541"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Tekstfelt 39">
            <a:extLst>
              <a:ext uri="{FF2B5EF4-FFF2-40B4-BE49-F238E27FC236}">
                <a16:creationId xmlns:a16="http://schemas.microsoft.com/office/drawing/2014/main" id="{70C6B6F6-4220-0753-4B94-C921F28FF95E}"/>
              </a:ext>
            </a:extLst>
          </p:cNvPr>
          <p:cNvSpPr txBox="1"/>
          <p:nvPr/>
        </p:nvSpPr>
        <p:spPr>
          <a:xfrm>
            <a:off x="948109" y="1545367"/>
            <a:ext cx="1980000"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Energiforbrug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25" name="Tekstfelt 11">
            <a:extLst>
              <a:ext uri="{FF2B5EF4-FFF2-40B4-BE49-F238E27FC236}">
                <a16:creationId xmlns:a16="http://schemas.microsoft.com/office/drawing/2014/main" id="{B42318DF-F222-307A-5E9B-A60E48FBC5A7}"/>
              </a:ext>
            </a:extLst>
          </p:cNvPr>
          <p:cNvSpPr txBox="1"/>
          <p:nvPr/>
        </p:nvSpPr>
        <p:spPr>
          <a:xfrm>
            <a:off x="948109" y="2345093"/>
            <a:ext cx="1980000" cy="267765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Højt forbrug ved følelseshåndtering</a:t>
            </a:r>
          </a:p>
          <a:p>
            <a:pPr marL="252000" indent="-252000">
              <a:spcAft>
                <a:spcPts val="1200"/>
              </a:spcAft>
            </a:pPr>
            <a:r>
              <a:rPr lang="da-DK" sz="1600" dirty="0"/>
              <a:t>Udmattelse efter sociale situationer</a:t>
            </a:r>
          </a:p>
          <a:p>
            <a:pPr marL="252000" indent="-252000">
              <a:spcAft>
                <a:spcPts val="1200"/>
              </a:spcAft>
            </a:pPr>
            <a:r>
              <a:rPr lang="da-DK" sz="1600" dirty="0"/>
              <a:t>Særligt energikrævende opgaver</a:t>
            </a:r>
          </a:p>
          <a:p>
            <a:pPr marL="252000" indent="-252000">
              <a:spcAft>
                <a:spcPts val="1200"/>
              </a:spcAft>
            </a:pPr>
            <a:r>
              <a:rPr lang="da-DK" sz="1600" dirty="0"/>
              <a:t>Behov for restitution</a:t>
            </a:r>
          </a:p>
        </p:txBody>
      </p:sp>
      <p:sp>
        <p:nvSpPr>
          <p:cNvPr id="36" name="Rectangle 3">
            <a:extLst>
              <a:ext uri="{FF2B5EF4-FFF2-40B4-BE49-F238E27FC236}">
                <a16:creationId xmlns:a16="http://schemas.microsoft.com/office/drawing/2014/main" id="{BEBA01C6-19EF-6A33-A261-C289DADB8614}"/>
              </a:ext>
            </a:extLst>
          </p:cNvPr>
          <p:cNvSpPr/>
          <p:nvPr/>
        </p:nvSpPr>
        <p:spPr>
          <a:xfrm>
            <a:off x="3308900"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7" name="Rectangle 10">
            <a:extLst>
              <a:ext uri="{FF2B5EF4-FFF2-40B4-BE49-F238E27FC236}">
                <a16:creationId xmlns:a16="http://schemas.microsoft.com/office/drawing/2014/main" id="{EAE42889-DAB1-8FDB-4141-F516EA4D1101}"/>
              </a:ext>
            </a:extLst>
          </p:cNvPr>
          <p:cNvSpPr/>
          <p:nvPr/>
        </p:nvSpPr>
        <p:spPr>
          <a:xfrm>
            <a:off x="3308900" y="2193688"/>
            <a:ext cx="2412541"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8" name="Tekstfelt 39">
            <a:extLst>
              <a:ext uri="{FF2B5EF4-FFF2-40B4-BE49-F238E27FC236}">
                <a16:creationId xmlns:a16="http://schemas.microsoft.com/office/drawing/2014/main" id="{F5EAD1FF-59D6-E3D7-49AA-81A1FB77A863}"/>
              </a:ext>
            </a:extLst>
          </p:cNvPr>
          <p:cNvSpPr txBox="1"/>
          <p:nvPr/>
        </p:nvSpPr>
        <p:spPr>
          <a:xfrm>
            <a:off x="3525170" y="1545367"/>
            <a:ext cx="1980000"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Pausemønstre:</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kstfelt 11">
            <a:extLst>
              <a:ext uri="{FF2B5EF4-FFF2-40B4-BE49-F238E27FC236}">
                <a16:creationId xmlns:a16="http://schemas.microsoft.com/office/drawing/2014/main" id="{828209F5-076D-434D-3049-871900D78377}"/>
              </a:ext>
            </a:extLst>
          </p:cNvPr>
          <p:cNvSpPr txBox="1"/>
          <p:nvPr/>
        </p:nvSpPr>
        <p:spPr>
          <a:xfrm>
            <a:off x="3525170" y="2345093"/>
            <a:ext cx="1980000" cy="243143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Nødvendighed af hyppige pauser</a:t>
            </a:r>
          </a:p>
          <a:p>
            <a:pPr marL="252000" indent="-252000">
              <a:spcAft>
                <a:spcPts val="1200"/>
              </a:spcAft>
            </a:pPr>
            <a:r>
              <a:rPr lang="da-DK" sz="1600"/>
              <a:t>Længere restitutionstid</a:t>
            </a:r>
          </a:p>
          <a:p>
            <a:pPr marL="252000" indent="-252000">
              <a:spcAft>
                <a:spcPts val="1200"/>
              </a:spcAft>
            </a:pPr>
            <a:r>
              <a:rPr lang="da-DK" sz="1600"/>
              <a:t>Behov for alenetid</a:t>
            </a:r>
          </a:p>
          <a:p>
            <a:pPr marL="252000" indent="-252000">
              <a:spcAft>
                <a:spcPts val="1200"/>
              </a:spcAft>
            </a:pPr>
            <a:r>
              <a:rPr lang="da-DK" sz="1600"/>
              <a:t>Vigtigheden af strukturerede hvileperioder</a:t>
            </a:r>
            <a:endParaRPr lang="da-DK" sz="1600" dirty="0"/>
          </a:p>
        </p:txBody>
      </p:sp>
      <p:sp>
        <p:nvSpPr>
          <p:cNvPr id="40" name="Rectangle 3">
            <a:extLst>
              <a:ext uri="{FF2B5EF4-FFF2-40B4-BE49-F238E27FC236}">
                <a16:creationId xmlns:a16="http://schemas.microsoft.com/office/drawing/2014/main" id="{59AFA1C6-C047-72D7-1C53-7E363F4F0741}"/>
              </a:ext>
            </a:extLst>
          </p:cNvPr>
          <p:cNvSpPr/>
          <p:nvPr/>
        </p:nvSpPr>
        <p:spPr>
          <a:xfrm>
            <a:off x="5885961"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1" name="Rectangle 10">
            <a:extLst>
              <a:ext uri="{FF2B5EF4-FFF2-40B4-BE49-F238E27FC236}">
                <a16:creationId xmlns:a16="http://schemas.microsoft.com/office/drawing/2014/main" id="{3EB56FFD-B27A-E8F1-8347-A0B5C631C952}"/>
              </a:ext>
            </a:extLst>
          </p:cNvPr>
          <p:cNvSpPr/>
          <p:nvPr/>
        </p:nvSpPr>
        <p:spPr>
          <a:xfrm>
            <a:off x="5885961" y="2193688"/>
            <a:ext cx="2412541"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39">
            <a:extLst>
              <a:ext uri="{FF2B5EF4-FFF2-40B4-BE49-F238E27FC236}">
                <a16:creationId xmlns:a16="http://schemas.microsoft.com/office/drawing/2014/main" id="{D4570622-8491-46FE-17FA-C4A5A00744E9}"/>
              </a:ext>
            </a:extLst>
          </p:cNvPr>
          <p:cNvSpPr txBox="1"/>
          <p:nvPr/>
        </p:nvSpPr>
        <p:spPr>
          <a:xfrm>
            <a:off x="6102231" y="1406867"/>
            <a:ext cx="1980000" cy="553998"/>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Forebyggende strategier: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Tekstfelt 11">
            <a:extLst>
              <a:ext uri="{FF2B5EF4-FFF2-40B4-BE49-F238E27FC236}">
                <a16:creationId xmlns:a16="http://schemas.microsoft.com/office/drawing/2014/main" id="{FEF29E7B-DE09-E284-6911-2A6CD19DD023}"/>
              </a:ext>
            </a:extLst>
          </p:cNvPr>
          <p:cNvSpPr txBox="1"/>
          <p:nvPr/>
        </p:nvSpPr>
        <p:spPr>
          <a:xfrm>
            <a:off x="6102231" y="2345093"/>
            <a:ext cx="1980000" cy="1938992"/>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Energiregnskab</a:t>
            </a:r>
          </a:p>
          <a:p>
            <a:pPr marL="252000" indent="-252000">
              <a:spcAft>
                <a:spcPts val="1200"/>
              </a:spcAft>
            </a:pPr>
            <a:r>
              <a:rPr lang="da-DK" sz="1600"/>
              <a:t>Planlagte pauser</a:t>
            </a:r>
          </a:p>
          <a:p>
            <a:pPr marL="252000" indent="-252000">
              <a:spcAft>
                <a:spcPts val="1200"/>
              </a:spcAft>
            </a:pPr>
            <a:r>
              <a:rPr lang="da-DK" sz="1600"/>
              <a:t>Beskyttelse mod overbelastning</a:t>
            </a:r>
          </a:p>
          <a:p>
            <a:pPr marL="252000" indent="-252000">
              <a:spcAft>
                <a:spcPts val="1200"/>
              </a:spcAft>
            </a:pPr>
            <a:r>
              <a:rPr lang="da-DK" sz="1600"/>
              <a:t>Balance mellem aktivitet og hvile</a:t>
            </a:r>
            <a:endParaRPr lang="da-DK" sz="1600" dirty="0"/>
          </a:p>
        </p:txBody>
      </p:sp>
      <p:pic>
        <p:nvPicPr>
          <p:cNvPr id="35" name="Billede 6" descr="Et billede, der indeholder skitse, Stregtegning, tegning, clipart&#10;&#10;Indhold genereret af kunstig intelligens kan være forkert.">
            <a:extLst>
              <a:ext uri="{FF2B5EF4-FFF2-40B4-BE49-F238E27FC236}">
                <a16:creationId xmlns:a16="http://schemas.microsoft.com/office/drawing/2014/main" id="{E522EA97-A60B-9AC9-9C09-3855337A1C44}"/>
              </a:ext>
            </a:extLst>
          </p:cNvPr>
          <p:cNvPicPr>
            <a:picLocks noChangeAspect="1"/>
          </p:cNvPicPr>
          <p:nvPr/>
        </p:nvPicPr>
        <p:blipFill rotWithShape="1">
          <a:blip r:embed="rId2" cstate="screen">
            <a:clrChange>
              <a:clrFrom>
                <a:srgbClr val="FFFFFF"/>
              </a:clrFrom>
              <a:clrTo>
                <a:srgbClr val="FFFFFF">
                  <a:alpha val="0"/>
                </a:srgbClr>
              </a:clrTo>
            </a:clrChange>
            <a:duotone>
              <a:schemeClr val="accent5">
                <a:shade val="45000"/>
                <a:satMod val="135000"/>
              </a:schemeClr>
              <a:prstClr val="white"/>
            </a:duotone>
            <a:alphaModFix amt="52000"/>
            <a:extLst>
              <a:ext uri="{28A0092B-C50C-407E-A947-70E740481C1C}">
                <a14:useLocalDpi xmlns:a14="http://schemas.microsoft.com/office/drawing/2010/main" val="0"/>
              </a:ext>
            </a:extLst>
          </a:blip>
          <a:srcRect l="4698" r="13897"/>
          <a:stretch/>
        </p:blipFill>
        <p:spPr>
          <a:xfrm>
            <a:off x="7971626" y="2323034"/>
            <a:ext cx="4220374" cy="3456557"/>
          </a:xfrm>
          <a:prstGeom prst="rect">
            <a:avLst/>
          </a:prstGeom>
        </p:spPr>
      </p:pic>
    </p:spTree>
    <p:extLst>
      <p:ext uri="{BB962C8B-B14F-4D97-AF65-F5344CB8AC3E}">
        <p14:creationId xmlns:p14="http://schemas.microsoft.com/office/powerpoint/2010/main" val="377739698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EA0FD-50DD-2BDC-F1A9-BD8F36CB2A17}"/>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29BB2D5C-FAFD-71C8-6D29-E31D08889BEE}"/>
              </a:ext>
            </a:extLst>
          </p:cNvPr>
          <p:cNvSpPr/>
          <p:nvPr/>
        </p:nvSpPr>
        <p:spPr>
          <a:xfrm>
            <a:off x="-26171" y="2320244"/>
            <a:ext cx="12218171" cy="3661456"/>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2C4C09F5-8E1B-23DD-D0EF-8B422BB81107}"/>
              </a:ext>
            </a:extLst>
          </p:cNvPr>
          <p:cNvSpPr/>
          <p:nvPr/>
        </p:nvSpPr>
        <p:spPr>
          <a:xfrm>
            <a:off x="374947" y="419190"/>
            <a:ext cx="5340144" cy="420615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F6C80A72-572A-FD53-AFCB-64F9890352CC}"/>
              </a:ext>
            </a:extLst>
          </p:cNvPr>
          <p:cNvSpPr/>
          <p:nvPr/>
        </p:nvSpPr>
        <p:spPr>
          <a:xfrm>
            <a:off x="374945" y="4625340"/>
            <a:ext cx="5340143" cy="204207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Pladsholder til indhold 9">
            <a:extLst>
              <a:ext uri="{FF2B5EF4-FFF2-40B4-BE49-F238E27FC236}">
                <a16:creationId xmlns:a16="http://schemas.microsoft.com/office/drawing/2014/main" id="{FDB85F13-0C2A-DB87-6B28-5F740F4B24E1}"/>
              </a:ext>
            </a:extLst>
          </p:cNvPr>
          <p:cNvSpPr>
            <a:spLocks noGrp="1"/>
          </p:cNvSpPr>
          <p:nvPr>
            <p:ph idx="1"/>
          </p:nvPr>
        </p:nvSpPr>
        <p:spPr>
          <a:xfrm>
            <a:off x="6116204" y="3124154"/>
            <a:ext cx="5501639" cy="1981201"/>
          </a:xfrm>
        </p:spPr>
        <p:txBody>
          <a:bodyPr/>
          <a:lstStyle/>
          <a:p>
            <a:pPr lvl="1"/>
            <a:r>
              <a:rPr lang="da-DK" dirty="0">
                <a:solidFill>
                  <a:schemeClr val="bg1"/>
                </a:solidFill>
              </a:rPr>
              <a:t>Hvilke strategier bruger I allerede til at regulere svære følelser?</a:t>
            </a:r>
          </a:p>
          <a:p>
            <a:pPr lvl="1"/>
            <a:endParaRPr lang="da-DK" dirty="0">
              <a:solidFill>
                <a:schemeClr val="bg1"/>
              </a:solidFill>
            </a:endParaRPr>
          </a:p>
          <a:p>
            <a:pPr lvl="1"/>
            <a:r>
              <a:rPr lang="da-DK" dirty="0">
                <a:solidFill>
                  <a:schemeClr val="bg1"/>
                </a:solidFill>
              </a:rPr>
              <a:t>Hvad virker - og hvad virker ikke?</a:t>
            </a:r>
          </a:p>
          <a:p>
            <a:pPr marL="0" indent="0">
              <a:buNone/>
            </a:pPr>
            <a:endParaRPr lang="da-DK" dirty="0">
              <a:solidFill>
                <a:schemeClr val="bg1"/>
              </a:solidFill>
            </a:endParaRPr>
          </a:p>
        </p:txBody>
      </p:sp>
      <p:sp>
        <p:nvSpPr>
          <p:cNvPr id="13" name="Tekstfelt 12">
            <a:extLst>
              <a:ext uri="{FF2B5EF4-FFF2-40B4-BE49-F238E27FC236}">
                <a16:creationId xmlns:a16="http://schemas.microsoft.com/office/drawing/2014/main" id="{087F6033-B0E0-CD46-3042-81AA1EF669AE}"/>
              </a:ext>
            </a:extLst>
          </p:cNvPr>
          <p:cNvSpPr txBox="1"/>
          <p:nvPr/>
        </p:nvSpPr>
        <p:spPr>
          <a:xfrm>
            <a:off x="1397127" y="5170394"/>
            <a:ext cx="3295777" cy="769441"/>
          </a:xfrm>
          <a:prstGeom prst="rect">
            <a:avLst/>
          </a:prstGeom>
          <a:noFill/>
        </p:spPr>
        <p:txBody>
          <a:bodyPr wrap="square">
            <a:spAutoFit/>
          </a:bodyPr>
          <a:lstStyle/>
          <a:p>
            <a:pPr algn="ctr"/>
            <a:r>
              <a:rPr lang="da-DK" sz="4400" b="1" dirty="0">
                <a:solidFill>
                  <a:srgbClr val="70578B"/>
                </a:solidFill>
              </a:rPr>
              <a:t>Spørgsmål</a:t>
            </a:r>
          </a:p>
        </p:txBody>
      </p:sp>
      <p:sp>
        <p:nvSpPr>
          <p:cNvPr id="14" name="Tekstfelt 13">
            <a:extLst>
              <a:ext uri="{FF2B5EF4-FFF2-40B4-BE49-F238E27FC236}">
                <a16:creationId xmlns:a16="http://schemas.microsoft.com/office/drawing/2014/main" id="{ADAD71AE-11E8-2615-5DA8-B0F2CD7948FF}"/>
              </a:ext>
            </a:extLst>
          </p:cNvPr>
          <p:cNvSpPr txBox="1"/>
          <p:nvPr/>
        </p:nvSpPr>
        <p:spPr>
          <a:xfrm>
            <a:off x="1635315" y="190946"/>
            <a:ext cx="2819400" cy="6247864"/>
          </a:xfrm>
          <a:prstGeom prst="rect">
            <a:avLst/>
          </a:prstGeom>
          <a:noFill/>
        </p:spPr>
        <p:txBody>
          <a:bodyPr wrap="square" rtlCol="0">
            <a:spAutoFit/>
          </a:bodyPr>
          <a:lstStyle/>
          <a:p>
            <a:r>
              <a:rPr lang="da-DK" sz="40000" dirty="0">
                <a:solidFill>
                  <a:srgbClr val="70578B"/>
                </a:solidFill>
              </a:rPr>
              <a:t>?</a:t>
            </a:r>
          </a:p>
        </p:txBody>
      </p:sp>
    </p:spTree>
    <p:extLst>
      <p:ext uri="{BB962C8B-B14F-4D97-AF65-F5344CB8AC3E}">
        <p14:creationId xmlns:p14="http://schemas.microsoft.com/office/powerpoint/2010/main" val="128727481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D3F2-F1FB-FFA4-5ED2-1D97DB5C9E9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3E1EDF-B4EE-5A34-7108-7233D3BD75D4}"/>
              </a:ext>
            </a:extLst>
          </p:cNvPr>
          <p:cNvSpPr/>
          <p:nvPr/>
        </p:nvSpPr>
        <p:spPr>
          <a:xfrm>
            <a:off x="-26171" y="968172"/>
            <a:ext cx="12218171" cy="4285081"/>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65A92331-45E3-3631-8751-0C779AC65E8E}"/>
              </a:ext>
            </a:extLst>
          </p:cNvPr>
          <p:cNvSpPr txBox="1"/>
          <p:nvPr/>
        </p:nvSpPr>
        <p:spPr>
          <a:xfrm>
            <a:off x="1144656" y="1747726"/>
            <a:ext cx="9902687" cy="1815882"/>
          </a:xfrm>
          <a:prstGeom prst="rect">
            <a:avLst/>
          </a:prstGeom>
          <a:noFill/>
        </p:spPr>
        <p:txBody>
          <a:bodyPr wrap="square" rtlCol="0">
            <a:spAutoFit/>
          </a:bodyPr>
          <a:lstStyle/>
          <a:p>
            <a:pPr algn="ctr"/>
            <a:r>
              <a:rPr kumimoji="1" lang="da-DK" sz="2800" b="1" i="0" strike="noStrike" kern="1200" cap="none" spc="0" normalizeH="0" baseline="0" noProof="0" dirty="0">
                <a:ln>
                  <a:noFill/>
                </a:ln>
                <a:solidFill>
                  <a:schemeClr val="bg1"/>
                </a:solidFill>
                <a:effectLst/>
                <a:uLnTx/>
                <a:uFillTx/>
                <a:latin typeface="Calibri" panose="020F0502020204030204"/>
                <a:ea typeface="+mn-ea"/>
                <a:cs typeface="+mn-cs"/>
              </a:rPr>
              <a:t>En dybere forståelse af ADHD's kompleksitet forandrer vores tilgang til behandling. Fra et snævert sygdomsperspektiv bevæger vi os mod en helhedsorienteret støtte og behandling</a:t>
            </a:r>
          </a:p>
          <a:p>
            <a:pPr algn="ctr"/>
            <a:endParaRPr lang="en-US" sz="2800" dirty="0"/>
          </a:p>
        </p:txBody>
      </p:sp>
      <p:sp>
        <p:nvSpPr>
          <p:cNvPr id="13" name="Ellipse 12">
            <a:extLst>
              <a:ext uri="{FF2B5EF4-FFF2-40B4-BE49-F238E27FC236}">
                <a16:creationId xmlns:a16="http://schemas.microsoft.com/office/drawing/2014/main" id="{5706B252-2946-86D0-E873-F0723EC961C5}"/>
              </a:ext>
            </a:extLst>
          </p:cNvPr>
          <p:cNvSpPr/>
          <p:nvPr/>
        </p:nvSpPr>
        <p:spPr>
          <a:xfrm>
            <a:off x="4727813" y="3807600"/>
            <a:ext cx="2710202" cy="2710202"/>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fik 5" descr="Hjerne i hoved med massiv udfyldning">
            <a:extLst>
              <a:ext uri="{FF2B5EF4-FFF2-40B4-BE49-F238E27FC236}">
                <a16:creationId xmlns:a16="http://schemas.microsoft.com/office/drawing/2014/main" id="{B4633088-68D1-4B62-C510-8C0F8BF6F5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84096" y="4223545"/>
            <a:ext cx="1948655" cy="1948655"/>
          </a:xfrm>
          <a:prstGeom prst="rect">
            <a:avLst/>
          </a:prstGeom>
        </p:spPr>
      </p:pic>
    </p:spTree>
    <p:extLst>
      <p:ext uri="{BB962C8B-B14F-4D97-AF65-F5344CB8AC3E}">
        <p14:creationId xmlns:p14="http://schemas.microsoft.com/office/powerpoint/2010/main" val="4265027959"/>
      </p:ext>
    </p:extLst>
  </p:cSld>
  <p:clrMapOvr>
    <a:masterClrMapping/>
  </p:clrMapOvr>
  <p:transition spd="slow">
    <p:push dir="u"/>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Behandlingstilgange</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547198" y="6260294"/>
            <a:ext cx="10478355" cy="484748"/>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en-US" sz="700" dirty="0"/>
              <a:t>1. Surman CBH, Walsh DM. Do Treatments for Adult ADHD Improve Emotional Behavior? A Systematic Review and Analysis. J Atten </a:t>
            </a:r>
            <a:r>
              <a:rPr lang="en-US" sz="700" dirty="0" err="1"/>
              <a:t>Disord</a:t>
            </a:r>
            <a:r>
              <a:rPr lang="en-US" sz="700" dirty="0"/>
              <a:t>. 2022 Dec;26(14):1822-1832. </a:t>
            </a:r>
            <a:r>
              <a:rPr lang="en-US" sz="700" dirty="0" err="1"/>
              <a:t>doi</a:t>
            </a:r>
            <a:r>
              <a:rPr lang="en-US" sz="700" dirty="0"/>
              <a:t>: 10.1177/10870547221110926. </a:t>
            </a:r>
            <a:endParaRPr lang="da-DK" sz="700" dirty="0"/>
          </a:p>
          <a:p>
            <a:pPr marL="0" lvl="1"/>
            <a:r>
              <a:rPr lang="en-US" sz="700" dirty="0"/>
              <a:t>2. </a:t>
            </a:r>
            <a:r>
              <a:rPr lang="en-US" sz="700" dirty="0" err="1"/>
              <a:t>Brikell</a:t>
            </a:r>
            <a:r>
              <a:rPr lang="en-US" sz="700" dirty="0"/>
              <a:t>, I., et al. (2024). Prescription drug use patterns in attention-deficit hyperactivity disorder: A multinational study. The Lancet Psychiatry, 11(1), 16–26. https://doi.org/10.1016/S2215-0366(23)00332-2</a:t>
            </a:r>
            <a:endParaRPr lang="da-DK" sz="700" dirty="0"/>
          </a:p>
          <a:p>
            <a:pPr marL="0" lvl="1" indent="0">
              <a:buNone/>
            </a:pPr>
            <a:endParaRPr lang="en-US" sz="1050" dirty="0"/>
          </a:p>
        </p:txBody>
      </p:sp>
      <p:sp>
        <p:nvSpPr>
          <p:cNvPr id="7" name="Rectangle 3">
            <a:extLst>
              <a:ext uri="{FF2B5EF4-FFF2-40B4-BE49-F238E27FC236}">
                <a16:creationId xmlns:a16="http://schemas.microsoft.com/office/drawing/2014/main" id="{C7ECC0B1-3649-BD28-04E6-7324305C19F7}"/>
              </a:ext>
            </a:extLst>
          </p:cNvPr>
          <p:cNvSpPr/>
          <p:nvPr/>
        </p:nvSpPr>
        <p:spPr>
          <a:xfrm>
            <a:off x="731839"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9" name="Rectangle 10">
            <a:extLst>
              <a:ext uri="{FF2B5EF4-FFF2-40B4-BE49-F238E27FC236}">
                <a16:creationId xmlns:a16="http://schemas.microsoft.com/office/drawing/2014/main" id="{E54DDA3F-E7EB-93C1-3949-D8EAE491F15D}"/>
              </a:ext>
            </a:extLst>
          </p:cNvPr>
          <p:cNvSpPr/>
          <p:nvPr/>
        </p:nvSpPr>
        <p:spPr>
          <a:xfrm>
            <a:off x="731839" y="2193688"/>
            <a:ext cx="2412541" cy="31644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Tekstfelt 39">
            <a:extLst>
              <a:ext uri="{FF2B5EF4-FFF2-40B4-BE49-F238E27FC236}">
                <a16:creationId xmlns:a16="http://schemas.microsoft.com/office/drawing/2014/main" id="{70C6B6F6-4220-0753-4B94-C921F28FF95E}"/>
              </a:ext>
            </a:extLst>
          </p:cNvPr>
          <p:cNvSpPr txBox="1"/>
          <p:nvPr/>
        </p:nvSpPr>
        <p:spPr>
          <a:xfrm>
            <a:off x="948109" y="1406867"/>
            <a:ext cx="1980000"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Medicinsk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behandling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25" name="Tekstfelt 11">
            <a:extLst>
              <a:ext uri="{FF2B5EF4-FFF2-40B4-BE49-F238E27FC236}">
                <a16:creationId xmlns:a16="http://schemas.microsoft.com/office/drawing/2014/main" id="{B42318DF-F222-307A-5E9B-A60E48FBC5A7}"/>
              </a:ext>
            </a:extLst>
          </p:cNvPr>
          <p:cNvSpPr txBox="1"/>
          <p:nvPr/>
        </p:nvSpPr>
        <p:spPr>
          <a:xfrm>
            <a:off x="948109" y="2345093"/>
            <a:ext cx="1980000" cy="178510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Mindsker følelsesmæssige symptomer</a:t>
            </a:r>
          </a:p>
          <a:p>
            <a:pPr marL="252000" indent="-252000">
              <a:spcAft>
                <a:spcPts val="1200"/>
              </a:spcAft>
            </a:pPr>
            <a:r>
              <a:rPr lang="da-DK" sz="1600" dirty="0"/>
              <a:t>Reducerer risiko for irritabilitet</a:t>
            </a:r>
          </a:p>
          <a:p>
            <a:pPr marL="252000" indent="-252000">
              <a:spcAft>
                <a:spcPts val="1200"/>
              </a:spcAft>
            </a:pPr>
            <a:r>
              <a:rPr lang="da-DK" sz="1600" dirty="0"/>
              <a:t>Øger selvregulering</a:t>
            </a:r>
          </a:p>
        </p:txBody>
      </p:sp>
      <p:sp>
        <p:nvSpPr>
          <p:cNvPr id="36" name="Rectangle 3">
            <a:extLst>
              <a:ext uri="{FF2B5EF4-FFF2-40B4-BE49-F238E27FC236}">
                <a16:creationId xmlns:a16="http://schemas.microsoft.com/office/drawing/2014/main" id="{BEBA01C6-19EF-6A33-A261-C289DADB8614}"/>
              </a:ext>
            </a:extLst>
          </p:cNvPr>
          <p:cNvSpPr/>
          <p:nvPr/>
        </p:nvSpPr>
        <p:spPr>
          <a:xfrm>
            <a:off x="3308900"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7" name="Rectangle 10">
            <a:extLst>
              <a:ext uri="{FF2B5EF4-FFF2-40B4-BE49-F238E27FC236}">
                <a16:creationId xmlns:a16="http://schemas.microsoft.com/office/drawing/2014/main" id="{EAE42889-DAB1-8FDB-4141-F516EA4D1101}"/>
              </a:ext>
            </a:extLst>
          </p:cNvPr>
          <p:cNvSpPr/>
          <p:nvPr/>
        </p:nvSpPr>
        <p:spPr>
          <a:xfrm>
            <a:off x="3308900" y="2193688"/>
            <a:ext cx="2412541" cy="31644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8" name="Tekstfelt 39">
            <a:extLst>
              <a:ext uri="{FF2B5EF4-FFF2-40B4-BE49-F238E27FC236}">
                <a16:creationId xmlns:a16="http://schemas.microsoft.com/office/drawing/2014/main" id="{F5EAD1FF-59D6-E3D7-49AA-81A1FB77A863}"/>
              </a:ext>
            </a:extLst>
          </p:cNvPr>
          <p:cNvSpPr txBox="1"/>
          <p:nvPr/>
        </p:nvSpPr>
        <p:spPr>
          <a:xfrm>
            <a:off x="3525170" y="1406867"/>
            <a:ext cx="1980000"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Behandlings</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b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udfordringer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9" name="Tekstfelt 11">
            <a:extLst>
              <a:ext uri="{FF2B5EF4-FFF2-40B4-BE49-F238E27FC236}">
                <a16:creationId xmlns:a16="http://schemas.microsoft.com/office/drawing/2014/main" id="{828209F5-076D-434D-3049-871900D78377}"/>
              </a:ext>
            </a:extLst>
          </p:cNvPr>
          <p:cNvSpPr txBox="1"/>
          <p:nvPr/>
        </p:nvSpPr>
        <p:spPr>
          <a:xfrm>
            <a:off x="3525170" y="2345093"/>
            <a:ext cx="1980000" cy="163121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Over halvdelen stopper inden for første år</a:t>
            </a:r>
          </a:p>
          <a:p>
            <a:pPr marL="252000" indent="-252000">
              <a:spcAft>
                <a:spcPts val="1200"/>
              </a:spcAft>
            </a:pPr>
            <a:r>
              <a:rPr lang="da-DK" sz="1600"/>
              <a:t>Efter 5 år fortsætter kun 30-40% af voksne</a:t>
            </a:r>
            <a:endParaRPr lang="da-DK" sz="1600" dirty="0"/>
          </a:p>
        </p:txBody>
      </p:sp>
      <p:sp>
        <p:nvSpPr>
          <p:cNvPr id="40" name="Rectangle 3">
            <a:extLst>
              <a:ext uri="{FF2B5EF4-FFF2-40B4-BE49-F238E27FC236}">
                <a16:creationId xmlns:a16="http://schemas.microsoft.com/office/drawing/2014/main" id="{59AFA1C6-C047-72D7-1C53-7E363F4F0741}"/>
              </a:ext>
            </a:extLst>
          </p:cNvPr>
          <p:cNvSpPr/>
          <p:nvPr/>
        </p:nvSpPr>
        <p:spPr>
          <a:xfrm>
            <a:off x="5885961"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1" name="Rectangle 10">
            <a:extLst>
              <a:ext uri="{FF2B5EF4-FFF2-40B4-BE49-F238E27FC236}">
                <a16:creationId xmlns:a16="http://schemas.microsoft.com/office/drawing/2014/main" id="{3EB56FFD-B27A-E8F1-8347-A0B5C631C952}"/>
              </a:ext>
            </a:extLst>
          </p:cNvPr>
          <p:cNvSpPr/>
          <p:nvPr/>
        </p:nvSpPr>
        <p:spPr>
          <a:xfrm>
            <a:off x="5885961" y="2193688"/>
            <a:ext cx="2412541" cy="31644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39">
            <a:extLst>
              <a:ext uri="{FF2B5EF4-FFF2-40B4-BE49-F238E27FC236}">
                <a16:creationId xmlns:a16="http://schemas.microsoft.com/office/drawing/2014/main" id="{D4570622-8491-46FE-17FA-C4A5A00744E9}"/>
              </a:ext>
            </a:extLst>
          </p:cNvPr>
          <p:cNvSpPr txBox="1"/>
          <p:nvPr/>
        </p:nvSpPr>
        <p:spPr>
          <a:xfrm>
            <a:off x="6102230" y="1406867"/>
            <a:ext cx="2196271"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Ikke-medicinsk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behandling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43" name="Tekstfelt 11">
            <a:extLst>
              <a:ext uri="{FF2B5EF4-FFF2-40B4-BE49-F238E27FC236}">
                <a16:creationId xmlns:a16="http://schemas.microsoft.com/office/drawing/2014/main" id="{FEF29E7B-DE09-E284-6911-2A6CD19DD023}"/>
              </a:ext>
            </a:extLst>
          </p:cNvPr>
          <p:cNvSpPr txBox="1"/>
          <p:nvPr/>
        </p:nvSpPr>
        <p:spPr>
          <a:xfrm>
            <a:off x="6102231" y="2345093"/>
            <a:ext cx="1777413" cy="1292662"/>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Samtaleterapi</a:t>
            </a:r>
          </a:p>
          <a:p>
            <a:pPr marL="252000" indent="-252000">
              <a:spcAft>
                <a:spcPts val="1200"/>
              </a:spcAft>
            </a:pPr>
            <a:r>
              <a:rPr lang="da-DK" sz="1600" dirty="0"/>
              <a:t>Adfærdsterapi</a:t>
            </a:r>
          </a:p>
          <a:p>
            <a:pPr marL="252000" indent="-252000">
              <a:spcAft>
                <a:spcPts val="1200"/>
              </a:spcAft>
            </a:pPr>
            <a:r>
              <a:rPr lang="da-DK" sz="1600" dirty="0"/>
              <a:t>Socialfærdighedstræning</a:t>
            </a:r>
          </a:p>
        </p:txBody>
      </p:sp>
      <p:pic>
        <p:nvPicPr>
          <p:cNvPr id="2" name="Billede 4" descr="Et billede, der indeholder tegning, skitse, Stregtegning, clipart&#10;&#10;Indhold genereret af kunstig intelligens kan være forkert.">
            <a:extLst>
              <a:ext uri="{FF2B5EF4-FFF2-40B4-BE49-F238E27FC236}">
                <a16:creationId xmlns:a16="http://schemas.microsoft.com/office/drawing/2014/main" id="{7FADCA03-C167-1ECD-D5FB-62479AD11AF0}"/>
              </a:ext>
            </a:extLst>
          </p:cNvPr>
          <p:cNvPicPr>
            <a:picLocks noChangeAspect="1"/>
          </p:cNvPicPr>
          <p:nvPr/>
        </p:nvPicPr>
        <p:blipFill rotWithShape="1">
          <a:blip r:embed="rId2" cstate="screen">
            <a:clrChange>
              <a:clrFrom>
                <a:srgbClr val="FFFFFF"/>
              </a:clrFrom>
              <a:clrTo>
                <a:srgbClr val="FFFFFF">
                  <a:alpha val="0"/>
                </a:srgbClr>
              </a:clrTo>
            </a:clrChange>
            <a:duotone>
              <a:schemeClr val="accent5">
                <a:shade val="45000"/>
                <a:satMod val="135000"/>
              </a:schemeClr>
              <a:prstClr val="white"/>
            </a:duotone>
            <a:alphaModFix amt="40000"/>
            <a:extLst>
              <a:ext uri="{28A0092B-C50C-407E-A947-70E740481C1C}">
                <a14:useLocalDpi xmlns:a14="http://schemas.microsoft.com/office/drawing/2010/main" val="0"/>
              </a:ext>
            </a:extLst>
          </a:blip>
          <a:srcRect t="16366" r="11103" b="14879"/>
          <a:stretch/>
        </p:blipFill>
        <p:spPr>
          <a:xfrm>
            <a:off x="6661605" y="2089951"/>
            <a:ext cx="5530395" cy="3618827"/>
          </a:xfrm>
          <a:prstGeom prst="rect">
            <a:avLst/>
          </a:prstGeom>
        </p:spPr>
      </p:pic>
    </p:spTree>
    <p:extLst>
      <p:ext uri="{BB962C8B-B14F-4D97-AF65-F5344CB8AC3E}">
        <p14:creationId xmlns:p14="http://schemas.microsoft.com/office/powerpoint/2010/main" val="21668070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Mestringsstrategier</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775673"/>
            <a:ext cx="6736416" cy="915635"/>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en-US" sz="700" dirty="0"/>
              <a:t>17.. Öster, C., </a:t>
            </a:r>
            <a:r>
              <a:rPr lang="en-US" sz="700" dirty="0" err="1"/>
              <a:t>Ramklint</a:t>
            </a:r>
            <a:r>
              <a:rPr lang="en-US" sz="700" dirty="0"/>
              <a:t>, M., Meyer, J., &amp; Isaksson, J. (2020). How do adolescents with ADHD perceive stress? Nordic Journal of Psychiatry, 74(2), 123-130. https://doi.org/10.1080/08039488.2019.1648514</a:t>
            </a:r>
            <a:endParaRPr lang="da-DK" sz="700" dirty="0"/>
          </a:p>
          <a:p>
            <a:pPr marL="0" lvl="1" indent="0">
              <a:buNone/>
            </a:pPr>
            <a:endParaRPr lang="en-US" sz="700" dirty="0"/>
          </a:p>
          <a:p>
            <a:pPr marL="0" lvl="1"/>
            <a:r>
              <a:rPr lang="en-US" sz="700" dirty="0"/>
              <a:t>20. Vlasenko, V. V., Rogers, E. G., &amp; Waugh, C. E. (2021). Affect labeling increases intensity of positive emotions. Cognition and Emotion, 35(7), 1350-1364. https://doi.org/10.1080/02699931.2020.1765542</a:t>
            </a:r>
            <a:endParaRPr lang="da-DK" sz="700" dirty="0"/>
          </a:p>
          <a:p>
            <a:pPr marL="0" lvl="1" indent="0">
              <a:buNone/>
            </a:pPr>
            <a:endParaRPr lang="en-US" sz="700" dirty="0"/>
          </a:p>
          <a:p>
            <a:pPr marL="0" lvl="1" indent="0">
              <a:buNone/>
            </a:pPr>
            <a:endParaRPr lang="en-US" sz="1050" dirty="0"/>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Step-back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metoden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69277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Forlad situationen midlertidigt </a:t>
            </a:r>
          </a:p>
          <a:p>
            <a:pPr marL="252000" indent="-252000">
              <a:spcAft>
                <a:spcPts val="1200"/>
              </a:spcAft>
            </a:pPr>
            <a:r>
              <a:rPr lang="da-DK" sz="1600" dirty="0"/>
              <a:t>Mærk efter i kroppen</a:t>
            </a:r>
          </a:p>
          <a:p>
            <a:pPr marL="252000" indent="-252000">
              <a:spcAft>
                <a:spcPts val="1200"/>
              </a:spcAft>
            </a:pPr>
            <a:r>
              <a:rPr lang="da-DK" sz="1600" dirty="0"/>
              <a:t>Sæt ord på følelsen</a:t>
            </a:r>
          </a:p>
          <a:p>
            <a:pPr marL="252000" indent="-252000">
              <a:spcAft>
                <a:spcPts val="1200"/>
              </a:spcAft>
            </a:pPr>
            <a:r>
              <a:rPr lang="da-DK" sz="1600" dirty="0"/>
              <a:t>Tag tid til at reagere</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49885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Praktiske værktøjer: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a:t>Følelsesdagbog</a:t>
            </a:r>
          </a:p>
          <a:p>
            <a:pPr>
              <a:spcAft>
                <a:spcPts val="1200"/>
              </a:spcAft>
            </a:pPr>
            <a:r>
              <a:rPr lang="da-DK"/>
              <a:t>Påmindelsessystemer</a:t>
            </a:r>
          </a:p>
          <a:p>
            <a:pPr>
              <a:spcAft>
                <a:spcPts val="1200"/>
              </a:spcAft>
            </a:pPr>
            <a:r>
              <a:rPr lang="da-DK"/>
              <a:t>Planlægningsværktøjer</a:t>
            </a:r>
          </a:p>
          <a:p>
            <a:pPr>
              <a:spcAft>
                <a:spcPts val="1200"/>
              </a:spcAft>
            </a:pPr>
            <a:r>
              <a:rPr lang="da-DK"/>
              <a:t>Afspændingsteknikker</a:t>
            </a:r>
            <a:endParaRPr lang="da-DK" dirty="0"/>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Kropslige strategier: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Motion og bevægelse</a:t>
            </a:r>
          </a:p>
          <a:p>
            <a:pPr marL="252000" indent="-252000">
              <a:spcAft>
                <a:spcPts val="1200"/>
              </a:spcAft>
            </a:pPr>
            <a:r>
              <a:rPr lang="da-DK" sz="1600"/>
              <a:t>Vejrtrækningsøvelser</a:t>
            </a:r>
          </a:p>
          <a:p>
            <a:pPr marL="252000" indent="-252000">
              <a:spcAft>
                <a:spcPts val="1200"/>
              </a:spcAft>
            </a:pPr>
            <a:r>
              <a:rPr lang="da-DK" sz="1600"/>
              <a:t>Mindfulness</a:t>
            </a:r>
          </a:p>
          <a:p>
            <a:pPr marL="252000" indent="-252000">
              <a:spcAft>
                <a:spcPts val="1200"/>
              </a:spcAft>
            </a:pPr>
            <a:r>
              <a:rPr lang="da-DK" sz="1600"/>
              <a:t>Sansestimulering</a:t>
            </a:r>
            <a:endParaRPr lang="da-DK" sz="1600" dirty="0"/>
          </a:p>
        </p:txBody>
      </p:sp>
    </p:spTree>
    <p:extLst>
      <p:ext uri="{BB962C8B-B14F-4D97-AF65-F5344CB8AC3E}">
        <p14:creationId xmlns:p14="http://schemas.microsoft.com/office/powerpoint/2010/main" val="177607411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Struktur og rutiner</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28849" y="6152960"/>
            <a:ext cx="8107419" cy="430887"/>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da-DK" sz="700" dirty="0"/>
              <a:t>1. Pan, M. R., Zhang, S. Y., Chen, C. L., Qiu, S. W., Liu, L., Li, H. M., &amp; Qian, Q. J. (2023). Bidirectional associations between maladaptive cognitions and emotional symptoms, and their mediating role on the quality of life in adults with ADHD. Frontiers in Psychiatry, 14, 1200522 </a:t>
            </a:r>
            <a:r>
              <a:rPr lang="en-US" sz="700" dirty="0"/>
              <a:t> </a:t>
            </a:r>
            <a:r>
              <a:rPr lang="en-US" sz="700" dirty="0">
                <a:hlinkClick r:id="rId2"/>
              </a:rPr>
              <a:t>https://doi.org/10.3389/fpsyt.2023.1200522</a:t>
            </a:r>
            <a:endParaRPr lang="da-DK" sz="700" dirty="0"/>
          </a:p>
          <a:p>
            <a:pPr marL="0" lvl="1" indent="0">
              <a:buNone/>
            </a:pPr>
            <a:r>
              <a:rPr lang="en-US" sz="700" dirty="0"/>
              <a:t>2.  Sedgwick-Müller, J. A., et al. (2022). University students with ADHD: UK Adult ADHD Network consensus. BMC Psychiatry, 22(1), 292. https://doi.org/10.1186/s12888-022-03987-5</a:t>
            </a:r>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Hverdagsstruktur:</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Faste morgenrutiner</a:t>
            </a:r>
          </a:p>
          <a:p>
            <a:pPr marL="252000" indent="-252000">
              <a:spcAft>
                <a:spcPts val="1200"/>
              </a:spcAft>
            </a:pPr>
            <a:r>
              <a:rPr lang="da-DK" sz="1600" dirty="0"/>
              <a:t>Planlagte pauser</a:t>
            </a:r>
          </a:p>
          <a:p>
            <a:pPr marL="252000" indent="-252000">
              <a:spcAft>
                <a:spcPts val="1200"/>
              </a:spcAft>
            </a:pPr>
            <a:r>
              <a:rPr lang="da-DK" sz="1600" dirty="0"/>
              <a:t>Måltidsstruktur</a:t>
            </a:r>
          </a:p>
          <a:p>
            <a:pPr marL="252000" indent="-252000">
              <a:spcAft>
                <a:spcPts val="1200"/>
              </a:spcAft>
            </a:pPr>
            <a:r>
              <a:rPr lang="da-DK" sz="1600" dirty="0"/>
              <a:t>Faste aftenrutiner</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49885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Uddannelse/arbejde:</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a:t>Opgavestrukturering</a:t>
            </a:r>
          </a:p>
          <a:p>
            <a:pPr>
              <a:spcAft>
                <a:spcPts val="1200"/>
              </a:spcAft>
            </a:pPr>
            <a:r>
              <a:rPr lang="da-DK"/>
              <a:t>Tydelige deadlines</a:t>
            </a:r>
          </a:p>
          <a:p>
            <a:pPr>
              <a:spcAft>
                <a:spcPts val="1200"/>
              </a:spcAft>
            </a:pPr>
            <a:r>
              <a:rPr lang="da-DK"/>
              <a:t>Regelmæssige pauser</a:t>
            </a:r>
          </a:p>
          <a:p>
            <a:pPr>
              <a:spcAft>
                <a:spcPts val="1200"/>
              </a:spcAft>
            </a:pPr>
            <a:r>
              <a:rPr lang="da-DK"/>
              <a:t>Støttende arbejdsmiljø</a:t>
            </a:r>
            <a:endParaRPr lang="da-DK" dirty="0"/>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Sociale strukturer: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Forudsigelige rammer</a:t>
            </a:r>
          </a:p>
          <a:p>
            <a:pPr marL="252000" indent="-252000">
              <a:spcAft>
                <a:spcPts val="1200"/>
              </a:spcAft>
            </a:pPr>
            <a:r>
              <a:rPr lang="da-DK" sz="1600"/>
              <a:t>Klare aftaler</a:t>
            </a:r>
          </a:p>
          <a:p>
            <a:pPr marL="252000" indent="-252000">
              <a:spcAft>
                <a:spcPts val="1200"/>
              </a:spcAft>
            </a:pPr>
            <a:r>
              <a:rPr lang="da-DK" sz="1600"/>
              <a:t>Tilpasset socialt samvær</a:t>
            </a:r>
          </a:p>
          <a:p>
            <a:pPr marL="252000" indent="-252000">
              <a:spcAft>
                <a:spcPts val="1200"/>
              </a:spcAft>
            </a:pPr>
            <a:r>
              <a:rPr lang="da-DK" sz="1600"/>
              <a:t>Genopladningstid</a:t>
            </a:r>
            <a:endParaRPr lang="da-DK" sz="1600" dirty="0"/>
          </a:p>
        </p:txBody>
      </p:sp>
    </p:spTree>
    <p:extLst>
      <p:ext uri="{BB962C8B-B14F-4D97-AF65-F5344CB8AC3E}">
        <p14:creationId xmlns:p14="http://schemas.microsoft.com/office/powerpoint/2010/main" val="102503093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Professionel støtte</a:t>
            </a:r>
            <a:endParaRPr lang="da-DK" baseline="30000" dirty="0">
              <a:solidFill>
                <a:srgbClr val="644D79"/>
              </a:solidFill>
              <a:latin typeface="+mn-lt"/>
            </a:endParaRPr>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Tværfaglig indsats:</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215717"/>
          </a:xfrm>
          <a:prstGeom prst="rect">
            <a:avLst/>
          </a:prstGeom>
          <a:noFill/>
        </p:spPr>
        <p:txBody>
          <a:bodyPr wrap="square" lIns="0" tIns="0" rIns="0" bIns="0">
            <a:spAutoFit/>
          </a:bodyPr>
          <a:lstStyle>
            <a:defPPr>
              <a:defRPr lang="sv-SE"/>
            </a:defPPr>
            <a:lvl1pPr marL="252000" indent="-252000">
              <a:spcAft>
                <a:spcPts val="1200"/>
              </a:spcAft>
              <a:buFont typeface="Arial" panose="020B0604020202020204" pitchFamily="34" charset="0"/>
              <a:buChar char="•"/>
              <a:defRPr sz="1600">
                <a:solidFill>
                  <a:schemeClr val="tx1">
                    <a:lumMod val="65000"/>
                    <a:lumOff val="35000"/>
                  </a:schemeClr>
                </a:solidFill>
              </a:defRPr>
            </a:lvl1pPr>
          </a:lstStyle>
          <a:p>
            <a:r>
              <a:rPr lang="da-DK" dirty="0"/>
              <a:t>Psykologisk rådgivning</a:t>
            </a:r>
          </a:p>
          <a:p>
            <a:r>
              <a:rPr lang="da-DK" dirty="0"/>
              <a:t>Ergo/fysioterapi</a:t>
            </a:r>
          </a:p>
          <a:p>
            <a:r>
              <a:rPr lang="da-DK" dirty="0"/>
              <a:t>Socialrådgivning</a:t>
            </a:r>
          </a:p>
          <a:p>
            <a:r>
              <a:rPr lang="da-DK" dirty="0"/>
              <a:t>Specialpædagogisk støtte</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Gruppebaserede tilbud:</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dirty="0"/>
              <a:t>ADHD-støttegrupper</a:t>
            </a:r>
          </a:p>
          <a:p>
            <a:pPr>
              <a:spcAft>
                <a:spcPts val="1200"/>
              </a:spcAft>
            </a:pPr>
            <a:r>
              <a:rPr lang="da-DK" dirty="0"/>
              <a:t>Pårørendegrupper</a:t>
            </a:r>
          </a:p>
          <a:p>
            <a:pPr>
              <a:spcAft>
                <a:spcPts val="1200"/>
              </a:spcAft>
            </a:pPr>
            <a:r>
              <a:rPr lang="da-DK" dirty="0"/>
              <a:t>Færdighedstræning</a:t>
            </a:r>
          </a:p>
          <a:p>
            <a:pPr>
              <a:spcAft>
                <a:spcPts val="1200"/>
              </a:spcAft>
            </a:pPr>
            <a:r>
              <a:rPr lang="da-DK" dirty="0"/>
              <a:t>Erfaringsudveksling</a:t>
            </a:r>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Uddannelse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arbejde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Særlige støtteordninger</a:t>
            </a:r>
          </a:p>
          <a:p>
            <a:pPr marL="252000" indent="-252000">
              <a:spcAft>
                <a:spcPts val="1200"/>
              </a:spcAft>
            </a:pPr>
            <a:r>
              <a:rPr lang="da-DK" sz="1600"/>
              <a:t>Mentorordninger</a:t>
            </a:r>
          </a:p>
          <a:p>
            <a:pPr marL="252000" indent="-252000">
              <a:spcAft>
                <a:spcPts val="1200"/>
              </a:spcAft>
            </a:pPr>
            <a:r>
              <a:rPr lang="da-DK" sz="1600"/>
              <a:t>Tilpassede arbejdsforhold</a:t>
            </a:r>
          </a:p>
          <a:p>
            <a:pPr marL="252000" indent="-252000">
              <a:spcAft>
                <a:spcPts val="1200"/>
              </a:spcAft>
            </a:pPr>
            <a:r>
              <a:rPr lang="da-DK" sz="1600"/>
              <a:t>Uddannelsesvejledning</a:t>
            </a:r>
            <a:endParaRPr lang="da-DK" sz="1600" dirty="0"/>
          </a:p>
        </p:txBody>
      </p:sp>
      <p:pic>
        <p:nvPicPr>
          <p:cNvPr id="2" name="Billede 4" descr="Et billede, der indeholder tegning, skitse, Stregtegning, clipart&#10;&#10;Indhold genereret af kunstig intelligens kan være forkert.">
            <a:extLst>
              <a:ext uri="{FF2B5EF4-FFF2-40B4-BE49-F238E27FC236}">
                <a16:creationId xmlns:a16="http://schemas.microsoft.com/office/drawing/2014/main" id="{129684BC-2F7E-42EF-D304-08F4D48A8B81}"/>
              </a:ext>
            </a:extLst>
          </p:cNvPr>
          <p:cNvPicPr>
            <a:picLocks noChangeAspect="1"/>
          </p:cNvPicPr>
          <p:nvPr/>
        </p:nvPicPr>
        <p:blipFill rotWithShape="1">
          <a:blip r:embed="rId2" cstate="screen">
            <a:clrChange>
              <a:clrFrom>
                <a:srgbClr val="FFFFFF"/>
              </a:clrFrom>
              <a:clrTo>
                <a:srgbClr val="FFFFFF">
                  <a:alpha val="0"/>
                </a:srgbClr>
              </a:clrTo>
            </a:clrChange>
            <a:duotone>
              <a:schemeClr val="accent5">
                <a:shade val="45000"/>
                <a:satMod val="135000"/>
              </a:schemeClr>
              <a:prstClr val="white"/>
            </a:duotone>
            <a:alphaModFix amt="40000"/>
            <a:extLst>
              <a:ext uri="{28A0092B-C50C-407E-A947-70E740481C1C}">
                <a14:useLocalDpi xmlns:a14="http://schemas.microsoft.com/office/drawing/2010/main" val="0"/>
              </a:ext>
            </a:extLst>
          </a:blip>
          <a:srcRect l="1338"/>
          <a:stretch/>
        </p:blipFill>
        <p:spPr>
          <a:xfrm>
            <a:off x="1" y="3090180"/>
            <a:ext cx="4544676" cy="3224419"/>
          </a:xfrm>
          <a:prstGeom prst="rect">
            <a:avLst/>
          </a:prstGeom>
        </p:spPr>
      </p:pic>
      <p:cxnSp>
        <p:nvCxnSpPr>
          <p:cNvPr id="7" name="Straight Connector 6">
            <a:extLst>
              <a:ext uri="{FF2B5EF4-FFF2-40B4-BE49-F238E27FC236}">
                <a16:creationId xmlns:a16="http://schemas.microsoft.com/office/drawing/2014/main" id="{71495CC7-0279-440C-31E2-20E21DEB7513}"/>
              </a:ext>
            </a:extLst>
          </p:cNvPr>
          <p:cNvCxnSpPr>
            <a:cxnSpLocks/>
          </p:cNvCxnSpPr>
          <p:nvPr/>
        </p:nvCxnSpPr>
        <p:spPr>
          <a:xfrm flipH="1">
            <a:off x="4384032" y="5383253"/>
            <a:ext cx="7807968" cy="0"/>
          </a:xfrm>
          <a:prstGeom prst="line">
            <a:avLst/>
          </a:prstGeom>
          <a:ln w="12700">
            <a:solidFill>
              <a:srgbClr val="BC89BF"/>
            </a:solidFill>
          </a:ln>
        </p:spPr>
        <p:style>
          <a:lnRef idx="1">
            <a:schemeClr val="accent1"/>
          </a:lnRef>
          <a:fillRef idx="0">
            <a:schemeClr val="accent1"/>
          </a:fillRef>
          <a:effectRef idx="0">
            <a:schemeClr val="accent1"/>
          </a:effectRef>
          <a:fontRef idx="minor">
            <a:schemeClr val="tx1"/>
          </a:fontRef>
        </p:style>
      </p:cxnSp>
      <p:sp>
        <p:nvSpPr>
          <p:cNvPr id="27" name="Tekstfelt 7">
            <a:extLst>
              <a:ext uri="{FF2B5EF4-FFF2-40B4-BE49-F238E27FC236}">
                <a16:creationId xmlns:a16="http://schemas.microsoft.com/office/drawing/2014/main" id="{83199629-0E5B-FEE4-ED4A-A39D51C9B42F}"/>
              </a:ext>
            </a:extLst>
          </p:cNvPr>
          <p:cNvSpPr txBox="1"/>
          <p:nvPr/>
        </p:nvSpPr>
        <p:spPr>
          <a:xfrm>
            <a:off x="731837" y="6144141"/>
            <a:ext cx="8272826" cy="700192"/>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da-DK" sz="700" dirty="0"/>
              <a:t>6. Marques, S., Correia-de-Sá, T., Guardiano, M., Sampaio-Maia, B., &amp; Ferreira-Gomes, J. (2024). Emotion dysregulation and depressive symptoms mediate aggression in children with ADHD. Frontiers in Psychiatry, 15, 1329401. https://doi.org/10.3389/fpsyt.2024.1329401</a:t>
            </a:r>
            <a:endParaRPr lang="en-US" sz="700" dirty="0"/>
          </a:p>
          <a:p>
            <a:pPr marL="0" lvl="1"/>
            <a:r>
              <a:rPr lang="en-US" sz="700" dirty="0"/>
              <a:t>21. Think ADHD Resource Hub, 2024 </a:t>
            </a:r>
            <a:r>
              <a:rPr lang="da-DK" sz="700" dirty="0"/>
              <a:t>20. Think ADHD Resource Hub (2024). ADHD and Eating Disorders / ADHD and Money. Clinical Resources. </a:t>
            </a:r>
            <a:r>
              <a:rPr lang="en-US" sz="700" dirty="0">
                <a:hlinkClick r:id="rId3"/>
              </a:rPr>
              <a:t>https://thinkadhd.co.uk/resource-hub</a:t>
            </a:r>
            <a:endParaRPr lang="en-US" sz="700" dirty="0"/>
          </a:p>
          <a:p>
            <a:pPr marL="0" lvl="1" indent="0">
              <a:buNone/>
            </a:pPr>
            <a:r>
              <a:rPr lang="da-DK" sz="700" dirty="0"/>
              <a:t> </a:t>
            </a:r>
          </a:p>
          <a:p>
            <a:pPr marL="0" lvl="1" indent="0">
              <a:buNone/>
            </a:pPr>
            <a:endParaRPr lang="en-US" sz="1050" dirty="0"/>
          </a:p>
        </p:txBody>
      </p:sp>
    </p:spTree>
    <p:extLst>
      <p:ext uri="{BB962C8B-B14F-4D97-AF65-F5344CB8AC3E}">
        <p14:creationId xmlns:p14="http://schemas.microsoft.com/office/powerpoint/2010/main" val="105999314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Opbygning af støttesystemer</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775673"/>
            <a:ext cx="7785146" cy="430887"/>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da-DK" sz="700" dirty="0"/>
              <a:t>1. Marques, S., Correia-de-Sá, T., Guardiano, M., Sampaio-Maia, B., &amp; Ferreira-Gomes, J. (2024). Emotion dysregulation and depressive symptoms mediate aggression in children with ADHD. Frontiers in Psychiatry, 15, 1329401. https://doi.org/10.3389/fpsyt.2024.1329401</a:t>
            </a:r>
          </a:p>
          <a:p>
            <a:pPr marL="0" lvl="1" indent="0">
              <a:buNone/>
            </a:pPr>
            <a:r>
              <a:rPr lang="en-US" sz="700" dirty="0"/>
              <a:t>2. Think ADHD Resource Hub, 2024 https://thinkadhd.co.uk/resource-hub</a:t>
            </a:r>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Personligt</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netværk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Familie og venner</a:t>
            </a:r>
          </a:p>
          <a:p>
            <a:pPr marL="252000" indent="-252000">
              <a:spcAft>
                <a:spcPts val="1200"/>
              </a:spcAft>
            </a:pPr>
            <a:r>
              <a:rPr lang="da-DK" sz="1600" dirty="0"/>
              <a:t>Mentorer</a:t>
            </a:r>
          </a:p>
          <a:p>
            <a:pPr marL="252000" indent="-252000">
              <a:spcAft>
                <a:spcPts val="1200"/>
              </a:spcAft>
            </a:pPr>
            <a:r>
              <a:rPr lang="da-DK" sz="1600" dirty="0"/>
              <a:t>Støttepersoner</a:t>
            </a:r>
          </a:p>
          <a:p>
            <a:pPr marL="252000" indent="-252000">
              <a:spcAft>
                <a:spcPts val="1200"/>
              </a:spcAft>
            </a:pPr>
            <a:r>
              <a:rPr lang="da-DK" sz="1600" dirty="0"/>
              <a:t>Professionelle kontakter</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Praktiske støttesystemer: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a:t>Huslige rutiner</a:t>
            </a:r>
          </a:p>
          <a:p>
            <a:pPr>
              <a:spcAft>
                <a:spcPts val="1200"/>
              </a:spcAft>
            </a:pPr>
            <a:r>
              <a:rPr lang="da-DK"/>
              <a:t>Økonomistyring</a:t>
            </a:r>
          </a:p>
          <a:p>
            <a:pPr>
              <a:spcAft>
                <a:spcPts val="1200"/>
              </a:spcAft>
            </a:pPr>
            <a:r>
              <a:rPr lang="da-DK"/>
              <a:t>Måltidsplanlægning</a:t>
            </a:r>
          </a:p>
          <a:p>
            <a:pPr>
              <a:spcAft>
                <a:spcPts val="1200"/>
              </a:spcAft>
            </a:pPr>
            <a:r>
              <a:rPr lang="da-DK"/>
              <a:t>Aktivitetsstruktur</a:t>
            </a:r>
            <a:endParaRPr lang="da-DK" dirty="0"/>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Professionel</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støtte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Regelmæssig opfølgning</a:t>
            </a:r>
          </a:p>
          <a:p>
            <a:pPr marL="252000" indent="-252000">
              <a:spcAft>
                <a:spcPts val="1200"/>
              </a:spcAft>
            </a:pPr>
            <a:r>
              <a:rPr lang="da-DK" sz="1600"/>
              <a:t>Tilpasning af strategier</a:t>
            </a:r>
          </a:p>
          <a:p>
            <a:pPr marL="252000" indent="-252000">
              <a:spcAft>
                <a:spcPts val="1200"/>
              </a:spcAft>
            </a:pPr>
            <a:r>
              <a:rPr lang="da-DK" sz="1600"/>
              <a:t>Kriseplan</a:t>
            </a:r>
          </a:p>
          <a:p>
            <a:pPr marL="252000" indent="-252000">
              <a:spcAft>
                <a:spcPts val="1200"/>
              </a:spcAft>
            </a:pPr>
            <a:r>
              <a:rPr lang="da-DK" sz="1600"/>
              <a:t>Udviklingsmål</a:t>
            </a:r>
            <a:endParaRPr lang="da-DK" sz="1600" dirty="0"/>
          </a:p>
        </p:txBody>
      </p:sp>
    </p:spTree>
    <p:extLst>
      <p:ext uri="{BB962C8B-B14F-4D97-AF65-F5344CB8AC3E}">
        <p14:creationId xmlns:p14="http://schemas.microsoft.com/office/powerpoint/2010/main" val="125136647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Langsigtet udvikling </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62676" y="5670929"/>
            <a:ext cx="6786197" cy="700192"/>
          </a:xfrm>
          <a:prstGeom prst="rect">
            <a:avLst/>
          </a:prstGeom>
          <a:noFill/>
        </p:spPr>
        <p:txBody>
          <a:bodyPr wrap="square" lIns="0" tIns="0" rIns="0" bIns="0">
            <a:spAutoFit/>
          </a:bodyPr>
          <a:lstStyle/>
          <a:p>
            <a:pPr marL="0" lvl="1" indent="0">
              <a:buNone/>
            </a:pPr>
            <a:r>
              <a:rPr lang="sv-SE" sz="700" dirty="0" err="1"/>
              <a:t>Kilder</a:t>
            </a:r>
            <a:r>
              <a:rPr lang="sv-SE" sz="700" dirty="0"/>
              <a:t>:</a:t>
            </a:r>
          </a:p>
          <a:p>
            <a:pPr marL="0" lvl="1"/>
            <a:r>
              <a:rPr lang="da-DK" sz="700" dirty="0"/>
              <a:t>1.Pan, M. R., Zhang, S. Y., Chen, C. L., Qiu, S. W., Liu, L., Li, H. M., &amp; Qian, Q. J. (2023). Bidirectional associations between maladaptive cognitions and emotional symptoms, and their mediating role on the quality of life in adults with ADHD. Frontiers in Psychiatry, 14, 1200522 </a:t>
            </a:r>
            <a:r>
              <a:rPr lang="en-US" sz="700" dirty="0"/>
              <a:t> </a:t>
            </a:r>
            <a:r>
              <a:rPr lang="en-US" sz="700" dirty="0">
                <a:hlinkClick r:id="rId2"/>
              </a:rPr>
              <a:t>https://doi.org/10.3389/fpsyt.2023.1200522</a:t>
            </a:r>
            <a:endParaRPr lang="en-US" sz="700" dirty="0"/>
          </a:p>
          <a:p>
            <a:pPr marL="0" lvl="1"/>
            <a:r>
              <a:rPr lang="en-US" sz="700" dirty="0"/>
              <a:t>2.Sedgwick-Müller, J. A., et al. (2022). University students with ADHD: UK Adult ADHD Network consensus. BMC Psychiatry, 22(1), 292. https://doi.org/10.1186/s12888-022-03987-5</a:t>
            </a:r>
            <a:r>
              <a:rPr lang="da-DK" sz="700" dirty="0"/>
              <a:t>.</a:t>
            </a:r>
          </a:p>
          <a:p>
            <a:pPr marL="0" lvl="1" indent="0">
              <a:buNone/>
            </a:pPr>
            <a:endParaRPr lang="sv-SE" sz="1050" dirty="0"/>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Personlig udvikling:</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Selvforståelse</a:t>
            </a:r>
          </a:p>
          <a:p>
            <a:pPr marL="252000" indent="-252000">
              <a:spcAft>
                <a:spcPts val="1200"/>
              </a:spcAft>
            </a:pPr>
            <a:r>
              <a:rPr lang="da-DK" sz="1600" dirty="0"/>
              <a:t>Fokus på ressourcer</a:t>
            </a:r>
          </a:p>
          <a:p>
            <a:pPr marL="252000" indent="-252000">
              <a:spcAft>
                <a:spcPts val="1200"/>
              </a:spcAft>
            </a:pPr>
            <a:r>
              <a:rPr lang="da-DK" sz="1600" dirty="0"/>
              <a:t>Mestringsstrategier</a:t>
            </a:r>
          </a:p>
          <a:p>
            <a:pPr marL="252000" indent="-252000">
              <a:spcAft>
                <a:spcPts val="1200"/>
              </a:spcAft>
            </a:pPr>
            <a:r>
              <a:rPr lang="da-DK" sz="1600" dirty="0"/>
              <a:t>Selvaccept</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Faglig udvikling:</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dirty="0"/>
              <a:t>Karriereplanlægning</a:t>
            </a:r>
          </a:p>
          <a:p>
            <a:pPr>
              <a:spcAft>
                <a:spcPts val="1200"/>
              </a:spcAft>
            </a:pPr>
            <a:r>
              <a:rPr lang="da-DK" dirty="0"/>
              <a:t>Kompetenceudvikling</a:t>
            </a:r>
          </a:p>
          <a:p>
            <a:pPr>
              <a:spcAft>
                <a:spcPts val="1200"/>
              </a:spcAft>
            </a:pPr>
            <a:r>
              <a:rPr lang="da-DK" dirty="0"/>
              <a:t>Arbejdstilpasning</a:t>
            </a:r>
          </a:p>
          <a:p>
            <a:pPr>
              <a:spcAft>
                <a:spcPts val="1200"/>
              </a:spcAft>
            </a:pPr>
            <a:r>
              <a:rPr lang="da-DK" dirty="0"/>
              <a:t>Uddannelsesmuligheder</a:t>
            </a:r>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Social udvikling:</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833924"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Relationskompetencer</a:t>
            </a:r>
          </a:p>
          <a:p>
            <a:pPr marL="252000" indent="-252000">
              <a:spcAft>
                <a:spcPts val="1200"/>
              </a:spcAft>
            </a:pPr>
            <a:r>
              <a:rPr lang="da-DK" sz="1600"/>
              <a:t>Kommunikationsfærdigheder</a:t>
            </a:r>
          </a:p>
          <a:p>
            <a:pPr marL="252000" indent="-252000">
              <a:spcAft>
                <a:spcPts val="1200"/>
              </a:spcAft>
            </a:pPr>
            <a:r>
              <a:rPr lang="da-DK" sz="1600"/>
              <a:t>Konfliktløsning</a:t>
            </a:r>
          </a:p>
          <a:p>
            <a:pPr marL="252000" indent="-252000">
              <a:spcAft>
                <a:spcPts val="1200"/>
              </a:spcAft>
            </a:pPr>
            <a:r>
              <a:rPr lang="da-DK" sz="1600"/>
              <a:t>Netværksopbygning</a:t>
            </a:r>
            <a:endParaRPr lang="da-DK" sz="1600" dirty="0"/>
          </a:p>
        </p:txBody>
      </p:sp>
      <p:cxnSp>
        <p:nvCxnSpPr>
          <p:cNvPr id="7" name="Straight Connector 6">
            <a:extLst>
              <a:ext uri="{FF2B5EF4-FFF2-40B4-BE49-F238E27FC236}">
                <a16:creationId xmlns:a16="http://schemas.microsoft.com/office/drawing/2014/main" id="{A0149D90-463B-AB7B-C074-EADA0481FE15}"/>
              </a:ext>
            </a:extLst>
          </p:cNvPr>
          <p:cNvCxnSpPr>
            <a:cxnSpLocks/>
          </p:cNvCxnSpPr>
          <p:nvPr/>
        </p:nvCxnSpPr>
        <p:spPr>
          <a:xfrm flipH="1">
            <a:off x="0" y="6363986"/>
            <a:ext cx="3792243" cy="0"/>
          </a:xfrm>
          <a:prstGeom prst="line">
            <a:avLst/>
          </a:prstGeom>
          <a:ln w="19050">
            <a:solidFill>
              <a:srgbClr val="CBA5D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D064FC-FE91-BC74-B498-B3C868237C76}"/>
              </a:ext>
            </a:extLst>
          </p:cNvPr>
          <p:cNvCxnSpPr>
            <a:cxnSpLocks/>
          </p:cNvCxnSpPr>
          <p:nvPr/>
        </p:nvCxnSpPr>
        <p:spPr>
          <a:xfrm flipH="1">
            <a:off x="8508511" y="4556170"/>
            <a:ext cx="2944031" cy="0"/>
          </a:xfrm>
          <a:prstGeom prst="line">
            <a:avLst/>
          </a:prstGeom>
          <a:ln w="19050">
            <a:solidFill>
              <a:srgbClr val="CBA5D0"/>
            </a:solidFill>
          </a:ln>
        </p:spPr>
        <p:style>
          <a:lnRef idx="1">
            <a:schemeClr val="accent1"/>
          </a:lnRef>
          <a:fillRef idx="0">
            <a:schemeClr val="accent1"/>
          </a:fillRef>
          <a:effectRef idx="0">
            <a:schemeClr val="accent1"/>
          </a:effectRef>
          <a:fontRef idx="minor">
            <a:schemeClr val="tx1"/>
          </a:fontRef>
        </p:style>
      </p:cxnSp>
      <p:pic>
        <p:nvPicPr>
          <p:cNvPr id="21" name="Billede 20">
            <a:extLst>
              <a:ext uri="{FF2B5EF4-FFF2-40B4-BE49-F238E27FC236}">
                <a16:creationId xmlns:a16="http://schemas.microsoft.com/office/drawing/2014/main" id="{8167CACF-90EB-7419-545E-56E0067B4F40}"/>
              </a:ext>
            </a:extLst>
          </p:cNvPr>
          <p:cNvPicPr>
            <a:picLocks noChangeAspect="1"/>
          </p:cNvPicPr>
          <p:nvPr/>
        </p:nvPicPr>
        <p:blipFill>
          <a:blip r:embed="rId3">
            <a:duotone>
              <a:schemeClr val="accent5">
                <a:shade val="45000"/>
                <a:satMod val="135000"/>
              </a:schemeClr>
              <a:prstClr val="white"/>
            </a:duotone>
            <a:alphaModFix amt="40000"/>
          </a:blip>
          <a:stretch>
            <a:fillRect/>
          </a:stretch>
        </p:blipFill>
        <p:spPr>
          <a:xfrm>
            <a:off x="3944042" y="3047413"/>
            <a:ext cx="4328326" cy="4328326"/>
          </a:xfrm>
          <a:prstGeom prst="rect">
            <a:avLst/>
          </a:prstGeom>
        </p:spPr>
      </p:pic>
    </p:spTree>
    <p:extLst>
      <p:ext uri="{BB962C8B-B14F-4D97-AF65-F5344CB8AC3E}">
        <p14:creationId xmlns:p14="http://schemas.microsoft.com/office/powerpoint/2010/main" val="171774607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049883D8-56DC-6E2B-3DA3-123876352748}"/>
              </a:ext>
            </a:extLst>
          </p:cNvPr>
          <p:cNvSpPr/>
          <p:nvPr/>
        </p:nvSpPr>
        <p:spPr>
          <a:xfrm>
            <a:off x="9528313" y="6215270"/>
            <a:ext cx="2663687" cy="6427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2066895"/>
              <a:ext cx="8636080" cy="707886"/>
            </a:xfrm>
            <a:prstGeom prst="rect">
              <a:avLst/>
            </a:prstGeom>
            <a:noFill/>
          </p:spPr>
          <p:txBody>
            <a:bodyPr wrap="square">
              <a:spAutoFit/>
            </a:bodyPr>
            <a:lstStyle/>
            <a:p>
              <a:pPr algn="l"/>
              <a:r>
                <a:rPr lang="da-DK" sz="2000" b="1" dirty="0">
                  <a:solidFill>
                    <a:srgbClr val="70578B"/>
                  </a:solidFill>
                  <a:latin typeface="Calibri-Bold"/>
                </a:rPr>
                <a:t>Hjernen fungerer ikke helt så godt på nogle områder, som hjælper med at hold styr på tanker og følelser </a:t>
              </a: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2066895"/>
              <a:ext cx="9035556" cy="400110"/>
            </a:xfrm>
            <a:prstGeom prst="rect">
              <a:avLst/>
            </a:prstGeom>
            <a:noFill/>
          </p:spPr>
          <p:txBody>
            <a:bodyPr wrap="square">
              <a:spAutoFit/>
            </a:bodyPr>
            <a:lstStyle/>
            <a:p>
              <a:pPr marL="0" indent="0">
                <a:buNone/>
              </a:pPr>
              <a:r>
                <a:rPr lang="da-DK" sz="2000" b="1" dirty="0">
                  <a:solidFill>
                    <a:srgbClr val="70578B"/>
                  </a:solidFill>
                  <a:latin typeface="Calibri-Bold"/>
                </a:rPr>
                <a:t>De anderledes måde hjernen hos personer med ADHD fungerer </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2066895"/>
              <a:ext cx="9035556" cy="400110"/>
            </a:xfrm>
            <a:prstGeom prst="rect">
              <a:avLst/>
            </a:prstGeom>
            <a:noFill/>
          </p:spPr>
          <p:txBody>
            <a:bodyPr wrap="square">
              <a:spAutoFit/>
            </a:bodyPr>
            <a:lstStyle/>
            <a:p>
              <a:pPr marL="0" indent="0">
                <a:buNone/>
              </a:pPr>
              <a:r>
                <a:rPr lang="da-DK" sz="2000" b="1" dirty="0">
                  <a:solidFill>
                    <a:srgbClr val="70578B"/>
                  </a:solidFill>
                  <a:latin typeface="Calibri-Bold"/>
                </a:rPr>
                <a:t>Forståelse er vejen til hensigtsmæssig behandling og støtte</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77133"/>
              <a:ext cx="8636080" cy="707886"/>
            </a:xfrm>
            <a:prstGeom prst="rect">
              <a:avLst/>
            </a:prstGeom>
            <a:noFill/>
          </p:spPr>
          <p:txBody>
            <a:bodyPr wrap="square">
              <a:spAutoFit/>
            </a:bodyPr>
            <a:lstStyle/>
            <a:p>
              <a:pPr algn="l"/>
              <a:r>
                <a:rPr lang="da-DK" sz="2000" b="1" dirty="0">
                  <a:solidFill>
                    <a:srgbClr val="70578B"/>
                  </a:solidFill>
                  <a:latin typeface="Calibri-Bold"/>
                </a:rPr>
                <a:t>Take-home message: ADHD betyder, at hjernen arbejder på en særlig måde, som påvirker både </a:t>
              </a:r>
              <a:r>
                <a:rPr lang="da-DK" sz="2000" b="1" u="sng" dirty="0">
                  <a:solidFill>
                    <a:srgbClr val="70578B"/>
                  </a:solidFill>
                  <a:latin typeface="Calibri-Bold"/>
                </a:rPr>
                <a:t>følelser</a:t>
              </a:r>
              <a:r>
                <a:rPr lang="da-DK" sz="2000" b="1" dirty="0">
                  <a:solidFill>
                    <a:srgbClr val="70578B"/>
                  </a:solidFill>
                  <a:latin typeface="Calibri-Bold"/>
                </a:rPr>
                <a:t> og evnen til </a:t>
              </a:r>
              <a:r>
                <a:rPr lang="da-DK" sz="2000" b="1" u="sng" dirty="0">
                  <a:solidFill>
                    <a:srgbClr val="70578B"/>
                  </a:solidFill>
                  <a:latin typeface="Calibri-Bold"/>
                </a:rPr>
                <a:t>at planlægge og styre ting i hverdagen</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90783572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sz="5000" b="1" dirty="0">
                <a:solidFill>
                  <a:srgbClr val="70578B"/>
                </a:solidFill>
                <a:latin typeface="Calibri" panose="020F0502020204030204" pitchFamily="34" charset="0"/>
                <a:cs typeface="Calibri" panose="020F0502020204030204" pitchFamily="34" charset="0"/>
              </a:rPr>
              <a:t>Afslutning</a:t>
            </a:r>
            <a:endParaRPr sz="5000" b="1"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b="1" kern="0" dirty="0">
                <a:solidFill>
                  <a:srgbClr val="70578B"/>
                </a:solidFill>
                <a:latin typeface="Calibri" panose="020F0502020204030204" pitchFamily="34" charset="0"/>
                <a:cs typeface="Calibri" panose="020F0502020204030204" pitchFamily="34" charset="0"/>
              </a:rPr>
              <a:t>Denne præsentation er lavet af Rasmus Holm, Specialpsykolog i psykiatri, i samarbejde </a:t>
            </a:r>
          </a:p>
          <a:p>
            <a:pPr>
              <a:lnSpc>
                <a:spcPct val="115000"/>
              </a:lnSpc>
              <a:spcAft>
                <a:spcPts val="800"/>
              </a:spcAft>
              <a:buNone/>
            </a:pPr>
            <a:r>
              <a:rPr lang="da-DK" sz="2000" b="1" kern="0" dirty="0">
                <a:solidFill>
                  <a:srgbClr val="70578B"/>
                </a:solidFill>
                <a:latin typeface="Calibri" panose="020F0502020204030204" pitchFamily="34" charset="0"/>
                <a:cs typeface="Calibri" panose="020F0502020204030204" pitchFamily="34" charset="0"/>
              </a:rPr>
              <a:t>med Takeda Pharma A/S.</a:t>
            </a: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5116906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D232-C119-7FAD-B29B-FF760E4AF2B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49A9D2-1BEB-E5DA-88E7-02313D3ECAAB}"/>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76279E8-0703-DCB2-76BC-FFD8EEE93B39}"/>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defPPr>
              <a:defRPr lang="sv-SE"/>
            </a:defPPr>
            <a:lvl1pPr marL="0" algn="r" defTabSz="415778" rtl="0" eaLnBrk="1" latinLnBrk="0" hangingPunct="1">
              <a:defRPr sz="800" b="1" kern="1200" spc="100" baseline="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6F09B92D-D112-41DE-D006-E8ED100FC0E5}"/>
              </a:ext>
            </a:extLst>
          </p:cNvPr>
          <p:cNvSpPr/>
          <p:nvPr/>
        </p:nvSpPr>
        <p:spPr>
          <a:xfrm>
            <a:off x="217487" y="885825"/>
            <a:ext cx="11757025" cy="534352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14350" defTabSz="914400">
              <a:lnSpc>
                <a:spcPct val="90000"/>
              </a:lnSpc>
              <a:spcBef>
                <a:spcPts val="1000"/>
              </a:spcBef>
              <a:buFont typeface="+mj-lt"/>
              <a:buAutoNum type="arabicPeriod"/>
            </a:pPr>
            <a:r>
              <a:rPr lang="en-US" sz="800" dirty="0">
                <a:solidFill>
                  <a:schemeClr val="tx1"/>
                </a:solidFill>
              </a:rPr>
              <a:t>Biederman, J., Spencer, T. J., Petty, C., Hyder, L. L., O'Connor, K. B., Surman, C. B., &amp; Faraone, S. V. (2012). Longitudinal course of deficient emotional self-regulation CBCL profile in youth with ADHD: prospective controlled study. </a:t>
            </a:r>
            <a:br>
              <a:rPr lang="en-US" sz="800" dirty="0">
                <a:solidFill>
                  <a:schemeClr val="tx1"/>
                </a:solidFill>
              </a:rPr>
            </a:br>
            <a:r>
              <a:rPr lang="en-US" sz="800" dirty="0">
                <a:solidFill>
                  <a:schemeClr val="tx1"/>
                </a:solidFill>
              </a:rPr>
              <a:t>                         Neuropsychiatric Disease and  Treatment, 267–276. https://doi.org/10.2147/NDT.S29670</a:t>
            </a:r>
          </a:p>
          <a:p>
            <a:pPr indent="-514350" defTabSz="914400">
              <a:lnSpc>
                <a:spcPct val="90000"/>
              </a:lnSpc>
              <a:spcBef>
                <a:spcPts val="1000"/>
              </a:spcBef>
              <a:buFont typeface="+mj-lt"/>
              <a:buAutoNum type="arabicPeriod"/>
            </a:pPr>
            <a:r>
              <a:rPr lang="en-US" sz="800" dirty="0">
                <a:solidFill>
                  <a:schemeClr val="tx1"/>
                </a:solidFill>
              </a:rPr>
              <a:t>Shaw, P., </a:t>
            </a:r>
            <a:r>
              <a:rPr lang="en-US" sz="800" dirty="0" err="1">
                <a:solidFill>
                  <a:schemeClr val="tx1"/>
                </a:solidFill>
              </a:rPr>
              <a:t>Stringaris</a:t>
            </a:r>
            <a:r>
              <a:rPr lang="en-US" sz="800" dirty="0">
                <a:solidFill>
                  <a:schemeClr val="tx1"/>
                </a:solidFill>
              </a:rPr>
              <a:t>, A., Nigg, J., &amp; </a:t>
            </a:r>
            <a:r>
              <a:rPr lang="en-US" sz="800" dirty="0" err="1">
                <a:solidFill>
                  <a:schemeClr val="tx1"/>
                </a:solidFill>
              </a:rPr>
              <a:t>Leibenluft</a:t>
            </a:r>
            <a:r>
              <a:rPr lang="en-US" sz="800" dirty="0">
                <a:solidFill>
                  <a:schemeClr val="tx1"/>
                </a:solidFill>
              </a:rPr>
              <a:t>, E. (2014). Emotion dysregulation in ADHD. American Journal of Psychiatry, 171(3), 276–293. https://doi.org/10.1176/appi.ajp.2013.13070966</a:t>
            </a:r>
          </a:p>
          <a:p>
            <a:pPr indent="-514350" defTabSz="914400">
              <a:lnSpc>
                <a:spcPct val="90000"/>
              </a:lnSpc>
              <a:spcBef>
                <a:spcPts val="1000"/>
              </a:spcBef>
              <a:buFont typeface="+mj-lt"/>
              <a:buAutoNum type="arabicPeriod"/>
            </a:pPr>
            <a:r>
              <a:rPr lang="en-US" sz="800" dirty="0" err="1">
                <a:solidFill>
                  <a:schemeClr val="tx1"/>
                </a:solidFill>
              </a:rPr>
              <a:t>Kooij</a:t>
            </a:r>
            <a:r>
              <a:rPr lang="en-US" sz="800" dirty="0">
                <a:solidFill>
                  <a:schemeClr val="tx1"/>
                </a:solidFill>
              </a:rPr>
              <a:t>, J. J. S., </a:t>
            </a:r>
            <a:r>
              <a:rPr lang="en-US" sz="800" dirty="0" err="1">
                <a:solidFill>
                  <a:schemeClr val="tx1"/>
                </a:solidFill>
              </a:rPr>
              <a:t>Bijlenga</a:t>
            </a:r>
            <a:r>
              <a:rPr lang="en-US" sz="800" dirty="0">
                <a:solidFill>
                  <a:schemeClr val="tx1"/>
                </a:solidFill>
              </a:rPr>
              <a:t>, D., Salerno, L., et al. (2019). Updated European Consensus Statement on adult ADHD diagnosis and treatment. European Psychiatry, 56, 14–34. https://doi.org/10.1016/j.eurpsy.2018.11.001</a:t>
            </a:r>
          </a:p>
          <a:p>
            <a:pPr indent="-514350" defTabSz="914400">
              <a:lnSpc>
                <a:spcPct val="90000"/>
              </a:lnSpc>
              <a:spcBef>
                <a:spcPts val="1000"/>
              </a:spcBef>
              <a:buFont typeface="+mj-lt"/>
              <a:buAutoNum type="arabicPeriod"/>
            </a:pPr>
            <a:r>
              <a:rPr lang="en-US" sz="800" dirty="0">
                <a:solidFill>
                  <a:schemeClr val="tx1"/>
                </a:solidFill>
              </a:rPr>
              <a:t>Hirsch, O., </a:t>
            </a:r>
            <a:r>
              <a:rPr lang="en-US" sz="800" dirty="0" err="1">
                <a:solidFill>
                  <a:schemeClr val="tx1"/>
                </a:solidFill>
              </a:rPr>
              <a:t>Chavanon</a:t>
            </a:r>
            <a:r>
              <a:rPr lang="en-US" sz="800" dirty="0">
                <a:solidFill>
                  <a:schemeClr val="tx1"/>
                </a:solidFill>
              </a:rPr>
              <a:t>, M., Riechmann, E., &amp; Christiansen, H. (2018). Emotional dysregulation is a primary symptom in adult ADHD. Journal of Affective Disorders, 232, 41–47. https://doi.org/10.1016/j.jad.2018.02.001</a:t>
            </a:r>
          </a:p>
          <a:p>
            <a:pPr indent="-514350" defTabSz="914400">
              <a:lnSpc>
                <a:spcPct val="90000"/>
              </a:lnSpc>
              <a:spcBef>
                <a:spcPts val="1000"/>
              </a:spcBef>
              <a:buFont typeface="+mj-lt"/>
              <a:buAutoNum type="arabicPeriod"/>
            </a:pPr>
            <a:r>
              <a:rPr lang="en-US" sz="800" dirty="0">
                <a:solidFill>
                  <a:schemeClr val="tx1"/>
                </a:solidFill>
              </a:rPr>
              <a:t>ADHD Centre, UK Research Department (2023). Clinical Guidelines and Research Overview. https://www.adhdcentre.co.uk/advancements-in-adhd-research-and-treatment-what-it-means-for-patients/</a:t>
            </a:r>
          </a:p>
          <a:p>
            <a:pPr indent="-514350" defTabSz="914400">
              <a:lnSpc>
                <a:spcPct val="90000"/>
              </a:lnSpc>
              <a:spcBef>
                <a:spcPts val="1000"/>
              </a:spcBef>
              <a:buFont typeface="+mj-lt"/>
              <a:buAutoNum type="arabicPeriod"/>
            </a:pPr>
            <a:r>
              <a:rPr lang="en-US" sz="800" dirty="0">
                <a:solidFill>
                  <a:schemeClr val="tx1"/>
                </a:solidFill>
              </a:rPr>
              <a:t>Marques, S., Correia-de-Sá, T., Guardiano, M., Sampaio-Maia, B., &amp; Ferreira-Gomes, J. (2024). Emotion dysregulation and depressive symptoms mediate aggression in children with ADHD. Frontiers in Psychiatry, 15, 1329401.         </a:t>
            </a:r>
            <a:br>
              <a:rPr lang="en-US" sz="800" dirty="0">
                <a:solidFill>
                  <a:schemeClr val="tx1"/>
                </a:solidFill>
              </a:rPr>
            </a:br>
            <a:r>
              <a:rPr lang="en-US" sz="800" dirty="0">
                <a:solidFill>
                  <a:schemeClr val="tx1"/>
                </a:solidFill>
              </a:rPr>
              <a:t>                         https://doi.org/10.3389/fpsyt.2024.1329401</a:t>
            </a:r>
          </a:p>
          <a:p>
            <a:pPr indent="-514350" defTabSz="914400">
              <a:lnSpc>
                <a:spcPct val="90000"/>
              </a:lnSpc>
              <a:spcBef>
                <a:spcPts val="1000"/>
              </a:spcBef>
              <a:buFont typeface="+mj-lt"/>
              <a:buAutoNum type="arabicPeriod"/>
            </a:pPr>
            <a:r>
              <a:rPr lang="en-US" sz="800" dirty="0">
                <a:solidFill>
                  <a:schemeClr val="tx1"/>
                </a:solidFill>
              </a:rPr>
              <a:t>Pan, M. R., Zhang, S. Y., Chen, C. L., Qiu, S. W., Liu, L., Li, H. M., &amp; Qian, Q. J. (2023). Bidirectional associations between maladaptive cognitions and emotional symptoms, and their mediating role on the quality of life in adults with ADHD. </a:t>
            </a:r>
            <a:br>
              <a:rPr lang="en-US" sz="800" dirty="0">
                <a:solidFill>
                  <a:schemeClr val="tx1"/>
                </a:solidFill>
              </a:rPr>
            </a:br>
            <a:r>
              <a:rPr lang="en-US" sz="800" dirty="0">
                <a:solidFill>
                  <a:schemeClr val="tx1"/>
                </a:solidFill>
              </a:rPr>
              <a:t>                        Frontiers in Psychiatry, 14, 1200522. https://doi.org/10.3389/fpsyt.2023.1200522</a:t>
            </a:r>
          </a:p>
          <a:p>
            <a:pPr indent="-514350" defTabSz="914400">
              <a:lnSpc>
                <a:spcPct val="90000"/>
              </a:lnSpc>
              <a:spcBef>
                <a:spcPts val="1000"/>
              </a:spcBef>
              <a:buFont typeface="+mj-lt"/>
              <a:buAutoNum type="arabicPeriod"/>
            </a:pPr>
            <a:r>
              <a:rPr lang="en-US" sz="800" dirty="0">
                <a:solidFill>
                  <a:schemeClr val="tx1"/>
                </a:solidFill>
              </a:rPr>
              <a:t>Arnsten, A.F.T. (2009). Toward a New Understanding of Attention-Deficit Hyperactivity Disorder Pathophysiology. CNS Drugs, 23(Suppl 1), 33–41. https://doi.org/10.2165/00023210-200923000-00005</a:t>
            </a:r>
          </a:p>
          <a:p>
            <a:pPr indent="-514350" defTabSz="914400">
              <a:lnSpc>
                <a:spcPct val="90000"/>
              </a:lnSpc>
              <a:spcBef>
                <a:spcPts val="1000"/>
              </a:spcBef>
              <a:buFont typeface="+mj-lt"/>
              <a:buAutoNum type="arabicPeriod"/>
            </a:pPr>
            <a:r>
              <a:rPr lang="en-US" sz="800" dirty="0" err="1">
                <a:solidFill>
                  <a:schemeClr val="tx1"/>
                </a:solidFill>
              </a:rPr>
              <a:t>Hulvershorn</a:t>
            </a:r>
            <a:r>
              <a:rPr lang="en-US" sz="800" dirty="0">
                <a:solidFill>
                  <a:schemeClr val="tx1"/>
                </a:solidFill>
              </a:rPr>
              <a:t>, L. A., et al. (2014). Abnormal amygdala connectivity linked to emotional lability in children with ADHD. Journal of the American Academy of Child &amp; Adolescent Psychiatry, 53(3), 351–361. https://doi.org/10.1016/j.jaac.2013.12.022</a:t>
            </a:r>
          </a:p>
          <a:p>
            <a:pPr indent="-514350" defTabSz="914400">
              <a:lnSpc>
                <a:spcPct val="90000"/>
              </a:lnSpc>
              <a:spcBef>
                <a:spcPts val="1000"/>
              </a:spcBef>
              <a:buFont typeface="+mj-lt"/>
              <a:buAutoNum type="arabicPeriod"/>
            </a:pPr>
            <a:r>
              <a:rPr lang="en-US" sz="800" dirty="0" err="1">
                <a:solidFill>
                  <a:schemeClr val="tx1"/>
                </a:solidFill>
              </a:rPr>
              <a:t>Ginapp</a:t>
            </a:r>
            <a:r>
              <a:rPr lang="en-US" sz="800" dirty="0">
                <a:solidFill>
                  <a:schemeClr val="tx1"/>
                </a:solidFill>
              </a:rPr>
              <a:t>, C. M., et al. (2023). “Dysregulated not deficit”: A qualitative study on symptomatology of ADHD in young adults. </a:t>
            </a:r>
            <a:r>
              <a:rPr lang="en-US" sz="800" dirty="0" err="1">
                <a:solidFill>
                  <a:schemeClr val="tx1"/>
                </a:solidFill>
              </a:rPr>
              <a:t>PLoS</a:t>
            </a:r>
            <a:r>
              <a:rPr lang="en-US" sz="800" dirty="0">
                <a:solidFill>
                  <a:schemeClr val="tx1"/>
                </a:solidFill>
              </a:rPr>
              <a:t> ONE, 18(10), e0292721. https://doi.org/10.1371/journal.pone.0292721</a:t>
            </a:r>
          </a:p>
          <a:p>
            <a:pPr indent="-514350" defTabSz="914400">
              <a:lnSpc>
                <a:spcPct val="90000"/>
              </a:lnSpc>
              <a:spcBef>
                <a:spcPts val="1000"/>
              </a:spcBef>
              <a:buFont typeface="+mj-lt"/>
              <a:buAutoNum type="arabicPeriod"/>
            </a:pPr>
            <a:r>
              <a:rPr lang="en-US" sz="800" dirty="0" err="1">
                <a:solidFill>
                  <a:schemeClr val="tx1"/>
                </a:solidFill>
              </a:rPr>
              <a:t>Karalunas</a:t>
            </a:r>
            <a:r>
              <a:rPr lang="en-US" sz="800" dirty="0">
                <a:solidFill>
                  <a:schemeClr val="tx1"/>
                </a:solidFill>
              </a:rPr>
              <a:t>, S. L., Gustafsson, H. C., Fair, D., Musser, E. D., &amp; Nigg, J. T. (2019). Do we need an irritable subtype of ADHD? Psychological Assessment, 31(2), 236–247. https://doi.org/10.1037/pas0000664</a:t>
            </a:r>
          </a:p>
          <a:p>
            <a:pPr indent="-514350" defTabSz="914400">
              <a:lnSpc>
                <a:spcPct val="90000"/>
              </a:lnSpc>
              <a:spcBef>
                <a:spcPts val="1000"/>
              </a:spcBef>
              <a:buFont typeface="+mj-lt"/>
              <a:buAutoNum type="arabicPeriod"/>
            </a:pPr>
            <a:r>
              <a:rPr lang="en-US" sz="800" dirty="0" err="1">
                <a:solidFill>
                  <a:schemeClr val="tx1"/>
                </a:solidFill>
              </a:rPr>
              <a:t>Bodalski</a:t>
            </a:r>
            <a:r>
              <a:rPr lang="en-US" sz="800" dirty="0">
                <a:solidFill>
                  <a:schemeClr val="tx1"/>
                </a:solidFill>
              </a:rPr>
              <a:t>, E. A., Flory, K., Canu, W. H., et al. (2023). ADHD Symptoms and Procrastination in College Students: The Roles of Emotion Dysregulation and Self-Esteem. J </a:t>
            </a:r>
            <a:r>
              <a:rPr lang="en-US" sz="800" dirty="0" err="1">
                <a:solidFill>
                  <a:schemeClr val="tx1"/>
                </a:solidFill>
              </a:rPr>
              <a:t>Psychopathol</a:t>
            </a:r>
            <a:r>
              <a:rPr lang="en-US" sz="800" dirty="0">
                <a:solidFill>
                  <a:schemeClr val="tx1"/>
                </a:solidFill>
              </a:rPr>
              <a:t> </a:t>
            </a:r>
            <a:r>
              <a:rPr lang="en-US" sz="800" dirty="0" err="1">
                <a:solidFill>
                  <a:schemeClr val="tx1"/>
                </a:solidFill>
              </a:rPr>
              <a:t>Behav</a:t>
            </a:r>
            <a:r>
              <a:rPr lang="en-US" sz="800" dirty="0">
                <a:solidFill>
                  <a:schemeClr val="tx1"/>
                </a:solidFill>
              </a:rPr>
              <a:t> Assess, 45, 48–57. https://doi.org/10.1007/s10862-022-09996-2</a:t>
            </a:r>
          </a:p>
          <a:p>
            <a:pPr indent="-514350" defTabSz="914400">
              <a:lnSpc>
                <a:spcPct val="90000"/>
              </a:lnSpc>
              <a:spcBef>
                <a:spcPts val="1000"/>
              </a:spcBef>
              <a:buFont typeface="+mj-lt"/>
              <a:buAutoNum type="arabicPeriod"/>
            </a:pPr>
            <a:r>
              <a:rPr lang="en-US" sz="800" dirty="0">
                <a:solidFill>
                  <a:schemeClr val="tx1"/>
                </a:solidFill>
              </a:rPr>
              <a:t>Sarkis, S. (2024). Understanding ADHD: Navigating Guilt and Shame. Psychology Today.</a:t>
            </a:r>
          </a:p>
          <a:p>
            <a:pPr indent="-514350" defTabSz="914400">
              <a:lnSpc>
                <a:spcPct val="90000"/>
              </a:lnSpc>
              <a:spcBef>
                <a:spcPts val="1000"/>
              </a:spcBef>
              <a:buFont typeface="+mj-lt"/>
              <a:buAutoNum type="arabicPeriod"/>
            </a:pPr>
            <a:r>
              <a:rPr lang="en-US" sz="800" dirty="0">
                <a:solidFill>
                  <a:schemeClr val="tx1"/>
                </a:solidFill>
              </a:rPr>
              <a:t>Sedgwick-Müller, J. A., et al. (2022). University students with ADHD: UK Adult ADHD Network consensus. BMC Psychiatry, 22(1), 292. https://doi.org/10.1186/s12888-022-03987-5</a:t>
            </a:r>
          </a:p>
          <a:p>
            <a:pPr indent="-514350" defTabSz="914400">
              <a:lnSpc>
                <a:spcPct val="90000"/>
              </a:lnSpc>
              <a:spcBef>
                <a:spcPts val="1000"/>
              </a:spcBef>
              <a:buFont typeface="+mj-lt"/>
              <a:buAutoNum type="arabicPeriod"/>
            </a:pPr>
            <a:r>
              <a:rPr lang="en-US" sz="800" dirty="0">
                <a:solidFill>
                  <a:schemeClr val="tx1"/>
                </a:solidFill>
              </a:rPr>
              <a:t>Graziano, P. A., &amp; Garcia, A. (2016). ADHD and children's emotion dysregulation: A meta-analysis. Clinical Psychology Review, 46, 106–123. https://doi.org/10.1016/j.cpr.2016.04.005</a:t>
            </a:r>
          </a:p>
          <a:p>
            <a:pPr indent="-514350" defTabSz="914400">
              <a:lnSpc>
                <a:spcPct val="90000"/>
              </a:lnSpc>
              <a:spcBef>
                <a:spcPts val="1000"/>
              </a:spcBef>
              <a:buFont typeface="+mj-lt"/>
              <a:buAutoNum type="arabicPeriod"/>
            </a:pPr>
            <a:r>
              <a:rPr lang="en-US" sz="800" dirty="0">
                <a:solidFill>
                  <a:schemeClr val="tx1"/>
                </a:solidFill>
              </a:rPr>
              <a:t>Green, R. (2024). What Is the ADHD Tax? Certain characteristics of ADHD can take a financial toll. Clinical Review. https://www.verywellmind.com/the-financial-toll-of-living-with-adhd-6744610</a:t>
            </a:r>
          </a:p>
          <a:p>
            <a:pPr indent="-514350" defTabSz="914400">
              <a:lnSpc>
                <a:spcPct val="90000"/>
              </a:lnSpc>
              <a:spcBef>
                <a:spcPts val="1000"/>
              </a:spcBef>
              <a:buFont typeface="+mj-lt"/>
              <a:buAutoNum type="arabicPeriod"/>
            </a:pPr>
            <a:r>
              <a:rPr lang="en-US" sz="800" dirty="0">
                <a:solidFill>
                  <a:schemeClr val="tx1"/>
                </a:solidFill>
              </a:rPr>
              <a:t>Öster, C., </a:t>
            </a:r>
            <a:r>
              <a:rPr lang="en-US" sz="800" dirty="0" err="1">
                <a:solidFill>
                  <a:schemeClr val="tx1"/>
                </a:solidFill>
              </a:rPr>
              <a:t>Ramklint</a:t>
            </a:r>
            <a:r>
              <a:rPr lang="en-US" sz="800" dirty="0">
                <a:solidFill>
                  <a:schemeClr val="tx1"/>
                </a:solidFill>
              </a:rPr>
              <a:t>, M., Meyer, J., &amp; Isaksson, J. (2020). How do adolescents with ADHD perceive stress? Nordic Journal of Psychiatry, 74(2), 123–130. https://doi.org/10.1080/08039488.2019.1648514</a:t>
            </a:r>
          </a:p>
          <a:p>
            <a:pPr indent="-514350" defTabSz="914400">
              <a:lnSpc>
                <a:spcPct val="90000"/>
              </a:lnSpc>
              <a:spcBef>
                <a:spcPts val="1000"/>
              </a:spcBef>
              <a:buFont typeface="+mj-lt"/>
              <a:buAutoNum type="arabicPeriod"/>
            </a:pPr>
            <a:r>
              <a:rPr lang="en-US" sz="800" dirty="0">
                <a:solidFill>
                  <a:schemeClr val="tx1"/>
                </a:solidFill>
              </a:rPr>
              <a:t>Surman, C. B. H., &amp; Walsh, D. M. (2022). Do Treatments for Adult ADHD Improve Emotional Behavior? A Systematic Review and Analysis. J Atten </a:t>
            </a:r>
            <a:r>
              <a:rPr lang="en-US" sz="800" dirty="0" err="1">
                <a:solidFill>
                  <a:schemeClr val="tx1"/>
                </a:solidFill>
              </a:rPr>
              <a:t>Disord</a:t>
            </a:r>
            <a:r>
              <a:rPr lang="en-US" sz="800" dirty="0">
                <a:solidFill>
                  <a:schemeClr val="tx1"/>
                </a:solidFill>
              </a:rPr>
              <a:t>, 26(14), 1822–1832. https://doi.org/10.1177/10870547221110926</a:t>
            </a:r>
          </a:p>
          <a:p>
            <a:pPr indent="-514350" defTabSz="914400">
              <a:lnSpc>
                <a:spcPct val="90000"/>
              </a:lnSpc>
              <a:spcBef>
                <a:spcPts val="1000"/>
              </a:spcBef>
              <a:buFont typeface="+mj-lt"/>
              <a:buAutoNum type="arabicPeriod"/>
            </a:pPr>
            <a:r>
              <a:rPr lang="en-US" sz="800" dirty="0" err="1">
                <a:solidFill>
                  <a:schemeClr val="tx1"/>
                </a:solidFill>
              </a:rPr>
              <a:t>Brikell</a:t>
            </a:r>
            <a:r>
              <a:rPr lang="en-US" sz="800" dirty="0">
                <a:solidFill>
                  <a:schemeClr val="tx1"/>
                </a:solidFill>
              </a:rPr>
              <a:t>, I., et al. (2024). Prescription drug use patterns in attention-deficit hyperactivity disorder: A multinational study. The Lancet Psychiatry, 11(1), 16–26. https://doi.org/10.1016/S2215-0366(23)00332-2</a:t>
            </a:r>
          </a:p>
          <a:p>
            <a:pPr indent="-514350" defTabSz="914400">
              <a:lnSpc>
                <a:spcPct val="90000"/>
              </a:lnSpc>
              <a:spcBef>
                <a:spcPts val="1000"/>
              </a:spcBef>
              <a:buFont typeface="+mj-lt"/>
              <a:buAutoNum type="arabicPeriod"/>
            </a:pPr>
            <a:r>
              <a:rPr lang="en-US" sz="800" dirty="0">
                <a:solidFill>
                  <a:schemeClr val="tx1"/>
                </a:solidFill>
              </a:rPr>
              <a:t>Vlasenko, V. V., Rogers, E. G., &amp; Waugh, C. E. (2021). Affect labeling increases intensity of positive emotions. Cognition and Emotion, 35(7), 1350–1364. https://doi.org/10.1080/02699931.2020.1765542</a:t>
            </a:r>
          </a:p>
          <a:p>
            <a:pPr indent="-514350" defTabSz="914400">
              <a:lnSpc>
                <a:spcPct val="90000"/>
              </a:lnSpc>
              <a:spcBef>
                <a:spcPts val="1000"/>
              </a:spcBef>
              <a:buFont typeface="+mj-lt"/>
              <a:buAutoNum type="arabicPeriod"/>
            </a:pPr>
            <a:r>
              <a:rPr lang="en-US" sz="800" dirty="0">
                <a:solidFill>
                  <a:schemeClr val="tx1"/>
                </a:solidFill>
              </a:rPr>
              <a:t>Think ADHD Resource Hub (2024). ADHD and Eating Disorders</a:t>
            </a:r>
            <a:endParaRPr lang="en-ID" sz="800" dirty="0">
              <a:solidFill>
                <a:schemeClr val="tx1"/>
              </a:solidFill>
            </a:endParaRPr>
          </a:p>
        </p:txBody>
      </p:sp>
      <p:sp>
        <p:nvSpPr>
          <p:cNvPr id="10" name="Titel 1">
            <a:extLst>
              <a:ext uri="{FF2B5EF4-FFF2-40B4-BE49-F238E27FC236}">
                <a16:creationId xmlns:a16="http://schemas.microsoft.com/office/drawing/2014/main" id="{202CF06B-29BB-E891-7DFD-5BE15030B015}"/>
              </a:ext>
            </a:extLst>
          </p:cNvPr>
          <p:cNvSpPr>
            <a:spLocks noGrp="1"/>
          </p:cNvSpPr>
          <p:nvPr>
            <p:ph type="title"/>
          </p:nvPr>
        </p:nvSpPr>
        <p:spPr>
          <a:xfrm>
            <a:off x="700456" y="-65602"/>
            <a:ext cx="10291394" cy="860072"/>
          </a:xfrm>
        </p:spPr>
        <p:txBody>
          <a:bodyPr/>
          <a:lstStyle/>
          <a:p>
            <a:r>
              <a:rPr lang="da-DK" dirty="0">
                <a:solidFill>
                  <a:srgbClr val="644D79"/>
                </a:solidFill>
                <a:latin typeface="+mn-lt"/>
              </a:rPr>
              <a:t>Kildeliste </a:t>
            </a:r>
            <a:endParaRPr lang="da-DK" baseline="30000" dirty="0">
              <a:solidFill>
                <a:srgbClr val="644D79"/>
              </a:solidFill>
              <a:latin typeface="+mn-lt"/>
            </a:endParaRPr>
          </a:p>
        </p:txBody>
      </p:sp>
    </p:spTree>
    <p:extLst>
      <p:ext uri="{BB962C8B-B14F-4D97-AF65-F5344CB8AC3E}">
        <p14:creationId xmlns:p14="http://schemas.microsoft.com/office/powerpoint/2010/main" val="1562535128"/>
      </p:ext>
    </p:extLst>
  </p:cSld>
  <p:clrMapOvr>
    <a:masterClrMapping/>
  </p:clrMapOvr>
  <p:transition spd="slow">
    <p:push dir="u"/>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85614702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6194A-E220-282B-08A6-96E719DFA428}"/>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A69291A7-D56A-A151-C270-07DA654B059D}"/>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79C55A67-7382-971F-A3A4-FFE737337973}"/>
              </a:ext>
            </a:extLst>
          </p:cNvPr>
          <p:cNvSpPr/>
          <p:nvPr/>
        </p:nvSpPr>
        <p:spPr>
          <a:xfrm>
            <a:off x="0" y="1389117"/>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Billede 26">
            <a:extLst>
              <a:ext uri="{FF2B5EF4-FFF2-40B4-BE49-F238E27FC236}">
                <a16:creationId xmlns:a16="http://schemas.microsoft.com/office/drawing/2014/main" id="{3BCF0F1D-BF2D-A8B2-9A5C-FDE9E055A3BA}"/>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CE023DEC-F74D-25C9-95C5-5430829BDDAC}"/>
              </a:ext>
            </a:extLst>
          </p:cNvPr>
          <p:cNvSpPr txBox="1">
            <a:spLocks/>
          </p:cNvSpPr>
          <p:nvPr/>
        </p:nvSpPr>
        <p:spPr>
          <a:xfrm>
            <a:off x="833072" y="1771870"/>
            <a:ext cx="6021490"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5</a:t>
            </a:r>
          </a:p>
          <a:p>
            <a:pPr defTabSz="914400"/>
            <a:endParaRPr lang="da-DK" sz="1800" kern="0" dirty="0">
              <a:solidFill>
                <a:schemeClr val="bg1"/>
              </a:solidFill>
            </a:endParaRPr>
          </a:p>
          <a:p>
            <a:pPr defTabSz="914400"/>
            <a:endParaRPr lang="da-DK" sz="1800" kern="0" dirty="0">
              <a:solidFill>
                <a:schemeClr val="bg1"/>
              </a:solidFill>
            </a:endParaRPr>
          </a:p>
          <a:p>
            <a:pPr defTabSz="914400"/>
            <a:r>
              <a:rPr lang="da-DK" sz="3200" kern="0" dirty="0">
                <a:solidFill>
                  <a:schemeClr val="bg1"/>
                </a:solidFill>
              </a:rPr>
              <a:t>Mestringsstrategier - skab din personlige værktøjskasse </a:t>
            </a:r>
          </a:p>
          <a:p>
            <a:pPr defTabSz="914400"/>
            <a:endParaRPr lang="da-DK" sz="3200" kern="0" dirty="0">
              <a:solidFill>
                <a:schemeClr val="bg1"/>
              </a:solidFill>
            </a:endParaRPr>
          </a:p>
        </p:txBody>
      </p:sp>
      <p:pic>
        <p:nvPicPr>
          <p:cNvPr id="53" name="Billede 52">
            <a:extLst>
              <a:ext uri="{FF2B5EF4-FFF2-40B4-BE49-F238E27FC236}">
                <a16:creationId xmlns:a16="http://schemas.microsoft.com/office/drawing/2014/main" id="{77D8A487-8A75-E7DA-DD9A-4ACCFCD82C3B}"/>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8BC4694-A233-7987-D7A1-1CCFB5580E62}"/>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2" name="Undertitel 2">
            <a:extLst>
              <a:ext uri="{FF2B5EF4-FFF2-40B4-BE49-F238E27FC236}">
                <a16:creationId xmlns:a16="http://schemas.microsoft.com/office/drawing/2014/main" id="{94F639A1-B765-DA07-A62B-65E9253575B7}"/>
              </a:ext>
            </a:extLst>
          </p:cNvPr>
          <p:cNvSpPr txBox="1">
            <a:spLocks/>
          </p:cNvSpPr>
          <p:nvPr/>
        </p:nvSpPr>
        <p:spPr>
          <a:xfrm>
            <a:off x="833072" y="3665429"/>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Anne Mette Christiansen &amp; Berit Wittenkamp,</a:t>
            </a:r>
          </a:p>
          <a:p>
            <a:pPr defTabSz="914400"/>
            <a:r>
              <a:rPr lang="da-DK" sz="1800" kern="0" dirty="0">
                <a:solidFill>
                  <a:schemeClr val="bg1">
                    <a:lumMod val="75000"/>
                  </a:schemeClr>
                </a:solidFill>
              </a:rPr>
              <a:t>psykiatriske sygeplejersker </a:t>
            </a:r>
          </a:p>
        </p:txBody>
      </p:sp>
      <p:sp>
        <p:nvSpPr>
          <p:cNvPr id="6" name="Rektangel 5">
            <a:extLst>
              <a:ext uri="{FF2B5EF4-FFF2-40B4-BE49-F238E27FC236}">
                <a16:creationId xmlns:a16="http://schemas.microsoft.com/office/drawing/2014/main" id="{7F9BCAAD-3889-EB73-E3D7-BAA64578EB11}"/>
              </a:ext>
            </a:extLst>
          </p:cNvPr>
          <p:cNvSpPr/>
          <p:nvPr/>
        </p:nvSpPr>
        <p:spPr>
          <a:xfrm>
            <a:off x="9969023" y="6215170"/>
            <a:ext cx="2048806" cy="5843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CA44CC0C-B882-04DD-6712-5F3E91BE10BC}"/>
              </a:ext>
            </a:extLst>
          </p:cNvPr>
          <p:cNvSpPr txBox="1"/>
          <p:nvPr/>
        </p:nvSpPr>
        <p:spPr>
          <a:xfrm>
            <a:off x="10326531" y="6323876"/>
            <a:ext cx="1650045" cy="230832"/>
          </a:xfrm>
          <a:prstGeom prst="rect">
            <a:avLst/>
          </a:prstGeom>
          <a:noFill/>
        </p:spPr>
        <p:txBody>
          <a:bodyPr wrap="square">
            <a:spAutoFit/>
          </a:bodyPr>
          <a:lstStyle/>
          <a:p>
            <a:pPr algn="r"/>
            <a:r>
              <a:rPr lang="da-DK" sz="900" dirty="0">
                <a:effectLst/>
                <a:latin typeface="Aptos" panose="020B0004020202020204" pitchFamily="34" charset="0"/>
                <a:ea typeface="Aptos" panose="020B0004020202020204" pitchFamily="34" charset="0"/>
                <a:cs typeface="Aptos" panose="020B0004020202020204" pitchFamily="34" charset="0"/>
              </a:rPr>
              <a:t>C-APROM/DK/ADH/0162</a:t>
            </a:r>
          </a:p>
        </p:txBody>
      </p:sp>
      <p:pic>
        <p:nvPicPr>
          <p:cNvPr id="7" name="Billede 6">
            <a:extLst>
              <a:ext uri="{FF2B5EF4-FFF2-40B4-BE49-F238E27FC236}">
                <a16:creationId xmlns:a16="http://schemas.microsoft.com/office/drawing/2014/main" id="{3A542429-6D12-6498-16F7-F9AAA8EF427C}"/>
              </a:ext>
            </a:extLst>
          </p:cNvPr>
          <p:cNvPicPr>
            <a:picLocks noChangeAspect="1"/>
          </p:cNvPicPr>
          <p:nvPr/>
        </p:nvPicPr>
        <p:blipFill>
          <a:blip r:embed="rId4"/>
          <a:stretch>
            <a:fillRect/>
          </a:stretch>
        </p:blipFill>
        <p:spPr>
          <a:xfrm>
            <a:off x="908373" y="141261"/>
            <a:ext cx="4203070" cy="893120"/>
          </a:xfrm>
          <a:prstGeom prst="rect">
            <a:avLst/>
          </a:prstGeom>
        </p:spPr>
      </p:pic>
    </p:spTree>
    <p:extLst>
      <p:ext uri="{BB962C8B-B14F-4D97-AF65-F5344CB8AC3E}">
        <p14:creationId xmlns:p14="http://schemas.microsoft.com/office/powerpoint/2010/main" val="3343676395"/>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30480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b="1" dirty="0">
                <a:latin typeface="Calibri" panose="020F0502020204030204" pitchFamily="34" charset="0"/>
                <a:cs typeface="Calibri" panose="020F0502020204030204" pitchFamily="34" charset="0"/>
              </a:rPr>
              <a:t>5.</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0796851"/>
      </p:ext>
    </p:extLst>
  </p:cSld>
  <p:clrMapOvr>
    <a:masterClrMapping/>
  </p:clrMapOvr>
  <p:transition spd="slow">
    <p:push dir="u"/>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CBDD-85B0-FC92-C09D-7F2C73275FE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4C693A-3372-5759-EFDF-7B59234D639A}"/>
              </a:ext>
            </a:extLst>
          </p:cNvPr>
          <p:cNvSpPr/>
          <p:nvPr/>
        </p:nvSpPr>
        <p:spPr>
          <a:xfrm>
            <a:off x="0" y="2793932"/>
            <a:ext cx="12218171" cy="2204329"/>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062D9CE9-131C-A2ED-AB48-F54C8116900A}"/>
              </a:ext>
            </a:extLst>
          </p:cNvPr>
          <p:cNvSpPr>
            <a:spLocks noGrp="1"/>
          </p:cNvSpPr>
          <p:nvPr>
            <p:ph type="ftr" sz="quarter" idx="3"/>
          </p:nvPr>
        </p:nvSpPr>
        <p:spPr>
          <a:xfrm>
            <a:off x="7766050" y="6523001"/>
            <a:ext cx="4114800" cy="196131"/>
          </a:xfrm>
          <a:prstGeom prst="rect">
            <a:avLst/>
          </a:prstGeom>
        </p:spPr>
        <p:txBody>
          <a:bodyPr vert="horz" wrap="square" lIns="0" tIns="0" rIns="0" bIns="0" rtlCol="0" anchor="ctr">
            <a:spAutoFit/>
          </a:bodyPr>
          <a:lstStyle>
            <a:defPPr>
              <a:defRPr lang="sv-SE"/>
            </a:defPPr>
            <a:lvl1pPr marL="0" algn="r" defTabSz="415778" rtl="0" eaLnBrk="1" latinLnBrk="0" hangingPunct="1">
              <a:defRPr sz="800" b="1" kern="1200" spc="100" baseline="0">
                <a:solidFill>
                  <a:schemeClr val="tx1"/>
                </a:solidFill>
                <a:latin typeface="Trebuchet MS" charset="0"/>
                <a:ea typeface="Trebuchet MS" charset="0"/>
                <a:cs typeface="Trebuchet MS" charset="0"/>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JP"/>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474DBCC0-8D13-22B8-07EF-2229753CAD75}"/>
              </a:ext>
            </a:extLst>
          </p:cNvPr>
          <p:cNvSpPr/>
          <p:nvPr/>
        </p:nvSpPr>
        <p:spPr>
          <a:xfrm>
            <a:off x="354650" y="1806877"/>
            <a:ext cx="7989250" cy="416078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9D79B503-354C-E17A-730A-075B216F05F5}"/>
              </a:ext>
            </a:extLst>
          </p:cNvPr>
          <p:cNvSpPr>
            <a:spLocks noGrp="1"/>
          </p:cNvSpPr>
          <p:nvPr>
            <p:ph type="title"/>
          </p:nvPr>
        </p:nvSpPr>
        <p:spPr>
          <a:xfrm>
            <a:off x="700456" y="334999"/>
            <a:ext cx="10515600" cy="1325563"/>
          </a:xfrm>
        </p:spPr>
        <p:txBody>
          <a:bodyPr/>
          <a:lstStyle/>
          <a:p>
            <a:r>
              <a:rPr lang="da-DK" b="1" dirty="0">
                <a:solidFill>
                  <a:srgbClr val="644D79"/>
                </a:solidFill>
                <a:latin typeface="+mn-lt"/>
              </a:rPr>
              <a:t>Agenda for sessionen </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97DF26F6-DE63-E0F0-D638-BA35E4897466}"/>
              </a:ext>
            </a:extLst>
          </p:cNvPr>
          <p:cNvSpPr txBox="1"/>
          <p:nvPr/>
        </p:nvSpPr>
        <p:spPr>
          <a:xfrm>
            <a:off x="597403" y="1981957"/>
            <a:ext cx="7503744" cy="3985706"/>
          </a:xfrm>
          <a:prstGeom prst="rect">
            <a:avLst/>
          </a:prstGeom>
          <a:noFill/>
        </p:spPr>
        <p:txBody>
          <a:bodyPr wrap="square">
            <a:spAutoFit/>
          </a:bodyPr>
          <a:lstStyle/>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Introduktion til mestringsstrategier </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Planlægning og organisering</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Motivation</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Tid</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Mental fleksibilitet  </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Det sociale liv</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Regulering og håndtering af ens følelser</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Energiforvaltning </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Reduktion af stimuli</a:t>
            </a:r>
          </a:p>
          <a:p>
            <a:pPr marL="457200" indent="-457200" defTabSz="914400">
              <a:lnSpc>
                <a:spcPct val="90000"/>
              </a:lnSpc>
              <a:spcBef>
                <a:spcPts val="1000"/>
              </a:spcBef>
              <a:buFont typeface="+mj-lt"/>
              <a:buAutoNum type="arabicPeriod"/>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Nøglebudskaber </a:t>
            </a:r>
            <a:endParaRPr lang="da-DK" sz="1100" dirty="0">
              <a:solidFill>
                <a:schemeClr val="tx1">
                  <a:lumMod val="65000"/>
                  <a:lumOff val="35000"/>
                </a:schemeClr>
              </a:solidFill>
            </a:endParaRPr>
          </a:p>
          <a:p>
            <a:pPr marL="342900" indent="-342900">
              <a:buFont typeface="+mj-lt"/>
              <a:buAutoNum type="arabicPeriod"/>
            </a:pPr>
            <a:endParaRPr lang="da-DK" sz="1400" dirty="0">
              <a:solidFill>
                <a:schemeClr val="tx1">
                  <a:lumMod val="65000"/>
                  <a:lumOff val="35000"/>
                </a:schemeClr>
              </a:solidFill>
            </a:endParaRPr>
          </a:p>
        </p:txBody>
      </p:sp>
    </p:spTree>
    <p:extLst>
      <p:ext uri="{BB962C8B-B14F-4D97-AF65-F5344CB8AC3E}">
        <p14:creationId xmlns:p14="http://schemas.microsoft.com/office/powerpoint/2010/main" val="804594048"/>
      </p:ext>
    </p:extLst>
  </p:cSld>
  <p:clrMapOvr>
    <a:masterClrMapping/>
  </p:clrMapOvr>
  <p:transition spd="slow">
    <p:push dir="u"/>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BB5F-3F80-5E2D-ACA7-1A1ECBB62076}"/>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1AF35D0D-3C2A-B142-113A-1BC42C4294B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pic>
        <p:nvPicPr>
          <p:cNvPr id="16" name="Billede 15">
            <a:extLst>
              <a:ext uri="{FF2B5EF4-FFF2-40B4-BE49-F238E27FC236}">
                <a16:creationId xmlns:a16="http://schemas.microsoft.com/office/drawing/2014/main" id="{56584612-5756-CFF6-7EA1-93C3DF32C4FC}"/>
              </a:ext>
            </a:extLst>
          </p:cNvPr>
          <p:cNvPicPr>
            <a:picLocks noChangeAspect="1"/>
          </p:cNvPicPr>
          <p:nvPr/>
        </p:nvPicPr>
        <p:blipFill>
          <a:blip r:embed="rId2"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p:blipFill>
        <p:spPr>
          <a:xfrm>
            <a:off x="182865" y="58169"/>
            <a:ext cx="4811658" cy="5191370"/>
          </a:xfrm>
          <a:prstGeom prst="rect">
            <a:avLst/>
          </a:prstGeom>
        </p:spPr>
      </p:pic>
      <p:sp>
        <p:nvSpPr>
          <p:cNvPr id="7" name="Rectangle 28">
            <a:extLst>
              <a:ext uri="{FF2B5EF4-FFF2-40B4-BE49-F238E27FC236}">
                <a16:creationId xmlns:a16="http://schemas.microsoft.com/office/drawing/2014/main" id="{35842EC5-7783-CDEC-D72A-C1810702470C}"/>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CC553C54-F8D4-36F9-5683-3D0D76C0282D}"/>
              </a:ext>
            </a:extLst>
          </p:cNvPr>
          <p:cNvSpPr txBox="1"/>
          <p:nvPr/>
        </p:nvSpPr>
        <p:spPr>
          <a:xfrm>
            <a:off x="4702629" y="1915293"/>
            <a:ext cx="6819770" cy="3334246"/>
          </a:xfrm>
          <a:prstGeom prst="rect">
            <a:avLst/>
          </a:prstGeom>
          <a:noFill/>
        </p:spPr>
        <p:txBody>
          <a:bodyPr wrap="square">
            <a:spAutoFit/>
          </a:bodyPr>
          <a:lstStyle/>
          <a:p>
            <a:pPr marL="0" indent="0" algn="l" rtl="0">
              <a:spcBef>
                <a:spcPts val="1600"/>
              </a:spcBef>
              <a:buClr>
                <a:schemeClr val="dk1"/>
              </a:buClr>
              <a:buSzPts val="1100"/>
              <a:buNone/>
            </a:pPr>
            <a:r>
              <a:rPr lang="da-DK" sz="1800" b="1" dirty="0">
                <a:solidFill>
                  <a:schemeClr val="tx1">
                    <a:lumMod val="65000"/>
                    <a:lumOff val="35000"/>
                  </a:schemeClr>
                </a:solidFill>
              </a:rPr>
              <a:t>Mestringsstrategier er de værktøjer og tiltag, vi bruger for at navigere i livet med de udfordringer, det bringer – især når ADHD er en del af ligningen.</a:t>
            </a:r>
          </a:p>
          <a:p>
            <a:pPr algn="l" rtl="0">
              <a:spcBef>
                <a:spcPts val="1600"/>
              </a:spcBef>
              <a:buClr>
                <a:srgbClr val="70578B"/>
              </a:buClr>
              <a:buSzPts val="1100"/>
            </a:pPr>
            <a:r>
              <a:rPr lang="da-DK" sz="1800" dirty="0">
                <a:solidFill>
                  <a:schemeClr val="tx1">
                    <a:lumMod val="65000"/>
                    <a:lumOff val="35000"/>
                  </a:schemeClr>
                </a:solidFill>
              </a:rPr>
              <a:t>De hjælper os med at:</a:t>
            </a:r>
          </a:p>
          <a:p>
            <a:pPr marL="342900" indent="-342900" algn="l" rtl="0">
              <a:spcBef>
                <a:spcPts val="1600"/>
              </a:spcBef>
              <a:buClr>
                <a:srgbClr val="70578B"/>
              </a:buClr>
              <a:buSzPts val="1100"/>
              <a:buFont typeface="Wingdings" panose="05000000000000000000" pitchFamily="2" charset="2"/>
              <a:buChar char="§"/>
            </a:pPr>
            <a:r>
              <a:rPr lang="da-DK" sz="1800" dirty="0">
                <a:solidFill>
                  <a:schemeClr val="tx1">
                    <a:lumMod val="65000"/>
                    <a:lumOff val="35000"/>
                  </a:schemeClr>
                </a:solidFill>
              </a:rPr>
              <a:t>Frigive mental energi til det, der virkelig betyder noget</a:t>
            </a:r>
          </a:p>
          <a:p>
            <a:pPr marL="342900" indent="-342900" algn="l" rtl="0">
              <a:spcBef>
                <a:spcPts val="1600"/>
              </a:spcBef>
              <a:buClr>
                <a:srgbClr val="70578B"/>
              </a:buClr>
              <a:buSzPts val="1100"/>
              <a:buFont typeface="Wingdings" panose="05000000000000000000" pitchFamily="2" charset="2"/>
              <a:buChar char="§"/>
            </a:pPr>
            <a:r>
              <a:rPr lang="da-DK" sz="1800" dirty="0">
                <a:solidFill>
                  <a:schemeClr val="tx1">
                    <a:lumMod val="65000"/>
                    <a:lumOff val="35000"/>
                  </a:schemeClr>
                </a:solidFill>
              </a:rPr>
              <a:t>Skabe mere stabilitet i hverdagen</a:t>
            </a:r>
          </a:p>
          <a:p>
            <a:pPr marL="342900" indent="-342900" algn="l" rtl="0">
              <a:spcBef>
                <a:spcPts val="1600"/>
              </a:spcBef>
              <a:buClr>
                <a:srgbClr val="70578B"/>
              </a:buClr>
              <a:buSzPts val="1100"/>
              <a:buFont typeface="Wingdings" panose="05000000000000000000" pitchFamily="2" charset="2"/>
              <a:buChar char="§"/>
            </a:pPr>
            <a:r>
              <a:rPr lang="da-DK" sz="1800" dirty="0">
                <a:solidFill>
                  <a:schemeClr val="tx1">
                    <a:lumMod val="65000"/>
                    <a:lumOff val="35000"/>
                  </a:schemeClr>
                </a:solidFill>
              </a:rPr>
              <a:t>Øge livskvaliteten og mindske belastningen</a:t>
            </a:r>
          </a:p>
          <a:p>
            <a:pPr marL="0" indent="0" algn="l" rtl="0">
              <a:spcBef>
                <a:spcPts val="1600"/>
              </a:spcBef>
              <a:buClr>
                <a:schemeClr val="dk1"/>
              </a:buClr>
              <a:buSzPts val="1100"/>
              <a:buNone/>
            </a:pPr>
            <a:r>
              <a:rPr lang="da-DK" sz="1800" dirty="0">
                <a:solidFill>
                  <a:schemeClr val="tx1">
                    <a:lumMod val="65000"/>
                    <a:lumOff val="35000"/>
                  </a:schemeClr>
                </a:solidFill>
              </a:rPr>
              <a:t>Ved at finde de rette strategier kan du ikke bare overleve, men trives! </a:t>
            </a:r>
            <a:r>
              <a:rPr kumimoji="1" lang="da-DK" sz="1800" dirty="0">
                <a:solidFill>
                  <a:schemeClr val="tx1">
                    <a:lumMod val="65000"/>
                    <a:lumOff val="35000"/>
                  </a:schemeClr>
                </a:solidFill>
                <a:latin typeface="Calibri" panose="020F0502020204030204" pitchFamily="34" charset="0"/>
                <a:cs typeface="Calibri" panose="020F0502020204030204" pitchFamily="34" charset="0"/>
              </a:rPr>
              <a:t>  </a:t>
            </a:r>
          </a:p>
        </p:txBody>
      </p:sp>
      <p:sp>
        <p:nvSpPr>
          <p:cNvPr id="2" name="Tekstfelt 1">
            <a:extLst>
              <a:ext uri="{FF2B5EF4-FFF2-40B4-BE49-F238E27FC236}">
                <a16:creationId xmlns:a16="http://schemas.microsoft.com/office/drawing/2014/main" id="{F88AE1CA-BD90-60E7-9450-A68048924D43}"/>
              </a:ext>
            </a:extLst>
          </p:cNvPr>
          <p:cNvSpPr txBox="1"/>
          <p:nvPr/>
        </p:nvSpPr>
        <p:spPr>
          <a:xfrm>
            <a:off x="4702629" y="1062799"/>
            <a:ext cx="7209463"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Mestringsstrategier og hvorfor det er vigtigt!</a:t>
            </a:r>
            <a:endParaRPr kumimoji="1" lang="da-DK" sz="2000" dirty="0">
              <a:solidFill>
                <a:srgbClr val="70578B"/>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4C06A385-B3DE-A487-43C1-107B203285A7}"/>
              </a:ext>
            </a:extLst>
          </p:cNvPr>
          <p:cNvSpPr txBox="1"/>
          <p:nvPr/>
        </p:nvSpPr>
        <p:spPr>
          <a:xfrm>
            <a:off x="332739" y="4574672"/>
            <a:ext cx="3620359" cy="1457194"/>
          </a:xfrm>
          <a:prstGeom prst="rect">
            <a:avLst/>
          </a:prstGeom>
          <a:noFill/>
        </p:spPr>
        <p:txBody>
          <a:bodyPr wrap="square" rtlCol="0">
            <a:spAutoFit/>
          </a:bodyPr>
          <a:lstStyle/>
          <a:p>
            <a:pPr marL="237061" indent="0" algn="l" rtl="0">
              <a:lnSpc>
                <a:spcPct val="98181"/>
              </a:lnSpc>
              <a:spcBef>
                <a:spcPts val="1600"/>
              </a:spcBef>
              <a:buClr>
                <a:schemeClr val="dk1"/>
              </a:buClr>
              <a:buSzPts val="1100"/>
              <a:buNone/>
            </a:pPr>
            <a:r>
              <a:rPr lang="da-DK" sz="2000" i="1" dirty="0">
                <a:solidFill>
                  <a:schemeClr val="bg1"/>
                </a:solidFill>
              </a:rPr>
              <a:t>“Med de rette </a:t>
            </a:r>
            <a:r>
              <a:rPr lang="da-DK" sz="2000" b="1" i="1" dirty="0">
                <a:solidFill>
                  <a:schemeClr val="bg1"/>
                </a:solidFill>
              </a:rPr>
              <a:t>strategier, medicin og støtte</a:t>
            </a:r>
            <a:r>
              <a:rPr lang="da-DK" sz="2000" i="1" dirty="0">
                <a:solidFill>
                  <a:schemeClr val="bg1"/>
                </a:solidFill>
              </a:rPr>
              <a:t> kan mange med ADHD leve et </a:t>
            </a:r>
            <a:r>
              <a:rPr lang="da-DK" sz="2000" b="1" i="1" dirty="0">
                <a:solidFill>
                  <a:schemeClr val="bg1"/>
                </a:solidFill>
              </a:rPr>
              <a:t>succesfuldt og tilfredsstillende liv”</a:t>
            </a:r>
            <a:r>
              <a:rPr lang="da-DK" sz="2000" dirty="0">
                <a:solidFill>
                  <a:schemeClr val="bg1"/>
                </a:solidFill>
              </a:rPr>
              <a:t> </a:t>
            </a:r>
            <a:br>
              <a:rPr lang="da-DK" sz="2000" dirty="0">
                <a:solidFill>
                  <a:schemeClr val="bg1"/>
                </a:solidFill>
              </a:rPr>
            </a:br>
            <a:r>
              <a:rPr lang="da-DK" sz="1000" dirty="0">
                <a:solidFill>
                  <a:schemeClr val="bg1"/>
                </a:solidFill>
              </a:rPr>
              <a:t>Kirsten Callesen, psykolog </a:t>
            </a:r>
            <a:endParaRPr lang="da-DK" sz="8000" dirty="0">
              <a:solidFill>
                <a:schemeClr val="bg1"/>
              </a:solidFill>
            </a:endParaRPr>
          </a:p>
        </p:txBody>
      </p:sp>
    </p:spTree>
    <p:extLst>
      <p:ext uri="{BB962C8B-B14F-4D97-AF65-F5344CB8AC3E}">
        <p14:creationId xmlns:p14="http://schemas.microsoft.com/office/powerpoint/2010/main" val="4264325141"/>
      </p:ext>
    </p:extLst>
  </p:cSld>
  <p:clrMapOvr>
    <a:masterClrMapping/>
  </p:clrMapOvr>
  <p:transition spd="slow">
    <p:push dir="u"/>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4" name="Google Shape;74;p16"/>
          <p:cNvPicPr preferRelativeResize="0"/>
          <p:nvPr/>
        </p:nvPicPr>
        <p:blipFill>
          <a:blip r:embed="rId3">
            <a:alphaModFix/>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241317" y="1433841"/>
            <a:ext cx="11709366" cy="4934686"/>
          </a:xfrm>
          <a:prstGeom prst="rect">
            <a:avLst/>
          </a:prstGeom>
          <a:noFill/>
          <a:ln>
            <a:noFill/>
          </a:ln>
        </p:spPr>
      </p:pic>
      <p:sp>
        <p:nvSpPr>
          <p:cNvPr id="2" name="Tekstfelt 1">
            <a:extLst>
              <a:ext uri="{FF2B5EF4-FFF2-40B4-BE49-F238E27FC236}">
                <a16:creationId xmlns:a16="http://schemas.microsoft.com/office/drawing/2014/main" id="{0808D465-8AD9-A98B-10FA-2B60561CAF4A}"/>
              </a:ext>
            </a:extLst>
          </p:cNvPr>
          <p:cNvSpPr txBox="1"/>
          <p:nvPr/>
        </p:nvSpPr>
        <p:spPr>
          <a:xfrm>
            <a:off x="653143" y="310713"/>
            <a:ext cx="9928825" cy="998991"/>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ADHD påvirker evnen til at planlægge, styre adfærdog eksekutive funktioner i hverdagen</a:t>
            </a:r>
            <a:endParaRPr kumimoji="1" lang="da-DK" sz="2000" dirty="0">
              <a:solidFill>
                <a:srgbClr val="70578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55534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2EE6-13E5-69C7-6BCC-23D94130A6F8}"/>
            </a:ext>
          </a:extLst>
        </p:cNvPr>
        <p:cNvGrpSpPr/>
        <p:nvPr/>
      </p:nvGrpSpPr>
      <p:grpSpPr>
        <a:xfrm>
          <a:off x="0" y="0"/>
          <a:ext cx="0" cy="0"/>
          <a:chOff x="0" y="0"/>
          <a:chExt cx="0" cy="0"/>
        </a:xfrm>
      </p:grpSpPr>
      <p:sp>
        <p:nvSpPr>
          <p:cNvPr id="60" name="Rectangle 3">
            <a:extLst>
              <a:ext uri="{FF2B5EF4-FFF2-40B4-BE49-F238E27FC236}">
                <a16:creationId xmlns:a16="http://schemas.microsoft.com/office/drawing/2014/main" id="{72A178EB-9D62-EBF0-FD72-9D3E067626AB}"/>
              </a:ext>
            </a:extLst>
          </p:cNvPr>
          <p:cNvSpPr/>
          <p:nvPr/>
        </p:nvSpPr>
        <p:spPr>
          <a:xfrm>
            <a:off x="546520" y="449119"/>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10">
            <a:extLst>
              <a:ext uri="{FF2B5EF4-FFF2-40B4-BE49-F238E27FC236}">
                <a16:creationId xmlns:a16="http://schemas.microsoft.com/office/drawing/2014/main" id="{1B250D72-E2F2-A05B-DDC9-FB6ADBAC5593}"/>
              </a:ext>
            </a:extLst>
          </p:cNvPr>
          <p:cNvSpPr/>
          <p:nvPr/>
        </p:nvSpPr>
        <p:spPr>
          <a:xfrm>
            <a:off x="590810" y="1354699"/>
            <a:ext cx="4775990" cy="420045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7E2F4162-A88A-1F50-FF12-07D939C06EC5}"/>
              </a:ext>
            </a:extLst>
          </p:cNvPr>
          <p:cNvSpPr txBox="1"/>
          <p:nvPr/>
        </p:nvSpPr>
        <p:spPr>
          <a:xfrm>
            <a:off x="748282" y="1482796"/>
            <a:ext cx="4292900" cy="2862322"/>
          </a:xfrm>
          <a:prstGeom prst="rect">
            <a:avLst/>
          </a:prstGeom>
          <a:noFill/>
        </p:spPr>
        <p:txBody>
          <a:bodyPr wrap="square">
            <a:spAutoFit/>
          </a:bodyPr>
          <a:lstStyle/>
          <a:p>
            <a:pPr marL="285750" indent="-285750">
              <a:buFont typeface="Arial" panose="020B0604020202020204" pitchFamily="34" charset="0"/>
              <a:buChar char="•"/>
            </a:pPr>
            <a:r>
              <a:rPr lang="da-DK" sz="2000" dirty="0" err="1">
                <a:solidFill>
                  <a:schemeClr val="tx1">
                    <a:lumMod val="65000"/>
                    <a:lumOff val="35000"/>
                  </a:schemeClr>
                </a:solidFill>
              </a:rPr>
              <a:t>APP’s</a:t>
            </a:r>
            <a:endParaRPr lang="da-DK" sz="2000" dirty="0">
              <a:solidFill>
                <a:schemeClr val="tx1">
                  <a:lumMod val="65000"/>
                  <a:lumOff val="35000"/>
                </a:schemeClr>
              </a:solidFill>
            </a:endParaRPr>
          </a:p>
          <a:p>
            <a:pPr marL="285750" indent="-285750">
              <a:buFont typeface="Arial" panose="020B0604020202020204" pitchFamily="34" charset="0"/>
              <a:buChar char="•"/>
            </a:pPr>
            <a:r>
              <a:rPr lang="da-DK" sz="2000" dirty="0">
                <a:solidFill>
                  <a:schemeClr val="tx1">
                    <a:lumMod val="65000"/>
                    <a:lumOff val="35000"/>
                  </a:schemeClr>
                </a:solidFill>
              </a:rPr>
              <a:t>Alarmer</a:t>
            </a:r>
          </a:p>
          <a:p>
            <a:pPr marL="285750" indent="-285750">
              <a:buFont typeface="Arial" panose="020B0604020202020204" pitchFamily="34" charset="0"/>
              <a:buChar char="•"/>
            </a:pPr>
            <a:r>
              <a:rPr lang="da-DK" sz="2000" dirty="0">
                <a:solidFill>
                  <a:schemeClr val="tx1">
                    <a:lumMod val="65000"/>
                    <a:lumOff val="35000"/>
                  </a:schemeClr>
                </a:solidFill>
              </a:rPr>
              <a:t>Mobil</a:t>
            </a:r>
          </a:p>
          <a:p>
            <a:pPr marL="285750" indent="-285750">
              <a:buFont typeface="Arial" panose="020B0604020202020204" pitchFamily="34" charset="0"/>
              <a:buChar char="•"/>
            </a:pPr>
            <a:r>
              <a:rPr lang="da-DK" sz="2000" dirty="0">
                <a:solidFill>
                  <a:schemeClr val="tx1">
                    <a:lumMod val="65000"/>
                    <a:lumOff val="35000"/>
                  </a:schemeClr>
                </a:solidFill>
              </a:rPr>
              <a:t>Ure (Smartwatch)Time timer</a:t>
            </a:r>
          </a:p>
          <a:p>
            <a:pPr marL="285750" indent="-285750">
              <a:buFont typeface="Arial" panose="020B0604020202020204" pitchFamily="34" charset="0"/>
              <a:buChar char="•"/>
            </a:pPr>
            <a:r>
              <a:rPr lang="da-DK" sz="2000" dirty="0">
                <a:solidFill>
                  <a:schemeClr val="tx1">
                    <a:lumMod val="65000"/>
                    <a:lumOff val="35000"/>
                  </a:schemeClr>
                </a:solidFill>
              </a:rPr>
              <a:t>Kalender (fysisk eller digital)</a:t>
            </a:r>
          </a:p>
          <a:p>
            <a:pPr marL="285750" indent="-285750">
              <a:buFont typeface="Arial" panose="020B0604020202020204" pitchFamily="34" charset="0"/>
              <a:buChar char="•"/>
            </a:pPr>
            <a:r>
              <a:rPr lang="da-DK" sz="2000" dirty="0">
                <a:solidFill>
                  <a:schemeClr val="tx1">
                    <a:lumMod val="65000"/>
                    <a:lumOff val="35000"/>
                  </a:schemeClr>
                </a:solidFill>
              </a:rPr>
              <a:t>Ugeplan</a:t>
            </a:r>
          </a:p>
          <a:p>
            <a:pPr marL="285750" indent="-285750">
              <a:buFont typeface="Arial" panose="020B0604020202020204" pitchFamily="34" charset="0"/>
              <a:buChar char="•"/>
            </a:pPr>
            <a:r>
              <a:rPr lang="da-DK" sz="2000" dirty="0">
                <a:solidFill>
                  <a:schemeClr val="tx1">
                    <a:lumMod val="65000"/>
                    <a:lumOff val="35000"/>
                  </a:schemeClr>
                </a:solidFill>
              </a:rPr>
              <a:t>Doseringsæsker</a:t>
            </a:r>
          </a:p>
          <a:p>
            <a:pPr marL="285750" indent="-285750">
              <a:buFont typeface="Arial" panose="020B0604020202020204" pitchFamily="34" charset="0"/>
              <a:buChar char="•"/>
            </a:pPr>
            <a:r>
              <a:rPr lang="da-DK" sz="2000" dirty="0">
                <a:solidFill>
                  <a:schemeClr val="tx1">
                    <a:lumMod val="65000"/>
                    <a:lumOff val="35000"/>
                  </a:schemeClr>
                </a:solidFill>
              </a:rPr>
              <a:t>Nøglevedhæng til medicin</a:t>
            </a:r>
          </a:p>
          <a:p>
            <a:endParaRPr lang="da-DK" sz="2000" dirty="0">
              <a:solidFill>
                <a:schemeClr val="tx1">
                  <a:lumMod val="65000"/>
                  <a:lumOff val="35000"/>
                </a:schemeClr>
              </a:solidFill>
            </a:endParaRPr>
          </a:p>
        </p:txBody>
      </p:sp>
      <p:sp>
        <p:nvSpPr>
          <p:cNvPr id="40" name="Tekstfelt 39">
            <a:extLst>
              <a:ext uri="{FF2B5EF4-FFF2-40B4-BE49-F238E27FC236}">
                <a16:creationId xmlns:a16="http://schemas.microsoft.com/office/drawing/2014/main" id="{864C67A9-248F-08AE-A062-6DA13DE3566C}"/>
              </a:ext>
            </a:extLst>
          </p:cNvPr>
          <p:cNvSpPr txBox="1"/>
          <p:nvPr/>
        </p:nvSpPr>
        <p:spPr>
          <a:xfrm>
            <a:off x="1233824" y="606986"/>
            <a:ext cx="8633615" cy="461665"/>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Værktøjer</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a:extLst>
              <a:ext uri="{FF2B5EF4-FFF2-40B4-BE49-F238E27FC236}">
                <a16:creationId xmlns:a16="http://schemas.microsoft.com/office/drawing/2014/main" id="{298F9098-C7B3-39F4-E0F0-F8BC2AC1AB59}"/>
              </a:ext>
            </a:extLst>
          </p:cNvPr>
          <p:cNvSpPr/>
          <p:nvPr/>
        </p:nvSpPr>
        <p:spPr>
          <a:xfrm>
            <a:off x="5519200" y="1354698"/>
            <a:ext cx="4904217" cy="420045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Billede 5">
            <a:extLst>
              <a:ext uri="{FF2B5EF4-FFF2-40B4-BE49-F238E27FC236}">
                <a16:creationId xmlns:a16="http://schemas.microsoft.com/office/drawing/2014/main" id="{492FA70C-8C40-9D1A-BD7C-D4E7426BFEED}"/>
              </a:ext>
            </a:extLst>
          </p:cNvPr>
          <p:cNvPicPr>
            <a:picLocks noChangeAspect="1"/>
          </p:cNvPicPr>
          <p:nvPr/>
        </p:nvPicPr>
        <p:blipFill>
          <a:blip r:embed="rId3"/>
          <a:stretch>
            <a:fillRect/>
          </a:stretch>
        </p:blipFill>
        <p:spPr>
          <a:xfrm>
            <a:off x="590810" y="6251014"/>
            <a:ext cx="2005478" cy="336634"/>
          </a:xfrm>
          <a:prstGeom prst="rect">
            <a:avLst/>
          </a:prstGeom>
        </p:spPr>
      </p:pic>
      <p:sp>
        <p:nvSpPr>
          <p:cNvPr id="2" name="Tekstfelt 1">
            <a:extLst>
              <a:ext uri="{FF2B5EF4-FFF2-40B4-BE49-F238E27FC236}">
                <a16:creationId xmlns:a16="http://schemas.microsoft.com/office/drawing/2014/main" id="{4354CD7C-BA6C-349C-537B-813EB038329E}"/>
              </a:ext>
            </a:extLst>
          </p:cNvPr>
          <p:cNvSpPr txBox="1"/>
          <p:nvPr/>
        </p:nvSpPr>
        <p:spPr>
          <a:xfrm>
            <a:off x="5844819" y="1415466"/>
            <a:ext cx="4292900" cy="4093428"/>
          </a:xfrm>
          <a:prstGeom prst="rect">
            <a:avLst/>
          </a:prstGeom>
          <a:noFill/>
        </p:spPr>
        <p:txBody>
          <a:bodyPr wrap="square">
            <a:spAutoFit/>
          </a:bodyPr>
          <a:lstStyle/>
          <a:p>
            <a:pPr marL="285750" indent="-285750">
              <a:buFont typeface="Arial" panose="020B0604020202020204" pitchFamily="34" charset="0"/>
              <a:buChar char="•"/>
            </a:pPr>
            <a:r>
              <a:rPr lang="da-DK" sz="2000" dirty="0">
                <a:solidFill>
                  <a:schemeClr val="tx1">
                    <a:lumMod val="65000"/>
                    <a:lumOff val="35000"/>
                  </a:schemeClr>
                </a:solidFill>
              </a:rPr>
              <a:t>Budgetskema</a:t>
            </a:r>
          </a:p>
          <a:p>
            <a:pPr marL="285750" indent="-285750">
              <a:buFont typeface="Arial" panose="020B0604020202020204" pitchFamily="34" charset="0"/>
              <a:buChar char="•"/>
            </a:pPr>
            <a:r>
              <a:rPr lang="da-DK" sz="2000" dirty="0">
                <a:solidFill>
                  <a:schemeClr val="tx1">
                    <a:lumMod val="65000"/>
                    <a:lumOff val="35000"/>
                  </a:schemeClr>
                </a:solidFill>
              </a:rPr>
              <a:t>Indkøbslister</a:t>
            </a:r>
          </a:p>
          <a:p>
            <a:pPr marL="285750" indent="-285750">
              <a:buFont typeface="Arial" panose="020B0604020202020204" pitchFamily="34" charset="0"/>
              <a:buChar char="•"/>
            </a:pPr>
            <a:r>
              <a:rPr lang="da-DK" sz="2000" dirty="0">
                <a:solidFill>
                  <a:schemeClr val="tx1">
                    <a:lumMod val="65000"/>
                    <a:lumOff val="35000"/>
                  </a:schemeClr>
                </a:solidFill>
              </a:rPr>
              <a:t>Fastlagte pauser</a:t>
            </a:r>
          </a:p>
          <a:p>
            <a:pPr marL="285750" indent="-285750">
              <a:buFont typeface="Arial" panose="020B0604020202020204" pitchFamily="34" charset="0"/>
              <a:buChar char="•"/>
            </a:pPr>
            <a:r>
              <a:rPr lang="da-DK" sz="2000" dirty="0">
                <a:solidFill>
                  <a:schemeClr val="tx1">
                    <a:lumMod val="65000"/>
                    <a:lumOff val="35000"/>
                  </a:schemeClr>
                </a:solidFill>
              </a:rPr>
              <a:t>To-do liste</a:t>
            </a:r>
          </a:p>
          <a:p>
            <a:pPr marL="285750" indent="-285750">
              <a:buFont typeface="Arial" panose="020B0604020202020204" pitchFamily="34" charset="0"/>
              <a:buChar char="•"/>
            </a:pPr>
            <a:r>
              <a:rPr lang="da-DK" sz="2000" dirty="0">
                <a:solidFill>
                  <a:schemeClr val="tx1">
                    <a:lumMod val="65000"/>
                    <a:lumOff val="35000"/>
                  </a:schemeClr>
                </a:solidFill>
              </a:rPr>
              <a:t>Ta-da liste: (Nedskriv dine færdige opgaver og successer)</a:t>
            </a:r>
          </a:p>
          <a:p>
            <a:pPr marL="285750" indent="-285750">
              <a:buFont typeface="Arial" panose="020B0604020202020204" pitchFamily="34" charset="0"/>
              <a:buChar char="•"/>
            </a:pPr>
            <a:r>
              <a:rPr lang="da-DK" sz="2000" dirty="0">
                <a:solidFill>
                  <a:schemeClr val="tx1">
                    <a:lumMod val="65000"/>
                    <a:lumOff val="35000"/>
                  </a:schemeClr>
                </a:solidFill>
              </a:rPr>
              <a:t>Whiteboard</a:t>
            </a:r>
          </a:p>
          <a:p>
            <a:pPr marL="285750" indent="-285750">
              <a:buFont typeface="Arial" panose="020B0604020202020204" pitchFamily="34" charset="0"/>
              <a:buChar char="•"/>
            </a:pPr>
            <a:r>
              <a:rPr lang="da-DK" sz="2000" dirty="0">
                <a:solidFill>
                  <a:schemeClr val="tx1">
                    <a:lumMod val="65000"/>
                    <a:lumOff val="35000"/>
                  </a:schemeClr>
                </a:solidFill>
              </a:rPr>
              <a:t>Motivation - belønning</a:t>
            </a:r>
          </a:p>
          <a:p>
            <a:pPr marL="285750" indent="-285750">
              <a:buFont typeface="Arial" panose="020B0604020202020204" pitchFamily="34" charset="0"/>
              <a:buChar char="•"/>
            </a:pPr>
            <a:r>
              <a:rPr lang="da-DK" sz="2000" dirty="0" err="1">
                <a:solidFill>
                  <a:schemeClr val="tx1">
                    <a:lumMod val="65000"/>
                    <a:lumOff val="35000"/>
                  </a:schemeClr>
                </a:solidFill>
              </a:rPr>
              <a:t>Fidget</a:t>
            </a:r>
            <a:r>
              <a:rPr lang="da-DK" sz="2000" dirty="0">
                <a:solidFill>
                  <a:schemeClr val="tx1">
                    <a:lumMod val="65000"/>
                    <a:lumOff val="35000"/>
                  </a:schemeClr>
                </a:solidFill>
              </a:rPr>
              <a:t> </a:t>
            </a:r>
            <a:r>
              <a:rPr lang="da-DK" sz="2000" dirty="0" err="1">
                <a:solidFill>
                  <a:schemeClr val="tx1">
                    <a:lumMod val="65000"/>
                    <a:lumOff val="35000"/>
                  </a:schemeClr>
                </a:solidFill>
              </a:rPr>
              <a:t>toys</a:t>
            </a:r>
            <a:r>
              <a:rPr lang="da-DK" sz="2000" dirty="0">
                <a:solidFill>
                  <a:schemeClr val="tx1">
                    <a:lumMod val="65000"/>
                    <a:lumOff val="35000"/>
                  </a:schemeClr>
                </a:solidFill>
              </a:rPr>
              <a:t> - </a:t>
            </a:r>
            <a:r>
              <a:rPr lang="da-DK" sz="2000" dirty="0" err="1">
                <a:solidFill>
                  <a:schemeClr val="tx1">
                    <a:lumMod val="65000"/>
                    <a:lumOff val="35000"/>
                  </a:schemeClr>
                </a:solidFill>
              </a:rPr>
              <a:t>dimseting</a:t>
            </a:r>
            <a:r>
              <a:rPr lang="da-DK" sz="2000" dirty="0">
                <a:solidFill>
                  <a:schemeClr val="tx1">
                    <a:lumMod val="65000"/>
                    <a:lumOff val="35000"/>
                  </a:schemeClr>
                </a:solidFill>
              </a:rPr>
              <a:t> </a:t>
            </a:r>
          </a:p>
          <a:p>
            <a:pPr marL="285750" indent="-285750">
              <a:buFont typeface="Arial" panose="020B0604020202020204" pitchFamily="34" charset="0"/>
              <a:buChar char="•"/>
            </a:pPr>
            <a:r>
              <a:rPr lang="da-DK" sz="2000" dirty="0">
                <a:solidFill>
                  <a:schemeClr val="tx1">
                    <a:lumMod val="65000"/>
                    <a:lumOff val="35000"/>
                  </a:schemeClr>
                </a:solidFill>
              </a:rPr>
              <a:t>Tyngdedyne, tæpper, veste osv. </a:t>
            </a:r>
          </a:p>
          <a:p>
            <a:pPr marL="285750" indent="-285750">
              <a:buFont typeface="Arial" panose="020B0604020202020204" pitchFamily="34" charset="0"/>
              <a:buChar char="•"/>
            </a:pPr>
            <a:endParaRPr lang="da-DK" sz="2000" dirty="0">
              <a:solidFill>
                <a:schemeClr val="tx1">
                  <a:lumMod val="65000"/>
                  <a:lumOff val="35000"/>
                </a:schemeClr>
              </a:solidFill>
            </a:endParaRPr>
          </a:p>
          <a:p>
            <a:pPr marL="285750" indent="-285750">
              <a:buFont typeface="Arial" panose="020B0604020202020204" pitchFamily="34" charset="0"/>
              <a:buChar char="•"/>
            </a:pPr>
            <a:endParaRPr lang="da-DK" sz="2000" dirty="0">
              <a:solidFill>
                <a:schemeClr val="tx1">
                  <a:lumMod val="65000"/>
                  <a:lumOff val="35000"/>
                </a:schemeClr>
              </a:solidFill>
            </a:endParaRPr>
          </a:p>
          <a:p>
            <a:endParaRPr lang="da-DK" sz="2000" dirty="0">
              <a:solidFill>
                <a:schemeClr val="tx1">
                  <a:lumMod val="65000"/>
                  <a:lumOff val="35000"/>
                </a:schemeClr>
              </a:solidFill>
            </a:endParaRPr>
          </a:p>
        </p:txBody>
      </p:sp>
      <p:pic>
        <p:nvPicPr>
          <p:cNvPr id="8" name="Billede 7">
            <a:extLst>
              <a:ext uri="{FF2B5EF4-FFF2-40B4-BE49-F238E27FC236}">
                <a16:creationId xmlns:a16="http://schemas.microsoft.com/office/drawing/2014/main" id="{FA652DEA-2FDE-12B2-3AD0-AAAD55ADF532}"/>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012399" y="4065787"/>
            <a:ext cx="4904217" cy="3269750"/>
          </a:xfrm>
          <a:prstGeom prst="rect">
            <a:avLst/>
          </a:prstGeom>
        </p:spPr>
      </p:pic>
    </p:spTree>
    <p:extLst>
      <p:ext uri="{BB962C8B-B14F-4D97-AF65-F5344CB8AC3E}">
        <p14:creationId xmlns:p14="http://schemas.microsoft.com/office/powerpoint/2010/main" val="4172640918"/>
      </p:ext>
    </p:extLst>
  </p:cSld>
  <p:clrMapOvr>
    <a:masterClrMapping/>
  </p:clrMapOvr>
  <p:transition spd="slow">
    <p:push dir="u"/>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B8A0-2D90-5261-6829-CD9A249062D8}"/>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3E529289-8F49-4360-031B-C39161B407D9}"/>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ktangel 5">
            <a:extLst>
              <a:ext uri="{FF2B5EF4-FFF2-40B4-BE49-F238E27FC236}">
                <a16:creationId xmlns:a16="http://schemas.microsoft.com/office/drawing/2014/main" id="{93C3F0B2-780D-43AE-B84B-A735F81A6BF0}"/>
              </a:ext>
            </a:extLst>
          </p:cNvPr>
          <p:cNvSpPr/>
          <p:nvPr/>
        </p:nvSpPr>
        <p:spPr>
          <a:xfrm>
            <a:off x="5486399" y="935415"/>
            <a:ext cx="6560821" cy="3430329"/>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4D531E41-181B-2B94-DBBA-525A6F62DE3E}"/>
              </a:ext>
            </a:extLst>
          </p:cNvPr>
          <p:cNvSpPr>
            <a:spLocks noGrp="1"/>
          </p:cNvSpPr>
          <p:nvPr>
            <p:ph type="title"/>
          </p:nvPr>
        </p:nvSpPr>
        <p:spPr>
          <a:xfrm>
            <a:off x="6223535" y="1553794"/>
            <a:ext cx="5507025" cy="3046988"/>
          </a:xfrm>
        </p:spPr>
        <p:txBody>
          <a:bodyPr/>
          <a:lstStyle/>
          <a:p>
            <a:r>
              <a:rPr lang="da-DK" sz="6600" dirty="0">
                <a:solidFill>
                  <a:schemeClr val="bg1"/>
                </a:solidFill>
                <a:latin typeface="+mn-lt"/>
              </a:rPr>
              <a:t>Planlægning og Organisering </a:t>
            </a:r>
          </a:p>
        </p:txBody>
      </p:sp>
      <p:pic>
        <p:nvPicPr>
          <p:cNvPr id="10" name="Billede 9">
            <a:extLst>
              <a:ext uri="{FF2B5EF4-FFF2-40B4-BE49-F238E27FC236}">
                <a16:creationId xmlns:a16="http://schemas.microsoft.com/office/drawing/2014/main" id="{91FC4FE0-4C9C-49C1-6D55-8F1874318077}"/>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82179" y="1660848"/>
            <a:ext cx="7157100" cy="5524363"/>
          </a:xfrm>
          <a:prstGeom prst="rect">
            <a:avLst/>
          </a:prstGeom>
        </p:spPr>
      </p:pic>
    </p:spTree>
    <p:extLst>
      <p:ext uri="{BB962C8B-B14F-4D97-AF65-F5344CB8AC3E}">
        <p14:creationId xmlns:p14="http://schemas.microsoft.com/office/powerpoint/2010/main" val="210326626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DDA5-5360-79BD-4E61-4BDD1C39D1F2}"/>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6ABEA46C-D4A4-1897-507A-77FA4EC1EAF7}"/>
              </a:ext>
            </a:extLst>
          </p:cNvPr>
          <p:cNvSpPr/>
          <p:nvPr/>
        </p:nvSpPr>
        <p:spPr>
          <a:xfrm>
            <a:off x="0" y="0"/>
            <a:ext cx="5507026" cy="6858000"/>
          </a:xfrm>
          <a:prstGeom prst="rect">
            <a:avLst/>
          </a:prstGeom>
          <a:solidFill>
            <a:srgbClr val="F2EEF7"/>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CBC73C26-8D5C-7F10-C9EC-DF800DAF36D7}"/>
              </a:ext>
            </a:extLst>
          </p:cNvPr>
          <p:cNvSpPr/>
          <p:nvPr/>
        </p:nvSpPr>
        <p:spPr>
          <a:xfrm>
            <a:off x="332146" y="481162"/>
            <a:ext cx="748787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73E20B9E-38A4-173F-0F6B-B2A0E5C41FAE}"/>
              </a:ext>
            </a:extLst>
          </p:cNvPr>
          <p:cNvSpPr txBox="1"/>
          <p:nvPr/>
        </p:nvSpPr>
        <p:spPr>
          <a:xfrm>
            <a:off x="655589" y="2197176"/>
            <a:ext cx="6819770" cy="2985433"/>
          </a:xfrm>
          <a:prstGeom prst="rect">
            <a:avLst/>
          </a:prstGeom>
          <a:noFill/>
        </p:spPr>
        <p:txBody>
          <a:bodyPr wrap="square">
            <a:spAutoFit/>
          </a:bodyPr>
          <a:lstStyle/>
          <a:p>
            <a:pPr algn="l" rtl="0"/>
            <a:r>
              <a:rPr lang="da-DK" sz="2400" b="1" dirty="0">
                <a:solidFill>
                  <a:srgbClr val="70578B"/>
                </a:solidFill>
              </a:rPr>
              <a:t>1. Brainstorm </a:t>
            </a:r>
          </a:p>
          <a:p>
            <a:pPr lvl="1" algn="l" rtl="0">
              <a:buAutoNum type="alphaLcPeriod"/>
            </a:pPr>
            <a:r>
              <a:rPr lang="da-DK" sz="2000" dirty="0"/>
              <a:t> skriv alle dine opgaver ned, store som små. </a:t>
            </a:r>
          </a:p>
          <a:p>
            <a:pPr lvl="1" algn="l" rtl="0">
              <a:buAutoNum type="alphaLcPeriod"/>
            </a:pPr>
            <a:r>
              <a:rPr lang="da-DK" sz="2000" dirty="0"/>
              <a:t> sorter evt. efter kategori - eller opgaver der ligner hinanden</a:t>
            </a:r>
          </a:p>
          <a:p>
            <a:pPr lvl="1" algn="l" rtl="0"/>
            <a:r>
              <a:rPr lang="da-DK" sz="2000" dirty="0"/>
              <a:t> </a:t>
            </a:r>
          </a:p>
          <a:p>
            <a:pPr algn="l" rtl="0"/>
            <a:r>
              <a:rPr lang="da-DK" sz="2400" b="1" dirty="0">
                <a:solidFill>
                  <a:srgbClr val="70578B"/>
                </a:solidFill>
              </a:rPr>
              <a:t>2. Opdel opgaverne efter relevans og vigtighed: </a:t>
            </a:r>
          </a:p>
          <a:p>
            <a:pPr lvl="1" algn="l" rtl="0">
              <a:buAutoNum type="alphaLcPeriod"/>
            </a:pPr>
            <a:r>
              <a:rPr lang="da-DK" sz="2000" dirty="0"/>
              <a:t> Brug evt. </a:t>
            </a:r>
          </a:p>
          <a:p>
            <a:pPr lvl="2" algn="l" rtl="0">
              <a:buAutoNum type="romanLcPeriod"/>
            </a:pPr>
            <a:r>
              <a:rPr lang="da-DK" sz="2000" dirty="0"/>
              <a:t> Opdel i vigtighed fra 1-5 </a:t>
            </a:r>
          </a:p>
          <a:p>
            <a:pPr lvl="2" algn="l" rtl="0">
              <a:buAutoNum type="romanLcPeriod"/>
            </a:pPr>
            <a:r>
              <a:rPr lang="da-DK" sz="2000" dirty="0"/>
              <a:t> Eisenhower matrixen, hvor opgaver inddeles i 4 kategorier </a:t>
            </a:r>
          </a:p>
        </p:txBody>
      </p:sp>
      <p:sp>
        <p:nvSpPr>
          <p:cNvPr id="2" name="Tekstfelt 1">
            <a:extLst>
              <a:ext uri="{FF2B5EF4-FFF2-40B4-BE49-F238E27FC236}">
                <a16:creationId xmlns:a16="http://schemas.microsoft.com/office/drawing/2014/main" id="{2136A09A-FB56-84A2-B875-F7604FF77CF1}"/>
              </a:ext>
            </a:extLst>
          </p:cNvPr>
          <p:cNvSpPr txBox="1"/>
          <p:nvPr/>
        </p:nvSpPr>
        <p:spPr>
          <a:xfrm>
            <a:off x="533094" y="933440"/>
            <a:ext cx="7209463" cy="707886"/>
          </a:xfrm>
          <a:prstGeom prst="rect">
            <a:avLst/>
          </a:prstGeom>
          <a:noFill/>
        </p:spPr>
        <p:txBody>
          <a:bodyPr wrap="square">
            <a:spAutoFit/>
          </a:bodyPr>
          <a:lstStyle/>
          <a:p>
            <a:r>
              <a:rPr kumimoji="1" lang="da-DK" sz="4000" b="1" dirty="0">
                <a:solidFill>
                  <a:srgbClr val="70578B"/>
                </a:solidFill>
                <a:latin typeface="Calibri" panose="020F0502020204030204" pitchFamily="34" charset="0"/>
                <a:cs typeface="Calibri" panose="020F0502020204030204" pitchFamily="34" charset="0"/>
              </a:rPr>
              <a:t>Overblik over opgaver </a:t>
            </a:r>
            <a:endParaRPr kumimoji="1" lang="da-DK" sz="3200" dirty="0">
              <a:solidFill>
                <a:srgbClr val="70578B"/>
              </a:solidFill>
              <a:latin typeface="Calibri" panose="020F0502020204030204" pitchFamily="34" charset="0"/>
              <a:cs typeface="Calibri" panose="020F0502020204030204" pitchFamily="34" charset="0"/>
            </a:endParaRPr>
          </a:p>
        </p:txBody>
      </p:sp>
      <p:pic>
        <p:nvPicPr>
          <p:cNvPr id="3" name="Google Shape;93;p19">
            <a:extLst>
              <a:ext uri="{FF2B5EF4-FFF2-40B4-BE49-F238E27FC236}">
                <a16:creationId xmlns:a16="http://schemas.microsoft.com/office/drawing/2014/main" id="{14788709-45C5-CFDB-95D6-8E7510CCCA59}"/>
              </a:ext>
            </a:extLst>
          </p:cNvPr>
          <p:cNvPicPr preferRelativeResize="0"/>
          <p:nvPr/>
        </p:nvPicPr>
        <p:blipFill>
          <a:blip r:embed="rId3">
            <a:clrChange>
              <a:clrFrom>
                <a:srgbClr val="FFFFFF"/>
              </a:clrFrom>
              <a:clrTo>
                <a:srgbClr val="FFFFFF">
                  <a:alpha val="0"/>
                </a:srgbClr>
              </a:clrTo>
            </a:clrChange>
            <a:alphaModFix/>
            <a:duotone>
              <a:schemeClr val="accent4">
                <a:shade val="45000"/>
                <a:satMod val="135000"/>
              </a:schemeClr>
              <a:prstClr val="white"/>
            </a:duotone>
          </a:blip>
          <a:stretch>
            <a:fillRect/>
          </a:stretch>
        </p:blipFill>
        <p:spPr>
          <a:xfrm>
            <a:off x="7798802" y="1303278"/>
            <a:ext cx="4533900" cy="3879331"/>
          </a:xfrm>
          <a:prstGeom prst="rect">
            <a:avLst/>
          </a:prstGeom>
          <a:noFill/>
          <a:ln>
            <a:noFill/>
          </a:ln>
        </p:spPr>
      </p:pic>
    </p:spTree>
    <p:extLst>
      <p:ext uri="{BB962C8B-B14F-4D97-AF65-F5344CB8AC3E}">
        <p14:creationId xmlns:p14="http://schemas.microsoft.com/office/powerpoint/2010/main" val="693229037"/>
      </p:ext>
    </p:extLst>
  </p:cSld>
  <p:clrMapOvr>
    <a:masterClrMapping/>
  </p:clrMapOvr>
  <p:transition spd="slow">
    <p:push dir="u"/>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280FE-D63E-640A-719B-8177B280A802}"/>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34E16352-1DF1-B5AB-7982-FBF2A0B3CFFE}"/>
              </a:ext>
            </a:extLst>
          </p:cNvPr>
          <p:cNvSpPr/>
          <p:nvPr/>
        </p:nvSpPr>
        <p:spPr>
          <a:xfrm>
            <a:off x="-1" y="1852394"/>
            <a:ext cx="6096001" cy="3430329"/>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5AAC03A-B18D-CE30-CE94-A9F00C80A3F5}"/>
              </a:ext>
            </a:extLst>
          </p:cNvPr>
          <p:cNvSpPr>
            <a:spLocks noGrp="1"/>
          </p:cNvSpPr>
          <p:nvPr>
            <p:ph type="title"/>
          </p:nvPr>
        </p:nvSpPr>
        <p:spPr>
          <a:xfrm>
            <a:off x="472294" y="2714197"/>
            <a:ext cx="5507025" cy="2031325"/>
          </a:xfrm>
        </p:spPr>
        <p:txBody>
          <a:bodyPr/>
          <a:lstStyle/>
          <a:p>
            <a:r>
              <a:rPr lang="da-DK" sz="6000" dirty="0">
                <a:solidFill>
                  <a:schemeClr val="bg1"/>
                </a:solidFill>
                <a:latin typeface="+mn-lt"/>
              </a:rPr>
              <a:t>To do lister </a:t>
            </a:r>
            <a:br>
              <a:rPr lang="da-DK" sz="6000" dirty="0">
                <a:solidFill>
                  <a:schemeClr val="bg1"/>
                </a:solidFill>
                <a:latin typeface="+mn-lt"/>
              </a:rPr>
            </a:br>
            <a:r>
              <a:rPr lang="da-DK" sz="3200" dirty="0">
                <a:solidFill>
                  <a:schemeClr val="bg1">
                    <a:lumMod val="85000"/>
                  </a:schemeClr>
                </a:solidFill>
                <a:latin typeface="+mn-lt"/>
              </a:rPr>
              <a:t>Skriv alle dine gøremål ned</a:t>
            </a:r>
            <a:br>
              <a:rPr lang="da-DK" sz="3200" dirty="0">
                <a:solidFill>
                  <a:schemeClr val="bg1">
                    <a:lumMod val="85000"/>
                  </a:schemeClr>
                </a:solidFill>
                <a:latin typeface="+mn-lt"/>
              </a:rPr>
            </a:br>
            <a:r>
              <a:rPr lang="da-DK" sz="3200" dirty="0">
                <a:solidFill>
                  <a:schemeClr val="bg1">
                    <a:lumMod val="85000"/>
                  </a:schemeClr>
                </a:solidFill>
                <a:latin typeface="+mn-lt"/>
              </a:rPr>
              <a:t>så du kan vinge af undervejs</a:t>
            </a:r>
            <a:r>
              <a:rPr lang="da-DK" sz="3600" dirty="0">
                <a:solidFill>
                  <a:schemeClr val="bg1">
                    <a:lumMod val="85000"/>
                  </a:schemeClr>
                </a:solidFill>
                <a:latin typeface="+mn-lt"/>
              </a:rPr>
              <a:t>. </a:t>
            </a:r>
          </a:p>
        </p:txBody>
      </p:sp>
      <p:grpSp>
        <p:nvGrpSpPr>
          <p:cNvPr id="3" name="Gruppe 2">
            <a:extLst>
              <a:ext uri="{FF2B5EF4-FFF2-40B4-BE49-F238E27FC236}">
                <a16:creationId xmlns:a16="http://schemas.microsoft.com/office/drawing/2014/main" id="{2A074EA3-8C5D-FB4E-932C-19BB7128ED10}"/>
              </a:ext>
            </a:extLst>
          </p:cNvPr>
          <p:cNvGrpSpPr/>
          <p:nvPr/>
        </p:nvGrpSpPr>
        <p:grpSpPr>
          <a:xfrm>
            <a:off x="6210300" y="469900"/>
            <a:ext cx="5981700" cy="5270500"/>
            <a:chOff x="6210300" y="469900"/>
            <a:chExt cx="5981700" cy="5270500"/>
          </a:xfrm>
        </p:grpSpPr>
        <p:pic>
          <p:nvPicPr>
            <p:cNvPr id="5" name="Billede 4">
              <a:extLst>
                <a:ext uri="{FF2B5EF4-FFF2-40B4-BE49-F238E27FC236}">
                  <a16:creationId xmlns:a16="http://schemas.microsoft.com/office/drawing/2014/main" id="{FCD99409-20B0-DCA4-C3F5-A05528A263C2}"/>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210300" y="469900"/>
              <a:ext cx="5981700" cy="5270500"/>
            </a:xfrm>
            <a:prstGeom prst="rect">
              <a:avLst/>
            </a:prstGeom>
          </p:spPr>
        </p:pic>
        <p:pic>
          <p:nvPicPr>
            <p:cNvPr id="12" name="Grafik 11" descr="Afkrydsning med massiv udfyldning">
              <a:extLst>
                <a:ext uri="{FF2B5EF4-FFF2-40B4-BE49-F238E27FC236}">
                  <a16:creationId xmlns:a16="http://schemas.microsoft.com/office/drawing/2014/main" id="{58E6AC2D-D67C-57F4-E678-8CBF08CE7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5749" y="1514256"/>
              <a:ext cx="676275" cy="676275"/>
            </a:xfrm>
            <a:prstGeom prst="rect">
              <a:avLst/>
            </a:prstGeom>
          </p:spPr>
        </p:pic>
        <p:pic>
          <p:nvPicPr>
            <p:cNvPr id="13" name="Grafik 12" descr="Afkrydsning med massiv udfyldning">
              <a:extLst>
                <a:ext uri="{FF2B5EF4-FFF2-40B4-BE49-F238E27FC236}">
                  <a16:creationId xmlns:a16="http://schemas.microsoft.com/office/drawing/2014/main" id="{7762AF78-E52A-CD34-B4D7-9012789CAE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58099" y="2218887"/>
              <a:ext cx="676275" cy="676275"/>
            </a:xfrm>
            <a:prstGeom prst="rect">
              <a:avLst/>
            </a:prstGeom>
          </p:spPr>
        </p:pic>
      </p:grpSp>
    </p:spTree>
    <p:extLst>
      <p:ext uri="{BB962C8B-B14F-4D97-AF65-F5344CB8AC3E}">
        <p14:creationId xmlns:p14="http://schemas.microsoft.com/office/powerpoint/2010/main" val="234667183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4510A-7417-409D-76F9-081F5EBF4051}"/>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0207437E-91EE-3DF2-45E6-E77872701831}"/>
              </a:ext>
            </a:extLst>
          </p:cNvPr>
          <p:cNvSpPr/>
          <p:nvPr/>
        </p:nvSpPr>
        <p:spPr>
          <a:xfrm>
            <a:off x="-1" y="1852394"/>
            <a:ext cx="6715126" cy="3891181"/>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AB2DA32A-0F3C-32F6-204E-C05DEE460BB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715125" y="609600"/>
            <a:ext cx="5476875" cy="5664200"/>
          </a:xfrm>
          <a:prstGeom prst="rect">
            <a:avLst/>
          </a:prstGeom>
        </p:spPr>
      </p:pic>
      <p:sp>
        <p:nvSpPr>
          <p:cNvPr id="2" name="Titel 1">
            <a:extLst>
              <a:ext uri="{FF2B5EF4-FFF2-40B4-BE49-F238E27FC236}">
                <a16:creationId xmlns:a16="http://schemas.microsoft.com/office/drawing/2014/main" id="{B29A976F-14CE-A0DC-F7B1-B172478208C4}"/>
              </a:ext>
            </a:extLst>
          </p:cNvPr>
          <p:cNvSpPr>
            <a:spLocks noGrp="1"/>
          </p:cNvSpPr>
          <p:nvPr>
            <p:ph type="title"/>
          </p:nvPr>
        </p:nvSpPr>
        <p:spPr>
          <a:xfrm>
            <a:off x="472294" y="2714197"/>
            <a:ext cx="6109481" cy="2708434"/>
          </a:xfrm>
        </p:spPr>
        <p:txBody>
          <a:bodyPr/>
          <a:lstStyle/>
          <a:p>
            <a:r>
              <a:rPr lang="da-DK" sz="6000" dirty="0">
                <a:solidFill>
                  <a:schemeClr val="bg1"/>
                </a:solidFill>
                <a:latin typeface="+mn-lt"/>
              </a:rPr>
              <a:t>Ta-da liste </a:t>
            </a:r>
            <a:br>
              <a:rPr lang="da-DK" sz="6000" dirty="0">
                <a:solidFill>
                  <a:schemeClr val="bg1"/>
                </a:solidFill>
                <a:latin typeface="+mn-lt"/>
              </a:rPr>
            </a:br>
            <a:r>
              <a:rPr lang="da-DK" sz="2000" dirty="0">
                <a:solidFill>
                  <a:schemeClr val="bg1">
                    <a:lumMod val="85000"/>
                  </a:schemeClr>
                </a:solidFill>
                <a:latin typeface="+mn-lt"/>
              </a:rPr>
              <a:t>Synliggør for dig selv hvilke opgaver du har fuldført </a:t>
            </a:r>
            <a:br>
              <a:rPr lang="da-DK" sz="2000" dirty="0">
                <a:solidFill>
                  <a:schemeClr val="bg1">
                    <a:lumMod val="85000"/>
                  </a:schemeClr>
                </a:solidFill>
                <a:latin typeface="+mn-lt"/>
              </a:rPr>
            </a:br>
            <a:br>
              <a:rPr lang="da-DK" sz="2000" dirty="0">
                <a:solidFill>
                  <a:schemeClr val="bg1">
                    <a:lumMod val="85000"/>
                  </a:schemeClr>
                </a:solidFill>
                <a:latin typeface="+mn-lt"/>
              </a:rPr>
            </a:br>
            <a:r>
              <a:rPr lang="da-DK" sz="2000" dirty="0">
                <a:solidFill>
                  <a:schemeClr val="bg1">
                    <a:lumMod val="85000"/>
                  </a:schemeClr>
                </a:solidFill>
                <a:latin typeface="+mn-lt"/>
              </a:rPr>
              <a:t>- skaber motivation</a:t>
            </a:r>
            <a:br>
              <a:rPr lang="da-DK" sz="2000" dirty="0">
                <a:solidFill>
                  <a:schemeClr val="bg1">
                    <a:lumMod val="85000"/>
                  </a:schemeClr>
                </a:solidFill>
                <a:latin typeface="+mn-lt"/>
              </a:rPr>
            </a:br>
            <a:r>
              <a:rPr lang="da-DK" sz="2000" dirty="0">
                <a:solidFill>
                  <a:schemeClr val="bg1">
                    <a:lumMod val="85000"/>
                  </a:schemeClr>
                </a:solidFill>
                <a:latin typeface="+mn-lt"/>
              </a:rPr>
              <a:t>- tilfredsstillelse ved at lykkes </a:t>
            </a:r>
            <a:br>
              <a:rPr lang="da-DK" sz="2000" dirty="0">
                <a:solidFill>
                  <a:schemeClr val="bg1">
                    <a:lumMod val="85000"/>
                  </a:schemeClr>
                </a:solidFill>
                <a:latin typeface="+mn-lt"/>
              </a:rPr>
            </a:br>
            <a:endParaRPr lang="da-DK" sz="3600" dirty="0">
              <a:solidFill>
                <a:schemeClr val="bg1">
                  <a:lumMod val="85000"/>
                </a:schemeClr>
              </a:solidFill>
              <a:latin typeface="+mn-lt"/>
            </a:endParaRPr>
          </a:p>
        </p:txBody>
      </p:sp>
      <p:pic>
        <p:nvPicPr>
          <p:cNvPr id="12" name="Grafik 11" descr="Afkrydsning med massiv udfyldning">
            <a:extLst>
              <a:ext uri="{FF2B5EF4-FFF2-40B4-BE49-F238E27FC236}">
                <a16:creationId xmlns:a16="http://schemas.microsoft.com/office/drawing/2014/main" id="{267B75BD-D31D-6685-EAAC-B3B787BDF6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5749" y="1514256"/>
            <a:ext cx="676275" cy="676275"/>
          </a:xfrm>
          <a:prstGeom prst="rect">
            <a:avLst/>
          </a:prstGeom>
        </p:spPr>
      </p:pic>
      <p:pic>
        <p:nvPicPr>
          <p:cNvPr id="13" name="Grafik 12" descr="Afkrydsning med massiv udfyldning">
            <a:extLst>
              <a:ext uri="{FF2B5EF4-FFF2-40B4-BE49-F238E27FC236}">
                <a16:creationId xmlns:a16="http://schemas.microsoft.com/office/drawing/2014/main" id="{A29EA683-EAC0-7741-0EF7-12F970D4C4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58099" y="2218887"/>
            <a:ext cx="676275" cy="676275"/>
          </a:xfrm>
          <a:prstGeom prst="rect">
            <a:avLst/>
          </a:prstGeom>
        </p:spPr>
      </p:pic>
      <p:pic>
        <p:nvPicPr>
          <p:cNvPr id="3" name="Grafik 2" descr="Afkrydsning med massiv udfyldning">
            <a:extLst>
              <a:ext uri="{FF2B5EF4-FFF2-40B4-BE49-F238E27FC236}">
                <a16:creationId xmlns:a16="http://schemas.microsoft.com/office/drawing/2014/main" id="{D75801D8-3975-42B3-3B32-39F96FF3E7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86647" y="3021233"/>
            <a:ext cx="676275" cy="676275"/>
          </a:xfrm>
          <a:prstGeom prst="rect">
            <a:avLst/>
          </a:prstGeom>
        </p:spPr>
      </p:pic>
      <p:pic>
        <p:nvPicPr>
          <p:cNvPr id="4" name="Grafik 3" descr="Afkrydsning med massiv udfyldning">
            <a:extLst>
              <a:ext uri="{FF2B5EF4-FFF2-40B4-BE49-F238E27FC236}">
                <a16:creationId xmlns:a16="http://schemas.microsoft.com/office/drawing/2014/main" id="{D78A2A97-A653-A653-0BC7-F41BEFB3D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19961" y="3690255"/>
            <a:ext cx="676275" cy="676275"/>
          </a:xfrm>
          <a:prstGeom prst="rect">
            <a:avLst/>
          </a:prstGeom>
        </p:spPr>
      </p:pic>
      <p:pic>
        <p:nvPicPr>
          <p:cNvPr id="11" name="Grafik 10" descr="Podium med massiv udfyldning">
            <a:extLst>
              <a:ext uri="{FF2B5EF4-FFF2-40B4-BE49-F238E27FC236}">
                <a16:creationId xmlns:a16="http://schemas.microsoft.com/office/drawing/2014/main" id="{34220058-9802-14EF-F9DA-B057D617C3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67604" y="4862728"/>
            <a:ext cx="962031" cy="962031"/>
          </a:xfrm>
          <a:prstGeom prst="rect">
            <a:avLst/>
          </a:prstGeom>
        </p:spPr>
      </p:pic>
    </p:spTree>
    <p:extLst>
      <p:ext uri="{BB962C8B-B14F-4D97-AF65-F5344CB8AC3E}">
        <p14:creationId xmlns:p14="http://schemas.microsoft.com/office/powerpoint/2010/main" val="336260733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B8A0-2D90-5261-6829-CD9A249062D8}"/>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3E529289-8F49-4360-031B-C39161B407D9}"/>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D531E41-181B-2B94-DBBA-525A6F62DE3E}"/>
              </a:ext>
            </a:extLst>
          </p:cNvPr>
          <p:cNvSpPr>
            <a:spLocks noGrp="1"/>
          </p:cNvSpPr>
          <p:nvPr>
            <p:ph type="title"/>
          </p:nvPr>
        </p:nvSpPr>
        <p:spPr>
          <a:xfrm>
            <a:off x="423255" y="827470"/>
            <a:ext cx="4080166" cy="2308324"/>
          </a:xfrm>
        </p:spPr>
        <p:txBody>
          <a:bodyPr/>
          <a:lstStyle/>
          <a:p>
            <a:r>
              <a:rPr lang="da-DK" dirty="0">
                <a:solidFill>
                  <a:srgbClr val="70578B"/>
                </a:solidFill>
                <a:latin typeface="+mn-lt"/>
              </a:rPr>
              <a:t>Når opgaven bliver for uoverskuelig?</a:t>
            </a:r>
          </a:p>
        </p:txBody>
      </p:sp>
      <p:sp>
        <p:nvSpPr>
          <p:cNvPr id="6" name="Rektangel 5">
            <a:extLst>
              <a:ext uri="{FF2B5EF4-FFF2-40B4-BE49-F238E27FC236}">
                <a16:creationId xmlns:a16="http://schemas.microsoft.com/office/drawing/2014/main" id="{93C3F0B2-780D-43AE-B84B-A735F81A6BF0}"/>
              </a:ext>
            </a:extLst>
          </p:cNvPr>
          <p:cNvSpPr/>
          <p:nvPr/>
        </p:nvSpPr>
        <p:spPr>
          <a:xfrm>
            <a:off x="5356861" y="935415"/>
            <a:ext cx="6690360" cy="509391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434ABA92-B5C8-CF79-421E-85BE8FCFF12E}"/>
              </a:ext>
            </a:extLst>
          </p:cNvPr>
          <p:cNvSpPr>
            <a:spLocks noGrp="1"/>
          </p:cNvSpPr>
          <p:nvPr>
            <p:ph idx="1"/>
          </p:nvPr>
        </p:nvSpPr>
        <p:spPr>
          <a:xfrm>
            <a:off x="5695137" y="1152794"/>
            <a:ext cx="6073607" cy="4462760"/>
          </a:xfrm>
        </p:spPr>
        <p:txBody>
          <a:bodyPr/>
          <a:lstStyle/>
          <a:p>
            <a:r>
              <a:rPr lang="da-DK" sz="3600" dirty="0">
                <a:solidFill>
                  <a:schemeClr val="bg1"/>
                </a:solidFill>
                <a:latin typeface="+mn-lt"/>
              </a:rPr>
              <a:t>Hvordan</a:t>
            </a:r>
            <a:r>
              <a:rPr lang="da-DK" sz="2800" dirty="0">
                <a:solidFill>
                  <a:schemeClr val="bg1"/>
                </a:solidFill>
                <a:latin typeface="+mn-lt"/>
              </a:rPr>
              <a:t> spiser du en elefant?</a:t>
            </a:r>
          </a:p>
          <a:p>
            <a:endParaRPr lang="da-DK" sz="2000" b="0" dirty="0">
              <a:solidFill>
                <a:schemeClr val="bg1"/>
              </a:solidFill>
              <a:latin typeface="+mn-lt"/>
            </a:endParaRPr>
          </a:p>
          <a:p>
            <a:r>
              <a:rPr lang="da-DK" sz="2000" dirty="0">
                <a:solidFill>
                  <a:schemeClr val="bg1"/>
                </a:solidFill>
                <a:latin typeface="+mn-lt"/>
              </a:rPr>
              <a:t>Del elefanten = opgaven op i mindre bidder </a:t>
            </a:r>
          </a:p>
          <a:p>
            <a:pPr marL="342900" indent="-342900">
              <a:buFont typeface="Arial" panose="020B0604020202020204" pitchFamily="34" charset="0"/>
              <a:buChar char="•"/>
            </a:pPr>
            <a:r>
              <a:rPr lang="da-DK" sz="2000" b="0" dirty="0">
                <a:solidFill>
                  <a:schemeClr val="bg1"/>
                </a:solidFill>
                <a:latin typeface="+mn-lt"/>
              </a:rPr>
              <a:t>Sæt tid af i kalenderen </a:t>
            </a:r>
          </a:p>
          <a:p>
            <a:pPr marL="342900" indent="-342900">
              <a:buFont typeface="Arial" panose="020B0604020202020204" pitchFamily="34" charset="0"/>
              <a:buChar char="•"/>
            </a:pPr>
            <a:r>
              <a:rPr lang="da-DK" sz="2000" b="0" dirty="0">
                <a:solidFill>
                  <a:schemeClr val="bg1"/>
                </a:solidFill>
                <a:latin typeface="+mn-lt"/>
              </a:rPr>
              <a:t>Lav delmål - slutmål </a:t>
            </a:r>
          </a:p>
          <a:p>
            <a:pPr marL="550789" lvl="1" indent="-342900">
              <a:buFont typeface="Arial" panose="020B0604020202020204" pitchFamily="34" charset="0"/>
              <a:buChar char="•"/>
            </a:pPr>
            <a:r>
              <a:rPr lang="da-DK" sz="1400" b="0" dirty="0">
                <a:solidFill>
                  <a:schemeClr val="bg1"/>
                </a:solidFill>
                <a:latin typeface="+mn-lt"/>
              </a:rPr>
              <a:t>Anerkend de små succeser  </a:t>
            </a:r>
          </a:p>
          <a:p>
            <a:endParaRPr lang="da-DK" sz="2400" b="0" dirty="0">
              <a:solidFill>
                <a:schemeClr val="bg1"/>
              </a:solidFill>
              <a:latin typeface="+mn-lt"/>
            </a:endParaRPr>
          </a:p>
          <a:p>
            <a:pPr marL="342900" indent="-342900">
              <a:buFont typeface="Arial" panose="020B0604020202020204" pitchFamily="34" charset="0"/>
              <a:buChar char="•"/>
            </a:pPr>
            <a:r>
              <a:rPr lang="da-DK" sz="2000" b="0" dirty="0">
                <a:solidFill>
                  <a:schemeClr val="bg1"/>
                </a:solidFill>
                <a:latin typeface="+mn-lt"/>
              </a:rPr>
              <a:t>Skriv det ned - gør det visuelt </a:t>
            </a:r>
          </a:p>
          <a:p>
            <a:pPr marL="342900" indent="-342900">
              <a:buFont typeface="Arial" panose="020B0604020202020204" pitchFamily="34" charset="0"/>
              <a:buChar char="•"/>
            </a:pPr>
            <a:r>
              <a:rPr lang="da-DK" sz="2000" b="0" dirty="0">
                <a:solidFill>
                  <a:schemeClr val="bg1"/>
                </a:solidFill>
                <a:latin typeface="+mn-lt"/>
              </a:rPr>
              <a:t>Brug af “hjælpemidler” - boost af dopamin </a:t>
            </a:r>
          </a:p>
          <a:p>
            <a:pPr marL="550789" lvl="1" indent="-342900">
              <a:buFont typeface="Arial" panose="020B0604020202020204" pitchFamily="34" charset="0"/>
              <a:buChar char="•"/>
            </a:pPr>
            <a:r>
              <a:rPr lang="da-DK" sz="1600" dirty="0">
                <a:solidFill>
                  <a:schemeClr val="bg1"/>
                </a:solidFill>
              </a:rPr>
              <a:t>M</a:t>
            </a:r>
            <a:r>
              <a:rPr lang="da-DK" sz="1600" b="0" dirty="0">
                <a:solidFill>
                  <a:schemeClr val="bg1"/>
                </a:solidFill>
                <a:latin typeface="+mn-lt"/>
              </a:rPr>
              <a:t>usik, mad, andre </a:t>
            </a:r>
            <a:r>
              <a:rPr lang="da-DK" sz="1600" dirty="0">
                <a:solidFill>
                  <a:schemeClr val="bg1"/>
                </a:solidFill>
              </a:rPr>
              <a:t>belønninger</a:t>
            </a:r>
            <a:endParaRPr lang="da-DK" sz="1600" b="0" dirty="0">
              <a:solidFill>
                <a:schemeClr val="bg1"/>
              </a:solidFill>
              <a:latin typeface="+mn-lt"/>
            </a:endParaRPr>
          </a:p>
          <a:p>
            <a:pPr marL="342900" indent="-342900">
              <a:buFont typeface="Arial" panose="020B0604020202020204" pitchFamily="34" charset="0"/>
              <a:buChar char="•"/>
            </a:pPr>
            <a:endParaRPr lang="da-DK" sz="2400" b="0" dirty="0">
              <a:solidFill>
                <a:schemeClr val="bg1"/>
              </a:solidFill>
              <a:latin typeface="+mn-lt"/>
            </a:endParaRPr>
          </a:p>
          <a:p>
            <a:r>
              <a:rPr lang="da-DK" sz="2400" dirty="0">
                <a:solidFill>
                  <a:schemeClr val="bg1"/>
                </a:solidFill>
                <a:latin typeface="+mn-lt"/>
              </a:rPr>
              <a:t>            Hvor mange delopgaver er </a:t>
            </a:r>
            <a:br>
              <a:rPr lang="da-DK" sz="2400" dirty="0">
                <a:solidFill>
                  <a:schemeClr val="bg1"/>
                </a:solidFill>
                <a:latin typeface="+mn-lt"/>
              </a:rPr>
            </a:br>
            <a:r>
              <a:rPr lang="da-DK" sz="2400" dirty="0">
                <a:solidFill>
                  <a:schemeClr val="bg1"/>
                </a:solidFill>
                <a:latin typeface="+mn-lt"/>
              </a:rPr>
              <a:t>            der i at vaske tøj?</a:t>
            </a:r>
          </a:p>
        </p:txBody>
      </p:sp>
      <p:sp>
        <p:nvSpPr>
          <p:cNvPr id="8" name="Ligebenet trekant 7">
            <a:extLst>
              <a:ext uri="{FF2B5EF4-FFF2-40B4-BE49-F238E27FC236}">
                <a16:creationId xmlns:a16="http://schemas.microsoft.com/office/drawing/2014/main" id="{A41D850C-E379-94B0-228D-646BCF4C34FA}"/>
              </a:ext>
            </a:extLst>
          </p:cNvPr>
          <p:cNvSpPr/>
          <p:nvPr/>
        </p:nvSpPr>
        <p:spPr>
          <a:xfrm rot="5400000">
            <a:off x="5703467" y="4803685"/>
            <a:ext cx="619125" cy="523875"/>
          </a:xfrm>
          <a:prstGeom prst="triangle">
            <a:avLst>
              <a:gd name="adj" fmla="val 50000"/>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 name="Gruppe 11">
            <a:extLst>
              <a:ext uri="{FF2B5EF4-FFF2-40B4-BE49-F238E27FC236}">
                <a16:creationId xmlns:a16="http://schemas.microsoft.com/office/drawing/2014/main" id="{4F5E770E-0041-2343-0FF8-682F6798A3AA}"/>
              </a:ext>
            </a:extLst>
          </p:cNvPr>
          <p:cNvGrpSpPr/>
          <p:nvPr/>
        </p:nvGrpSpPr>
        <p:grpSpPr>
          <a:xfrm>
            <a:off x="-625808" y="2477729"/>
            <a:ext cx="6900775" cy="5175788"/>
            <a:chOff x="-625808" y="2477729"/>
            <a:chExt cx="6900775" cy="5175788"/>
          </a:xfrm>
        </p:grpSpPr>
        <p:pic>
          <p:nvPicPr>
            <p:cNvPr id="5" name="Billede 4">
              <a:extLst>
                <a:ext uri="{FF2B5EF4-FFF2-40B4-BE49-F238E27FC236}">
                  <a16:creationId xmlns:a16="http://schemas.microsoft.com/office/drawing/2014/main" id="{705E4015-058D-2FB8-2FCF-EB32242868A1}"/>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5808" y="2477729"/>
              <a:ext cx="6900775" cy="5175788"/>
            </a:xfrm>
            <a:prstGeom prst="rect">
              <a:avLst/>
            </a:prstGeom>
          </p:spPr>
        </p:pic>
        <p:sp>
          <p:nvSpPr>
            <p:cNvPr id="11" name="Stjerne: 10 takker 10">
              <a:extLst>
                <a:ext uri="{FF2B5EF4-FFF2-40B4-BE49-F238E27FC236}">
                  <a16:creationId xmlns:a16="http://schemas.microsoft.com/office/drawing/2014/main" id="{9C0F4821-5297-56C7-AB97-6DA8C7BFA575}"/>
                </a:ext>
              </a:extLst>
            </p:cNvPr>
            <p:cNvSpPr/>
            <p:nvPr/>
          </p:nvSpPr>
          <p:spPr>
            <a:xfrm rot="1351166">
              <a:off x="1623220" y="3678892"/>
              <a:ext cx="833284" cy="872924"/>
            </a:xfrm>
            <a:prstGeom prst="star10">
              <a:avLst/>
            </a:prstGeom>
            <a:solidFill>
              <a:srgbClr val="E5DBF2"/>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0AA84DCF-4CA9-D715-3E73-2EC6FEE963A0}"/>
                </a:ext>
              </a:extLst>
            </p:cNvPr>
            <p:cNvSpPr/>
            <p:nvPr/>
          </p:nvSpPr>
          <p:spPr>
            <a:xfrm rot="19885905">
              <a:off x="1128495" y="3604932"/>
              <a:ext cx="1425072" cy="562199"/>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307811386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6C6A7-6E38-B13C-D1C1-D84C0460E224}"/>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F1523B17-0065-49B4-A066-B5BC6C78620A}"/>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271DCD0-7BA4-C3AC-C99C-508699E8E0EE}"/>
              </a:ext>
            </a:extLst>
          </p:cNvPr>
          <p:cNvSpPr>
            <a:spLocks noGrp="1"/>
          </p:cNvSpPr>
          <p:nvPr>
            <p:ph type="title"/>
          </p:nvPr>
        </p:nvSpPr>
        <p:spPr>
          <a:xfrm>
            <a:off x="423256" y="882044"/>
            <a:ext cx="4080166" cy="923330"/>
          </a:xfrm>
        </p:spPr>
        <p:txBody>
          <a:bodyPr/>
          <a:lstStyle/>
          <a:p>
            <a:r>
              <a:rPr lang="da-DK" sz="6000" dirty="0">
                <a:solidFill>
                  <a:srgbClr val="70578B"/>
                </a:solidFill>
                <a:latin typeface="+mn-lt"/>
              </a:rPr>
              <a:t>De 10 H´er</a:t>
            </a:r>
          </a:p>
        </p:txBody>
      </p:sp>
      <p:sp>
        <p:nvSpPr>
          <p:cNvPr id="6" name="Rektangel 5">
            <a:extLst>
              <a:ext uri="{FF2B5EF4-FFF2-40B4-BE49-F238E27FC236}">
                <a16:creationId xmlns:a16="http://schemas.microsoft.com/office/drawing/2014/main" id="{96F2C80E-9DB6-E6D5-CF40-E182258ED2E3}"/>
              </a:ext>
            </a:extLst>
          </p:cNvPr>
          <p:cNvSpPr/>
          <p:nvPr/>
        </p:nvSpPr>
        <p:spPr>
          <a:xfrm>
            <a:off x="5280661" y="882044"/>
            <a:ext cx="6690360" cy="509391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9A4E011F-8071-56FE-B1F9-24C7AC82BEEB}"/>
              </a:ext>
            </a:extLst>
          </p:cNvPr>
          <p:cNvSpPr>
            <a:spLocks noGrp="1"/>
          </p:cNvSpPr>
          <p:nvPr>
            <p:ph idx="1"/>
          </p:nvPr>
        </p:nvSpPr>
        <p:spPr>
          <a:xfrm>
            <a:off x="5695137" y="1429019"/>
            <a:ext cx="6073607" cy="3693319"/>
          </a:xfrm>
        </p:spPr>
        <p:txBody>
          <a:bodyPr/>
          <a:lstStyle/>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vad skal jeg lave? (indhold)</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vorfor</a:t>
            </a:r>
            <a:r>
              <a:rPr lang="da-DK" sz="2400" b="0" dirty="0">
                <a:solidFill>
                  <a:schemeClr val="bg1"/>
                </a:solidFill>
                <a:latin typeface="+mn-lt"/>
              </a:rPr>
              <a:t> skal jeg lave det? (mening)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vordan</a:t>
            </a:r>
            <a:r>
              <a:rPr lang="da-DK" sz="2400" b="0" dirty="0">
                <a:solidFill>
                  <a:schemeClr val="bg1"/>
                </a:solidFill>
                <a:latin typeface="+mn-lt"/>
              </a:rPr>
              <a:t> skal jeg lave det ? (metode)</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skal jeg lave det? (placering)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vornår</a:t>
            </a:r>
            <a:r>
              <a:rPr lang="da-DK" sz="2400" b="0" dirty="0">
                <a:solidFill>
                  <a:schemeClr val="bg1"/>
                </a:solidFill>
                <a:latin typeface="+mn-lt"/>
              </a:rPr>
              <a:t> skal jeg lave det? (tidspunkt)</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længe skal jeg lave det? (tidshorisont)</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vem</a:t>
            </a:r>
            <a:r>
              <a:rPr lang="da-DK" sz="2400" b="0" dirty="0">
                <a:solidFill>
                  <a:schemeClr val="bg1"/>
                </a:solidFill>
                <a:latin typeface="+mn-lt"/>
              </a:rPr>
              <a:t> skal jeg lave det med? (personer)</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meget skal jeg lave? (mængde)</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vem kan jeg få hjælp af? (person)</a:t>
            </a:r>
          </a:p>
          <a:p>
            <a:pPr marL="285750" indent="-285750">
              <a:buFont typeface="Arial" panose="020B0604020202020204" pitchFamily="34" charset="0"/>
              <a:buChar char="•"/>
            </a:pPr>
            <a:r>
              <a:rPr lang="da-DK" sz="2400" b="0" dirty="0">
                <a:solidFill>
                  <a:schemeClr val="bg1"/>
                </a:solidFill>
                <a:latin typeface="+mn-lt"/>
              </a:rPr>
              <a:t>H vad skal jeg lave bagefter? (indhold)</a:t>
            </a:r>
          </a:p>
        </p:txBody>
      </p:sp>
      <p:pic>
        <p:nvPicPr>
          <p:cNvPr id="10" name="Billede 9">
            <a:extLst>
              <a:ext uri="{FF2B5EF4-FFF2-40B4-BE49-F238E27FC236}">
                <a16:creationId xmlns:a16="http://schemas.microsoft.com/office/drawing/2014/main" id="{EBC0B145-C778-9FE0-89CC-186B53978B44}"/>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423256" y="2171699"/>
            <a:ext cx="3981031" cy="4600575"/>
          </a:xfrm>
          <a:prstGeom prst="rect">
            <a:avLst/>
          </a:prstGeom>
        </p:spPr>
      </p:pic>
      <p:sp>
        <p:nvSpPr>
          <p:cNvPr id="12" name="Tekstfelt 11">
            <a:extLst>
              <a:ext uri="{FF2B5EF4-FFF2-40B4-BE49-F238E27FC236}">
                <a16:creationId xmlns:a16="http://schemas.microsoft.com/office/drawing/2014/main" id="{7E5C2A24-04AA-4313-0708-C7AFE709FE86}"/>
              </a:ext>
            </a:extLst>
          </p:cNvPr>
          <p:cNvSpPr txBox="1"/>
          <p:nvPr/>
        </p:nvSpPr>
        <p:spPr>
          <a:xfrm>
            <a:off x="7600950" y="6089675"/>
            <a:ext cx="3705225" cy="246221"/>
          </a:xfrm>
          <a:prstGeom prst="rect">
            <a:avLst/>
          </a:prstGeom>
          <a:noFill/>
        </p:spPr>
        <p:txBody>
          <a:bodyPr wrap="square">
            <a:spAutoFit/>
          </a:bodyPr>
          <a:lstStyle/>
          <a:p>
            <a:pPr indent="0" algn="l" rtl="0">
              <a:spcBef>
                <a:spcPts val="1600"/>
              </a:spcBef>
              <a:spcAft>
                <a:spcPts val="1600"/>
              </a:spcAft>
              <a:buNone/>
            </a:pPr>
            <a:r>
              <a:rPr lang="da-DK" sz="1000" dirty="0">
                <a:solidFill>
                  <a:schemeClr val="tx1">
                    <a:lumMod val="75000"/>
                    <a:lumOff val="25000"/>
                  </a:schemeClr>
                </a:solidFill>
              </a:rPr>
              <a:t>Kilde: overlevelsesguiden.dk</a:t>
            </a:r>
          </a:p>
        </p:txBody>
      </p:sp>
    </p:spTree>
    <p:extLst>
      <p:ext uri="{BB962C8B-B14F-4D97-AF65-F5344CB8AC3E}">
        <p14:creationId xmlns:p14="http://schemas.microsoft.com/office/powerpoint/2010/main" val="311356305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Rectangle 10">
            <a:extLst>
              <a:ext uri="{FF2B5EF4-FFF2-40B4-BE49-F238E27FC236}">
                <a16:creationId xmlns:a16="http://schemas.microsoft.com/office/drawing/2014/main" id="{9170328E-2AF3-A1F5-2553-9FF7D3A8B472}"/>
              </a:ext>
            </a:extLst>
          </p:cNvPr>
          <p:cNvSpPr/>
          <p:nvPr/>
        </p:nvSpPr>
        <p:spPr>
          <a:xfrm>
            <a:off x="0" y="1536633"/>
            <a:ext cx="12192000" cy="4267819"/>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2" name="Google Shape;122;p24"/>
          <p:cNvSpPr txBox="1">
            <a:spLocks noGrp="1"/>
          </p:cNvSpPr>
          <p:nvPr>
            <p:ph type="title"/>
          </p:nvPr>
        </p:nvSpPr>
        <p:spPr>
          <a:xfrm>
            <a:off x="347267" y="396075"/>
            <a:ext cx="11360800" cy="763600"/>
          </a:xfrm>
          <a:prstGeom prst="rect">
            <a:avLst/>
          </a:prstGeom>
        </p:spPr>
        <p:txBody>
          <a:bodyPr spcFirstLastPara="1" vert="horz" wrap="square" lIns="121900" tIns="121900" rIns="121900" bIns="121900" anchor="t" anchorCtr="0">
            <a:normAutofit fontScale="90000"/>
          </a:bodyPr>
          <a:lstStyle/>
          <a:p>
            <a:pPr algn="l" rtl="0"/>
            <a:r>
              <a:rPr kumimoji="1" lang="da" sz="4000" kern="1200" dirty="0">
                <a:solidFill>
                  <a:srgbClr val="70578B"/>
                </a:solidFill>
                <a:latin typeface="Calibri" panose="020F0502020204030204" pitchFamily="34" charset="0"/>
                <a:ea typeface="+mn-ea"/>
                <a:cs typeface="Calibri" panose="020F0502020204030204" pitchFamily="34" charset="0"/>
              </a:rPr>
              <a:t>Pomodoro Teknikken - styrker fokus og koncentration  </a:t>
            </a:r>
            <a:endParaRPr kumimoji="1" sz="4000" kern="1200" dirty="0">
              <a:solidFill>
                <a:srgbClr val="70578B"/>
              </a:solidFill>
              <a:latin typeface="Calibri" panose="020F0502020204030204" pitchFamily="34" charset="0"/>
              <a:ea typeface="+mn-ea"/>
              <a:cs typeface="Calibri" panose="020F0502020204030204" pitchFamily="34" charset="0"/>
            </a:endParaRPr>
          </a:p>
        </p:txBody>
      </p:sp>
      <p:sp>
        <p:nvSpPr>
          <p:cNvPr id="123" name="Google Shape;123;p24"/>
          <p:cNvSpPr txBox="1">
            <a:spLocks noGrp="1"/>
          </p:cNvSpPr>
          <p:nvPr>
            <p:ph type="body" idx="1"/>
          </p:nvPr>
        </p:nvSpPr>
        <p:spPr>
          <a:xfrm>
            <a:off x="434650" y="1746183"/>
            <a:ext cx="11643050" cy="4555200"/>
          </a:xfrm>
          <a:prstGeom prst="rect">
            <a:avLst/>
          </a:prstGeom>
        </p:spPr>
        <p:txBody>
          <a:bodyPr spcFirstLastPara="1" wrap="square" lIns="121900" tIns="121900" rIns="121900" bIns="121900" anchor="t" anchorCtr="0">
            <a:normAutofit/>
          </a:bodyPr>
          <a:lstStyle/>
          <a:p>
            <a:pPr marL="0" indent="0" algn="l" rtl="0">
              <a:buNone/>
            </a:pPr>
            <a:r>
              <a:rPr lang="da" sz="2000" dirty="0">
                <a:solidFill>
                  <a:schemeClr val="tx1">
                    <a:lumMod val="65000"/>
                    <a:lumOff val="35000"/>
                  </a:schemeClr>
                </a:solidFill>
                <a:latin typeface="+mn-lt"/>
              </a:rPr>
              <a:t>Inden du starter skal du gerne have valgt en opgave til hver af de 25 min.  </a:t>
            </a:r>
            <a:endParaRPr sz="2000" dirty="0">
              <a:solidFill>
                <a:schemeClr val="tx1">
                  <a:lumMod val="65000"/>
                  <a:lumOff val="35000"/>
                </a:schemeClr>
              </a:solidFill>
              <a:latin typeface="+mn-lt"/>
            </a:endParaRPr>
          </a:p>
          <a:p>
            <a:pPr marL="0" indent="0" algn="l" rtl="0">
              <a:spcBef>
                <a:spcPts val="1600"/>
              </a:spcBef>
              <a:buNone/>
            </a:pPr>
            <a:r>
              <a:rPr lang="da-DK" sz="2000" dirty="0">
                <a:solidFill>
                  <a:schemeClr val="tx1">
                    <a:lumMod val="65000"/>
                    <a:lumOff val="35000"/>
                  </a:schemeClr>
                </a:solidFill>
                <a:latin typeface="+mn-lt"/>
              </a:rPr>
              <a:t>Sæt din alarm/time timer til 25 min, og kør i intervaller af 25 min fokuseret arbejde efterfulgt af 5 min pause (flyt dig fysisk væk i de 5 min)</a:t>
            </a:r>
            <a:br>
              <a:rPr lang="da-DK" sz="2000" dirty="0">
                <a:solidFill>
                  <a:schemeClr val="tx1">
                    <a:lumMod val="65000"/>
                    <a:lumOff val="35000"/>
                  </a:schemeClr>
                </a:solidFill>
                <a:latin typeface="+mn-lt"/>
              </a:rPr>
            </a:br>
            <a:r>
              <a:rPr lang="da-DK" sz="2000" dirty="0">
                <a:solidFill>
                  <a:schemeClr val="tx1">
                    <a:lumMod val="65000"/>
                    <a:lumOff val="35000"/>
                  </a:schemeClr>
                </a:solidFill>
                <a:latin typeface="+mn-lt"/>
              </a:rPr>
              <a:t>       </a:t>
            </a:r>
            <a:r>
              <a:rPr lang="da-DK" sz="2000" b="0" dirty="0">
                <a:solidFill>
                  <a:schemeClr val="tx1">
                    <a:lumMod val="65000"/>
                    <a:lumOff val="35000"/>
                  </a:schemeClr>
                </a:solidFill>
                <a:latin typeface="+mn-lt"/>
              </a:rPr>
              <a:t>Fuld pomodoro består af 4 x 25 min, afbrudt af 5 min pause mellem. </a:t>
            </a:r>
          </a:p>
          <a:p>
            <a:pPr lvl="1" algn="l" rtl="0">
              <a:buChar char="-"/>
            </a:pPr>
            <a:r>
              <a:rPr lang="da-DK" sz="1500" dirty="0">
                <a:solidFill>
                  <a:schemeClr val="tx1">
                    <a:lumMod val="65000"/>
                    <a:lumOff val="35000"/>
                  </a:schemeClr>
                </a:solidFill>
              </a:rPr>
              <a:t>Derefter behov for en længere pause</a:t>
            </a:r>
            <a:r>
              <a:rPr lang="da-DK" sz="1200" dirty="0">
                <a:solidFill>
                  <a:schemeClr val="tx1">
                    <a:lumMod val="65000"/>
                    <a:lumOff val="35000"/>
                  </a:schemeClr>
                </a:solidFill>
              </a:rPr>
              <a:t>. </a:t>
            </a:r>
          </a:p>
          <a:p>
            <a:pPr marL="0" indent="0" algn="l" rtl="0">
              <a:spcBef>
                <a:spcPts val="1600"/>
              </a:spcBef>
              <a:buNone/>
            </a:pPr>
            <a:r>
              <a:rPr lang="da" sz="2000" dirty="0">
                <a:solidFill>
                  <a:schemeClr val="tx1">
                    <a:lumMod val="65000"/>
                    <a:lumOff val="35000"/>
                  </a:schemeClr>
                </a:solidFill>
                <a:latin typeface="+mn-lt"/>
              </a:rPr>
              <a:t>For bedst udbytte fjern evt. distraktioner der kan stjæle dit fokus. </a:t>
            </a:r>
            <a:endParaRPr sz="2000" dirty="0">
              <a:solidFill>
                <a:schemeClr val="tx1">
                  <a:lumMod val="65000"/>
                  <a:lumOff val="35000"/>
                </a:schemeClr>
              </a:solidFill>
              <a:latin typeface="+mn-lt"/>
            </a:endParaRPr>
          </a:p>
          <a:p>
            <a:pPr algn="l" rtl="0">
              <a:spcBef>
                <a:spcPts val="1600"/>
              </a:spcBef>
              <a:buChar char="-"/>
            </a:pPr>
            <a:r>
              <a:rPr lang="da" sz="2000" b="0" dirty="0">
                <a:solidFill>
                  <a:schemeClr val="tx1">
                    <a:lumMod val="65000"/>
                    <a:lumOff val="35000"/>
                  </a:schemeClr>
                </a:solidFill>
                <a:latin typeface="+mn-lt"/>
              </a:rPr>
              <a:t>tlf. lydløs (læg helst helt væk)</a:t>
            </a:r>
            <a:endParaRPr sz="2000" b="0" dirty="0">
              <a:solidFill>
                <a:schemeClr val="tx1">
                  <a:lumMod val="65000"/>
                  <a:lumOff val="35000"/>
                </a:schemeClr>
              </a:solidFill>
              <a:latin typeface="+mn-lt"/>
            </a:endParaRPr>
          </a:p>
          <a:p>
            <a:pPr algn="l" rtl="0">
              <a:buChar char="-"/>
            </a:pPr>
            <a:r>
              <a:rPr lang="da" sz="2000" b="0" dirty="0">
                <a:solidFill>
                  <a:schemeClr val="tx1">
                    <a:lumMod val="65000"/>
                    <a:lumOff val="35000"/>
                  </a:schemeClr>
                </a:solidFill>
                <a:latin typeface="+mn-lt"/>
              </a:rPr>
              <a:t>fjern notifikationer på computer </a:t>
            </a:r>
            <a:endParaRPr sz="2000" b="0" dirty="0">
              <a:solidFill>
                <a:schemeClr val="tx1">
                  <a:lumMod val="65000"/>
                  <a:lumOff val="35000"/>
                </a:schemeClr>
              </a:solidFill>
              <a:latin typeface="+mn-lt"/>
            </a:endParaRPr>
          </a:p>
          <a:p>
            <a:pPr algn="l" rtl="0">
              <a:buChar char="-"/>
            </a:pPr>
            <a:r>
              <a:rPr lang="da" sz="2000" b="0" dirty="0">
                <a:solidFill>
                  <a:schemeClr val="tx1">
                    <a:lumMod val="65000"/>
                    <a:lumOff val="35000"/>
                  </a:schemeClr>
                </a:solidFill>
                <a:latin typeface="+mn-lt"/>
              </a:rPr>
              <a:t>brug støjreducerende høretelefoner evt. med lidt musik.  </a:t>
            </a:r>
            <a:endParaRPr sz="2000" b="0" dirty="0">
              <a:solidFill>
                <a:schemeClr val="tx1">
                  <a:lumMod val="65000"/>
                  <a:lumOff val="35000"/>
                </a:schemeClr>
              </a:solidFill>
              <a:latin typeface="+mn-lt"/>
            </a:endParaRPr>
          </a:p>
          <a:p>
            <a:pPr algn="l" rtl="0">
              <a:buChar char="-"/>
            </a:pPr>
            <a:r>
              <a:rPr lang="da" sz="2000" b="0" dirty="0">
                <a:solidFill>
                  <a:schemeClr val="tx1">
                    <a:lumMod val="65000"/>
                    <a:lumOff val="35000"/>
                  </a:schemeClr>
                </a:solidFill>
                <a:latin typeface="+mn-lt"/>
              </a:rPr>
              <a:t>undgå visuel distraktion </a:t>
            </a:r>
            <a:endParaRPr sz="2000" b="0" dirty="0">
              <a:solidFill>
                <a:schemeClr val="tx1">
                  <a:lumMod val="65000"/>
                  <a:lumOff val="35000"/>
                </a:schemeClr>
              </a:solidFill>
              <a:latin typeface="+mn-lt"/>
            </a:endParaRPr>
          </a:p>
        </p:txBody>
      </p:sp>
      <p:pic>
        <p:nvPicPr>
          <p:cNvPr id="124" name="Google Shape;124;p24"/>
          <p:cNvPicPr preferRelativeResize="0"/>
          <p:nvPr/>
        </p:nvPicPr>
        <p:blipFill>
          <a:blip r:embed="rId3">
            <a:alphaModFix/>
            <a:extLst>
              <a:ext uri="{28A0092B-C50C-407E-A947-70E740481C1C}">
                <a14:useLocalDpi xmlns:a14="http://schemas.microsoft.com/office/drawing/2010/main"/>
              </a:ext>
            </a:extLst>
          </a:blip>
          <a:srcRect/>
          <a:stretch/>
        </p:blipFill>
        <p:spPr>
          <a:xfrm>
            <a:off x="8191500" y="3071192"/>
            <a:ext cx="3886200" cy="2994492"/>
          </a:xfrm>
          <a:prstGeom prst="rect">
            <a:avLst/>
          </a:prstGeom>
          <a:noFill/>
          <a:ln w="57150">
            <a:solidFill>
              <a:srgbClr val="70578B"/>
            </a:solidFill>
          </a:ln>
        </p:spPr>
      </p:pic>
    </p:spTree>
    <p:extLst>
      <p:ext uri="{BB962C8B-B14F-4D97-AF65-F5344CB8AC3E}">
        <p14:creationId xmlns:p14="http://schemas.microsoft.com/office/powerpoint/2010/main" val="18440497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4" name="Rectangle 10">
            <a:extLst>
              <a:ext uri="{FF2B5EF4-FFF2-40B4-BE49-F238E27FC236}">
                <a16:creationId xmlns:a16="http://schemas.microsoft.com/office/drawing/2014/main" id="{74532EFA-8FF5-A137-25B7-31EE0F916A1F}"/>
              </a:ext>
            </a:extLst>
          </p:cNvPr>
          <p:cNvSpPr/>
          <p:nvPr/>
        </p:nvSpPr>
        <p:spPr>
          <a:xfrm>
            <a:off x="0" y="0"/>
            <a:ext cx="5082281" cy="6857999"/>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9" name="Google Shape;129;p25"/>
          <p:cNvSpPr txBox="1">
            <a:spLocks noGrp="1"/>
          </p:cNvSpPr>
          <p:nvPr>
            <p:ph type="title"/>
          </p:nvPr>
        </p:nvSpPr>
        <p:spPr>
          <a:xfrm>
            <a:off x="415600" y="564792"/>
            <a:ext cx="4794575" cy="1264008"/>
          </a:xfrm>
          <a:prstGeom prst="rect">
            <a:avLst/>
          </a:prstGeom>
        </p:spPr>
        <p:txBody>
          <a:bodyPr spcFirstLastPara="1" vert="horz" wrap="square" lIns="121900" tIns="121900" rIns="121900" bIns="121900" anchor="t" anchorCtr="0">
            <a:normAutofit/>
          </a:bodyPr>
          <a:lstStyle/>
          <a:p>
            <a:pPr algn="l" rtl="0"/>
            <a:r>
              <a:rPr kumimoji="1" lang="da" sz="6600" kern="1200" dirty="0">
                <a:solidFill>
                  <a:srgbClr val="70578B"/>
                </a:solidFill>
                <a:latin typeface="Calibri" panose="020F0502020204030204" pitchFamily="34" charset="0"/>
                <a:ea typeface="+mn-ea"/>
                <a:cs typeface="Calibri" panose="020F0502020204030204" pitchFamily="34" charset="0"/>
              </a:rPr>
              <a:t>Rutiner </a:t>
            </a:r>
            <a:endParaRPr kumimoji="1" sz="6600" kern="1200" dirty="0">
              <a:solidFill>
                <a:srgbClr val="70578B"/>
              </a:solidFill>
              <a:latin typeface="Calibri" panose="020F0502020204030204" pitchFamily="34" charset="0"/>
              <a:ea typeface="+mn-ea"/>
              <a:cs typeface="Calibri" panose="020F0502020204030204" pitchFamily="34" charset="0"/>
            </a:endParaRPr>
          </a:p>
        </p:txBody>
      </p:sp>
      <p:sp>
        <p:nvSpPr>
          <p:cNvPr id="130" name="Google Shape;130;p25"/>
          <p:cNvSpPr txBox="1">
            <a:spLocks noGrp="1"/>
          </p:cNvSpPr>
          <p:nvPr>
            <p:ph type="body" idx="1"/>
          </p:nvPr>
        </p:nvSpPr>
        <p:spPr>
          <a:xfrm>
            <a:off x="5497881" y="975167"/>
            <a:ext cx="6508997" cy="3996883"/>
          </a:xfrm>
          <a:prstGeom prst="rect">
            <a:avLst/>
          </a:prstGeom>
        </p:spPr>
        <p:txBody>
          <a:bodyPr spcFirstLastPara="1" wrap="square" lIns="121900" tIns="121900" rIns="121900" bIns="121900" anchor="t" anchorCtr="0">
            <a:normAutofit fontScale="62500" lnSpcReduction="20000"/>
          </a:bodyPr>
          <a:lstStyle/>
          <a:p>
            <a:pPr marL="0" indent="0" algn="l" rtl="0">
              <a:buNone/>
            </a:pPr>
            <a:r>
              <a:rPr lang="da" sz="5100" dirty="0">
                <a:solidFill>
                  <a:srgbClr val="70578B"/>
                </a:solidFill>
                <a:latin typeface="+mn-lt"/>
              </a:rPr>
              <a:t>Flere rutiner = øget mental energi</a:t>
            </a:r>
          </a:p>
          <a:p>
            <a:pPr marL="0" indent="0" algn="l" rtl="0">
              <a:buNone/>
            </a:pPr>
            <a:endParaRPr lang="da" dirty="0">
              <a:solidFill>
                <a:srgbClr val="70578B"/>
              </a:solidFill>
              <a:latin typeface="+mn-lt"/>
            </a:endParaRPr>
          </a:p>
          <a:p>
            <a:pPr marL="457200" indent="-457200" algn="l" rtl="0"/>
            <a:r>
              <a:rPr lang="da" sz="3400" b="0" dirty="0">
                <a:solidFill>
                  <a:schemeClr val="tx1">
                    <a:lumMod val="65000"/>
                    <a:lumOff val="35000"/>
                  </a:schemeClr>
                </a:solidFill>
                <a:latin typeface="+mn-lt"/>
              </a:rPr>
              <a:t>Svært at skabe og fastholde rutiner over længere tid</a:t>
            </a:r>
          </a:p>
          <a:p>
            <a:pPr marL="895335" lvl="1" indent="-285750" algn="l" rtl="0"/>
            <a:r>
              <a:rPr lang="da-DK" sz="2200" dirty="0">
                <a:solidFill>
                  <a:schemeClr val="tx1">
                    <a:lumMod val="65000"/>
                    <a:lumOff val="35000"/>
                  </a:schemeClr>
                </a:solidFill>
              </a:rPr>
              <a:t>Prøv eks. at skriv dine rutiner ned. eks. morgenrutinen </a:t>
            </a:r>
          </a:p>
          <a:p>
            <a:pPr marL="895335" lvl="1" indent="-285750" algn="l" rtl="0"/>
            <a:r>
              <a:rPr lang="da-DK" sz="2200" dirty="0">
                <a:solidFill>
                  <a:schemeClr val="tx1">
                    <a:lumMod val="65000"/>
                    <a:lumOff val="35000"/>
                  </a:schemeClr>
                </a:solidFill>
              </a:rPr>
              <a:t>Ved at skrive den ned kan det lette </a:t>
            </a:r>
            <a:r>
              <a:rPr lang="da-DK" sz="2200" b="0" dirty="0">
                <a:solidFill>
                  <a:schemeClr val="tx1">
                    <a:lumMod val="65000"/>
                    <a:lumOff val="35000"/>
                  </a:schemeClr>
                </a:solidFill>
                <a:latin typeface="+mn-lt"/>
              </a:rPr>
              <a:t>rutinen og giver noget at holde sig til</a:t>
            </a:r>
          </a:p>
          <a:p>
            <a:pPr marL="895335" lvl="1" indent="-285750" algn="l" rtl="0"/>
            <a:r>
              <a:rPr lang="da-DK" sz="2200" dirty="0">
                <a:solidFill>
                  <a:schemeClr val="tx1">
                    <a:lumMod val="65000"/>
                    <a:lumOff val="35000"/>
                  </a:schemeClr>
                </a:solidFill>
              </a:rPr>
              <a:t>J</a:t>
            </a:r>
            <a:r>
              <a:rPr lang="da-DK" sz="2200" b="0" dirty="0">
                <a:solidFill>
                  <a:schemeClr val="tx1">
                    <a:lumMod val="65000"/>
                    <a:lumOff val="35000"/>
                  </a:schemeClr>
                </a:solidFill>
                <a:latin typeface="+mn-lt"/>
              </a:rPr>
              <a:t>o flere gentagelser, desto bedre lagres de nye rutiner og går fra manuelt til automatisk </a:t>
            </a:r>
            <a:endParaRPr lang="da" sz="2200" b="0" dirty="0">
              <a:solidFill>
                <a:schemeClr val="tx1">
                  <a:lumMod val="65000"/>
                  <a:lumOff val="35000"/>
                </a:schemeClr>
              </a:solidFill>
              <a:latin typeface="+mn-lt"/>
            </a:endParaRPr>
          </a:p>
          <a:p>
            <a:pPr marL="457200" indent="-457200" algn="l" rtl="0">
              <a:lnSpc>
                <a:spcPct val="120000"/>
              </a:lnSpc>
            </a:pPr>
            <a:endParaRPr lang="da" sz="3400" b="0" dirty="0">
              <a:solidFill>
                <a:schemeClr val="tx1">
                  <a:lumMod val="65000"/>
                  <a:lumOff val="35000"/>
                </a:schemeClr>
              </a:solidFill>
              <a:latin typeface="+mn-lt"/>
            </a:endParaRPr>
          </a:p>
          <a:p>
            <a:pPr marL="457200" indent="-457200" algn="l" rtl="0">
              <a:lnSpc>
                <a:spcPct val="120000"/>
              </a:lnSpc>
            </a:pPr>
            <a:r>
              <a:rPr lang="da" sz="3400" b="0" dirty="0">
                <a:solidFill>
                  <a:schemeClr val="tx1">
                    <a:lumMod val="65000"/>
                    <a:lumOff val="35000"/>
                  </a:schemeClr>
                </a:solidFill>
                <a:latin typeface="+mn-lt"/>
              </a:rPr>
              <a:t>Ved nye rutiner, prøv om du kan koble dem op på noget du gør i forvejen</a:t>
            </a:r>
          </a:p>
          <a:p>
            <a:pPr marL="457200" indent="-457200" algn="l" rtl="0">
              <a:lnSpc>
                <a:spcPct val="120000"/>
              </a:lnSpc>
            </a:pPr>
            <a:endParaRPr lang="da" sz="3400" b="0" dirty="0">
              <a:solidFill>
                <a:schemeClr val="tx1">
                  <a:lumMod val="65000"/>
                  <a:lumOff val="35000"/>
                </a:schemeClr>
              </a:solidFill>
              <a:latin typeface="+mn-lt"/>
            </a:endParaRPr>
          </a:p>
          <a:p>
            <a:pPr marL="457200" indent="-457200" algn="l" rtl="0">
              <a:lnSpc>
                <a:spcPct val="120000"/>
              </a:lnSpc>
            </a:pPr>
            <a:r>
              <a:rPr lang="da" sz="3400" b="0" dirty="0">
                <a:solidFill>
                  <a:schemeClr val="tx1">
                    <a:lumMod val="65000"/>
                    <a:lumOff val="35000"/>
                  </a:schemeClr>
                </a:solidFill>
                <a:latin typeface="+mn-lt"/>
              </a:rPr>
              <a:t>Sørg for variation med små ændringer/justering for at opretholde interesse</a:t>
            </a:r>
          </a:p>
          <a:p>
            <a:pPr marL="457200" indent="-457200" algn="l" rtl="0">
              <a:lnSpc>
                <a:spcPct val="120000"/>
              </a:lnSpc>
            </a:pPr>
            <a:endParaRPr sz="3400" b="0" dirty="0">
              <a:solidFill>
                <a:schemeClr val="tx1">
                  <a:lumMod val="65000"/>
                  <a:lumOff val="35000"/>
                </a:schemeClr>
              </a:solidFill>
              <a:latin typeface="+mn-lt"/>
            </a:endParaRPr>
          </a:p>
          <a:p>
            <a:pPr marL="0" indent="0" algn="l" rtl="0">
              <a:spcBef>
                <a:spcPts val="1600"/>
              </a:spcBef>
              <a:spcAft>
                <a:spcPts val="1600"/>
              </a:spcAft>
              <a:buNone/>
            </a:pPr>
            <a:endParaRPr dirty="0">
              <a:solidFill>
                <a:srgbClr val="70578B"/>
              </a:solidFill>
              <a:latin typeface="+mn-lt"/>
            </a:endParaRPr>
          </a:p>
        </p:txBody>
      </p:sp>
      <p:pic>
        <p:nvPicPr>
          <p:cNvPr id="3" name="Billede 2">
            <a:extLst>
              <a:ext uri="{FF2B5EF4-FFF2-40B4-BE49-F238E27FC236}">
                <a16:creationId xmlns:a16="http://schemas.microsoft.com/office/drawing/2014/main" id="{8CE03D9D-611B-A8C2-55DC-1FA6462B8064}"/>
              </a:ext>
            </a:extLst>
          </p:cNvPr>
          <p:cNvPicPr>
            <a:picLocks noChangeAspect="1"/>
          </p:cNvPicPr>
          <p:nvPr/>
        </p:nvPicPr>
        <p:blipFill>
          <a:blip r:embed="rId3" cstate="screen">
            <a:clrChange>
              <a:clrFrom>
                <a:srgbClr val="FAF8F9"/>
              </a:clrFrom>
              <a:clrTo>
                <a:srgbClr val="FAF8F9">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85122" y="1665562"/>
            <a:ext cx="4450986" cy="4451876"/>
          </a:xfrm>
          <a:prstGeom prst="rect">
            <a:avLst/>
          </a:prstGeom>
        </p:spPr>
      </p:pic>
      <p:sp>
        <p:nvSpPr>
          <p:cNvPr id="5" name="Rektangel 4">
            <a:extLst>
              <a:ext uri="{FF2B5EF4-FFF2-40B4-BE49-F238E27FC236}">
                <a16:creationId xmlns:a16="http://schemas.microsoft.com/office/drawing/2014/main" id="{84FA8FAF-26D3-EE0D-FD1F-9DBEB2543047}"/>
              </a:ext>
            </a:extLst>
          </p:cNvPr>
          <p:cNvSpPr/>
          <p:nvPr/>
        </p:nvSpPr>
        <p:spPr>
          <a:xfrm>
            <a:off x="4486275" y="5631441"/>
            <a:ext cx="4533899" cy="93345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rtl="0">
              <a:spcBef>
                <a:spcPts val="1600"/>
              </a:spcBef>
              <a:buNone/>
            </a:pPr>
            <a:endParaRPr lang="da-DK" sz="2000" b="1" dirty="0">
              <a:solidFill>
                <a:schemeClr val="bg1"/>
              </a:solidFill>
              <a:latin typeface="+mn-lt"/>
            </a:endParaRPr>
          </a:p>
        </p:txBody>
      </p:sp>
      <p:sp>
        <p:nvSpPr>
          <p:cNvPr id="6" name="Tekstfelt 5">
            <a:extLst>
              <a:ext uri="{FF2B5EF4-FFF2-40B4-BE49-F238E27FC236}">
                <a16:creationId xmlns:a16="http://schemas.microsoft.com/office/drawing/2014/main" id="{E418A761-13FB-3A30-9156-3F866035D501}"/>
              </a:ext>
            </a:extLst>
          </p:cNvPr>
          <p:cNvSpPr txBox="1"/>
          <p:nvPr/>
        </p:nvSpPr>
        <p:spPr>
          <a:xfrm>
            <a:off x="4942231" y="5763495"/>
            <a:ext cx="3417895" cy="707886"/>
          </a:xfrm>
          <a:prstGeom prst="rect">
            <a:avLst/>
          </a:prstGeom>
          <a:noFill/>
        </p:spPr>
        <p:txBody>
          <a:bodyPr wrap="square" rtlCol="0">
            <a:spAutoFit/>
          </a:bodyPr>
          <a:lstStyle/>
          <a:p>
            <a:pPr algn="ctr"/>
            <a:r>
              <a:rPr lang="da-DK" sz="2000" b="1" dirty="0">
                <a:solidFill>
                  <a:schemeClr val="bg1"/>
                </a:solidFill>
                <a:latin typeface="+mn-lt"/>
              </a:rPr>
              <a:t>Hvor tænker du rutiner kunne hjælpe dig i din hverdag?</a:t>
            </a:r>
            <a:endParaRPr lang="da-DK" sz="2000" dirty="0"/>
          </a:p>
        </p:txBody>
      </p:sp>
    </p:spTree>
    <p:extLst>
      <p:ext uri="{BB962C8B-B14F-4D97-AF65-F5344CB8AC3E}">
        <p14:creationId xmlns:p14="http://schemas.microsoft.com/office/powerpoint/2010/main" val="8714766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629A4AD2-EBAE-AA12-C8DA-A37B3C802D7F}"/>
              </a:ext>
            </a:extLst>
          </p:cNvPr>
          <p:cNvPicPr>
            <a:picLocks noChangeAspect="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448300" y="2438400"/>
            <a:ext cx="6629400" cy="4419600"/>
          </a:xfrm>
          <a:prstGeom prst="rect">
            <a:avLst/>
          </a:prstGeom>
        </p:spPr>
      </p:pic>
      <p:sp>
        <p:nvSpPr>
          <p:cNvPr id="6" name="Rektangel 5">
            <a:extLst>
              <a:ext uri="{FF2B5EF4-FFF2-40B4-BE49-F238E27FC236}">
                <a16:creationId xmlns:a16="http://schemas.microsoft.com/office/drawing/2014/main" id="{D9DF21D3-C65B-7793-6FC3-FC984D6FF88A}"/>
              </a:ext>
            </a:extLst>
          </p:cNvPr>
          <p:cNvSpPr/>
          <p:nvPr/>
        </p:nvSpPr>
        <p:spPr>
          <a:xfrm>
            <a:off x="0" y="0"/>
            <a:ext cx="12192000" cy="132003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D0B901C-6A76-E781-3E9A-D199DCA96AD6}"/>
              </a:ext>
            </a:extLst>
          </p:cNvPr>
          <p:cNvSpPr>
            <a:spLocks noGrp="1"/>
          </p:cNvSpPr>
          <p:nvPr>
            <p:ph type="title"/>
          </p:nvPr>
        </p:nvSpPr>
        <p:spPr>
          <a:xfrm>
            <a:off x="478490" y="258552"/>
            <a:ext cx="10572221" cy="769441"/>
          </a:xfrm>
        </p:spPr>
        <p:txBody>
          <a:bodyPr/>
          <a:lstStyle/>
          <a:p>
            <a:r>
              <a:rPr lang="da-DK" dirty="0">
                <a:solidFill>
                  <a:schemeClr val="bg1"/>
                </a:solidFill>
                <a:latin typeface="+mn-lt"/>
              </a:rPr>
              <a:t>Motivation </a:t>
            </a:r>
          </a:p>
        </p:txBody>
      </p:sp>
      <p:sp>
        <p:nvSpPr>
          <p:cNvPr id="10" name="Google Shape;136;p26">
            <a:extLst>
              <a:ext uri="{FF2B5EF4-FFF2-40B4-BE49-F238E27FC236}">
                <a16:creationId xmlns:a16="http://schemas.microsoft.com/office/drawing/2014/main" id="{76F5A4AD-ADF6-3FA1-F405-850830D574E1}"/>
              </a:ext>
            </a:extLst>
          </p:cNvPr>
          <p:cNvSpPr txBox="1">
            <a:spLocks/>
          </p:cNvSpPr>
          <p:nvPr/>
        </p:nvSpPr>
        <p:spPr>
          <a:xfrm>
            <a:off x="415600" y="1669983"/>
            <a:ext cx="11360800" cy="4555200"/>
          </a:xfrm>
          <a:prstGeom prst="rect">
            <a:avLst/>
          </a:prstGeom>
        </p:spPr>
        <p:txBody>
          <a:bodyPr spcFirstLastPara="1" wrap="square" lIns="121900" tIns="121900" rIns="121900" bIns="121900" anchor="t" anchorCtr="0">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l" defTabSz="914400" rtl="0"/>
            <a:r>
              <a:rPr lang="da-DK" kern="0" dirty="0">
                <a:solidFill>
                  <a:srgbClr val="70578B"/>
                </a:solidFill>
                <a:latin typeface="+mn-lt"/>
              </a:rPr>
              <a:t>Mange med ADHD oplever følgende motiverende: </a:t>
            </a:r>
          </a:p>
          <a:p>
            <a:pPr marL="457200" indent="-457200" algn="l" defTabSz="914400" rtl="0">
              <a:spcBef>
                <a:spcPts val="1600"/>
              </a:spcBef>
              <a:buFont typeface="Arial" panose="020B0604020202020204" pitchFamily="34" charset="0"/>
              <a:buChar char="•"/>
            </a:pPr>
            <a:r>
              <a:rPr lang="da-DK" sz="2800" b="0" kern="0" dirty="0">
                <a:solidFill>
                  <a:schemeClr val="tx1">
                    <a:lumMod val="65000"/>
                    <a:lumOff val="35000"/>
                  </a:schemeClr>
                </a:solidFill>
                <a:latin typeface="+mn-lt"/>
              </a:rPr>
              <a:t>Tidspres - deadline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Ansvar overfor andre og opgaven</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Anerkendelse/ros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Mening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Interesse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Ting der er nye eller spændende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Umiddelbar belønning </a:t>
            </a:r>
          </a:p>
          <a:p>
            <a:pPr marL="457200" indent="-457200" algn="l" defTabSz="914400" rtl="0">
              <a:buFont typeface="Arial" panose="020B0604020202020204" pitchFamily="34" charset="0"/>
              <a:buChar char="•"/>
            </a:pPr>
            <a:r>
              <a:rPr lang="da-DK" sz="2800" b="0" kern="0" dirty="0">
                <a:solidFill>
                  <a:schemeClr val="tx1">
                    <a:lumMod val="65000"/>
                    <a:lumOff val="35000"/>
                  </a:schemeClr>
                </a:solidFill>
                <a:latin typeface="+mn-lt"/>
              </a:rPr>
              <a:t>Skift mellem aktiviteter   </a:t>
            </a:r>
          </a:p>
        </p:txBody>
      </p:sp>
    </p:spTree>
    <p:extLst>
      <p:ext uri="{BB962C8B-B14F-4D97-AF65-F5344CB8AC3E}">
        <p14:creationId xmlns:p14="http://schemas.microsoft.com/office/powerpoint/2010/main" val="217853239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DB161-AD2F-02D9-E241-0D2A65CA97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D0B518-696B-2D30-1370-060A7E67267A}"/>
              </a:ext>
            </a:extLst>
          </p:cNvPr>
          <p:cNvSpPr>
            <a:spLocks noGrp="1"/>
          </p:cNvSpPr>
          <p:nvPr>
            <p:ph type="title"/>
          </p:nvPr>
        </p:nvSpPr>
        <p:spPr>
          <a:xfrm>
            <a:off x="478490" y="222021"/>
            <a:ext cx="10572221" cy="769441"/>
          </a:xfrm>
        </p:spPr>
        <p:txBody>
          <a:bodyPr/>
          <a:lstStyle/>
          <a:p>
            <a:r>
              <a:rPr lang="da-DK" dirty="0">
                <a:solidFill>
                  <a:srgbClr val="70578B"/>
                </a:solidFill>
                <a:latin typeface="+mn-lt"/>
              </a:rPr>
              <a:t>Body double </a:t>
            </a:r>
          </a:p>
        </p:txBody>
      </p:sp>
      <p:sp>
        <p:nvSpPr>
          <p:cNvPr id="3" name="Rectangle 1">
            <a:extLst>
              <a:ext uri="{FF2B5EF4-FFF2-40B4-BE49-F238E27FC236}">
                <a16:creationId xmlns:a16="http://schemas.microsoft.com/office/drawing/2014/main" id="{84F6046F-F1AD-DD79-745F-E02ABAAD1217}"/>
              </a:ext>
            </a:extLst>
          </p:cNvPr>
          <p:cNvSpPr/>
          <p:nvPr/>
        </p:nvSpPr>
        <p:spPr>
          <a:xfrm>
            <a:off x="0" y="1209675"/>
            <a:ext cx="12192000" cy="50182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Content Placeholder 4">
            <a:extLst>
              <a:ext uri="{FF2B5EF4-FFF2-40B4-BE49-F238E27FC236}">
                <a16:creationId xmlns:a16="http://schemas.microsoft.com/office/drawing/2014/main" id="{AD5367B4-C2D5-9EB8-C2BA-FD4908C830BC}"/>
              </a:ext>
            </a:extLst>
          </p:cNvPr>
          <p:cNvSpPr txBox="1">
            <a:spLocks/>
          </p:cNvSpPr>
          <p:nvPr/>
        </p:nvSpPr>
        <p:spPr>
          <a:xfrm>
            <a:off x="563401" y="1501835"/>
            <a:ext cx="11190449" cy="1326517"/>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70578B"/>
              </a:buClr>
              <a:buNone/>
            </a:pPr>
            <a:r>
              <a:rPr lang="da-DK" sz="2000" b="1" dirty="0">
                <a:solidFill>
                  <a:srgbClr val="70578B"/>
                </a:solidFill>
                <a:ea typeface="Calibri" panose="020F0502020204030204" pitchFamily="34" charset="0"/>
                <a:cs typeface="Calibri" panose="020F0502020204030204" pitchFamily="34" charset="0"/>
              </a:rPr>
              <a:t>Hvad er Body Double?</a:t>
            </a:r>
            <a:endParaRPr lang="da-DK" sz="1600" dirty="0">
              <a:solidFill>
                <a:srgbClr val="70578B"/>
              </a:solidFill>
              <a:ea typeface="Calibri" panose="020F0502020204030204" pitchFamily="34" charset="0"/>
              <a:cs typeface="Calibri" panose="020F0502020204030204" pitchFamily="34" charset="0"/>
            </a:endParaRP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En metode, hvor du arbejder eller udfører opgaver sammen med en anden person – fysisk eller virtuelt.</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Den anden person behøver ikke at hjælpe, bare være til stede.</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Kan bruges til alt fra arbejde og lektier til rengøring og administrative opgaver.</a:t>
            </a:r>
          </a:p>
        </p:txBody>
      </p:sp>
      <p:sp>
        <p:nvSpPr>
          <p:cNvPr id="19" name="Content Placeholder 4">
            <a:extLst>
              <a:ext uri="{FF2B5EF4-FFF2-40B4-BE49-F238E27FC236}">
                <a16:creationId xmlns:a16="http://schemas.microsoft.com/office/drawing/2014/main" id="{597A2A2B-9375-A3D2-E5AA-BF8A7FBF1426}"/>
              </a:ext>
            </a:extLst>
          </p:cNvPr>
          <p:cNvSpPr txBox="1">
            <a:spLocks/>
          </p:cNvSpPr>
          <p:nvPr/>
        </p:nvSpPr>
        <p:spPr>
          <a:xfrm>
            <a:off x="563401" y="3214470"/>
            <a:ext cx="7022387" cy="269099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70578B"/>
              </a:buClr>
              <a:buNone/>
            </a:pPr>
            <a:r>
              <a:rPr lang="da-DK" sz="2000" b="1" dirty="0">
                <a:solidFill>
                  <a:srgbClr val="70578B"/>
                </a:solidFill>
                <a:ea typeface="Calibri" panose="020F0502020204030204" pitchFamily="34" charset="0"/>
                <a:cs typeface="Calibri" panose="020F0502020204030204" pitchFamily="34" charset="0"/>
              </a:rPr>
              <a:t>Hvorfor virker det for ADHD?</a:t>
            </a:r>
            <a:endParaRPr lang="da-DK" sz="1600" dirty="0">
              <a:solidFill>
                <a:srgbClr val="70578B"/>
              </a:solidFill>
              <a:ea typeface="Calibri" panose="020F0502020204030204" pitchFamily="34" charset="0"/>
              <a:cs typeface="Calibri" panose="020F0502020204030204" pitchFamily="34" charset="0"/>
            </a:endParaRP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Øget fokus: En anden persons tilstedeværelse kan gøre det lettere at fastholde opmærksomheden</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 Mindre overspringshandling: Det er sværere at forlade opgaven, når nogen "holder øje".</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Ekstern struktur: ADHD-hjerner trives med ydre rammer og forventninger.</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Motivation &amp; ansvar: At arbejde sammen med en anden giver en følelse af forpligtelse.</a:t>
            </a:r>
          </a:p>
          <a:p>
            <a:pPr>
              <a:buClr>
                <a:srgbClr val="70578B"/>
              </a:buClr>
            </a:pPr>
            <a:r>
              <a:rPr lang="da-DK" sz="1600" dirty="0">
                <a:solidFill>
                  <a:schemeClr val="tx1">
                    <a:lumMod val="65000"/>
                    <a:lumOff val="35000"/>
                  </a:schemeClr>
                </a:solidFill>
                <a:ea typeface="Calibri" panose="020F0502020204030204" pitchFamily="34" charset="0"/>
                <a:cs typeface="Calibri" panose="020F0502020204030204" pitchFamily="34" charset="0"/>
              </a:rPr>
              <a:t>Mindre ensomhed: Kan gøre kedelige opgaver sjovere og mere overkommelige.</a:t>
            </a:r>
          </a:p>
        </p:txBody>
      </p:sp>
      <p:pic>
        <p:nvPicPr>
          <p:cNvPr id="21" name="Billede 20">
            <a:extLst>
              <a:ext uri="{FF2B5EF4-FFF2-40B4-BE49-F238E27FC236}">
                <a16:creationId xmlns:a16="http://schemas.microsoft.com/office/drawing/2014/main" id="{37BF1C00-5B8C-10FE-6085-497F7668006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809213" y="2838385"/>
            <a:ext cx="5641125" cy="3761063"/>
          </a:xfrm>
          <a:prstGeom prst="rect">
            <a:avLst/>
          </a:prstGeom>
        </p:spPr>
      </p:pic>
    </p:spTree>
    <p:extLst>
      <p:ext uri="{BB962C8B-B14F-4D97-AF65-F5344CB8AC3E}">
        <p14:creationId xmlns:p14="http://schemas.microsoft.com/office/powerpoint/2010/main" val="177135926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8091-5AB6-E7DB-31CB-C02E9BBD03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10C33E-95C2-E766-6DE3-39253A122519}"/>
              </a:ext>
            </a:extLst>
          </p:cNvPr>
          <p:cNvSpPr>
            <a:spLocks noGrp="1"/>
          </p:cNvSpPr>
          <p:nvPr>
            <p:ph type="title"/>
          </p:nvPr>
        </p:nvSpPr>
        <p:spPr>
          <a:xfrm>
            <a:off x="478490" y="222021"/>
            <a:ext cx="10572221" cy="769441"/>
          </a:xfrm>
        </p:spPr>
        <p:txBody>
          <a:bodyPr/>
          <a:lstStyle/>
          <a:p>
            <a:r>
              <a:rPr lang="da-DK" dirty="0">
                <a:solidFill>
                  <a:srgbClr val="70578B"/>
                </a:solidFill>
                <a:latin typeface="+mn-lt"/>
              </a:rPr>
              <a:t>Tidsblindhed </a:t>
            </a:r>
          </a:p>
        </p:txBody>
      </p:sp>
      <p:sp>
        <p:nvSpPr>
          <p:cNvPr id="3" name="Rectangle 1">
            <a:extLst>
              <a:ext uri="{FF2B5EF4-FFF2-40B4-BE49-F238E27FC236}">
                <a16:creationId xmlns:a16="http://schemas.microsoft.com/office/drawing/2014/main" id="{597E2B2B-3E16-F574-B37B-97849D83AF57}"/>
              </a:ext>
            </a:extLst>
          </p:cNvPr>
          <p:cNvSpPr/>
          <p:nvPr/>
        </p:nvSpPr>
        <p:spPr>
          <a:xfrm>
            <a:off x="0" y="1209675"/>
            <a:ext cx="12192000" cy="50182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Isosceles Triangle 89">
            <a:extLst>
              <a:ext uri="{FF2B5EF4-FFF2-40B4-BE49-F238E27FC236}">
                <a16:creationId xmlns:a16="http://schemas.microsoft.com/office/drawing/2014/main" id="{D82950F2-2338-4BE5-769C-4BBD04688E91}"/>
              </a:ext>
            </a:extLst>
          </p:cNvPr>
          <p:cNvSpPr/>
          <p:nvPr/>
        </p:nvSpPr>
        <p:spPr>
          <a:xfrm>
            <a:off x="2982475" y="2588942"/>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Isosceles Triangle 89">
            <a:extLst>
              <a:ext uri="{FF2B5EF4-FFF2-40B4-BE49-F238E27FC236}">
                <a16:creationId xmlns:a16="http://schemas.microsoft.com/office/drawing/2014/main" id="{4C8322FB-6FB9-01F2-1CBE-01A077DE581D}"/>
              </a:ext>
            </a:extLst>
          </p:cNvPr>
          <p:cNvSpPr/>
          <p:nvPr/>
        </p:nvSpPr>
        <p:spPr>
          <a:xfrm>
            <a:off x="8608258" y="2560429"/>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Content Placeholder 4">
            <a:extLst>
              <a:ext uri="{FF2B5EF4-FFF2-40B4-BE49-F238E27FC236}">
                <a16:creationId xmlns:a16="http://schemas.microsoft.com/office/drawing/2014/main" id="{5BD4214A-E5DE-75CC-E807-2B5E037CB139}"/>
              </a:ext>
            </a:extLst>
          </p:cNvPr>
          <p:cNvSpPr txBox="1">
            <a:spLocks/>
          </p:cNvSpPr>
          <p:nvPr/>
        </p:nvSpPr>
        <p:spPr>
          <a:xfrm>
            <a:off x="467622" y="1811151"/>
            <a:ext cx="9704549" cy="3279872"/>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70578B"/>
              </a:buClr>
              <a:buNone/>
            </a:pPr>
            <a:r>
              <a:rPr lang="da-DK" sz="3200" b="1" dirty="0">
                <a:solidFill>
                  <a:srgbClr val="70578B"/>
                </a:solidFill>
                <a:ea typeface="Calibri" panose="020F0502020204030204" pitchFamily="34" charset="0"/>
                <a:cs typeface="Calibri" panose="020F0502020204030204" pitchFamily="34" charset="0"/>
              </a:rPr>
              <a:t>Mange med ADHD lider af tidsblindhed: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Over- eller underestimerer tidsforbrug.</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Nu eller ikke Nu.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Følelse af tiden går hurtigt eller langsomt alt efter gøremål.</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Går i gang i sidste øjeblik.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Kommer for sent eller alt for tidligt til aftaler.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Svært ved at planlægge længere frem i tiden. </a:t>
            </a:r>
          </a:p>
          <a:p>
            <a:pPr>
              <a:buClr>
                <a:srgbClr val="70578B"/>
              </a:buClr>
            </a:pPr>
            <a:r>
              <a:rPr lang="da-DK" sz="2000" dirty="0">
                <a:solidFill>
                  <a:schemeClr val="tx1">
                    <a:lumMod val="65000"/>
                    <a:lumOff val="35000"/>
                  </a:schemeClr>
                </a:solidFill>
                <a:ea typeface="Calibri" panose="020F0502020204030204" pitchFamily="34" charset="0"/>
                <a:cs typeface="Calibri" panose="020F0502020204030204" pitchFamily="34" charset="0"/>
              </a:rPr>
              <a:t>Ventetilstand/lammelse før eks. en aftale, en pakke osv. </a:t>
            </a:r>
            <a:endParaRPr lang="da-DK" sz="2400" dirty="0">
              <a:solidFill>
                <a:schemeClr val="tx1">
                  <a:lumMod val="65000"/>
                  <a:lumOff val="35000"/>
                </a:schemeClr>
              </a:solidFill>
              <a:ea typeface="Calibri" panose="020F0502020204030204" pitchFamily="34" charset="0"/>
              <a:cs typeface="Calibri" panose="020F0502020204030204" pitchFamily="34" charset="0"/>
            </a:endParaRPr>
          </a:p>
        </p:txBody>
      </p:sp>
      <p:pic>
        <p:nvPicPr>
          <p:cNvPr id="5" name="Billede 4">
            <a:extLst>
              <a:ext uri="{FF2B5EF4-FFF2-40B4-BE49-F238E27FC236}">
                <a16:creationId xmlns:a16="http://schemas.microsoft.com/office/drawing/2014/main" id="{3616A499-CCAD-0BEF-CB99-7E21C8162D49}"/>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067550" y="2014807"/>
            <a:ext cx="5124450" cy="4505325"/>
          </a:xfrm>
          <a:prstGeom prst="rect">
            <a:avLst/>
          </a:prstGeom>
        </p:spPr>
      </p:pic>
    </p:spTree>
    <p:extLst>
      <p:ext uri="{BB962C8B-B14F-4D97-AF65-F5344CB8AC3E}">
        <p14:creationId xmlns:p14="http://schemas.microsoft.com/office/powerpoint/2010/main" val="97722755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BBC2172-D96F-C58A-D2D6-74B7229B2521}"/>
              </a:ext>
            </a:extLst>
          </p:cNvPr>
          <p:cNvSpPr/>
          <p:nvPr/>
        </p:nvSpPr>
        <p:spPr>
          <a:xfrm>
            <a:off x="0" y="1440179"/>
            <a:ext cx="7428270" cy="4227195"/>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A6D33A1D-1694-71C9-7188-0064299F042F}"/>
              </a:ext>
            </a:extLst>
          </p:cNvPr>
          <p:cNvSpPr/>
          <p:nvPr/>
        </p:nvSpPr>
        <p:spPr>
          <a:xfrm>
            <a:off x="6606540" y="1520189"/>
            <a:ext cx="5585460" cy="4589063"/>
          </a:xfrm>
          <a:prstGeom prst="rect">
            <a:avLst/>
          </a:prstGeom>
          <a:solidFill>
            <a:srgbClr val="F2EE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29B543B6-C975-996F-9802-9BF57E621FC9}"/>
              </a:ext>
            </a:extLst>
          </p:cNvPr>
          <p:cNvSpPr>
            <a:spLocks noGrp="1"/>
          </p:cNvSpPr>
          <p:nvPr>
            <p:ph type="title"/>
          </p:nvPr>
        </p:nvSpPr>
        <p:spPr>
          <a:xfrm>
            <a:off x="701562" y="482741"/>
            <a:ext cx="10572221" cy="769441"/>
          </a:xfrm>
        </p:spPr>
        <p:txBody>
          <a:bodyPr/>
          <a:lstStyle/>
          <a:p>
            <a:r>
              <a:rPr lang="da-DK" dirty="0">
                <a:solidFill>
                  <a:srgbClr val="70578B"/>
                </a:solidFill>
                <a:latin typeface="+mn-lt"/>
              </a:rPr>
              <a:t>Strategier til tidsblindhed  </a:t>
            </a:r>
          </a:p>
        </p:txBody>
      </p:sp>
      <p:sp>
        <p:nvSpPr>
          <p:cNvPr id="3" name="Pladsholder til indhold 2">
            <a:extLst>
              <a:ext uri="{FF2B5EF4-FFF2-40B4-BE49-F238E27FC236}">
                <a16:creationId xmlns:a16="http://schemas.microsoft.com/office/drawing/2014/main" id="{CB20CBF5-104E-846A-90DD-27F4367C515D}"/>
              </a:ext>
            </a:extLst>
          </p:cNvPr>
          <p:cNvSpPr>
            <a:spLocks noGrp="1"/>
          </p:cNvSpPr>
          <p:nvPr>
            <p:ph idx="1"/>
          </p:nvPr>
        </p:nvSpPr>
        <p:spPr>
          <a:xfrm>
            <a:off x="701562" y="2105561"/>
            <a:ext cx="5295378" cy="2708434"/>
          </a:xfrm>
        </p:spPr>
        <p:txBody>
          <a:bodyPr/>
          <a:lstStyle/>
          <a:p>
            <a:pPr marL="457200" indent="-457200">
              <a:buFont typeface="Arial" panose="020B0604020202020204" pitchFamily="34" charset="0"/>
              <a:buChar char="•"/>
            </a:pPr>
            <a:r>
              <a:rPr lang="da-DK" sz="2400" b="0" dirty="0">
                <a:solidFill>
                  <a:schemeClr val="bg1"/>
                </a:solidFill>
                <a:latin typeface="+mn-lt"/>
              </a:rPr>
              <a:t>Få overblik: Tag tid på hvor lang tid opgaver tager. </a:t>
            </a:r>
          </a:p>
          <a:p>
            <a:pPr marL="457200" indent="-457200">
              <a:buFont typeface="Arial" panose="020B0604020202020204" pitchFamily="34" charset="0"/>
              <a:buChar char="•"/>
            </a:pPr>
            <a:r>
              <a:rPr lang="da-DK" sz="2400" b="0" dirty="0">
                <a:solidFill>
                  <a:schemeClr val="bg1"/>
                </a:solidFill>
                <a:latin typeface="+mn-lt"/>
              </a:rPr>
              <a:t>Fjern evt. distraktioner på mobil, computer osv. </a:t>
            </a:r>
          </a:p>
          <a:p>
            <a:pPr marL="457200" indent="-457200">
              <a:buFont typeface="Arial" panose="020B0604020202020204" pitchFamily="34" charset="0"/>
              <a:buChar char="•"/>
            </a:pPr>
            <a:r>
              <a:rPr lang="da-DK" sz="2400" b="0" dirty="0">
                <a:solidFill>
                  <a:schemeClr val="bg1"/>
                </a:solidFill>
                <a:latin typeface="+mn-lt"/>
              </a:rPr>
              <a:t>Gør tiden visuel.</a:t>
            </a:r>
          </a:p>
          <a:p>
            <a:pPr marL="457200" indent="-457200">
              <a:buFont typeface="Arial" panose="020B0604020202020204" pitchFamily="34" charset="0"/>
              <a:buChar char="•"/>
            </a:pPr>
            <a:r>
              <a:rPr lang="da-DK" sz="2400" b="0" dirty="0">
                <a:solidFill>
                  <a:schemeClr val="bg1"/>
                </a:solidFill>
                <a:latin typeface="+mn-lt"/>
              </a:rPr>
              <a:t>Ur,gerne i hvert rum. </a:t>
            </a:r>
          </a:p>
          <a:p>
            <a:pPr marL="872978" lvl="2" indent="-457200">
              <a:buFont typeface="Arial" panose="020B0604020202020204" pitchFamily="34" charset="0"/>
              <a:buChar char="•"/>
            </a:pPr>
            <a:r>
              <a:rPr lang="da-DK" sz="1600" b="0" dirty="0">
                <a:solidFill>
                  <a:schemeClr val="bg1"/>
                </a:solidFill>
                <a:latin typeface="+mn-lt"/>
              </a:rPr>
              <a:t>Time timer</a:t>
            </a:r>
          </a:p>
          <a:p>
            <a:pPr marL="872978" lvl="2" indent="-457200">
              <a:buFont typeface="Arial" panose="020B0604020202020204" pitchFamily="34" charset="0"/>
              <a:buChar char="•"/>
            </a:pPr>
            <a:r>
              <a:rPr lang="da-DK" sz="1600" b="0" dirty="0">
                <a:solidFill>
                  <a:schemeClr val="bg1"/>
                </a:solidFill>
                <a:latin typeface="+mn-lt"/>
              </a:rPr>
              <a:t>findes  i forskellige udgaver</a:t>
            </a:r>
          </a:p>
        </p:txBody>
      </p:sp>
      <p:pic>
        <p:nvPicPr>
          <p:cNvPr id="10" name="Billede 9">
            <a:extLst>
              <a:ext uri="{FF2B5EF4-FFF2-40B4-BE49-F238E27FC236}">
                <a16:creationId xmlns:a16="http://schemas.microsoft.com/office/drawing/2014/main" id="{A9885D78-C313-03AA-2AAF-36F6A4856053}"/>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592885" y="4152899"/>
            <a:ext cx="3496970" cy="2447925"/>
          </a:xfrm>
          <a:prstGeom prst="rect">
            <a:avLst/>
          </a:prstGeom>
        </p:spPr>
      </p:pic>
      <p:pic>
        <p:nvPicPr>
          <p:cNvPr id="16" name="Billede 15">
            <a:extLst>
              <a:ext uri="{FF2B5EF4-FFF2-40B4-BE49-F238E27FC236}">
                <a16:creationId xmlns:a16="http://schemas.microsoft.com/office/drawing/2014/main" id="{04143B9B-6C13-FCD0-515D-7B4BE61F4646}"/>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573585" y="1184044"/>
            <a:ext cx="5492003" cy="3590925"/>
          </a:xfrm>
          <a:prstGeom prst="rect">
            <a:avLst/>
          </a:prstGeom>
        </p:spPr>
      </p:pic>
    </p:spTree>
    <p:extLst>
      <p:ext uri="{BB962C8B-B14F-4D97-AF65-F5344CB8AC3E}">
        <p14:creationId xmlns:p14="http://schemas.microsoft.com/office/powerpoint/2010/main" val="372490230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EE9C1-3EFE-2A05-998A-61F6373860AE}"/>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5DE5660A-140B-8A99-0A19-A186173E54A7}"/>
              </a:ext>
            </a:extLst>
          </p:cNvPr>
          <p:cNvSpPr/>
          <p:nvPr/>
        </p:nvSpPr>
        <p:spPr>
          <a:xfrm>
            <a:off x="0" y="990601"/>
            <a:ext cx="12192000" cy="5153024"/>
          </a:xfrm>
          <a:prstGeom prst="rect">
            <a:avLst/>
          </a:prstGeom>
          <a:solidFill>
            <a:srgbClr val="F2EEF7"/>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Google Shape;161;p30">
            <a:extLst>
              <a:ext uri="{FF2B5EF4-FFF2-40B4-BE49-F238E27FC236}">
                <a16:creationId xmlns:a16="http://schemas.microsoft.com/office/drawing/2014/main" id="{D9227E49-B26D-30E0-078D-A886A91A636E}"/>
              </a:ext>
            </a:extLst>
          </p:cNvPr>
          <p:cNvSpPr txBox="1">
            <a:spLocks/>
          </p:cNvSpPr>
          <p:nvPr/>
        </p:nvSpPr>
        <p:spPr>
          <a:xfrm>
            <a:off x="415600" y="1701904"/>
            <a:ext cx="11360800" cy="2035242"/>
          </a:xfrm>
          <a:prstGeom prst="rect">
            <a:avLst/>
          </a:prstGeom>
        </p:spPr>
        <p:txBody>
          <a:bodyPr spcFirstLastPara="1" wrap="square" lIns="121900" tIns="121900" rIns="121900" bIns="121900" anchor="t" anchorCtr="0">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457200" indent="-457200" algn="l" defTabSz="914400" rtl="0">
              <a:buFont typeface="Arial" panose="020B0604020202020204" pitchFamily="34" charset="0"/>
              <a:buChar char="•"/>
            </a:pPr>
            <a:r>
              <a:rPr lang="da-DK" sz="2400" b="0" kern="0" dirty="0">
                <a:solidFill>
                  <a:srgbClr val="70578B"/>
                </a:solidFill>
                <a:latin typeface="+mn-lt"/>
              </a:rPr>
              <a:t>Sæt alarmer til at dele tiden op og som reminder om tiden der er gået. </a:t>
            </a:r>
          </a:p>
          <a:p>
            <a:pPr marL="457200" indent="-457200" algn="l" defTabSz="914400" rtl="0">
              <a:buFont typeface="Arial" panose="020B0604020202020204" pitchFamily="34" charset="0"/>
              <a:buChar char="•"/>
            </a:pPr>
            <a:r>
              <a:rPr lang="da-DK" sz="2400" b="0" kern="0" dirty="0">
                <a:solidFill>
                  <a:srgbClr val="70578B"/>
                </a:solidFill>
                <a:latin typeface="+mn-lt"/>
              </a:rPr>
              <a:t>Brug kalender eller ugeplan til at tidsstyre og synliggøre med eks. tidsblokke, også den usynlige tid. såsom eks. transport.</a:t>
            </a:r>
          </a:p>
          <a:p>
            <a:pPr marL="457200" indent="-457200" algn="l" defTabSz="914400" rtl="0">
              <a:buFont typeface="Arial" panose="020B0604020202020204" pitchFamily="34" charset="0"/>
              <a:buChar char="•"/>
            </a:pPr>
            <a:r>
              <a:rPr lang="da-DK" sz="2400" b="0" kern="0" dirty="0">
                <a:solidFill>
                  <a:srgbClr val="70578B"/>
                </a:solidFill>
                <a:latin typeface="+mn-lt"/>
              </a:rPr>
              <a:t>Baglæns tidsberegning- hvornår skal jeg være der?   </a:t>
            </a:r>
          </a:p>
        </p:txBody>
      </p:sp>
      <p:sp>
        <p:nvSpPr>
          <p:cNvPr id="12" name="Google Shape;161;p30">
            <a:extLst>
              <a:ext uri="{FF2B5EF4-FFF2-40B4-BE49-F238E27FC236}">
                <a16:creationId xmlns:a16="http://schemas.microsoft.com/office/drawing/2014/main" id="{B346A99C-9154-0D25-597A-1BB9F7BFA154}"/>
              </a:ext>
            </a:extLst>
          </p:cNvPr>
          <p:cNvSpPr txBox="1">
            <a:spLocks/>
          </p:cNvSpPr>
          <p:nvPr/>
        </p:nvSpPr>
        <p:spPr>
          <a:xfrm>
            <a:off x="432163" y="3551873"/>
            <a:ext cx="6261425" cy="2035242"/>
          </a:xfrm>
          <a:prstGeom prst="rect">
            <a:avLst/>
          </a:prstGeom>
        </p:spPr>
        <p:txBody>
          <a:bodyPr spcFirstLastPara="1" wrap="square" lIns="121900" tIns="121900" rIns="121900" bIns="121900" anchor="t" anchorCtr="0">
            <a:norm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l" defTabSz="914400" rtl="0">
              <a:spcBef>
                <a:spcPts val="1600"/>
              </a:spcBef>
              <a:spcAft>
                <a:spcPts val="1600"/>
              </a:spcAft>
            </a:pPr>
            <a:r>
              <a:rPr lang="da-DK" sz="2800" kern="0" dirty="0">
                <a:solidFill>
                  <a:srgbClr val="70578B"/>
                </a:solidFill>
                <a:latin typeface="+mn-lt"/>
              </a:rPr>
              <a:t>Hvor lang tid tager det dig fra du vågner til du er klar til at skulle ud af døren.</a:t>
            </a:r>
          </a:p>
        </p:txBody>
      </p:sp>
      <p:pic>
        <p:nvPicPr>
          <p:cNvPr id="14" name="Billede 13">
            <a:extLst>
              <a:ext uri="{FF2B5EF4-FFF2-40B4-BE49-F238E27FC236}">
                <a16:creationId xmlns:a16="http://schemas.microsoft.com/office/drawing/2014/main" id="{644B45F0-E097-BB00-FA74-48AFF6CB5EC1}"/>
              </a:ext>
            </a:extLst>
          </p:cNvPr>
          <p:cNvPicPr>
            <a:picLocks noChangeAspect="1"/>
          </p:cNvPicPr>
          <p:nvPr/>
        </p:nvPicPr>
        <p:blipFill>
          <a:blip r:embed="rId3" cstate="screen">
            <a:clrChange>
              <a:clrFrom>
                <a:srgbClr val="F2F2F2"/>
              </a:clrFrom>
              <a:clrTo>
                <a:srgbClr val="F2F2F2">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635550" y="2199403"/>
            <a:ext cx="4556450" cy="4176549"/>
          </a:xfrm>
          <a:prstGeom prst="rect">
            <a:avLst/>
          </a:prstGeom>
        </p:spPr>
      </p:pic>
      <p:pic>
        <p:nvPicPr>
          <p:cNvPr id="17" name="Billede 16">
            <a:extLst>
              <a:ext uri="{FF2B5EF4-FFF2-40B4-BE49-F238E27FC236}">
                <a16:creationId xmlns:a16="http://schemas.microsoft.com/office/drawing/2014/main" id="{F41167B9-BE72-F809-8CC2-169313E076A3}"/>
              </a:ext>
            </a:extLst>
          </p:cNvPr>
          <p:cNvPicPr>
            <a:picLocks noChangeAspect="1"/>
          </p:cNvPicPr>
          <p:nvPr/>
        </p:nvPicPr>
        <p:blipFill>
          <a:blip r:embed="rId4"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93588" y="4234645"/>
            <a:ext cx="2621862" cy="1573117"/>
          </a:xfrm>
          <a:prstGeom prst="rect">
            <a:avLst/>
          </a:prstGeom>
        </p:spPr>
      </p:pic>
      <p:sp>
        <p:nvSpPr>
          <p:cNvPr id="18" name="Rektangel 17">
            <a:extLst>
              <a:ext uri="{FF2B5EF4-FFF2-40B4-BE49-F238E27FC236}">
                <a16:creationId xmlns:a16="http://schemas.microsoft.com/office/drawing/2014/main" id="{1E01053B-243F-73EF-9619-FB70DAEF33AF}"/>
              </a:ext>
            </a:extLst>
          </p:cNvPr>
          <p:cNvSpPr/>
          <p:nvPr/>
        </p:nvSpPr>
        <p:spPr>
          <a:xfrm>
            <a:off x="0" y="0"/>
            <a:ext cx="12192000" cy="100148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47831109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2" name="Rektangel 1">
            <a:extLst>
              <a:ext uri="{FF2B5EF4-FFF2-40B4-BE49-F238E27FC236}">
                <a16:creationId xmlns:a16="http://schemas.microsoft.com/office/drawing/2014/main" id="{5B53EEED-D47D-F5C8-FA96-31AF9FA61575}"/>
              </a:ext>
            </a:extLst>
          </p:cNvPr>
          <p:cNvSpPr/>
          <p:nvPr/>
        </p:nvSpPr>
        <p:spPr>
          <a:xfrm>
            <a:off x="9409043" y="6122504"/>
            <a:ext cx="2782957" cy="735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5242F523-4B1C-6D38-1944-6BD7863ED3F5}"/>
              </a:ext>
            </a:extLst>
          </p:cNvPr>
          <p:cNvSpPr/>
          <p:nvPr/>
        </p:nvSpPr>
        <p:spPr>
          <a:xfrm>
            <a:off x="0" y="0"/>
            <a:ext cx="12192000" cy="1355658"/>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6" name="Google Shape;166;p31"/>
          <p:cNvSpPr txBox="1">
            <a:spLocks noGrp="1"/>
          </p:cNvSpPr>
          <p:nvPr>
            <p:ph type="title"/>
          </p:nvPr>
        </p:nvSpPr>
        <p:spPr>
          <a:xfrm>
            <a:off x="415600" y="300091"/>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chemeClr val="bg1"/>
                </a:solidFill>
                <a:latin typeface="+mn-lt"/>
              </a:rPr>
              <a:t>Eksempel</a:t>
            </a:r>
            <a:endParaRPr dirty="0">
              <a:solidFill>
                <a:schemeClr val="bg1"/>
              </a:solidFill>
              <a:latin typeface="+mn-lt"/>
            </a:endParaRPr>
          </a:p>
        </p:txBody>
      </p:sp>
      <p:sp>
        <p:nvSpPr>
          <p:cNvPr id="167" name="Google Shape;167;p31"/>
          <p:cNvSpPr txBox="1">
            <a:spLocks noGrp="1"/>
          </p:cNvSpPr>
          <p:nvPr>
            <p:ph type="body" idx="1"/>
          </p:nvPr>
        </p:nvSpPr>
        <p:spPr>
          <a:xfrm>
            <a:off x="520375" y="1655748"/>
            <a:ext cx="11360800" cy="2893392"/>
          </a:xfrm>
          <a:prstGeom prst="rect">
            <a:avLst/>
          </a:prstGeom>
        </p:spPr>
        <p:txBody>
          <a:bodyPr spcFirstLastPara="1" wrap="square" lIns="121900" tIns="121900" rIns="121900" bIns="121900" anchor="t" anchorCtr="0">
            <a:normAutofit fontScale="70000" lnSpcReduction="20000"/>
          </a:bodyPr>
          <a:lstStyle/>
          <a:p>
            <a:pPr marL="0" indent="0" algn="l" rtl="0">
              <a:buNone/>
            </a:pPr>
            <a:r>
              <a:rPr lang="da" sz="2800" b="0" dirty="0">
                <a:solidFill>
                  <a:schemeClr val="tx1">
                    <a:lumMod val="65000"/>
                    <a:lumOff val="35000"/>
                  </a:schemeClr>
                </a:solidFill>
                <a:latin typeface="+mn-lt"/>
              </a:rPr>
              <a:t>Lisa ved hun ofte glemmer tiden og kommer for sent ud af døren. </a:t>
            </a:r>
          </a:p>
          <a:p>
            <a:pPr marL="0" indent="0" algn="l" rtl="0">
              <a:buNone/>
            </a:pPr>
            <a:endParaRPr lang="da" sz="2800" b="0" dirty="0">
              <a:solidFill>
                <a:schemeClr val="tx1">
                  <a:lumMod val="65000"/>
                  <a:lumOff val="35000"/>
                </a:schemeClr>
              </a:solidFill>
              <a:latin typeface="+mn-lt"/>
            </a:endParaRPr>
          </a:p>
          <a:p>
            <a:pPr marL="0" indent="0" algn="l" rtl="0">
              <a:buNone/>
            </a:pPr>
            <a:r>
              <a:rPr lang="da" sz="2800" b="0" dirty="0">
                <a:solidFill>
                  <a:schemeClr val="tx1">
                    <a:lumMod val="65000"/>
                    <a:lumOff val="35000"/>
                  </a:schemeClr>
                </a:solidFill>
                <a:latin typeface="+mn-lt"/>
              </a:rPr>
              <a:t>Hun har nu købt sig et smartwatch, som er indstillet til at give hende reminder, så hun hele tiden kan følge med i hvor lang tid der er til hun skal ud af døren. </a:t>
            </a:r>
            <a:endParaRPr sz="2800" b="0" dirty="0">
              <a:solidFill>
                <a:schemeClr val="tx1">
                  <a:lumMod val="65000"/>
                  <a:lumOff val="35000"/>
                </a:schemeClr>
              </a:solidFill>
              <a:latin typeface="+mn-lt"/>
            </a:endParaRPr>
          </a:p>
          <a:p>
            <a:pPr marL="0" indent="0" algn="l" rtl="0">
              <a:spcBef>
                <a:spcPts val="1600"/>
              </a:spcBef>
              <a:spcAft>
                <a:spcPts val="1600"/>
              </a:spcAft>
              <a:buNone/>
            </a:pPr>
            <a:r>
              <a:rPr lang="da" sz="2800" b="0" dirty="0">
                <a:solidFill>
                  <a:schemeClr val="tx1">
                    <a:lumMod val="65000"/>
                    <a:lumOff val="35000"/>
                  </a:schemeClr>
                </a:solidFill>
                <a:latin typeface="+mn-lt"/>
              </a:rPr>
              <a:t>Forud for hun satte disse remindere, gennemgik hun alle hendes morgenrutiner, og tog tid på hvor lang tid de forskellige tog.</a:t>
            </a:r>
          </a:p>
          <a:p>
            <a:pPr marL="0" indent="0" algn="l" rtl="0">
              <a:spcBef>
                <a:spcPts val="1600"/>
              </a:spcBef>
              <a:spcAft>
                <a:spcPts val="1600"/>
              </a:spcAft>
              <a:buNone/>
            </a:pPr>
            <a:r>
              <a:rPr lang="da" sz="2800" b="0" dirty="0">
                <a:solidFill>
                  <a:schemeClr val="tx1">
                    <a:lumMod val="65000"/>
                    <a:lumOff val="35000"/>
                  </a:schemeClr>
                </a:solidFill>
                <a:latin typeface="+mn-lt"/>
              </a:rPr>
              <a:t>Hun har derudover lagt ekstra tid ind, da hun ved tiden stadig kan skride for hende. </a:t>
            </a:r>
            <a:endParaRPr sz="2800" b="0" dirty="0">
              <a:solidFill>
                <a:schemeClr val="tx1">
                  <a:lumMod val="65000"/>
                  <a:lumOff val="35000"/>
                </a:schemeClr>
              </a:solidFill>
              <a:latin typeface="+mn-lt"/>
            </a:endParaRPr>
          </a:p>
        </p:txBody>
      </p:sp>
      <p:pic>
        <p:nvPicPr>
          <p:cNvPr id="3" name="Billede 2">
            <a:extLst>
              <a:ext uri="{FF2B5EF4-FFF2-40B4-BE49-F238E27FC236}">
                <a16:creationId xmlns:a16="http://schemas.microsoft.com/office/drawing/2014/main" id="{AAB01BEA-2B27-1FE9-46BD-1D5C6E352058}"/>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581650" y="3115516"/>
            <a:ext cx="6299525" cy="4199683"/>
          </a:xfrm>
          <a:prstGeom prst="rect">
            <a:avLst/>
          </a:prstGeom>
        </p:spPr>
      </p:pic>
    </p:spTree>
    <p:extLst>
      <p:ext uri="{BB962C8B-B14F-4D97-AF65-F5344CB8AC3E}">
        <p14:creationId xmlns:p14="http://schemas.microsoft.com/office/powerpoint/2010/main" val="88961994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05F5F-6CE6-CB0C-573D-D7C52D9E1CA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278C9ECC-0EFC-2609-6F77-C48846A703AA}"/>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D362608-379D-583B-319C-0C8554E0F6C7}"/>
              </a:ext>
            </a:extLst>
          </p:cNvPr>
          <p:cNvSpPr/>
          <p:nvPr/>
        </p:nvSpPr>
        <p:spPr>
          <a:xfrm>
            <a:off x="3400425" y="2874998"/>
            <a:ext cx="8079105" cy="2468527"/>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D24651FF-2251-5F6A-7F6B-A90218CAA046}"/>
              </a:ext>
            </a:extLst>
          </p:cNvPr>
          <p:cNvSpPr txBox="1"/>
          <p:nvPr/>
        </p:nvSpPr>
        <p:spPr>
          <a:xfrm>
            <a:off x="4183444" y="3566614"/>
            <a:ext cx="7160831" cy="954107"/>
          </a:xfrm>
          <a:prstGeom prst="rect">
            <a:avLst/>
          </a:prstGeom>
          <a:noFill/>
        </p:spPr>
        <p:txBody>
          <a:bodyPr wrap="square">
            <a:spAutoFit/>
          </a:bodyPr>
          <a:lstStyle/>
          <a:p>
            <a:pPr marL="342900" indent="-342900">
              <a:buFont typeface="Arial" panose="020B0604020202020204" pitchFamily="34" charset="0"/>
              <a:buChar char="•"/>
            </a:pPr>
            <a:r>
              <a:rPr lang="da-DK" sz="2800" b="0" dirty="0">
                <a:solidFill>
                  <a:schemeClr val="tx1">
                    <a:lumMod val="65000"/>
                    <a:lumOff val="35000"/>
                  </a:schemeClr>
                </a:solidFill>
                <a:latin typeface="+mn-lt"/>
              </a:rPr>
              <a:t>Hvor oplever I jer mest udfordret ift. tid? </a:t>
            </a:r>
          </a:p>
          <a:p>
            <a:pPr marL="342900" indent="-342900">
              <a:buFont typeface="Arial" panose="020B0604020202020204" pitchFamily="34" charset="0"/>
              <a:buChar char="•"/>
            </a:pPr>
            <a:r>
              <a:rPr lang="da-DK" sz="2800" b="0" dirty="0">
                <a:solidFill>
                  <a:schemeClr val="tx1">
                    <a:lumMod val="65000"/>
                    <a:lumOff val="35000"/>
                  </a:schemeClr>
                </a:solidFill>
                <a:latin typeface="+mn-lt"/>
              </a:rPr>
              <a:t>Hvilke strategier bruger I for at kompensere?</a:t>
            </a:r>
          </a:p>
        </p:txBody>
      </p:sp>
      <p:sp>
        <p:nvSpPr>
          <p:cNvPr id="9" name="Tekstfelt 8">
            <a:extLst>
              <a:ext uri="{FF2B5EF4-FFF2-40B4-BE49-F238E27FC236}">
                <a16:creationId xmlns:a16="http://schemas.microsoft.com/office/drawing/2014/main" id="{7DACB560-D506-4BCD-45B2-9223909678E4}"/>
              </a:ext>
            </a:extLst>
          </p:cNvPr>
          <p:cNvSpPr txBox="1"/>
          <p:nvPr/>
        </p:nvSpPr>
        <p:spPr>
          <a:xfrm>
            <a:off x="1120140" y="1004894"/>
            <a:ext cx="6675120" cy="230832"/>
          </a:xfrm>
          <a:prstGeom prst="rect">
            <a:avLst/>
          </a:prstGeom>
          <a:noFill/>
        </p:spPr>
        <p:txBody>
          <a:bodyPr wrap="square">
            <a:spAutoFit/>
          </a:bodyPr>
          <a:lstStyle/>
          <a:p>
            <a:r>
              <a:rPr lang="da-DK" sz="900" dirty="0">
                <a:solidFill>
                  <a:srgbClr val="70578B"/>
                </a:solidFill>
                <a:latin typeface="+mn-lt"/>
              </a:rPr>
              <a:t>Både søvnmængde og søvnkvalitet er vigtig</a:t>
            </a:r>
            <a:endParaRPr lang="da-DK" dirty="0"/>
          </a:p>
        </p:txBody>
      </p:sp>
      <p:sp>
        <p:nvSpPr>
          <p:cNvPr id="2" name="Tekstfelt 1">
            <a:extLst>
              <a:ext uri="{FF2B5EF4-FFF2-40B4-BE49-F238E27FC236}">
                <a16:creationId xmlns:a16="http://schemas.microsoft.com/office/drawing/2014/main" id="{E78B9DE8-1443-5A99-94C1-37EADF35B40B}"/>
              </a:ext>
            </a:extLst>
          </p:cNvPr>
          <p:cNvSpPr txBox="1"/>
          <p:nvPr/>
        </p:nvSpPr>
        <p:spPr>
          <a:xfrm>
            <a:off x="531625" y="975834"/>
            <a:ext cx="5080176" cy="923330"/>
          </a:xfrm>
          <a:prstGeom prst="rect">
            <a:avLst/>
          </a:prstGeom>
          <a:noFill/>
        </p:spPr>
        <p:txBody>
          <a:bodyPr wrap="square">
            <a:spAutoFit/>
          </a:bodyPr>
          <a:lstStyle/>
          <a:p>
            <a:r>
              <a:rPr lang="da-DK" sz="5400" b="1" dirty="0">
                <a:solidFill>
                  <a:schemeClr val="bg1"/>
                </a:solidFill>
                <a:latin typeface="+mn-lt"/>
              </a:rPr>
              <a:t>Spørgsmål? </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6447994"/>
      </p:ext>
    </p:extLst>
  </p:cSld>
  <p:clrMapOvr>
    <a:masterClrMapping/>
  </p:clrMapOvr>
  <p:transition spd="slow">
    <p:push dir="u"/>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ECFE1-00BD-8531-1A2A-6E7DB502679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38093BF-D3BC-B1AB-DA24-981BCA70C9A4}"/>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9C3080D-B475-5CCF-F058-086477A93EF4}"/>
              </a:ext>
            </a:extLst>
          </p:cNvPr>
          <p:cNvSpPr/>
          <p:nvPr/>
        </p:nvSpPr>
        <p:spPr>
          <a:xfrm>
            <a:off x="6334125" y="1665800"/>
            <a:ext cx="5648325" cy="3791562"/>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EAAFFD9A-A3D6-0186-E11D-D1B8FEF882BE}"/>
              </a:ext>
            </a:extLst>
          </p:cNvPr>
          <p:cNvSpPr txBox="1"/>
          <p:nvPr/>
        </p:nvSpPr>
        <p:spPr>
          <a:xfrm>
            <a:off x="554418" y="981654"/>
            <a:ext cx="6374000" cy="923330"/>
          </a:xfrm>
          <a:prstGeom prst="rect">
            <a:avLst/>
          </a:prstGeom>
          <a:noFill/>
        </p:spPr>
        <p:txBody>
          <a:bodyPr wrap="square">
            <a:spAutoFit/>
          </a:bodyPr>
          <a:lstStyle/>
          <a:p>
            <a:r>
              <a:rPr lang="da-DK" sz="5400" b="1" dirty="0">
                <a:solidFill>
                  <a:srgbClr val="70578B"/>
                </a:solidFill>
                <a:latin typeface="+mn-lt"/>
              </a:rPr>
              <a:t>Mental fleksibilitet </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13E6CE35-96E6-211E-CDDE-DF1B285B2BB3}"/>
              </a:ext>
            </a:extLst>
          </p:cNvPr>
          <p:cNvSpPr txBox="1">
            <a:spLocks/>
          </p:cNvSpPr>
          <p:nvPr/>
        </p:nvSpPr>
        <p:spPr>
          <a:xfrm>
            <a:off x="483999" y="2108132"/>
            <a:ext cx="5335775" cy="3513555"/>
          </a:xfrm>
          <a:prstGeom prst="rect">
            <a:avLst/>
          </a:prstGeom>
        </p:spPr>
        <p:txBody>
          <a:bodyPr spcFirstLastPara="1" wrap="square" lIns="121900" tIns="121900" rIns="121900" bIns="121900" anchor="t" anchorCtr="0">
            <a:normAutofit/>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342900" indent="-342900" algn="l" defTabSz="914400" rtl="0">
              <a:buFont typeface="Arial" panose="020B0604020202020204" pitchFamily="34" charset="0"/>
              <a:buChar char="•"/>
            </a:pPr>
            <a:r>
              <a:rPr lang="da-DK" sz="2400" b="1" kern="0" dirty="0">
                <a:solidFill>
                  <a:schemeClr val="tx1">
                    <a:lumMod val="65000"/>
                    <a:lumOff val="35000"/>
                  </a:schemeClr>
                </a:solidFill>
                <a:latin typeface="+mn-lt"/>
              </a:rPr>
              <a:t>Skift </a:t>
            </a:r>
          </a:p>
          <a:p>
            <a:pPr marL="342900" indent="-342900" algn="l" defTabSz="914400" rtl="0">
              <a:spcBef>
                <a:spcPts val="1600"/>
              </a:spcBef>
              <a:buFont typeface="Arial" panose="020B0604020202020204" pitchFamily="34" charset="0"/>
              <a:buChar char="•"/>
            </a:pPr>
            <a:r>
              <a:rPr lang="da-DK" sz="2400" b="1" kern="0" dirty="0">
                <a:solidFill>
                  <a:schemeClr val="tx1">
                    <a:lumMod val="65000"/>
                    <a:lumOff val="35000"/>
                  </a:schemeClr>
                </a:solidFill>
                <a:latin typeface="+mn-lt"/>
              </a:rPr>
              <a:t>Forandringer </a:t>
            </a:r>
          </a:p>
          <a:p>
            <a:pPr marL="342900" indent="-342900" algn="l" defTabSz="914400" rtl="0">
              <a:spcBef>
                <a:spcPts val="1600"/>
              </a:spcBef>
              <a:buFont typeface="Arial" panose="020B0604020202020204" pitchFamily="34" charset="0"/>
              <a:buChar char="•"/>
            </a:pPr>
            <a:r>
              <a:rPr lang="da-DK" sz="2400" b="1" kern="0" dirty="0">
                <a:solidFill>
                  <a:schemeClr val="tx1">
                    <a:lumMod val="65000"/>
                    <a:lumOff val="35000"/>
                  </a:schemeClr>
                </a:solidFill>
                <a:latin typeface="+mn-lt"/>
              </a:rPr>
              <a:t>Tid til omstilling </a:t>
            </a:r>
          </a:p>
          <a:p>
            <a:pPr marL="342900" indent="-342900" algn="l" defTabSz="914400" rtl="0">
              <a:spcBef>
                <a:spcPts val="1600"/>
              </a:spcBef>
              <a:buFont typeface="Arial" panose="020B0604020202020204" pitchFamily="34" charset="0"/>
              <a:buChar char="•"/>
            </a:pPr>
            <a:r>
              <a:rPr lang="da-DK" sz="2400" b="1" kern="0" dirty="0">
                <a:solidFill>
                  <a:schemeClr val="tx1">
                    <a:lumMod val="65000"/>
                    <a:lumOff val="35000"/>
                  </a:schemeClr>
                </a:solidFill>
                <a:latin typeface="+mn-lt"/>
              </a:rPr>
              <a:t>Overgangsritualer </a:t>
            </a:r>
          </a:p>
          <a:p>
            <a:pPr marL="342900" indent="-342900" algn="l" defTabSz="914400" rtl="0">
              <a:spcBef>
                <a:spcPts val="1600"/>
              </a:spcBef>
              <a:spcAft>
                <a:spcPts val="1600"/>
              </a:spcAft>
              <a:buFont typeface="Arial" panose="020B0604020202020204" pitchFamily="34" charset="0"/>
              <a:buChar char="•"/>
            </a:pPr>
            <a:r>
              <a:rPr lang="da-DK" sz="2400" b="1" kern="0" dirty="0">
                <a:solidFill>
                  <a:schemeClr val="tx1">
                    <a:lumMod val="65000"/>
                    <a:lumOff val="35000"/>
                  </a:schemeClr>
                </a:solidFill>
                <a:latin typeface="+mn-lt"/>
              </a:rPr>
              <a:t>Buffertid </a:t>
            </a:r>
          </a:p>
        </p:txBody>
      </p:sp>
      <p:pic>
        <p:nvPicPr>
          <p:cNvPr id="8" name="Billede 7">
            <a:extLst>
              <a:ext uri="{FF2B5EF4-FFF2-40B4-BE49-F238E27FC236}">
                <a16:creationId xmlns:a16="http://schemas.microsoft.com/office/drawing/2014/main" id="{C8C4E756-90EF-0A96-4CF1-6030CCFBE9DD}"/>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928418" y="1688635"/>
            <a:ext cx="4585338" cy="3768727"/>
          </a:xfrm>
          <a:prstGeom prst="rect">
            <a:avLst/>
          </a:prstGeom>
        </p:spPr>
      </p:pic>
    </p:spTree>
    <p:extLst>
      <p:ext uri="{BB962C8B-B14F-4D97-AF65-F5344CB8AC3E}">
        <p14:creationId xmlns:p14="http://schemas.microsoft.com/office/powerpoint/2010/main" val="2428189752"/>
      </p:ext>
    </p:extLst>
  </p:cSld>
  <p:clrMapOvr>
    <a:masterClrMapping/>
  </p:clrMapOvr>
  <p:transition spd="slow">
    <p:push dir="u"/>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93AEC-9D65-7761-1022-95F3073B6860}"/>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55B34F9F-DF2E-9278-F717-D39FF5E7531C}"/>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5EFDEF92-4AFA-FD17-6249-F4963F801475}"/>
              </a:ext>
            </a:extLst>
          </p:cNvPr>
          <p:cNvSpPr/>
          <p:nvPr/>
        </p:nvSpPr>
        <p:spPr>
          <a:xfrm>
            <a:off x="6334125" y="1019944"/>
            <a:ext cx="5648325" cy="443741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7FA90073-982A-038F-1D25-C3F6CD998678}"/>
              </a:ext>
            </a:extLst>
          </p:cNvPr>
          <p:cNvSpPr txBox="1"/>
          <p:nvPr/>
        </p:nvSpPr>
        <p:spPr>
          <a:xfrm>
            <a:off x="554418" y="981654"/>
            <a:ext cx="6374000" cy="923330"/>
          </a:xfrm>
          <a:prstGeom prst="rect">
            <a:avLst/>
          </a:prstGeom>
          <a:noFill/>
        </p:spPr>
        <p:txBody>
          <a:bodyPr wrap="square">
            <a:spAutoFit/>
          </a:bodyPr>
          <a:lstStyle/>
          <a:p>
            <a:r>
              <a:rPr lang="da-DK" sz="5400" b="1" dirty="0">
                <a:solidFill>
                  <a:srgbClr val="70578B"/>
                </a:solidFill>
                <a:latin typeface="+mn-lt"/>
              </a:rPr>
              <a:t>Det sociale liv</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E07D664D-C21E-5813-CB2F-AC9163ACDB51}"/>
              </a:ext>
            </a:extLst>
          </p:cNvPr>
          <p:cNvSpPr txBox="1">
            <a:spLocks/>
          </p:cNvSpPr>
          <p:nvPr/>
        </p:nvSpPr>
        <p:spPr>
          <a:xfrm>
            <a:off x="483999" y="2212515"/>
            <a:ext cx="5850126" cy="3513555"/>
          </a:xfrm>
          <a:prstGeom prst="rect">
            <a:avLst/>
          </a:prstGeom>
        </p:spPr>
        <p:txBody>
          <a:bodyPr spcFirstLastPara="1" wrap="square" lIns="121900" tIns="121900" rIns="121900" bIns="121900" anchor="t" anchorCtr="0">
            <a:normAutofit/>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342900" indent="-342900" algn="l" defTabSz="914400" rtl="0">
              <a:buFont typeface="Arial" panose="020B0604020202020204" pitchFamily="34" charset="0"/>
              <a:buChar char="•"/>
            </a:pPr>
            <a:r>
              <a:rPr lang="da-DK" sz="2800" kern="0" dirty="0">
                <a:solidFill>
                  <a:schemeClr val="tx1">
                    <a:lumMod val="65000"/>
                    <a:lumOff val="35000"/>
                  </a:schemeClr>
                </a:solidFill>
                <a:latin typeface="+mn-lt"/>
              </a:rPr>
              <a:t>Kommunikation - “lær at sige nej”</a:t>
            </a:r>
          </a:p>
          <a:p>
            <a:pPr marL="342900" indent="-342900" algn="l" defTabSz="914400" rtl="0">
              <a:buFont typeface="Arial" panose="020B0604020202020204" pitchFamily="34" charset="0"/>
              <a:buChar char="•"/>
            </a:pPr>
            <a:r>
              <a:rPr lang="da-DK" sz="2800" kern="0" dirty="0">
                <a:solidFill>
                  <a:schemeClr val="tx1">
                    <a:lumMod val="65000"/>
                    <a:lumOff val="35000"/>
                  </a:schemeClr>
                </a:solidFill>
                <a:latin typeface="+mn-lt"/>
              </a:rPr>
              <a:t>Fortæl du kun kan tage 1 besked af gangen (evt. få beskeder skrevet ned)</a:t>
            </a:r>
          </a:p>
          <a:p>
            <a:pPr marL="342900" indent="-342900" algn="l" defTabSz="914400" rtl="0">
              <a:buFont typeface="Arial" panose="020B0604020202020204" pitchFamily="34" charset="0"/>
              <a:buChar char="•"/>
            </a:pPr>
            <a:r>
              <a:rPr lang="da-DK" sz="2800" kern="0" dirty="0">
                <a:solidFill>
                  <a:schemeClr val="tx1">
                    <a:lumMod val="65000"/>
                    <a:lumOff val="35000"/>
                  </a:schemeClr>
                </a:solidFill>
                <a:latin typeface="+mn-lt"/>
              </a:rPr>
              <a:t>Tæl til 3 - giv plads til andre </a:t>
            </a:r>
          </a:p>
        </p:txBody>
      </p:sp>
      <p:pic>
        <p:nvPicPr>
          <p:cNvPr id="9" name="Billede 8">
            <a:extLst>
              <a:ext uri="{FF2B5EF4-FFF2-40B4-BE49-F238E27FC236}">
                <a16:creationId xmlns:a16="http://schemas.microsoft.com/office/drawing/2014/main" id="{B86AA186-A292-E2BA-CFDA-D3A9D90F1535}"/>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661000" y="704850"/>
            <a:ext cx="4976582" cy="5291676"/>
          </a:xfrm>
          <a:prstGeom prst="rect">
            <a:avLst/>
          </a:prstGeom>
        </p:spPr>
      </p:pic>
    </p:spTree>
    <p:extLst>
      <p:ext uri="{BB962C8B-B14F-4D97-AF65-F5344CB8AC3E}">
        <p14:creationId xmlns:p14="http://schemas.microsoft.com/office/powerpoint/2010/main" val="1792837153"/>
      </p:ext>
    </p:extLst>
  </p:cSld>
  <p:clrMapOvr>
    <a:masterClrMapping/>
  </p:clrMapOvr>
  <p:transition spd="slow">
    <p:push dir="u"/>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D9659-D782-01F2-499B-F31731D247FD}"/>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09B08A17-4E23-8103-D992-EEB05679A35D}"/>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7C041F69-BFD9-F8A9-CBB0-E725A0D692D5}"/>
              </a:ext>
            </a:extLst>
          </p:cNvPr>
          <p:cNvSpPr/>
          <p:nvPr/>
        </p:nvSpPr>
        <p:spPr>
          <a:xfrm>
            <a:off x="6534150" y="609600"/>
            <a:ext cx="5657849" cy="4847762"/>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25284772-F860-1108-F121-30ACDF61B638}"/>
              </a:ext>
            </a:extLst>
          </p:cNvPr>
          <p:cNvSpPr txBox="1"/>
          <p:nvPr/>
        </p:nvSpPr>
        <p:spPr>
          <a:xfrm>
            <a:off x="470968" y="287216"/>
            <a:ext cx="5975689" cy="1938992"/>
          </a:xfrm>
          <a:prstGeom prst="rect">
            <a:avLst/>
          </a:prstGeom>
          <a:noFill/>
        </p:spPr>
        <p:txBody>
          <a:bodyPr wrap="square">
            <a:spAutoFit/>
          </a:bodyPr>
          <a:lstStyle/>
          <a:p>
            <a:r>
              <a:rPr lang="da-DK" sz="4000" b="1" dirty="0">
                <a:solidFill>
                  <a:srgbClr val="70578B"/>
                </a:solidFill>
                <a:latin typeface="+mn-lt"/>
              </a:rPr>
              <a:t>Udfordringer ved at håndtere og styre  følelser (emotionel dysregulering)  </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972DDECD-2433-D25D-8963-A8107A54710A}"/>
              </a:ext>
            </a:extLst>
          </p:cNvPr>
          <p:cNvSpPr txBox="1">
            <a:spLocks/>
          </p:cNvSpPr>
          <p:nvPr/>
        </p:nvSpPr>
        <p:spPr>
          <a:xfrm>
            <a:off x="545402" y="2481223"/>
            <a:ext cx="5826823" cy="3513555"/>
          </a:xfrm>
          <a:prstGeom prst="rect">
            <a:avLst/>
          </a:prstGeom>
        </p:spPr>
        <p:txBody>
          <a:bodyPr spcFirstLastPara="1" wrap="square" lIns="121900" tIns="121900" rIns="121900" bIns="121900" anchor="t" anchorCtr="0">
            <a:normAutofit lnSpcReduction="10000"/>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algn="l" defTabSz="914400" rtl="0"/>
            <a:r>
              <a:rPr lang="da-DK" sz="2400" b="1" kern="0" dirty="0">
                <a:solidFill>
                  <a:schemeClr val="tx1">
                    <a:lumMod val="65000"/>
                    <a:lumOff val="35000"/>
                  </a:schemeClr>
                </a:solidFill>
                <a:latin typeface="+mn-lt"/>
              </a:rPr>
              <a:t>Mange med ADHD oplever følelserne som en rutsjebanetur – de kan være meget kraftige og skifte pludseligt, og...</a:t>
            </a:r>
            <a:br>
              <a:rPr lang="da-DK" sz="2400" b="1" kern="0" dirty="0">
                <a:solidFill>
                  <a:schemeClr val="tx1">
                    <a:lumMod val="65000"/>
                    <a:lumOff val="35000"/>
                  </a:schemeClr>
                </a:solidFill>
                <a:latin typeface="+mn-lt"/>
              </a:rPr>
            </a:br>
            <a:endParaRPr lang="da-DK" sz="2400" b="1" kern="0" dirty="0">
              <a:solidFill>
                <a:schemeClr val="tx1">
                  <a:lumMod val="65000"/>
                  <a:lumOff val="35000"/>
                </a:schemeClr>
              </a:solidFill>
              <a:latin typeface="+mn-lt"/>
            </a:endParaRP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Overvældes af følelser </a:t>
            </a: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Hyppigere konflikter </a:t>
            </a: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Kort lunte - stort temperament	 </a:t>
            </a:r>
          </a:p>
          <a:p>
            <a:pPr marL="342900" indent="-342900" algn="l" defTabSz="914400" rtl="0">
              <a:buFont typeface="Arial" panose="020B0604020202020204" pitchFamily="34" charset="0"/>
              <a:buChar char="•"/>
            </a:pPr>
            <a:r>
              <a:rPr lang="da-DK" sz="2400" kern="0" dirty="0">
                <a:solidFill>
                  <a:schemeClr val="tx1">
                    <a:lumMod val="65000"/>
                    <a:lumOff val="35000"/>
                  </a:schemeClr>
                </a:solidFill>
                <a:latin typeface="+mn-lt"/>
              </a:rPr>
              <a:t>Omgivelserne kan opleve det som en overreaktion </a:t>
            </a:r>
          </a:p>
        </p:txBody>
      </p:sp>
      <p:pic>
        <p:nvPicPr>
          <p:cNvPr id="8" name="Billede 7">
            <a:extLst>
              <a:ext uri="{FF2B5EF4-FFF2-40B4-BE49-F238E27FC236}">
                <a16:creationId xmlns:a16="http://schemas.microsoft.com/office/drawing/2014/main" id="{AA81BC90-5DC3-59BE-AF76-2C8E4BBD66F9}"/>
              </a:ext>
            </a:extLst>
          </p:cNvPr>
          <p:cNvPicPr>
            <a:picLocks noChangeAspect="1"/>
          </p:cNvPicPr>
          <p:nvPr/>
        </p:nvPicPr>
        <p:blipFill>
          <a:blip r:embed="rId2"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791450" y="567686"/>
            <a:ext cx="3133725" cy="5720276"/>
          </a:xfrm>
          <a:prstGeom prst="rect">
            <a:avLst/>
          </a:prstGeom>
        </p:spPr>
      </p:pic>
    </p:spTree>
    <p:extLst>
      <p:ext uri="{BB962C8B-B14F-4D97-AF65-F5344CB8AC3E}">
        <p14:creationId xmlns:p14="http://schemas.microsoft.com/office/powerpoint/2010/main" val="86391086"/>
      </p:ext>
    </p:extLst>
  </p:cSld>
  <p:clrMapOvr>
    <a:masterClrMapping/>
  </p:clrMapOvr>
  <p:transition spd="slow">
    <p:push dir="u"/>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DB513-CC38-6687-036E-0882D20940B3}"/>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F45777E0-7587-0818-A933-E9E0859D3E5C}"/>
              </a:ext>
            </a:extLst>
          </p:cNvPr>
          <p:cNvSpPr/>
          <p:nvPr/>
        </p:nvSpPr>
        <p:spPr>
          <a:xfrm>
            <a:off x="-31950" y="-51925"/>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0C69052F-06FE-AFD3-F25D-A18818149A7F}"/>
              </a:ext>
            </a:extLst>
          </p:cNvPr>
          <p:cNvSpPr/>
          <p:nvPr/>
        </p:nvSpPr>
        <p:spPr>
          <a:xfrm>
            <a:off x="6534150" y="609600"/>
            <a:ext cx="5657849" cy="4847762"/>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2" name="Tekstfelt 1">
            <a:extLst>
              <a:ext uri="{FF2B5EF4-FFF2-40B4-BE49-F238E27FC236}">
                <a16:creationId xmlns:a16="http://schemas.microsoft.com/office/drawing/2014/main" id="{A3384859-DD40-3492-F78C-C339D826A343}"/>
              </a:ext>
            </a:extLst>
          </p:cNvPr>
          <p:cNvSpPr txBox="1"/>
          <p:nvPr/>
        </p:nvSpPr>
        <p:spPr>
          <a:xfrm>
            <a:off x="390316" y="477924"/>
            <a:ext cx="6374000" cy="1754326"/>
          </a:xfrm>
          <a:prstGeom prst="rect">
            <a:avLst/>
          </a:prstGeom>
          <a:noFill/>
        </p:spPr>
        <p:txBody>
          <a:bodyPr wrap="square">
            <a:spAutoFit/>
          </a:bodyPr>
          <a:lstStyle/>
          <a:p>
            <a:r>
              <a:rPr lang="da-DK" sz="5400" b="1" dirty="0">
                <a:solidFill>
                  <a:srgbClr val="70578B"/>
                </a:solidFill>
                <a:latin typeface="+mn-lt"/>
              </a:rPr>
              <a:t>Strategier til regulering af følelser </a:t>
            </a:r>
            <a:endParaRPr kumimoji="1" lang="da-DK" sz="4000" b="1" dirty="0">
              <a:solidFill>
                <a:srgbClr val="70578B"/>
              </a:solidFill>
              <a:latin typeface="Calibri" panose="020F0502020204030204" pitchFamily="34" charset="0"/>
              <a:cs typeface="Calibri" panose="020F0502020204030204" pitchFamily="34" charset="0"/>
            </a:endParaRPr>
          </a:p>
        </p:txBody>
      </p:sp>
      <p:sp>
        <p:nvSpPr>
          <p:cNvPr id="3" name="Google Shape;179;p33">
            <a:extLst>
              <a:ext uri="{FF2B5EF4-FFF2-40B4-BE49-F238E27FC236}">
                <a16:creationId xmlns:a16="http://schemas.microsoft.com/office/drawing/2014/main" id="{C7602B24-353C-431F-07B6-C47D0D414362}"/>
              </a:ext>
            </a:extLst>
          </p:cNvPr>
          <p:cNvSpPr txBox="1">
            <a:spLocks/>
          </p:cNvSpPr>
          <p:nvPr/>
        </p:nvSpPr>
        <p:spPr>
          <a:xfrm>
            <a:off x="545402" y="2481223"/>
            <a:ext cx="5826823" cy="3513555"/>
          </a:xfrm>
          <a:prstGeom prst="rect">
            <a:avLst/>
          </a:prstGeom>
        </p:spPr>
        <p:txBody>
          <a:bodyPr spcFirstLastPara="1" wrap="square" lIns="121900" tIns="121900" rIns="121900" bIns="121900" anchor="t" anchorCtr="0">
            <a:normAutofit/>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0" indent="0" algn="l" rtl="0">
              <a:buNone/>
            </a:pPr>
            <a:r>
              <a:rPr lang="da-DK" sz="2800" b="1" dirty="0">
                <a:solidFill>
                  <a:schemeClr val="tx1">
                    <a:lumMod val="65000"/>
                    <a:lumOff val="35000"/>
                  </a:schemeClr>
                </a:solidFill>
                <a:latin typeface="+mn-lt"/>
              </a:rPr>
              <a:t>STOP OP! </a:t>
            </a:r>
          </a:p>
          <a:p>
            <a:pPr marL="171450" indent="-171450" algn="l" rtl="0">
              <a:spcBef>
                <a:spcPts val="1600"/>
              </a:spcBef>
              <a:buSzPct val="100000"/>
              <a:buFont typeface="Arial" panose="020B0604020202020204" pitchFamily="34" charset="0"/>
              <a:buChar char="•"/>
            </a:pPr>
            <a:r>
              <a:rPr lang="da-DK" sz="1800" dirty="0">
                <a:solidFill>
                  <a:schemeClr val="tx1">
                    <a:lumMod val="65000"/>
                    <a:lumOff val="35000"/>
                  </a:schemeClr>
                </a:solidFill>
                <a:latin typeface="+mn-lt"/>
              </a:rPr>
              <a:t>Træd et skridt tilbage </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Hvad sker der?</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Kan der være andre årsager til jeg reagerer så stærkt? </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Giv dig tid til, at overveje hvad der bedst for dig lige nu</a:t>
            </a:r>
          </a:p>
          <a:p>
            <a:pPr marL="171450" indent="-171450" algn="l" rtl="0">
              <a:buSzPct val="100000"/>
              <a:buFont typeface="Arial" panose="020B0604020202020204" pitchFamily="34" charset="0"/>
              <a:buChar char="•"/>
            </a:pPr>
            <a:r>
              <a:rPr lang="da-DK" sz="1800" dirty="0">
                <a:solidFill>
                  <a:schemeClr val="tx1">
                    <a:lumMod val="65000"/>
                    <a:lumOff val="35000"/>
                  </a:schemeClr>
                </a:solidFill>
                <a:latin typeface="+mn-lt"/>
              </a:rPr>
              <a:t>Vær i følelsen - hold ud i 90 sek.  (pause, sid ned, træk vejret og lad den passere)</a:t>
            </a:r>
          </a:p>
          <a:p>
            <a:pPr lvl="4" indent="-414432">
              <a:buSzPct val="100000"/>
              <a:buChar char="-"/>
            </a:pPr>
            <a:r>
              <a:rPr lang="da-DK" sz="1800" dirty="0">
                <a:solidFill>
                  <a:schemeClr val="tx1">
                    <a:lumMod val="65000"/>
                    <a:lumOff val="35000"/>
                  </a:schemeClr>
                </a:solidFill>
              </a:rPr>
              <a:t>forskning viser at følelser kun varer i 90 sekunder medmindre vi prøver at ignorere dem</a:t>
            </a:r>
          </a:p>
        </p:txBody>
      </p:sp>
      <p:pic>
        <p:nvPicPr>
          <p:cNvPr id="11" name="Billede 10">
            <a:extLst>
              <a:ext uri="{FF2B5EF4-FFF2-40B4-BE49-F238E27FC236}">
                <a16:creationId xmlns:a16="http://schemas.microsoft.com/office/drawing/2014/main" id="{3497B455-36A4-BBA4-E61A-0E89A3DA5CF5}"/>
              </a:ext>
            </a:extLst>
          </p:cNvPr>
          <p:cNvPicPr>
            <a:picLocks noChangeAspect="1"/>
          </p:cNvPicPr>
          <p:nvPr/>
        </p:nvPicPr>
        <p:blipFill>
          <a:blip r:embed="rId2"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6644926" y="1400638"/>
            <a:ext cx="5436296" cy="3952875"/>
          </a:xfrm>
          <a:prstGeom prst="rect">
            <a:avLst/>
          </a:prstGeom>
        </p:spPr>
      </p:pic>
      <p:sp>
        <p:nvSpPr>
          <p:cNvPr id="9" name="Tekstfelt 8">
            <a:extLst>
              <a:ext uri="{FF2B5EF4-FFF2-40B4-BE49-F238E27FC236}">
                <a16:creationId xmlns:a16="http://schemas.microsoft.com/office/drawing/2014/main" id="{AC864759-AB06-21CE-E22D-A7FCC5B98A97}"/>
              </a:ext>
            </a:extLst>
          </p:cNvPr>
          <p:cNvSpPr txBox="1"/>
          <p:nvPr/>
        </p:nvSpPr>
        <p:spPr>
          <a:xfrm>
            <a:off x="623888" y="6492724"/>
            <a:ext cx="6429374" cy="230832"/>
          </a:xfrm>
          <a:prstGeom prst="rect">
            <a:avLst/>
          </a:prstGeom>
          <a:noFill/>
        </p:spPr>
        <p:txBody>
          <a:bodyPr wrap="square">
            <a:spAutoFit/>
          </a:bodyPr>
          <a:lstStyle/>
          <a:p>
            <a:pPr marL="0" indent="0" algn="l" rtl="0">
              <a:spcBef>
                <a:spcPts val="1600"/>
              </a:spcBef>
              <a:spcAft>
                <a:spcPts val="1600"/>
              </a:spcAft>
              <a:buNone/>
            </a:pPr>
            <a:r>
              <a:rPr lang="da-DK" sz="900" dirty="0">
                <a:solidFill>
                  <a:schemeClr val="tx1">
                    <a:lumMod val="65000"/>
                    <a:lumOff val="35000"/>
                  </a:schemeClr>
                </a:solidFill>
              </a:rPr>
              <a:t>Kilde: Leer, K. (2022). ADHD: Viden og redskaber til at mestre livet. Oversat af Per H. Jacobsen. EC </a:t>
            </a:r>
            <a:r>
              <a:rPr lang="da-DK" sz="900" dirty="0" err="1">
                <a:solidFill>
                  <a:schemeClr val="tx1">
                    <a:lumMod val="65000"/>
                    <a:lumOff val="35000"/>
                  </a:schemeClr>
                </a:solidFill>
              </a:rPr>
              <a:t>Editionog</a:t>
            </a:r>
            <a:r>
              <a:rPr lang="da-DK" sz="900" dirty="0">
                <a:solidFill>
                  <a:schemeClr val="tx1">
                    <a:lumMod val="65000"/>
                    <a:lumOff val="35000"/>
                  </a:schemeClr>
                </a:solidFill>
              </a:rPr>
              <a:t> Dr Jill Bolte Taylor. </a:t>
            </a:r>
          </a:p>
        </p:txBody>
      </p:sp>
    </p:spTree>
    <p:extLst>
      <p:ext uri="{BB962C8B-B14F-4D97-AF65-F5344CB8AC3E}">
        <p14:creationId xmlns:p14="http://schemas.microsoft.com/office/powerpoint/2010/main" val="3495468390"/>
      </p:ext>
    </p:extLst>
  </p:cSld>
  <p:clrMapOvr>
    <a:masterClrMapping/>
  </p:clrMapOvr>
  <p:transition spd="slow">
    <p:push dir="u"/>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4" name="Rectangle 27">
            <a:extLst>
              <a:ext uri="{FF2B5EF4-FFF2-40B4-BE49-F238E27FC236}">
                <a16:creationId xmlns:a16="http://schemas.microsoft.com/office/drawing/2014/main" id="{58D8D757-5D80-728D-8F50-7EA404E01B66}"/>
              </a:ext>
            </a:extLst>
          </p:cNvPr>
          <p:cNvSpPr/>
          <p:nvPr/>
        </p:nvSpPr>
        <p:spPr>
          <a:xfrm>
            <a:off x="-1" y="1676400"/>
            <a:ext cx="10772776" cy="3971925"/>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02" name="Google Shape;202;p37"/>
          <p:cNvSpPr txBox="1">
            <a:spLocks noGrp="1"/>
          </p:cNvSpPr>
          <p:nvPr>
            <p:ph type="title"/>
          </p:nvPr>
        </p:nvSpPr>
        <p:spPr>
          <a:xfrm>
            <a:off x="415600" y="320595"/>
            <a:ext cx="11360800" cy="763600"/>
          </a:xfrm>
          <a:prstGeom prst="rect">
            <a:avLst/>
          </a:prstGeom>
        </p:spPr>
        <p:txBody>
          <a:bodyPr spcFirstLastPara="1" vert="horz" wrap="square" lIns="121900" tIns="121900" rIns="121900" bIns="121900" anchor="t" anchorCtr="0">
            <a:normAutofit fontScale="90000"/>
          </a:bodyPr>
          <a:lstStyle/>
          <a:p>
            <a:pPr algn="l" rtl="0"/>
            <a:r>
              <a:rPr lang="da" sz="5400" kern="1200" dirty="0">
                <a:solidFill>
                  <a:srgbClr val="70578B"/>
                </a:solidFill>
                <a:latin typeface="+mn-lt"/>
                <a:ea typeface="+mn-ea"/>
                <a:cs typeface="+mn-cs"/>
              </a:rPr>
              <a:t>Rød, gul, grøn </a:t>
            </a:r>
            <a:endParaRPr sz="5400" kern="1200" dirty="0">
              <a:solidFill>
                <a:srgbClr val="70578B"/>
              </a:solidFill>
              <a:latin typeface="+mn-lt"/>
              <a:ea typeface="+mn-ea"/>
              <a:cs typeface="+mn-cs"/>
            </a:endParaRPr>
          </a:p>
        </p:txBody>
      </p:sp>
      <p:sp>
        <p:nvSpPr>
          <p:cNvPr id="203" name="Google Shape;203;p37"/>
          <p:cNvSpPr txBox="1">
            <a:spLocks noGrp="1"/>
          </p:cNvSpPr>
          <p:nvPr>
            <p:ph type="body" idx="1"/>
          </p:nvPr>
        </p:nvSpPr>
        <p:spPr>
          <a:xfrm>
            <a:off x="487794" y="2302800"/>
            <a:ext cx="5608206" cy="4555200"/>
          </a:xfrm>
          <a:prstGeom prst="rect">
            <a:avLst/>
          </a:prstGeom>
        </p:spPr>
        <p:txBody>
          <a:bodyPr spcFirstLastPara="1" wrap="square" lIns="121900" tIns="121900" rIns="121900" bIns="121900" anchor="t" anchorCtr="0">
            <a:normAutofit/>
          </a:bodyPr>
          <a:lstStyle/>
          <a:p>
            <a:pPr marL="342900" indent="-342900" algn="l" rtl="0">
              <a:buFont typeface="Arial" panose="020B0604020202020204" pitchFamily="34" charset="0"/>
              <a:buChar char="•"/>
            </a:pPr>
            <a:endParaRPr lang="da" sz="2400" b="0" dirty="0">
              <a:solidFill>
                <a:schemeClr val="tx1">
                  <a:lumMod val="65000"/>
                  <a:lumOff val="35000"/>
                </a:schemeClr>
              </a:solidFill>
              <a:latin typeface="+mn-lt"/>
            </a:endParaRPr>
          </a:p>
          <a:p>
            <a:pPr marL="342900" indent="-342900" algn="l" rtl="0">
              <a:buFont typeface="Arial" panose="020B0604020202020204" pitchFamily="34" charset="0"/>
              <a:buChar char="•"/>
            </a:pPr>
            <a:r>
              <a:rPr lang="da" sz="2400" b="0" dirty="0">
                <a:solidFill>
                  <a:schemeClr val="tx1">
                    <a:lumMod val="65000"/>
                    <a:lumOff val="35000"/>
                  </a:schemeClr>
                </a:solidFill>
                <a:latin typeface="+mn-lt"/>
              </a:rPr>
              <a:t>Tjek ind med dig selv: Hvordan har du det følelsemæssigt, fysisk og mental? hvor du er henne rent  </a:t>
            </a:r>
          </a:p>
          <a:p>
            <a:pPr marL="342900" indent="-342900" algn="l" rtl="0">
              <a:buFont typeface="Arial" panose="020B0604020202020204" pitchFamily="34" charset="0"/>
              <a:buChar char="•"/>
            </a:pPr>
            <a:endParaRPr lang="da" sz="2400" b="0" dirty="0">
              <a:solidFill>
                <a:schemeClr val="tx1">
                  <a:lumMod val="65000"/>
                  <a:lumOff val="35000"/>
                </a:schemeClr>
              </a:solidFill>
              <a:latin typeface="+mn-lt"/>
            </a:endParaRPr>
          </a:p>
          <a:p>
            <a:pPr marL="342900" indent="-342900" algn="l" rtl="0">
              <a:buFont typeface="Arial" panose="020B0604020202020204" pitchFamily="34" charset="0"/>
              <a:buChar char="•"/>
            </a:pPr>
            <a:r>
              <a:rPr lang="da" sz="2400" b="0" dirty="0">
                <a:solidFill>
                  <a:schemeClr val="tx1">
                    <a:lumMod val="65000"/>
                    <a:lumOff val="35000"/>
                  </a:schemeClr>
                </a:solidFill>
                <a:latin typeface="+mn-lt"/>
              </a:rPr>
              <a:t>D</a:t>
            </a:r>
            <a:r>
              <a:rPr lang="en-US" sz="2400" b="0" dirty="0">
                <a:solidFill>
                  <a:schemeClr val="tx1">
                    <a:lumMod val="65000"/>
                    <a:lumOff val="35000"/>
                  </a:schemeClr>
                </a:solidFill>
                <a:latin typeface="+mn-lt"/>
              </a:rPr>
              <a:t>e</a:t>
            </a:r>
            <a:r>
              <a:rPr lang="da" sz="2400" b="0" dirty="0">
                <a:solidFill>
                  <a:schemeClr val="tx1">
                    <a:lumMod val="65000"/>
                    <a:lumOff val="35000"/>
                  </a:schemeClr>
                </a:solidFill>
                <a:latin typeface="+mn-lt"/>
              </a:rPr>
              <a:t>l dine tanker og følgelser med dem, der står dig nærmeste</a:t>
            </a:r>
            <a:endParaRPr lang="en-US" sz="2400" b="0" dirty="0">
              <a:solidFill>
                <a:schemeClr val="tx1">
                  <a:lumMod val="65000"/>
                  <a:lumOff val="35000"/>
                </a:schemeClr>
              </a:solidFill>
              <a:latin typeface="+mn-lt"/>
            </a:endParaRPr>
          </a:p>
        </p:txBody>
      </p:sp>
      <p:pic>
        <p:nvPicPr>
          <p:cNvPr id="3" name="Billede 2">
            <a:extLst>
              <a:ext uri="{FF2B5EF4-FFF2-40B4-BE49-F238E27FC236}">
                <a16:creationId xmlns:a16="http://schemas.microsoft.com/office/drawing/2014/main" id="{65932913-5996-EE7F-1B33-FA09A7B8D7C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806317" y="2584741"/>
            <a:ext cx="5066794" cy="3522647"/>
          </a:xfrm>
          <a:prstGeom prst="rect">
            <a:avLst/>
          </a:prstGeom>
          <a:ln w="57150">
            <a:solidFill>
              <a:srgbClr val="70578B"/>
            </a:solidFill>
          </a:ln>
        </p:spPr>
      </p:pic>
    </p:spTree>
    <p:extLst>
      <p:ext uri="{BB962C8B-B14F-4D97-AF65-F5344CB8AC3E}">
        <p14:creationId xmlns:p14="http://schemas.microsoft.com/office/powerpoint/2010/main" val="61998835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 name="Rectangle 27">
            <a:extLst>
              <a:ext uri="{FF2B5EF4-FFF2-40B4-BE49-F238E27FC236}">
                <a16:creationId xmlns:a16="http://schemas.microsoft.com/office/drawing/2014/main" id="{D4292029-9CFA-B0D4-2D98-D5EE28E2E5C6}"/>
              </a:ext>
            </a:extLst>
          </p:cNvPr>
          <p:cNvSpPr/>
          <p:nvPr/>
        </p:nvSpPr>
        <p:spPr>
          <a:xfrm>
            <a:off x="0" y="1647825"/>
            <a:ext cx="12192000" cy="3971925"/>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09" name="Google Shape;209;p38"/>
          <p:cNvSpPr txBox="1">
            <a:spLocks noGrp="1"/>
          </p:cNvSpPr>
          <p:nvPr>
            <p:ph type="title"/>
          </p:nvPr>
        </p:nvSpPr>
        <p:spPr>
          <a:xfrm>
            <a:off x="688325" y="536163"/>
            <a:ext cx="11360800" cy="763600"/>
          </a:xfrm>
          <a:prstGeom prst="rect">
            <a:avLst/>
          </a:prstGeom>
        </p:spPr>
        <p:txBody>
          <a:bodyPr spcFirstLastPara="1" vert="horz" wrap="square" lIns="121900" tIns="121900" rIns="121900" bIns="121900" anchor="t" anchorCtr="0">
            <a:normAutofit fontScale="90000"/>
          </a:bodyPr>
          <a:lstStyle/>
          <a:p>
            <a:pPr algn="l" rtl="0"/>
            <a:r>
              <a:rPr lang="da" dirty="0">
                <a:latin typeface="+mn-lt"/>
              </a:rPr>
              <a:t>Find strategierne i fredstid </a:t>
            </a:r>
            <a:endParaRPr dirty="0">
              <a:latin typeface="+mn-lt"/>
            </a:endParaRPr>
          </a:p>
        </p:txBody>
      </p:sp>
      <p:sp>
        <p:nvSpPr>
          <p:cNvPr id="210" name="Google Shape;210;p38"/>
          <p:cNvSpPr txBox="1">
            <a:spLocks noGrp="1"/>
          </p:cNvSpPr>
          <p:nvPr>
            <p:ph type="body" idx="1"/>
          </p:nvPr>
        </p:nvSpPr>
        <p:spPr>
          <a:xfrm>
            <a:off x="688325" y="2401536"/>
            <a:ext cx="11360800" cy="2882967"/>
          </a:xfrm>
          <a:prstGeom prst="rect">
            <a:avLst/>
          </a:prstGeom>
        </p:spPr>
        <p:txBody>
          <a:bodyPr spcFirstLastPara="1" wrap="square" lIns="121900" tIns="121900" rIns="121900" bIns="121900" anchor="t" anchorCtr="0">
            <a:normAutofit/>
          </a:bodyPr>
          <a:lstStyle/>
          <a:p>
            <a:pPr marL="0" indent="0" algn="l" rtl="0">
              <a:buNone/>
            </a:pPr>
            <a:r>
              <a:rPr lang="da" sz="2800" dirty="0">
                <a:solidFill>
                  <a:schemeClr val="tx1">
                    <a:lumMod val="65000"/>
                    <a:lumOff val="35000"/>
                  </a:schemeClr>
                </a:solidFill>
                <a:latin typeface="+mn-lt"/>
              </a:rPr>
              <a:t>Bliv bevidst om dine handlinger:</a:t>
            </a:r>
            <a:endParaRPr sz="2800" dirty="0">
              <a:solidFill>
                <a:schemeClr val="tx1">
                  <a:lumMod val="65000"/>
                  <a:lumOff val="35000"/>
                </a:schemeClr>
              </a:solidFill>
              <a:latin typeface="+mn-lt"/>
            </a:endParaRPr>
          </a:p>
          <a:p>
            <a:pPr algn="l" rtl="0">
              <a:spcBef>
                <a:spcPts val="1600"/>
              </a:spcBef>
            </a:pPr>
            <a:r>
              <a:rPr lang="da" sz="2800" b="0" dirty="0">
                <a:solidFill>
                  <a:schemeClr val="tx1">
                    <a:lumMod val="65000"/>
                    <a:lumOff val="35000"/>
                  </a:schemeClr>
                </a:solidFill>
                <a:latin typeface="+mn-lt"/>
              </a:rPr>
              <a:t>Hvad gik forud (følelser, handlinger, energi)?</a:t>
            </a:r>
            <a:endParaRPr sz="2800" b="0" dirty="0">
              <a:solidFill>
                <a:schemeClr val="tx1">
                  <a:lumMod val="65000"/>
                  <a:lumOff val="35000"/>
                </a:schemeClr>
              </a:solidFill>
              <a:latin typeface="+mn-lt"/>
            </a:endParaRPr>
          </a:p>
          <a:p>
            <a:pPr algn="l" rtl="0">
              <a:spcBef>
                <a:spcPts val="1600"/>
              </a:spcBef>
            </a:pPr>
            <a:r>
              <a:rPr lang="da" sz="2800" b="0" dirty="0">
                <a:solidFill>
                  <a:schemeClr val="tx1">
                    <a:lumMod val="65000"/>
                    <a:lumOff val="35000"/>
                  </a:schemeClr>
                </a:solidFill>
                <a:latin typeface="+mn-lt"/>
              </a:rPr>
              <a:t>Hvad kan gøres anderledes næste gang? </a:t>
            </a:r>
            <a:endParaRPr sz="2800" b="0" dirty="0">
              <a:solidFill>
                <a:schemeClr val="tx1">
                  <a:lumMod val="65000"/>
                  <a:lumOff val="35000"/>
                </a:schemeClr>
              </a:solidFill>
              <a:latin typeface="+mn-lt"/>
            </a:endParaRPr>
          </a:p>
        </p:txBody>
      </p:sp>
      <p:sp>
        <p:nvSpPr>
          <p:cNvPr id="4" name="Rektangel 3">
            <a:extLst>
              <a:ext uri="{FF2B5EF4-FFF2-40B4-BE49-F238E27FC236}">
                <a16:creationId xmlns:a16="http://schemas.microsoft.com/office/drawing/2014/main" id="{919D7F84-A848-831A-753B-0C42699EF766}"/>
              </a:ext>
            </a:extLst>
          </p:cNvPr>
          <p:cNvSpPr/>
          <p:nvPr/>
        </p:nvSpPr>
        <p:spPr>
          <a:xfrm>
            <a:off x="0" y="5458534"/>
            <a:ext cx="12192000" cy="161216"/>
          </a:xfrm>
          <a:prstGeom prst="rect">
            <a:avLst/>
          </a:prstGeom>
          <a:solidFill>
            <a:srgbClr val="70578B"/>
          </a:solidFill>
          <a:ln>
            <a:solidFill>
              <a:srgbClr val="7057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4328509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4" name="Rectangle 27">
            <a:extLst>
              <a:ext uri="{FF2B5EF4-FFF2-40B4-BE49-F238E27FC236}">
                <a16:creationId xmlns:a16="http://schemas.microsoft.com/office/drawing/2014/main" id="{A7521C15-12C5-A1F5-EAE4-C720BA331572}"/>
              </a:ext>
            </a:extLst>
          </p:cNvPr>
          <p:cNvSpPr/>
          <p:nvPr/>
        </p:nvSpPr>
        <p:spPr>
          <a:xfrm>
            <a:off x="4878834" y="0"/>
            <a:ext cx="7324725"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15" name="Google Shape;215;p39"/>
          <p:cNvSpPr txBox="1">
            <a:spLocks noGrp="1"/>
          </p:cNvSpPr>
          <p:nvPr>
            <p:ph type="title"/>
          </p:nvPr>
        </p:nvSpPr>
        <p:spPr>
          <a:xfrm>
            <a:off x="294504" y="412602"/>
            <a:ext cx="4584329" cy="2334499"/>
          </a:xfrm>
          <a:prstGeom prst="rect">
            <a:avLst/>
          </a:prstGeom>
        </p:spPr>
        <p:txBody>
          <a:bodyPr spcFirstLastPara="1" vert="horz" wrap="square" lIns="121900" tIns="121900" rIns="121900" bIns="121900" anchor="t" anchorCtr="0">
            <a:normAutofit fontScale="90000"/>
          </a:bodyPr>
          <a:lstStyle/>
          <a:p>
            <a:pPr algn="l" rtl="0"/>
            <a:r>
              <a:rPr lang="da" sz="5400" dirty="0">
                <a:latin typeface="+mn-lt"/>
              </a:rPr>
              <a:t>Større følelsesmæssigt stabilitet</a:t>
            </a:r>
            <a:endParaRPr sz="5400" dirty="0">
              <a:latin typeface="+mn-lt"/>
            </a:endParaRPr>
          </a:p>
        </p:txBody>
      </p:sp>
      <p:sp>
        <p:nvSpPr>
          <p:cNvPr id="216" name="Google Shape;216;p39"/>
          <p:cNvSpPr txBox="1">
            <a:spLocks noGrp="1"/>
          </p:cNvSpPr>
          <p:nvPr>
            <p:ph type="body" idx="1"/>
          </p:nvPr>
        </p:nvSpPr>
        <p:spPr>
          <a:xfrm>
            <a:off x="5446834" y="1579851"/>
            <a:ext cx="6756725" cy="4555200"/>
          </a:xfrm>
          <a:prstGeom prst="rect">
            <a:avLst/>
          </a:prstGeom>
        </p:spPr>
        <p:txBody>
          <a:bodyPr spcFirstLastPara="1" wrap="square" lIns="121900" tIns="121900" rIns="121900" bIns="121900" anchor="t" anchorCtr="0">
            <a:normAutofit/>
          </a:bodyPr>
          <a:lstStyle/>
          <a:p>
            <a:pPr marL="0" indent="0" algn="l" rtl="0">
              <a:buNone/>
            </a:pPr>
            <a:r>
              <a:rPr lang="da" sz="3600" dirty="0">
                <a:solidFill>
                  <a:schemeClr val="bg1"/>
                </a:solidFill>
                <a:latin typeface="+mn-lt"/>
              </a:rPr>
              <a:t>Ting der kan give større følelsemæssig stabilitet: </a:t>
            </a:r>
            <a:endParaRPr sz="3600" dirty="0">
              <a:solidFill>
                <a:schemeClr val="bg1"/>
              </a:solidFill>
              <a:latin typeface="+mn-lt"/>
            </a:endParaRPr>
          </a:p>
          <a:p>
            <a:pPr algn="l" rtl="0"/>
            <a:r>
              <a:rPr lang="da" sz="3000" b="0" dirty="0">
                <a:solidFill>
                  <a:schemeClr val="bg1"/>
                </a:solidFill>
                <a:latin typeface="+mn-lt"/>
              </a:rPr>
              <a:t>Medicin </a:t>
            </a:r>
          </a:p>
          <a:p>
            <a:pPr algn="l" rtl="0"/>
            <a:r>
              <a:rPr lang="da" sz="3000" b="0" dirty="0">
                <a:solidFill>
                  <a:schemeClr val="bg1"/>
                </a:solidFill>
                <a:latin typeface="+mn-lt"/>
              </a:rPr>
              <a:t>Motion - gå en tur, dans, løb osv. </a:t>
            </a:r>
            <a:endParaRPr sz="3000" b="0" dirty="0">
              <a:solidFill>
                <a:schemeClr val="bg1"/>
              </a:solidFill>
              <a:latin typeface="+mn-lt"/>
            </a:endParaRPr>
          </a:p>
          <a:p>
            <a:pPr algn="l" rtl="0"/>
            <a:r>
              <a:rPr lang="da" sz="3000" b="0" dirty="0">
                <a:solidFill>
                  <a:schemeClr val="bg1"/>
                </a:solidFill>
                <a:latin typeface="+mn-lt"/>
              </a:rPr>
              <a:t>Stabilt blodsukker </a:t>
            </a:r>
            <a:endParaRPr sz="3000" b="0" dirty="0">
              <a:solidFill>
                <a:schemeClr val="bg1"/>
              </a:solidFill>
              <a:latin typeface="+mn-lt"/>
            </a:endParaRPr>
          </a:p>
          <a:p>
            <a:pPr algn="l" rtl="0"/>
            <a:r>
              <a:rPr lang="da" sz="3000" b="0" dirty="0">
                <a:solidFill>
                  <a:schemeClr val="bg1"/>
                </a:solidFill>
                <a:latin typeface="+mn-lt"/>
              </a:rPr>
              <a:t>Søvn </a:t>
            </a:r>
            <a:endParaRPr sz="3000" b="0" dirty="0">
              <a:solidFill>
                <a:schemeClr val="bg1"/>
              </a:solidFill>
              <a:latin typeface="+mn-lt"/>
            </a:endParaRPr>
          </a:p>
          <a:p>
            <a:pPr algn="l" rtl="0"/>
            <a:r>
              <a:rPr lang="da" sz="3000" b="0" dirty="0">
                <a:solidFill>
                  <a:schemeClr val="bg1"/>
                </a:solidFill>
                <a:latin typeface="+mn-lt"/>
              </a:rPr>
              <a:t>Pauser - beroligelse af nervesystemet </a:t>
            </a:r>
            <a:endParaRPr sz="3000" b="0" dirty="0">
              <a:solidFill>
                <a:schemeClr val="bg1"/>
              </a:solidFill>
              <a:latin typeface="+mn-lt"/>
            </a:endParaRPr>
          </a:p>
        </p:txBody>
      </p:sp>
      <p:pic>
        <p:nvPicPr>
          <p:cNvPr id="3" name="Billede 2">
            <a:extLst>
              <a:ext uri="{FF2B5EF4-FFF2-40B4-BE49-F238E27FC236}">
                <a16:creationId xmlns:a16="http://schemas.microsoft.com/office/drawing/2014/main" id="{EE131076-E7B0-A36F-6FD9-CE3AD2D32E6A}"/>
              </a:ext>
            </a:extLst>
          </p:cNvPr>
          <p:cNvPicPr>
            <a:picLocks noChangeAspect="1"/>
          </p:cNvPicPr>
          <p:nvPr/>
        </p:nvPicPr>
        <p:blipFill>
          <a:blip r:embed="rId3"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165706" y="2832101"/>
            <a:ext cx="4760540" cy="3848100"/>
          </a:xfrm>
          <a:prstGeom prst="rect">
            <a:avLst/>
          </a:prstGeom>
        </p:spPr>
      </p:pic>
    </p:spTree>
    <p:extLst>
      <p:ext uri="{BB962C8B-B14F-4D97-AF65-F5344CB8AC3E}">
        <p14:creationId xmlns:p14="http://schemas.microsoft.com/office/powerpoint/2010/main" val="149327215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4" name="Rectangle 27">
            <a:extLst>
              <a:ext uri="{FF2B5EF4-FFF2-40B4-BE49-F238E27FC236}">
                <a16:creationId xmlns:a16="http://schemas.microsoft.com/office/drawing/2014/main" id="{A23CB44B-5B44-22D8-2540-89A1E4B342FC}"/>
              </a:ext>
            </a:extLst>
          </p:cNvPr>
          <p:cNvSpPr/>
          <p:nvPr/>
        </p:nvSpPr>
        <p:spPr>
          <a:xfrm>
            <a:off x="0" y="4089400"/>
            <a:ext cx="12192000" cy="27686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221" name="Google Shape;221;p40"/>
          <p:cNvSpPr txBox="1">
            <a:spLocks noGrp="1"/>
          </p:cNvSpPr>
          <p:nvPr>
            <p:ph type="title"/>
          </p:nvPr>
        </p:nvSpPr>
        <p:spPr>
          <a:xfrm>
            <a:off x="415600" y="293309"/>
            <a:ext cx="11360800" cy="763600"/>
          </a:xfrm>
          <a:prstGeom prst="rect">
            <a:avLst/>
          </a:prstGeom>
        </p:spPr>
        <p:txBody>
          <a:bodyPr spcFirstLastPara="1" vert="horz" wrap="square" lIns="121900" tIns="121900" rIns="121900" bIns="121900" anchor="t" anchorCtr="0">
            <a:normAutofit fontScale="90000"/>
          </a:bodyPr>
          <a:lstStyle/>
          <a:p>
            <a:pPr algn="ctr" rtl="0"/>
            <a:r>
              <a:rPr lang="da" sz="4900" dirty="0">
                <a:latin typeface="+mn-lt"/>
              </a:rPr>
              <a:t>Teknikker til at berolige nervesystemet </a:t>
            </a:r>
            <a:endParaRPr sz="4900" dirty="0">
              <a:latin typeface="+mn-lt"/>
            </a:endParaRPr>
          </a:p>
        </p:txBody>
      </p:sp>
      <p:sp>
        <p:nvSpPr>
          <p:cNvPr id="222" name="Google Shape;222;p40"/>
          <p:cNvSpPr txBox="1">
            <a:spLocks noGrp="1"/>
          </p:cNvSpPr>
          <p:nvPr>
            <p:ph type="body" idx="1"/>
          </p:nvPr>
        </p:nvSpPr>
        <p:spPr>
          <a:xfrm>
            <a:off x="415600" y="1361854"/>
            <a:ext cx="11360800" cy="763600"/>
          </a:xfrm>
          <a:prstGeom prst="rect">
            <a:avLst/>
          </a:prstGeom>
        </p:spPr>
        <p:txBody>
          <a:bodyPr spcFirstLastPara="1" wrap="square" lIns="121900" tIns="121900" rIns="121900" bIns="121900" anchor="t" anchorCtr="0">
            <a:normAutofit fontScale="77500" lnSpcReduction="20000"/>
          </a:bodyPr>
          <a:lstStyle/>
          <a:p>
            <a:pPr marL="0" indent="0" algn="ctr" rtl="0">
              <a:buNone/>
            </a:pPr>
            <a:r>
              <a:rPr lang="da" sz="2800" dirty="0">
                <a:solidFill>
                  <a:schemeClr val="tx1">
                    <a:lumMod val="65000"/>
                    <a:lumOff val="35000"/>
                  </a:schemeClr>
                </a:solidFill>
                <a:latin typeface="+mn-lt"/>
              </a:rPr>
              <a:t>A</a:t>
            </a:r>
            <a:r>
              <a:rPr lang="en-US" sz="2800" dirty="0">
                <a:solidFill>
                  <a:schemeClr val="tx1">
                    <a:lumMod val="65000"/>
                    <a:lumOff val="35000"/>
                  </a:schemeClr>
                </a:solidFill>
                <a:latin typeface="+mn-lt"/>
              </a:rPr>
              <a:t>k</a:t>
            </a:r>
            <a:r>
              <a:rPr lang="da" sz="2800" dirty="0">
                <a:solidFill>
                  <a:schemeClr val="tx1">
                    <a:lumMod val="65000"/>
                    <a:lumOff val="35000"/>
                  </a:schemeClr>
                </a:solidFill>
                <a:latin typeface="+mn-lt"/>
              </a:rPr>
              <a:t>tivering af det beroligende (parasympatiske) nervesystem gennem fokus på åndedrætte</a:t>
            </a:r>
            <a:endParaRPr sz="2800" dirty="0">
              <a:solidFill>
                <a:schemeClr val="tx1">
                  <a:lumMod val="65000"/>
                  <a:lumOff val="35000"/>
                </a:schemeClr>
              </a:solidFill>
              <a:latin typeface="+mn-lt"/>
            </a:endParaRPr>
          </a:p>
        </p:txBody>
      </p:sp>
      <p:sp>
        <p:nvSpPr>
          <p:cNvPr id="6" name="Tekstfelt 5">
            <a:extLst>
              <a:ext uri="{FF2B5EF4-FFF2-40B4-BE49-F238E27FC236}">
                <a16:creationId xmlns:a16="http://schemas.microsoft.com/office/drawing/2014/main" id="{4A21696D-EABD-351F-A692-353C73433CDE}"/>
              </a:ext>
            </a:extLst>
          </p:cNvPr>
          <p:cNvSpPr txBox="1"/>
          <p:nvPr/>
        </p:nvSpPr>
        <p:spPr>
          <a:xfrm>
            <a:off x="1422400" y="6088559"/>
            <a:ext cx="9601200" cy="769441"/>
          </a:xfrm>
          <a:prstGeom prst="rect">
            <a:avLst/>
          </a:prstGeom>
          <a:noFill/>
        </p:spPr>
        <p:txBody>
          <a:bodyPr wrap="square" rtlCol="0">
            <a:spAutoFit/>
          </a:bodyPr>
          <a:lstStyle/>
          <a:p>
            <a:pPr algn="ctr"/>
            <a:r>
              <a:rPr lang="da-DK" sz="3200" dirty="0">
                <a:solidFill>
                  <a:schemeClr val="bg1"/>
                </a:solidFill>
                <a:latin typeface="+mn-lt"/>
              </a:rPr>
              <a:t>ex. </a:t>
            </a:r>
            <a:r>
              <a:rPr lang="da-DK" sz="3200" dirty="0" err="1">
                <a:solidFill>
                  <a:schemeClr val="bg1"/>
                </a:solidFill>
                <a:latin typeface="+mn-lt"/>
              </a:rPr>
              <a:t>box</a:t>
            </a:r>
            <a:r>
              <a:rPr lang="da-DK" sz="3200" dirty="0">
                <a:solidFill>
                  <a:schemeClr val="bg1"/>
                </a:solidFill>
                <a:latin typeface="+mn-lt"/>
              </a:rPr>
              <a:t> </a:t>
            </a:r>
            <a:r>
              <a:rPr lang="da-DK" sz="3200" dirty="0" err="1">
                <a:solidFill>
                  <a:schemeClr val="bg1"/>
                </a:solidFill>
                <a:latin typeface="+mn-lt"/>
              </a:rPr>
              <a:t>breathing</a:t>
            </a:r>
            <a:r>
              <a:rPr lang="da-DK" sz="3200" dirty="0">
                <a:solidFill>
                  <a:schemeClr val="bg1"/>
                </a:solidFill>
                <a:latin typeface="+mn-lt"/>
              </a:rPr>
              <a:t> 4x4 (ind 4, hold 4, ud 4, hold 4). </a:t>
            </a:r>
          </a:p>
          <a:p>
            <a:pPr algn="l"/>
            <a:endParaRPr lang="da-DK" sz="1200" dirty="0"/>
          </a:p>
        </p:txBody>
      </p:sp>
      <p:grpSp>
        <p:nvGrpSpPr>
          <p:cNvPr id="12" name="Gruppe 11">
            <a:extLst>
              <a:ext uri="{FF2B5EF4-FFF2-40B4-BE49-F238E27FC236}">
                <a16:creationId xmlns:a16="http://schemas.microsoft.com/office/drawing/2014/main" id="{2CE64B8E-A453-61A0-6FF9-E94B97D81D50}"/>
              </a:ext>
            </a:extLst>
          </p:cNvPr>
          <p:cNvGrpSpPr/>
          <p:nvPr/>
        </p:nvGrpSpPr>
        <p:grpSpPr>
          <a:xfrm>
            <a:off x="3757303" y="2290476"/>
            <a:ext cx="4677392" cy="3668274"/>
            <a:chOff x="3757303" y="2290476"/>
            <a:chExt cx="4677392" cy="3668274"/>
          </a:xfrm>
        </p:grpSpPr>
        <p:pic>
          <p:nvPicPr>
            <p:cNvPr id="3" name="Billede 2">
              <a:extLst>
                <a:ext uri="{FF2B5EF4-FFF2-40B4-BE49-F238E27FC236}">
                  <a16:creationId xmlns:a16="http://schemas.microsoft.com/office/drawing/2014/main" id="{47E36D12-EC0C-4825-2C8E-D7D2F641F934}"/>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57304" y="2290476"/>
              <a:ext cx="4677391" cy="3668274"/>
            </a:xfrm>
            <a:prstGeom prst="rect">
              <a:avLst/>
            </a:prstGeom>
            <a:ln w="57150">
              <a:solidFill>
                <a:srgbClr val="BC89BF"/>
              </a:solidFill>
            </a:ln>
          </p:spPr>
        </p:pic>
        <p:sp>
          <p:nvSpPr>
            <p:cNvPr id="7" name="Rektangel 6">
              <a:extLst>
                <a:ext uri="{FF2B5EF4-FFF2-40B4-BE49-F238E27FC236}">
                  <a16:creationId xmlns:a16="http://schemas.microsoft.com/office/drawing/2014/main" id="{939CE3A1-7EBA-D05F-CC24-4DCF86EC74EE}"/>
                </a:ext>
              </a:extLst>
            </p:cNvPr>
            <p:cNvSpPr/>
            <p:nvPr/>
          </p:nvSpPr>
          <p:spPr>
            <a:xfrm>
              <a:off x="5288279" y="3759043"/>
              <a:ext cx="1615440" cy="660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4x4 åndedræt</a:t>
              </a:r>
            </a:p>
            <a:p>
              <a:pPr algn="ctr"/>
              <a:r>
                <a:rPr lang="da-DK" sz="1400" b="1" dirty="0">
                  <a:solidFill>
                    <a:srgbClr val="70578B"/>
                  </a:solidFill>
                </a:rPr>
                <a:t>(</a:t>
              </a:r>
              <a:r>
                <a:rPr lang="da-DK" sz="1400" b="1" dirty="0" err="1">
                  <a:solidFill>
                    <a:srgbClr val="70578B"/>
                  </a:solidFill>
                </a:rPr>
                <a:t>box</a:t>
              </a:r>
              <a:r>
                <a:rPr lang="da-DK" sz="1400" b="1" dirty="0">
                  <a:solidFill>
                    <a:srgbClr val="70578B"/>
                  </a:solidFill>
                </a:rPr>
                <a:t> </a:t>
              </a:r>
              <a:r>
                <a:rPr lang="da-DK" sz="1400" b="1" dirty="0" err="1">
                  <a:solidFill>
                    <a:srgbClr val="70578B"/>
                  </a:solidFill>
                </a:rPr>
                <a:t>breathing</a:t>
              </a:r>
              <a:r>
                <a:rPr lang="da-DK" sz="1400" b="1" dirty="0">
                  <a:solidFill>
                    <a:srgbClr val="70578B"/>
                  </a:solidFill>
                </a:rPr>
                <a:t>)</a:t>
              </a:r>
            </a:p>
          </p:txBody>
        </p:sp>
        <p:sp>
          <p:nvSpPr>
            <p:cNvPr id="8" name="Rektangel 7">
              <a:extLst>
                <a:ext uri="{FF2B5EF4-FFF2-40B4-BE49-F238E27FC236}">
                  <a16:creationId xmlns:a16="http://schemas.microsoft.com/office/drawing/2014/main" id="{17C33AFB-E3EB-B2D1-B0ED-5617AE3FA251}"/>
                </a:ext>
              </a:extLst>
            </p:cNvPr>
            <p:cNvSpPr/>
            <p:nvPr/>
          </p:nvSpPr>
          <p:spPr>
            <a:xfrm>
              <a:off x="5196839" y="2290476"/>
              <a:ext cx="1615440" cy="660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Hold vejret</a:t>
              </a:r>
            </a:p>
            <a:p>
              <a:pPr algn="ctr"/>
              <a:r>
                <a:rPr lang="da-DK" sz="1400" b="1" dirty="0">
                  <a:solidFill>
                    <a:srgbClr val="70578B"/>
                  </a:solidFill>
                </a:rPr>
                <a:t>1-2-3-4</a:t>
              </a:r>
            </a:p>
          </p:txBody>
        </p:sp>
        <p:sp>
          <p:nvSpPr>
            <p:cNvPr id="9" name="Rektangel 8">
              <a:extLst>
                <a:ext uri="{FF2B5EF4-FFF2-40B4-BE49-F238E27FC236}">
                  <a16:creationId xmlns:a16="http://schemas.microsoft.com/office/drawing/2014/main" id="{95DE5135-B241-3A66-5306-25912C7C3D9D}"/>
                </a:ext>
              </a:extLst>
            </p:cNvPr>
            <p:cNvSpPr/>
            <p:nvPr/>
          </p:nvSpPr>
          <p:spPr>
            <a:xfrm>
              <a:off x="5288279" y="5473700"/>
              <a:ext cx="1615440" cy="458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Hold vejret</a:t>
              </a:r>
            </a:p>
            <a:p>
              <a:pPr algn="ctr"/>
              <a:r>
                <a:rPr lang="da-DK" sz="1400" b="1" dirty="0">
                  <a:solidFill>
                    <a:srgbClr val="70578B"/>
                  </a:solidFill>
                </a:rPr>
                <a:t>1-2-3-4</a:t>
              </a:r>
            </a:p>
          </p:txBody>
        </p:sp>
        <p:sp>
          <p:nvSpPr>
            <p:cNvPr id="10" name="Rektangel 9">
              <a:extLst>
                <a:ext uri="{FF2B5EF4-FFF2-40B4-BE49-F238E27FC236}">
                  <a16:creationId xmlns:a16="http://schemas.microsoft.com/office/drawing/2014/main" id="{41014399-8331-6046-3899-4A886B03DF8D}"/>
                </a:ext>
              </a:extLst>
            </p:cNvPr>
            <p:cNvSpPr/>
            <p:nvPr/>
          </p:nvSpPr>
          <p:spPr>
            <a:xfrm>
              <a:off x="3757303" y="3933869"/>
              <a:ext cx="1012817" cy="458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Ånd ind</a:t>
              </a:r>
            </a:p>
            <a:p>
              <a:pPr algn="ctr"/>
              <a:r>
                <a:rPr lang="da-DK" sz="1400" b="1" dirty="0">
                  <a:solidFill>
                    <a:srgbClr val="70578B"/>
                  </a:solidFill>
                </a:rPr>
                <a:t>1-2-3-4</a:t>
              </a:r>
            </a:p>
          </p:txBody>
        </p:sp>
        <p:sp>
          <p:nvSpPr>
            <p:cNvPr id="11" name="Rektangel 10">
              <a:extLst>
                <a:ext uri="{FF2B5EF4-FFF2-40B4-BE49-F238E27FC236}">
                  <a16:creationId xmlns:a16="http://schemas.microsoft.com/office/drawing/2014/main" id="{C526C721-8654-E121-E0F1-6DB560FDFDF8}"/>
                </a:ext>
              </a:extLst>
            </p:cNvPr>
            <p:cNvSpPr/>
            <p:nvPr/>
          </p:nvSpPr>
          <p:spPr>
            <a:xfrm>
              <a:off x="7421877" y="3962967"/>
              <a:ext cx="1012817" cy="458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400" b="1" dirty="0">
                  <a:solidFill>
                    <a:srgbClr val="70578B"/>
                  </a:solidFill>
                </a:rPr>
                <a:t>Ånd ud</a:t>
              </a:r>
            </a:p>
            <a:p>
              <a:pPr algn="ctr"/>
              <a:r>
                <a:rPr lang="da-DK" sz="1400" b="1" dirty="0">
                  <a:solidFill>
                    <a:srgbClr val="70578B"/>
                  </a:solidFill>
                </a:rPr>
                <a:t>1-2-3-4</a:t>
              </a:r>
            </a:p>
          </p:txBody>
        </p:sp>
      </p:grpSp>
    </p:spTree>
    <p:extLst>
      <p:ext uri="{BB962C8B-B14F-4D97-AF65-F5344CB8AC3E}">
        <p14:creationId xmlns:p14="http://schemas.microsoft.com/office/powerpoint/2010/main" val="46427631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6" name="Rectangle 27">
            <a:extLst>
              <a:ext uri="{FF2B5EF4-FFF2-40B4-BE49-F238E27FC236}">
                <a16:creationId xmlns:a16="http://schemas.microsoft.com/office/drawing/2014/main" id="{23F1275A-FB26-B391-D258-163A897B92A0}"/>
              </a:ext>
            </a:extLst>
          </p:cNvPr>
          <p:cNvSpPr/>
          <p:nvPr/>
        </p:nvSpPr>
        <p:spPr>
          <a:xfrm>
            <a:off x="0" y="5422900"/>
            <a:ext cx="12192000" cy="14351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pic>
        <p:nvPicPr>
          <p:cNvPr id="3" name="Billede 2" descr="Et billede, der indeholder skitse, tegning, Stregtegning, stregtegning&#10;&#10;Indhold genereret af kunstig intelligens kan være forkert.">
            <a:extLst>
              <a:ext uri="{FF2B5EF4-FFF2-40B4-BE49-F238E27FC236}">
                <a16:creationId xmlns:a16="http://schemas.microsoft.com/office/drawing/2014/main" id="{AC2803C3-1192-29DB-34BB-EC584FF44915}"/>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942900" y="-118750"/>
            <a:ext cx="9274500" cy="6183000"/>
          </a:xfrm>
          <a:prstGeom prst="rect">
            <a:avLst/>
          </a:prstGeom>
        </p:spPr>
      </p:pic>
      <p:sp>
        <p:nvSpPr>
          <p:cNvPr id="228" name="Google Shape;228;p4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Autofit/>
          </a:bodyPr>
          <a:lstStyle/>
          <a:p>
            <a:pPr algn="l" rtl="0"/>
            <a:r>
              <a:rPr lang="da" sz="7200" dirty="0">
                <a:latin typeface="+mn-lt"/>
              </a:rPr>
              <a:t>Energiforvaltning</a:t>
            </a:r>
            <a:endParaRPr sz="7200" dirty="0">
              <a:latin typeface="+mn-lt"/>
            </a:endParaRPr>
          </a:p>
        </p:txBody>
      </p:sp>
    </p:spTree>
    <p:extLst>
      <p:ext uri="{BB962C8B-B14F-4D97-AF65-F5344CB8AC3E}">
        <p14:creationId xmlns:p14="http://schemas.microsoft.com/office/powerpoint/2010/main" val="241615851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6" name="Rektangel 5">
            <a:extLst>
              <a:ext uri="{FF2B5EF4-FFF2-40B4-BE49-F238E27FC236}">
                <a16:creationId xmlns:a16="http://schemas.microsoft.com/office/drawing/2014/main" id="{32304EF1-13E1-D4AE-7339-3E7A082837A7}"/>
              </a:ext>
            </a:extLst>
          </p:cNvPr>
          <p:cNvSpPr/>
          <p:nvPr/>
        </p:nvSpPr>
        <p:spPr>
          <a:xfrm>
            <a:off x="0" y="0"/>
            <a:ext cx="12192000" cy="9779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4" name="Google Shape;234;p42"/>
          <p:cNvSpPr txBox="1">
            <a:spLocks noGrp="1"/>
          </p:cNvSpPr>
          <p:nvPr>
            <p:ph type="title"/>
          </p:nvPr>
        </p:nvSpPr>
        <p:spPr>
          <a:xfrm>
            <a:off x="314000" y="25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chemeClr val="bg1"/>
                </a:solidFill>
                <a:latin typeface="+mn-lt"/>
              </a:rPr>
              <a:t>Energiforvaltning</a:t>
            </a:r>
            <a:endParaRPr dirty="0">
              <a:solidFill>
                <a:schemeClr val="bg1"/>
              </a:solidFill>
              <a:latin typeface="+mn-lt"/>
            </a:endParaRPr>
          </a:p>
        </p:txBody>
      </p:sp>
      <p:sp>
        <p:nvSpPr>
          <p:cNvPr id="235" name="Google Shape;235;p42"/>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0" indent="0" algn="l" rtl="0">
              <a:buNone/>
            </a:pPr>
            <a:r>
              <a:rPr lang="da" dirty="0">
                <a:solidFill>
                  <a:srgbClr val="70578B"/>
                </a:solidFill>
                <a:latin typeface="+mn-lt"/>
              </a:rPr>
              <a:t>The Spoon Theory: en teori hvor skeen er en metafor for ens energi for dagen </a:t>
            </a:r>
            <a:endParaRPr dirty="0">
              <a:solidFill>
                <a:srgbClr val="70578B"/>
              </a:solidFill>
              <a:latin typeface="+mn-lt"/>
            </a:endParaRPr>
          </a:p>
          <a:p>
            <a:pPr marL="0" indent="0" algn="l" rtl="0">
              <a:spcBef>
                <a:spcPts val="1600"/>
              </a:spcBef>
              <a:buNone/>
            </a:pPr>
            <a:endParaRPr dirty="0">
              <a:latin typeface="+mn-lt"/>
            </a:endParaRPr>
          </a:p>
        </p:txBody>
      </p:sp>
      <p:sp>
        <p:nvSpPr>
          <p:cNvPr id="10" name="Rektangel 9">
            <a:extLst>
              <a:ext uri="{FF2B5EF4-FFF2-40B4-BE49-F238E27FC236}">
                <a16:creationId xmlns:a16="http://schemas.microsoft.com/office/drawing/2014/main" id="{EB0F0646-BC7E-6EC5-2D98-2681529D9A54}"/>
              </a:ext>
            </a:extLst>
          </p:cNvPr>
          <p:cNvSpPr/>
          <p:nvPr/>
        </p:nvSpPr>
        <p:spPr>
          <a:xfrm>
            <a:off x="526143" y="5467317"/>
            <a:ext cx="7166428" cy="770466"/>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descr="Et billede, der indeholder skitse, Stregtegning, tegning, illustration/afbildning&#10;&#10;Indhold genereret af kunstig intelligens kan være forkert.">
            <a:extLst>
              <a:ext uri="{FF2B5EF4-FFF2-40B4-BE49-F238E27FC236}">
                <a16:creationId xmlns:a16="http://schemas.microsoft.com/office/drawing/2014/main" id="{B8EEB41D-8411-9CBD-DC94-EC3546F301EA}"/>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5994400" y="2014757"/>
            <a:ext cx="6148388" cy="4651829"/>
          </a:xfrm>
          <a:prstGeom prst="rect">
            <a:avLst/>
          </a:prstGeom>
        </p:spPr>
      </p:pic>
      <p:sp>
        <p:nvSpPr>
          <p:cNvPr id="8" name="Tekstfelt 7">
            <a:extLst>
              <a:ext uri="{FF2B5EF4-FFF2-40B4-BE49-F238E27FC236}">
                <a16:creationId xmlns:a16="http://schemas.microsoft.com/office/drawing/2014/main" id="{6C4E1680-107A-84B1-1894-A5FC16175DCC}"/>
              </a:ext>
            </a:extLst>
          </p:cNvPr>
          <p:cNvSpPr txBox="1"/>
          <p:nvPr/>
        </p:nvSpPr>
        <p:spPr>
          <a:xfrm>
            <a:off x="802368" y="5688899"/>
            <a:ext cx="6609750" cy="338554"/>
          </a:xfrm>
          <a:prstGeom prst="rect">
            <a:avLst/>
          </a:prstGeom>
          <a:noFill/>
        </p:spPr>
        <p:txBody>
          <a:bodyPr wrap="square">
            <a:spAutoFit/>
          </a:bodyPr>
          <a:lstStyle/>
          <a:p>
            <a:pPr marL="0" indent="0" algn="l" rtl="0">
              <a:spcBef>
                <a:spcPts val="1600"/>
              </a:spcBef>
              <a:buNone/>
            </a:pPr>
            <a:r>
              <a:rPr lang="da-DK" sz="1600" dirty="0">
                <a:solidFill>
                  <a:schemeClr val="bg1"/>
                </a:solidFill>
                <a:latin typeface="+mn-lt"/>
              </a:rPr>
              <a:t>Du kan også vælge, klippekort, penge eller andet der giver mening for dig.</a:t>
            </a:r>
          </a:p>
        </p:txBody>
      </p:sp>
      <p:sp>
        <p:nvSpPr>
          <p:cNvPr id="9" name="Google Shape;235;p42">
            <a:extLst>
              <a:ext uri="{FF2B5EF4-FFF2-40B4-BE49-F238E27FC236}">
                <a16:creationId xmlns:a16="http://schemas.microsoft.com/office/drawing/2014/main" id="{4E197B40-E818-94E6-017A-CC66889BB7C5}"/>
              </a:ext>
            </a:extLst>
          </p:cNvPr>
          <p:cNvSpPr txBox="1">
            <a:spLocks/>
          </p:cNvSpPr>
          <p:nvPr/>
        </p:nvSpPr>
        <p:spPr>
          <a:xfrm>
            <a:off x="415600" y="2686140"/>
            <a:ext cx="5628013" cy="4555200"/>
          </a:xfrm>
          <a:prstGeom prst="rect">
            <a:avLst/>
          </a:prstGeom>
        </p:spPr>
        <p:txBody>
          <a:bodyPr spcFirstLastPara="1" wrap="square" lIns="121900" tIns="121900" rIns="121900" bIns="121900" anchor="t" anchorCtr="0">
            <a:normAutofit/>
          </a:bodyPr>
          <a:lstStyle>
            <a:lvl1pPr marL="609585" lvl="0" indent="-457189">
              <a:spcBef>
                <a:spcPts val="0"/>
              </a:spcBef>
              <a:spcAft>
                <a:spcPts val="0"/>
              </a:spcAft>
              <a:buSzPts val="1800"/>
              <a:buChar char="●"/>
              <a:defRPr sz="3450" b="1" i="0">
                <a:solidFill>
                  <a:schemeClr val="tx1"/>
                </a:solidFill>
                <a:latin typeface="Times New Roman"/>
                <a:ea typeface="Trebuchet MS" charset="0"/>
                <a:cs typeface="Times New Roman"/>
              </a:defRPr>
            </a:lvl1pPr>
            <a:lvl2pPr marL="1219170" lvl="1" indent="-423323">
              <a:spcBef>
                <a:spcPts val="0"/>
              </a:spcBef>
              <a:spcAft>
                <a:spcPts val="0"/>
              </a:spcAft>
              <a:buSzPts val="1400"/>
              <a:buChar char="○"/>
              <a:defRPr>
                <a:latin typeface="+mn-lt"/>
                <a:ea typeface="+mn-ea"/>
                <a:cs typeface="+mn-cs"/>
              </a:defRPr>
            </a:lvl2pPr>
            <a:lvl3pPr marL="1828754" lvl="2" indent="-423323">
              <a:spcBef>
                <a:spcPts val="0"/>
              </a:spcBef>
              <a:spcAft>
                <a:spcPts val="0"/>
              </a:spcAft>
              <a:buSzPts val="1400"/>
              <a:buChar char="■"/>
              <a:defRPr>
                <a:latin typeface="+mn-lt"/>
                <a:ea typeface="+mn-ea"/>
                <a:cs typeface="+mn-cs"/>
              </a:defRPr>
            </a:lvl3pPr>
            <a:lvl4pPr marL="2438339" lvl="3" indent="-423323">
              <a:spcBef>
                <a:spcPts val="0"/>
              </a:spcBef>
              <a:spcAft>
                <a:spcPts val="0"/>
              </a:spcAft>
              <a:buSzPts val="1400"/>
              <a:buChar char="●"/>
              <a:defRPr>
                <a:latin typeface="+mn-lt"/>
                <a:ea typeface="+mn-ea"/>
                <a:cs typeface="+mn-cs"/>
              </a:defRPr>
            </a:lvl4pPr>
            <a:lvl5pPr marL="3047924" lvl="4" indent="-423323">
              <a:spcBef>
                <a:spcPts val="0"/>
              </a:spcBef>
              <a:spcAft>
                <a:spcPts val="0"/>
              </a:spcAft>
              <a:buSzPts val="1400"/>
              <a:buChar char="○"/>
              <a:defRPr>
                <a:latin typeface="+mn-lt"/>
                <a:ea typeface="+mn-ea"/>
                <a:cs typeface="+mn-cs"/>
              </a:defRPr>
            </a:lvl5pPr>
            <a:lvl6pPr marL="3657509" lvl="5" indent="-423323">
              <a:spcBef>
                <a:spcPts val="0"/>
              </a:spcBef>
              <a:spcAft>
                <a:spcPts val="0"/>
              </a:spcAft>
              <a:buSzPts val="1400"/>
              <a:buChar char="■"/>
              <a:defRPr>
                <a:latin typeface="+mn-lt"/>
                <a:ea typeface="+mn-ea"/>
                <a:cs typeface="+mn-cs"/>
              </a:defRPr>
            </a:lvl6pPr>
            <a:lvl7pPr marL="4267093" lvl="6" indent="-423323">
              <a:spcBef>
                <a:spcPts val="0"/>
              </a:spcBef>
              <a:spcAft>
                <a:spcPts val="0"/>
              </a:spcAft>
              <a:buSzPts val="1400"/>
              <a:buChar char="●"/>
              <a:defRPr>
                <a:latin typeface="+mn-lt"/>
                <a:ea typeface="+mn-ea"/>
                <a:cs typeface="+mn-cs"/>
              </a:defRPr>
            </a:lvl7pPr>
            <a:lvl8pPr marL="4876678" lvl="7" indent="-423323">
              <a:spcBef>
                <a:spcPts val="0"/>
              </a:spcBef>
              <a:spcAft>
                <a:spcPts val="0"/>
              </a:spcAft>
              <a:buSzPts val="1400"/>
              <a:buChar char="○"/>
              <a:defRPr>
                <a:latin typeface="+mn-lt"/>
                <a:ea typeface="+mn-ea"/>
                <a:cs typeface="+mn-cs"/>
              </a:defRPr>
            </a:lvl8pPr>
            <a:lvl9pPr marL="5486263" lvl="8" indent="-423323">
              <a:spcBef>
                <a:spcPts val="0"/>
              </a:spcBef>
              <a:spcAft>
                <a:spcPts val="0"/>
              </a:spcAft>
              <a:buSzPts val="1400"/>
              <a:buChar char="■"/>
              <a:defRPr>
                <a:latin typeface="+mn-lt"/>
                <a:ea typeface="+mn-ea"/>
                <a:cs typeface="+mn-cs"/>
              </a:defRPr>
            </a:lvl9pPr>
          </a:lstStyle>
          <a:p>
            <a:pPr marL="0" indent="0" algn="l" defTabSz="914400" rtl="0">
              <a:spcBef>
                <a:spcPts val="1600"/>
              </a:spcBef>
              <a:buFontTx/>
              <a:buNone/>
            </a:pPr>
            <a:r>
              <a:rPr lang="da-DK" sz="1733" kern="0" dirty="0">
                <a:solidFill>
                  <a:schemeClr val="tx1">
                    <a:lumMod val="65000"/>
                    <a:lumOff val="35000"/>
                  </a:schemeClr>
                </a:solidFill>
                <a:latin typeface="+mn-lt"/>
              </a:rPr>
              <a:t>Hvordan kan man bruge ske-teorien i praksis?</a:t>
            </a:r>
          </a:p>
          <a:p>
            <a:pPr marL="285750" indent="-285750" defTabSz="914400">
              <a:spcBef>
                <a:spcPts val="1600"/>
              </a:spcBef>
              <a:buClr>
                <a:srgbClr val="70578B"/>
              </a:buClr>
            </a:pPr>
            <a:r>
              <a:rPr lang="da-DK" sz="1467" b="0" kern="0" dirty="0">
                <a:solidFill>
                  <a:schemeClr val="tx1">
                    <a:lumMod val="65000"/>
                    <a:lumOff val="35000"/>
                  </a:schemeClr>
                </a:solidFill>
                <a:latin typeface="+mn-lt"/>
              </a:rPr>
              <a:t>Forstå dine egne energimønstre – hvilke aktiviteter koster mest?</a:t>
            </a:r>
          </a:p>
          <a:p>
            <a:pPr marL="285750" indent="-285750" defTabSz="914400">
              <a:spcBef>
                <a:spcPts val="1600"/>
              </a:spcBef>
            </a:pPr>
            <a:r>
              <a:rPr lang="da-DK" sz="1467" b="0" kern="0" dirty="0">
                <a:solidFill>
                  <a:schemeClr val="tx1">
                    <a:lumMod val="65000"/>
                    <a:lumOff val="35000"/>
                  </a:schemeClr>
                </a:solidFill>
                <a:latin typeface="+mn-lt"/>
              </a:rPr>
              <a:t>Lær at sige nej, når du ikke har flere skeer.</a:t>
            </a:r>
          </a:p>
          <a:p>
            <a:pPr marL="285750" indent="-285750" defTabSz="914400">
              <a:spcBef>
                <a:spcPts val="1600"/>
              </a:spcBef>
            </a:pPr>
            <a:r>
              <a:rPr lang="da-DK" sz="1467" b="0" kern="0" dirty="0">
                <a:solidFill>
                  <a:schemeClr val="tx1">
                    <a:lumMod val="65000"/>
                    <a:lumOff val="35000"/>
                  </a:schemeClr>
                </a:solidFill>
                <a:latin typeface="+mn-lt"/>
              </a:rPr>
              <a:t>Planlæg hvile og restitution ind i din uge.</a:t>
            </a:r>
          </a:p>
          <a:p>
            <a:pPr marL="285750" indent="-285750" defTabSz="914400">
              <a:spcBef>
                <a:spcPts val="1600"/>
              </a:spcBef>
            </a:pPr>
            <a:r>
              <a:rPr lang="da-DK" sz="1467" b="0" kern="0" dirty="0">
                <a:solidFill>
                  <a:schemeClr val="tx1">
                    <a:lumMod val="65000"/>
                    <a:lumOff val="35000"/>
                  </a:schemeClr>
                </a:solidFill>
                <a:latin typeface="+mn-lt"/>
              </a:rPr>
              <a:t>Brug det som en måde at forklare dine behov over for andre.</a:t>
            </a:r>
          </a:p>
          <a:p>
            <a:pPr marL="0" indent="0" algn="l" defTabSz="914400" rtl="0">
              <a:spcBef>
                <a:spcPts val="1600"/>
              </a:spcBef>
              <a:buFontTx/>
              <a:buNone/>
            </a:pPr>
            <a:endParaRPr lang="da-DK" kern="0" dirty="0">
              <a:latin typeface="+mn-lt"/>
            </a:endParaRPr>
          </a:p>
        </p:txBody>
      </p:sp>
    </p:spTree>
    <p:extLst>
      <p:ext uri="{BB962C8B-B14F-4D97-AF65-F5344CB8AC3E}">
        <p14:creationId xmlns:p14="http://schemas.microsoft.com/office/powerpoint/2010/main" val="299516270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3"/>
          <p:cNvSpPr txBox="1">
            <a:spLocks noGrp="1"/>
          </p:cNvSpPr>
          <p:nvPr>
            <p:ph type="title"/>
          </p:nvPr>
        </p:nvSpPr>
        <p:spPr>
          <a:xfrm>
            <a:off x="283028" y="1681511"/>
            <a:ext cx="6618514" cy="763600"/>
          </a:xfrm>
          <a:prstGeom prst="rect">
            <a:avLst/>
          </a:prstGeom>
        </p:spPr>
        <p:txBody>
          <a:bodyPr spcFirstLastPara="1" vert="horz" wrap="square" lIns="121900" tIns="121900" rIns="121900" bIns="121900" anchor="t" anchorCtr="0">
            <a:normAutofit fontScale="90000"/>
          </a:bodyPr>
          <a:lstStyle/>
          <a:p>
            <a:pPr algn="l" rtl="0"/>
            <a:r>
              <a:rPr lang="da" dirty="0">
                <a:latin typeface="+mn-lt"/>
              </a:rPr>
              <a:t>Reducering af stimuli</a:t>
            </a:r>
            <a:endParaRPr dirty="0">
              <a:latin typeface="+mn-lt"/>
            </a:endParaRPr>
          </a:p>
        </p:txBody>
      </p:sp>
      <p:pic>
        <p:nvPicPr>
          <p:cNvPr id="9" name="Billede 8" descr="Et billede, der indeholder skitse, Stregtegning, stregtegning, tegning&#10;&#10;Indhold genereret af kunstig intelligens kan være forkert.">
            <a:extLst>
              <a:ext uri="{FF2B5EF4-FFF2-40B4-BE49-F238E27FC236}">
                <a16:creationId xmlns:a16="http://schemas.microsoft.com/office/drawing/2014/main" id="{3C1E347B-4A9F-231D-6CBE-20E9735EC347}"/>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5573486" y="-178967"/>
            <a:ext cx="6618514" cy="7215933"/>
          </a:xfrm>
          <a:prstGeom prst="rect">
            <a:avLst/>
          </a:prstGeom>
        </p:spPr>
      </p:pic>
      <p:grpSp>
        <p:nvGrpSpPr>
          <p:cNvPr id="14" name="Gruppe 13">
            <a:extLst>
              <a:ext uri="{FF2B5EF4-FFF2-40B4-BE49-F238E27FC236}">
                <a16:creationId xmlns:a16="http://schemas.microsoft.com/office/drawing/2014/main" id="{23DDAE9E-B6C3-64AB-1719-F0100D55287A}"/>
              </a:ext>
            </a:extLst>
          </p:cNvPr>
          <p:cNvGrpSpPr/>
          <p:nvPr/>
        </p:nvGrpSpPr>
        <p:grpSpPr>
          <a:xfrm>
            <a:off x="0" y="4126621"/>
            <a:ext cx="7184571" cy="2235200"/>
            <a:chOff x="0" y="3531536"/>
            <a:chExt cx="7184571" cy="2235200"/>
          </a:xfrm>
        </p:grpSpPr>
        <p:sp>
          <p:nvSpPr>
            <p:cNvPr id="10" name="Rektangel 9">
              <a:extLst>
                <a:ext uri="{FF2B5EF4-FFF2-40B4-BE49-F238E27FC236}">
                  <a16:creationId xmlns:a16="http://schemas.microsoft.com/office/drawing/2014/main" id="{75920837-F48C-1962-01A8-A9EEF3316F65}"/>
                </a:ext>
              </a:extLst>
            </p:cNvPr>
            <p:cNvSpPr/>
            <p:nvPr/>
          </p:nvSpPr>
          <p:spPr>
            <a:xfrm>
              <a:off x="0" y="3531536"/>
              <a:ext cx="7184571" cy="223520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D0434BCF-7043-1AC2-B85A-46D7D7A42257}"/>
                </a:ext>
              </a:extLst>
            </p:cNvPr>
            <p:cNvSpPr txBox="1"/>
            <p:nvPr/>
          </p:nvSpPr>
          <p:spPr>
            <a:xfrm>
              <a:off x="624114" y="3937936"/>
              <a:ext cx="5892800" cy="1485022"/>
            </a:xfrm>
            <a:prstGeom prst="rect">
              <a:avLst/>
            </a:prstGeom>
            <a:noFill/>
          </p:spPr>
          <p:txBody>
            <a:bodyPr wrap="square" rtlCol="0">
              <a:spAutoFit/>
            </a:bodyPr>
            <a:lstStyle/>
            <a:p>
              <a:r>
                <a:rPr lang="da-DK" sz="4000" dirty="0">
                  <a:solidFill>
                    <a:schemeClr val="bg1"/>
                  </a:solidFill>
                </a:rPr>
                <a:t>Hvad gør du i din hverdag, for at reducere stimuli?</a:t>
              </a:r>
            </a:p>
            <a:p>
              <a:pPr algn="l"/>
              <a:endParaRPr lang="da-DK" sz="1000" dirty="0">
                <a:solidFill>
                  <a:schemeClr val="bg1"/>
                </a:solidFill>
              </a:endParaRPr>
            </a:p>
          </p:txBody>
        </p:sp>
      </p:grpSp>
    </p:spTree>
    <p:extLst>
      <p:ext uri="{BB962C8B-B14F-4D97-AF65-F5344CB8AC3E}">
        <p14:creationId xmlns:p14="http://schemas.microsoft.com/office/powerpoint/2010/main" val="323885787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7D882-BD5B-7FFF-777F-A6248F080822}"/>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0260A909-302F-D8B3-F191-70561066ABAE}"/>
              </a:ext>
            </a:extLst>
          </p:cNvPr>
          <p:cNvSpPr/>
          <p:nvPr/>
        </p:nvSpPr>
        <p:spPr>
          <a:xfrm>
            <a:off x="7233675" y="1795730"/>
            <a:ext cx="3131340" cy="104825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F9069399-AF56-BC2C-E75D-B81FEE3BE88B}"/>
              </a:ext>
            </a:extLst>
          </p:cNvPr>
          <p:cNvSpPr/>
          <p:nvPr/>
        </p:nvSpPr>
        <p:spPr>
          <a:xfrm>
            <a:off x="3895192" y="1800415"/>
            <a:ext cx="3131340" cy="104825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DBAE1F53-F217-1D57-E0DC-2302DE019A6A}"/>
              </a:ext>
            </a:extLst>
          </p:cNvPr>
          <p:cNvSpPr>
            <a:spLocks noGrp="1"/>
          </p:cNvSpPr>
          <p:nvPr>
            <p:ph type="title"/>
          </p:nvPr>
        </p:nvSpPr>
        <p:spPr>
          <a:xfrm>
            <a:off x="545151" y="0"/>
            <a:ext cx="11214460" cy="1325563"/>
          </a:xfrm>
        </p:spPr>
        <p:txBody>
          <a:bodyPr>
            <a:normAutofit fontScale="90000"/>
          </a:bodyPr>
          <a:lstStyle/>
          <a:p>
            <a:r>
              <a:rPr lang="da-DK" dirty="0">
                <a:solidFill>
                  <a:srgbClr val="644D79"/>
                </a:solidFill>
                <a:latin typeface="+mn-lt"/>
              </a:rPr>
              <a:t>Motion og ADHD – Hvad gør det for hjernen?</a:t>
            </a:r>
            <a:endParaRPr lang="da-DK" baseline="30000" dirty="0">
              <a:solidFill>
                <a:srgbClr val="644D79"/>
              </a:solidFill>
              <a:latin typeface="+mn-lt"/>
            </a:endParaRPr>
          </a:p>
        </p:txBody>
      </p:sp>
      <p:sp>
        <p:nvSpPr>
          <p:cNvPr id="5" name="Rectangle 10">
            <a:extLst>
              <a:ext uri="{FF2B5EF4-FFF2-40B4-BE49-F238E27FC236}">
                <a16:creationId xmlns:a16="http://schemas.microsoft.com/office/drawing/2014/main" id="{45A1F635-AC2A-8A05-0BC8-467AE3F33A43}"/>
              </a:ext>
            </a:extLst>
          </p:cNvPr>
          <p:cNvSpPr/>
          <p:nvPr/>
        </p:nvSpPr>
        <p:spPr>
          <a:xfrm>
            <a:off x="545151" y="2962729"/>
            <a:ext cx="3123830"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06FB3D78-6166-5CC8-1EB7-56F537827D02}"/>
              </a:ext>
            </a:extLst>
          </p:cNvPr>
          <p:cNvSpPr txBox="1"/>
          <p:nvPr/>
        </p:nvSpPr>
        <p:spPr>
          <a:xfrm>
            <a:off x="545151" y="3291440"/>
            <a:ext cx="3010407" cy="1569660"/>
          </a:xfrm>
          <a:prstGeom prst="rect">
            <a:avLst/>
          </a:prstGeom>
          <a:noFill/>
        </p:spPr>
        <p:txBody>
          <a:bodyPr wrap="square">
            <a:spAutoFit/>
          </a:bodyPr>
          <a:lstStyle/>
          <a:p>
            <a:pPr algn="ctr"/>
            <a:r>
              <a:rPr lang="da-DK" sz="1600" dirty="0">
                <a:solidFill>
                  <a:schemeClr val="tx1">
                    <a:lumMod val="65000"/>
                    <a:lumOff val="35000"/>
                  </a:schemeClr>
                </a:solidFill>
              </a:rPr>
              <a:t>ADHD-hjernen mangler dopamin → derfor kan opstart være ekstra svær.</a:t>
            </a:r>
            <a:br>
              <a:rPr lang="da-DK" sz="1600" dirty="0">
                <a:solidFill>
                  <a:schemeClr val="tx1">
                    <a:lumMod val="65000"/>
                    <a:lumOff val="35000"/>
                  </a:schemeClr>
                </a:solidFill>
              </a:rPr>
            </a:br>
            <a:endParaRPr lang="da-DK" sz="1600" dirty="0">
              <a:solidFill>
                <a:schemeClr val="tx1">
                  <a:lumMod val="65000"/>
                  <a:lumOff val="35000"/>
                </a:schemeClr>
              </a:solidFill>
            </a:endParaRPr>
          </a:p>
          <a:p>
            <a:pPr algn="ctr"/>
            <a:r>
              <a:rPr lang="da-DK" sz="1600" dirty="0">
                <a:solidFill>
                  <a:schemeClr val="tx1">
                    <a:lumMod val="65000"/>
                    <a:lumOff val="35000"/>
                  </a:schemeClr>
                </a:solidFill>
              </a:rPr>
              <a:t>Motion booster dopamin = lettere at komme i gang og holde fokus.</a:t>
            </a:r>
          </a:p>
        </p:txBody>
      </p:sp>
      <p:grpSp>
        <p:nvGrpSpPr>
          <p:cNvPr id="57" name="Gruppe 56">
            <a:extLst>
              <a:ext uri="{FF2B5EF4-FFF2-40B4-BE49-F238E27FC236}">
                <a16:creationId xmlns:a16="http://schemas.microsoft.com/office/drawing/2014/main" id="{B83A7E59-33DE-BC8F-B0B8-FBAE0669D538}"/>
              </a:ext>
            </a:extLst>
          </p:cNvPr>
          <p:cNvGrpSpPr/>
          <p:nvPr/>
        </p:nvGrpSpPr>
        <p:grpSpPr>
          <a:xfrm>
            <a:off x="3895192" y="1965362"/>
            <a:ext cx="3123830" cy="3963541"/>
            <a:chOff x="3596290" y="1656933"/>
            <a:chExt cx="2734138" cy="3963541"/>
          </a:xfrm>
        </p:grpSpPr>
        <p:sp>
          <p:nvSpPr>
            <p:cNvPr id="7" name="Rectangle 10">
              <a:extLst>
                <a:ext uri="{FF2B5EF4-FFF2-40B4-BE49-F238E27FC236}">
                  <a16:creationId xmlns:a16="http://schemas.microsoft.com/office/drawing/2014/main" id="{93AFB5F1-4B16-35E8-8D3D-A3EFF9CC45E4}"/>
                </a:ext>
              </a:extLst>
            </p:cNvPr>
            <p:cNvSpPr/>
            <p:nvPr/>
          </p:nvSpPr>
          <p:spPr>
            <a:xfrm>
              <a:off x="3596290" y="2654300"/>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C977B649-0483-2D13-2C1C-D5C42C969342}"/>
                </a:ext>
              </a:extLst>
            </p:cNvPr>
            <p:cNvSpPr txBox="1"/>
            <p:nvPr/>
          </p:nvSpPr>
          <p:spPr>
            <a:xfrm>
              <a:off x="3698012" y="2995457"/>
              <a:ext cx="2614485" cy="1323439"/>
            </a:xfrm>
            <a:prstGeom prst="rect">
              <a:avLst/>
            </a:prstGeom>
            <a:noFill/>
          </p:spPr>
          <p:txBody>
            <a:bodyPr wrap="square">
              <a:spAutoFit/>
            </a:bodyPr>
            <a:lstStyle/>
            <a:p>
              <a:pPr algn="ctr"/>
              <a:r>
                <a:rPr lang="da-DK" sz="1600" dirty="0">
                  <a:solidFill>
                    <a:schemeClr val="tx1">
                      <a:lumMod val="65000"/>
                      <a:lumOff val="35000"/>
                    </a:schemeClr>
                  </a:solidFill>
                </a:rPr>
                <a:t>Hjælper med at lukke støj ude og rette opmærksomheden.</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Selv 10 minutter bevægelse kan “tune hjernen ind”.</a:t>
              </a:r>
            </a:p>
          </p:txBody>
        </p:sp>
        <p:sp>
          <p:nvSpPr>
            <p:cNvPr id="44" name="Tekstfelt 43">
              <a:extLst>
                <a:ext uri="{FF2B5EF4-FFF2-40B4-BE49-F238E27FC236}">
                  <a16:creationId xmlns:a16="http://schemas.microsoft.com/office/drawing/2014/main" id="{C3C41CE9-7DE2-7D20-3CF0-5F08A64DC63D}"/>
                </a:ext>
              </a:extLst>
            </p:cNvPr>
            <p:cNvSpPr txBox="1"/>
            <p:nvPr/>
          </p:nvSpPr>
          <p:spPr>
            <a:xfrm>
              <a:off x="3710679" y="1656933"/>
              <a:ext cx="2501885" cy="646331"/>
            </a:xfrm>
            <a:prstGeom prst="rect">
              <a:avLst/>
            </a:prstGeom>
            <a:noFill/>
          </p:spPr>
          <p:txBody>
            <a:bodyPr wrap="square">
              <a:spAutoFit/>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Noradrenalin = </a:t>
              </a:r>
              <a:b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Fokus</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&amp;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klarhed</a:t>
              </a:r>
              <a:endPar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1" name="Tekstfelt 10">
            <a:extLst>
              <a:ext uri="{FF2B5EF4-FFF2-40B4-BE49-F238E27FC236}">
                <a16:creationId xmlns:a16="http://schemas.microsoft.com/office/drawing/2014/main" id="{12907EBE-0F2B-B880-A808-415FCAF83541}"/>
              </a:ext>
            </a:extLst>
          </p:cNvPr>
          <p:cNvSpPr txBox="1"/>
          <p:nvPr/>
        </p:nvSpPr>
        <p:spPr>
          <a:xfrm>
            <a:off x="486473" y="1188792"/>
            <a:ext cx="6096000" cy="523220"/>
          </a:xfrm>
          <a:prstGeom prst="rect">
            <a:avLst/>
          </a:prstGeom>
          <a:noFill/>
        </p:spPr>
        <p:txBody>
          <a:bodyPr wrap="square">
            <a:spAutoFit/>
          </a:bodyPr>
          <a:lstStyle/>
          <a:p>
            <a:pPr marL="0" indent="0" algn="l" rtl="0">
              <a:spcBef>
                <a:spcPts val="1867"/>
              </a:spcBef>
              <a:buNone/>
            </a:pPr>
            <a:r>
              <a:rPr lang="da-DK" sz="2800" dirty="0">
                <a:solidFill>
                  <a:schemeClr val="tx1">
                    <a:lumMod val="65000"/>
                    <a:lumOff val="35000"/>
                  </a:schemeClr>
                </a:solidFill>
              </a:rPr>
              <a:t>Motion &amp; ADHD – derfor virker det</a:t>
            </a:r>
          </a:p>
        </p:txBody>
      </p:sp>
      <p:sp>
        <p:nvSpPr>
          <p:cNvPr id="13" name="Rectangle 3">
            <a:extLst>
              <a:ext uri="{FF2B5EF4-FFF2-40B4-BE49-F238E27FC236}">
                <a16:creationId xmlns:a16="http://schemas.microsoft.com/office/drawing/2014/main" id="{470ED1A2-1233-2F7B-5208-34D289D4A2AD}"/>
              </a:ext>
            </a:extLst>
          </p:cNvPr>
          <p:cNvSpPr/>
          <p:nvPr/>
        </p:nvSpPr>
        <p:spPr>
          <a:xfrm>
            <a:off x="528946" y="1779500"/>
            <a:ext cx="3131340" cy="1048252"/>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0" name="Tekstfelt 39">
            <a:extLst>
              <a:ext uri="{FF2B5EF4-FFF2-40B4-BE49-F238E27FC236}">
                <a16:creationId xmlns:a16="http://schemas.microsoft.com/office/drawing/2014/main" id="{B00FD3FD-CBE7-84C2-1640-E9B0377D0579}"/>
              </a:ext>
            </a:extLst>
          </p:cNvPr>
          <p:cNvSpPr txBox="1"/>
          <p:nvPr/>
        </p:nvSpPr>
        <p:spPr>
          <a:xfrm>
            <a:off x="360028" y="1925744"/>
            <a:ext cx="3496939" cy="646331"/>
          </a:xfrm>
          <a:prstGeom prst="rect">
            <a:avLst/>
          </a:prstGeom>
          <a:noFill/>
        </p:spPr>
        <p:txBody>
          <a:bodyPr wrap="square">
            <a:spAutoFit/>
          </a:bodyPr>
          <a:lstStyle/>
          <a:p>
            <a:pPr algn="ctr"/>
            <a:r>
              <a:rPr lang="da-DK" sz="1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Dopamin = </a:t>
            </a:r>
            <a:br>
              <a:rPr lang="da-DK" sz="1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da-DK" sz="1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Motivation &amp; igangsætning</a:t>
            </a:r>
          </a:p>
        </p:txBody>
      </p:sp>
      <p:grpSp>
        <p:nvGrpSpPr>
          <p:cNvPr id="56" name="Gruppe 55">
            <a:extLst>
              <a:ext uri="{FF2B5EF4-FFF2-40B4-BE49-F238E27FC236}">
                <a16:creationId xmlns:a16="http://schemas.microsoft.com/office/drawing/2014/main" id="{3E80C851-E1AF-CB6A-24E8-05DCDA681A97}"/>
              </a:ext>
            </a:extLst>
          </p:cNvPr>
          <p:cNvGrpSpPr/>
          <p:nvPr/>
        </p:nvGrpSpPr>
        <p:grpSpPr>
          <a:xfrm>
            <a:off x="7253928" y="1987979"/>
            <a:ext cx="3123830" cy="3940922"/>
            <a:chOff x="6643884" y="1687170"/>
            <a:chExt cx="2734138" cy="3940922"/>
          </a:xfrm>
        </p:grpSpPr>
        <p:sp>
          <p:nvSpPr>
            <p:cNvPr id="9" name="Rectangle 10">
              <a:extLst>
                <a:ext uri="{FF2B5EF4-FFF2-40B4-BE49-F238E27FC236}">
                  <a16:creationId xmlns:a16="http://schemas.microsoft.com/office/drawing/2014/main" id="{C19342F4-C472-3B1D-EC93-C0A9921BA91F}"/>
                </a:ext>
              </a:extLst>
            </p:cNvPr>
            <p:cNvSpPr/>
            <p:nvPr/>
          </p:nvSpPr>
          <p:spPr>
            <a:xfrm>
              <a:off x="6643884" y="2661918"/>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3" name="Tekstfelt 42">
              <a:extLst>
                <a:ext uri="{FF2B5EF4-FFF2-40B4-BE49-F238E27FC236}">
                  <a16:creationId xmlns:a16="http://schemas.microsoft.com/office/drawing/2014/main" id="{A7F960BC-1D38-741D-0C00-7A50FDE9C5A9}"/>
                </a:ext>
              </a:extLst>
            </p:cNvPr>
            <p:cNvSpPr txBox="1"/>
            <p:nvPr/>
          </p:nvSpPr>
          <p:spPr>
            <a:xfrm>
              <a:off x="6760011" y="1687170"/>
              <a:ext cx="2501885" cy="646331"/>
            </a:xfrm>
            <a:prstGeom prst="rect">
              <a:avLst/>
            </a:prstGeom>
            <a:noFill/>
          </p:spPr>
          <p:txBody>
            <a:bodyPr wrap="square">
              <a:spAutoFit/>
            </a:bodyPr>
            <a:lstStyle/>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Serotonin &amp;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endorfiner</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lgn="ct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Ro,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stabilitet</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&amp;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humør</a:t>
              </a:r>
              <a:endPar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Tekstfelt 40">
              <a:extLst>
                <a:ext uri="{FF2B5EF4-FFF2-40B4-BE49-F238E27FC236}">
                  <a16:creationId xmlns:a16="http://schemas.microsoft.com/office/drawing/2014/main" id="{4F88CC73-D01C-4452-45B2-655778F192AC}"/>
                </a:ext>
              </a:extLst>
            </p:cNvPr>
            <p:cNvSpPr txBox="1"/>
            <p:nvPr/>
          </p:nvSpPr>
          <p:spPr>
            <a:xfrm>
              <a:off x="6763537" y="2990631"/>
              <a:ext cx="2501884" cy="1077218"/>
            </a:xfrm>
            <a:prstGeom prst="rect">
              <a:avLst/>
            </a:prstGeom>
            <a:noFill/>
          </p:spPr>
          <p:txBody>
            <a:bodyPr wrap="square">
              <a:spAutoFit/>
            </a:bodyPr>
            <a:lstStyle/>
            <a:p>
              <a:pPr algn="ctr"/>
              <a:r>
                <a:rPr lang="da-DK" sz="1600" dirty="0">
                  <a:solidFill>
                    <a:schemeClr val="tx1">
                      <a:lumMod val="65000"/>
                      <a:lumOff val="35000"/>
                    </a:schemeClr>
                  </a:solidFill>
                </a:rPr>
                <a:t>Mindre indre uro og følelsesmæssige udsving.</a:t>
              </a:r>
            </a:p>
            <a:p>
              <a:pPr algn="ctr"/>
              <a:endParaRPr lang="da-DK" sz="1600" dirty="0">
                <a:solidFill>
                  <a:schemeClr val="tx1">
                    <a:lumMod val="65000"/>
                    <a:lumOff val="35000"/>
                  </a:schemeClr>
                </a:solidFill>
              </a:endParaRPr>
            </a:p>
            <a:p>
              <a:pPr algn="ctr"/>
              <a:r>
                <a:rPr lang="da-DK" sz="1600" dirty="0">
                  <a:solidFill>
                    <a:schemeClr val="tx1">
                      <a:lumMod val="65000"/>
                      <a:lumOff val="35000"/>
                    </a:schemeClr>
                  </a:solidFill>
                </a:rPr>
                <a:t>Giver en naturlig mental “reset”.</a:t>
              </a:r>
            </a:p>
          </p:txBody>
        </p:sp>
      </p:grpSp>
      <p:pic>
        <p:nvPicPr>
          <p:cNvPr id="6" name="Billede 5" descr="Et billede, der indeholder skitse, tegning, Stregtegning, illustration/afbildning&#10;&#10;Indhold genereret af kunstig intelligens kan være forkert.">
            <a:extLst>
              <a:ext uri="{FF2B5EF4-FFF2-40B4-BE49-F238E27FC236}">
                <a16:creationId xmlns:a16="http://schemas.microsoft.com/office/drawing/2014/main" id="{EDA553B2-54CC-F229-5F75-161CD7452B80}"/>
              </a:ext>
            </a:extLst>
          </p:cNvPr>
          <p:cNvPicPr>
            <a:picLocks noChangeAspect="1"/>
          </p:cNvPicPr>
          <p:nvPr/>
        </p:nvPicPr>
        <p:blipFill>
          <a:blip r:embed="rId3" cstate="screen">
            <a:clrChange>
              <a:clrFrom>
                <a:srgbClr val="FEFEFE"/>
              </a:clrFrom>
              <a:clrTo>
                <a:srgbClr val="FEFEFE">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7812027" y="2267202"/>
            <a:ext cx="4379973" cy="4185197"/>
          </a:xfrm>
          <a:prstGeom prst="rect">
            <a:avLst/>
          </a:prstGeom>
        </p:spPr>
      </p:pic>
      <p:sp>
        <p:nvSpPr>
          <p:cNvPr id="14" name="TextBox 13">
            <a:extLst>
              <a:ext uri="{FF2B5EF4-FFF2-40B4-BE49-F238E27FC236}">
                <a16:creationId xmlns:a16="http://schemas.microsoft.com/office/drawing/2014/main" id="{6DDC5D13-04BD-26BB-650F-DC767E5D6BDD}"/>
              </a:ext>
            </a:extLst>
          </p:cNvPr>
          <p:cNvSpPr txBox="1"/>
          <p:nvPr/>
        </p:nvSpPr>
        <p:spPr>
          <a:xfrm>
            <a:off x="486473" y="6473279"/>
            <a:ext cx="8653278" cy="384721"/>
          </a:xfrm>
          <a:prstGeom prst="rect">
            <a:avLst/>
          </a:prstGeom>
          <a:noFill/>
        </p:spPr>
        <p:txBody>
          <a:bodyPr wrap="square" rtlCol="0">
            <a:spAutoFit/>
          </a:bodyPr>
          <a:lstStyle/>
          <a:p>
            <a:r>
              <a:rPr lang="en-US" sz="700" dirty="0"/>
              <a:t>Martín-Rodríguez, A., et al. (2025). </a:t>
            </a:r>
            <a:r>
              <a:rPr lang="en-US" sz="700" i="1" dirty="0"/>
              <a:t>The role of physical activity in ADHD management: Diagnostic, digital and non-digital interventions, and lifespan considerations</a:t>
            </a:r>
            <a:r>
              <a:rPr lang="en-US" sz="700" dirty="0"/>
              <a:t>. </a:t>
            </a:r>
            <a:r>
              <a:rPr lang="en-US" sz="700" i="1" dirty="0"/>
              <a:t>Children</a:t>
            </a:r>
            <a:r>
              <a:rPr lang="en-US" sz="700" dirty="0"/>
              <a:t>, 12(3), 338. </a:t>
            </a:r>
            <a:r>
              <a:rPr lang="en-US" sz="700" dirty="0">
                <a:hlinkClick r:id="rId4"/>
              </a:rPr>
              <a:t>https://doi.org/10.3390/children12030338</a:t>
            </a:r>
            <a:endParaRPr lang="en-US" sz="700" dirty="0"/>
          </a:p>
          <a:p>
            <a:pPr algn="l"/>
            <a:endParaRPr lang="en-DK" sz="1200" dirty="0"/>
          </a:p>
        </p:txBody>
      </p:sp>
    </p:spTree>
    <p:extLst>
      <p:ext uri="{BB962C8B-B14F-4D97-AF65-F5344CB8AC3E}">
        <p14:creationId xmlns:p14="http://schemas.microsoft.com/office/powerpoint/2010/main" val="2920472095"/>
      </p:ext>
    </p:extLst>
  </p:cSld>
  <p:clrMapOvr>
    <a:masterClrMapping/>
  </p:clrMapOvr>
  <p:transition spd="slow">
    <p:push dir="u"/>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8" name="Rektangel 27">
            <a:extLst>
              <a:ext uri="{FF2B5EF4-FFF2-40B4-BE49-F238E27FC236}">
                <a16:creationId xmlns:a16="http://schemas.microsoft.com/office/drawing/2014/main" id="{95FE0077-40FF-8BF1-EAEB-7ADABA56BF0D}"/>
              </a:ext>
            </a:extLst>
          </p:cNvPr>
          <p:cNvSpPr/>
          <p:nvPr/>
        </p:nvSpPr>
        <p:spPr>
          <a:xfrm>
            <a:off x="0" y="5461000"/>
            <a:ext cx="12192000" cy="138499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B4145D2-C251-D654-A1A1-EEFFC0C60251}"/>
              </a:ext>
            </a:extLst>
          </p:cNvPr>
          <p:cNvSpPr txBox="1">
            <a:spLocks/>
          </p:cNvSpPr>
          <p:nvPr/>
        </p:nvSpPr>
        <p:spPr>
          <a:xfrm>
            <a:off x="561940" y="304801"/>
            <a:ext cx="11214460" cy="825500"/>
          </a:xfrm>
          <a:prstGeom prst="rect">
            <a:avLst/>
          </a:prstGeom>
        </p:spPr>
        <p:txBody>
          <a:bodyPr spcFirstLastPara="1" vert="horz" wrap="square" lIns="91425" tIns="91425" rIns="91425" bIns="91425" anchor="t" anchorCtr="0">
            <a:normAutofit fontScale="90000" lnSpcReduction="10000"/>
          </a:bodyPr>
          <a:lstStyle>
            <a:lvl1pPr lvl="0">
              <a:spcBef>
                <a:spcPts val="0"/>
              </a:spcBef>
              <a:spcAft>
                <a:spcPts val="0"/>
              </a:spcAft>
              <a:buSzPts val="2800"/>
              <a:buNone/>
              <a:defRPr sz="5000" b="1" i="0">
                <a:solidFill>
                  <a:srgbClr val="63609A"/>
                </a:solidFill>
                <a:latin typeface="Times New Roman"/>
                <a:ea typeface="Trebuchet MS" charset="0"/>
                <a:cs typeface="Times New Roman"/>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defTabSz="914400"/>
            <a:r>
              <a:rPr lang="da-DK" kern="0" dirty="0">
                <a:solidFill>
                  <a:srgbClr val="644D79"/>
                </a:solidFill>
                <a:latin typeface="+mn-lt"/>
              </a:rPr>
              <a:t>Hvordan får man det til at fungere i praksis?</a:t>
            </a:r>
            <a:endParaRPr lang="da-DK" kern="0" baseline="30000" dirty="0">
              <a:solidFill>
                <a:srgbClr val="644D79"/>
              </a:solidFill>
              <a:latin typeface="+mn-lt"/>
            </a:endParaRPr>
          </a:p>
        </p:txBody>
      </p:sp>
      <p:grpSp>
        <p:nvGrpSpPr>
          <p:cNvPr id="25" name="Gruppe 24">
            <a:extLst>
              <a:ext uri="{FF2B5EF4-FFF2-40B4-BE49-F238E27FC236}">
                <a16:creationId xmlns:a16="http://schemas.microsoft.com/office/drawing/2014/main" id="{E7C1BC85-7074-35D6-8098-38BC572BB8FA}"/>
              </a:ext>
            </a:extLst>
          </p:cNvPr>
          <p:cNvGrpSpPr/>
          <p:nvPr/>
        </p:nvGrpSpPr>
        <p:grpSpPr>
          <a:xfrm>
            <a:off x="693739" y="1582602"/>
            <a:ext cx="2619075" cy="4070692"/>
            <a:chOff x="693739" y="1582602"/>
            <a:chExt cx="2619075" cy="4070692"/>
          </a:xfrm>
        </p:grpSpPr>
        <p:sp>
          <p:nvSpPr>
            <p:cNvPr id="6" name="Rectangle 3">
              <a:extLst>
                <a:ext uri="{FF2B5EF4-FFF2-40B4-BE49-F238E27FC236}">
                  <a16:creationId xmlns:a16="http://schemas.microsoft.com/office/drawing/2014/main" id="{2F3D3514-E66A-5C4F-84C6-0C8F164F7169}"/>
                </a:ext>
              </a:extLst>
            </p:cNvPr>
            <p:cNvSpPr/>
            <p:nvPr/>
          </p:nvSpPr>
          <p:spPr>
            <a:xfrm>
              <a:off x="693739"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7" name="Rectangle 10">
              <a:extLst>
                <a:ext uri="{FF2B5EF4-FFF2-40B4-BE49-F238E27FC236}">
                  <a16:creationId xmlns:a16="http://schemas.microsoft.com/office/drawing/2014/main" id="{8675472E-F340-60AE-9E3B-055BC38FD464}"/>
                </a:ext>
              </a:extLst>
            </p:cNvPr>
            <p:cNvSpPr/>
            <p:nvPr/>
          </p:nvSpPr>
          <p:spPr>
            <a:xfrm>
              <a:off x="693739" y="2488182"/>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39">
              <a:extLst>
                <a:ext uri="{FF2B5EF4-FFF2-40B4-BE49-F238E27FC236}">
                  <a16:creationId xmlns:a16="http://schemas.microsoft.com/office/drawing/2014/main" id="{36425161-035D-16F8-7180-94940157EEA4}"/>
                </a:ext>
              </a:extLst>
            </p:cNvPr>
            <p:cNvSpPr txBox="1"/>
            <p:nvPr/>
          </p:nvSpPr>
          <p:spPr>
            <a:xfrm>
              <a:off x="953599" y="1701361"/>
              <a:ext cx="2238424" cy="498598"/>
            </a:xfrm>
            <a:prstGeom prst="rect">
              <a:avLst/>
            </a:prstGeom>
            <a:noFill/>
          </p:spPr>
          <p:txBody>
            <a:bodyPr wrap="square" lIns="0" tIns="0" rIns="0" bIns="0">
              <a:spAutoFit/>
            </a:bodyPr>
            <a:lstStyle/>
            <a:p>
              <a:pPr algn="ctr">
                <a:lnSpc>
                  <a:spcPct val="90000"/>
                </a:lnSpc>
              </a:pPr>
              <a: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t>Lav friktion = </a:t>
              </a:r>
              <a:b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t>Gør det nemt at starte</a:t>
              </a:r>
            </a:p>
          </p:txBody>
        </p:sp>
        <p:sp>
          <p:nvSpPr>
            <p:cNvPr id="13" name="Tekstfelt 12">
              <a:extLst>
                <a:ext uri="{FF2B5EF4-FFF2-40B4-BE49-F238E27FC236}">
                  <a16:creationId xmlns:a16="http://schemas.microsoft.com/office/drawing/2014/main" id="{2000D9F3-484F-D94B-D79E-B65621F313C5}"/>
                </a:ext>
              </a:extLst>
            </p:cNvPr>
            <p:cNvSpPr txBox="1"/>
            <p:nvPr/>
          </p:nvSpPr>
          <p:spPr>
            <a:xfrm>
              <a:off x="814530" y="2643744"/>
              <a:ext cx="2377493" cy="138499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600" dirty="0"/>
                <a:t>Motion skal være let tilgængelig.</a:t>
              </a:r>
            </a:p>
            <a:p>
              <a:pPr marL="0" indent="0" algn="ctr">
                <a:spcAft>
                  <a:spcPts val="1200"/>
                </a:spcAft>
                <a:buNone/>
              </a:pPr>
              <a:r>
                <a:rPr lang="da-DK" sz="1600" dirty="0"/>
                <a:t>Tøj klar, træning hjemme, </a:t>
              </a:r>
              <a:r>
                <a:rPr lang="da-DK" sz="1600" dirty="0" err="1"/>
                <a:t>gå-ture</a:t>
              </a:r>
              <a:r>
                <a:rPr lang="da-DK" sz="1600" dirty="0"/>
                <a:t> uden plan – alt tæller.</a:t>
              </a:r>
            </a:p>
          </p:txBody>
        </p:sp>
      </p:grpSp>
      <p:grpSp>
        <p:nvGrpSpPr>
          <p:cNvPr id="24" name="Gruppe 23">
            <a:extLst>
              <a:ext uri="{FF2B5EF4-FFF2-40B4-BE49-F238E27FC236}">
                <a16:creationId xmlns:a16="http://schemas.microsoft.com/office/drawing/2014/main" id="{69025A52-7B09-82FF-4255-B56822678BCD}"/>
              </a:ext>
            </a:extLst>
          </p:cNvPr>
          <p:cNvGrpSpPr/>
          <p:nvPr/>
        </p:nvGrpSpPr>
        <p:grpSpPr>
          <a:xfrm>
            <a:off x="3520433" y="1582602"/>
            <a:ext cx="2619075" cy="4078396"/>
            <a:chOff x="3520433" y="1582602"/>
            <a:chExt cx="2619075" cy="4078396"/>
          </a:xfrm>
        </p:grpSpPr>
        <p:sp>
          <p:nvSpPr>
            <p:cNvPr id="8" name="Rectangle 3">
              <a:extLst>
                <a:ext uri="{FF2B5EF4-FFF2-40B4-BE49-F238E27FC236}">
                  <a16:creationId xmlns:a16="http://schemas.microsoft.com/office/drawing/2014/main" id="{A7A5FB93-AF79-D5BF-6A72-7E3C5D8D249F}"/>
                </a:ext>
              </a:extLst>
            </p:cNvPr>
            <p:cNvSpPr/>
            <p:nvPr/>
          </p:nvSpPr>
          <p:spPr>
            <a:xfrm>
              <a:off x="3520433"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9" name="Rectangle 10">
              <a:extLst>
                <a:ext uri="{FF2B5EF4-FFF2-40B4-BE49-F238E27FC236}">
                  <a16:creationId xmlns:a16="http://schemas.microsoft.com/office/drawing/2014/main" id="{36D63DDD-7B21-186F-E6C2-BB8ACAA1AE12}"/>
                </a:ext>
              </a:extLst>
            </p:cNvPr>
            <p:cNvSpPr/>
            <p:nvPr/>
          </p:nvSpPr>
          <p:spPr>
            <a:xfrm>
              <a:off x="3520433" y="2495886"/>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Tekstfelt 39">
              <a:extLst>
                <a:ext uri="{FF2B5EF4-FFF2-40B4-BE49-F238E27FC236}">
                  <a16:creationId xmlns:a16="http://schemas.microsoft.com/office/drawing/2014/main" id="{4D5BDDE5-BB56-989A-D3BE-DB1FFBBEEE1D}"/>
                </a:ext>
              </a:extLst>
            </p:cNvPr>
            <p:cNvSpPr txBox="1"/>
            <p:nvPr/>
          </p:nvSpPr>
          <p:spPr>
            <a:xfrm>
              <a:off x="3682834" y="1759832"/>
              <a:ext cx="2294272" cy="249299"/>
            </a:xfrm>
            <a:prstGeom prst="rect">
              <a:avLst/>
            </a:prstGeom>
            <a:noFill/>
          </p:spPr>
          <p:txBody>
            <a:bodyPr wrap="square" lIns="0" tIns="0" rIns="0" bIns="0">
              <a:spAutoFit/>
            </a:bodyPr>
            <a:lstStyle/>
            <a:p>
              <a:pPr algn="ctr">
                <a:lnSpc>
                  <a:spcPct val="90000"/>
                </a:lnSpc>
              </a:pP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Små</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doser</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 Helt ok!</a:t>
              </a:r>
            </a:p>
          </p:txBody>
        </p:sp>
        <p:sp>
          <p:nvSpPr>
            <p:cNvPr id="15" name="Tekstfelt 11">
              <a:extLst>
                <a:ext uri="{FF2B5EF4-FFF2-40B4-BE49-F238E27FC236}">
                  <a16:creationId xmlns:a16="http://schemas.microsoft.com/office/drawing/2014/main" id="{FD54EF81-8BC1-EE52-E4F3-83608B1E6E9B}"/>
                </a:ext>
              </a:extLst>
            </p:cNvPr>
            <p:cNvSpPr txBox="1"/>
            <p:nvPr/>
          </p:nvSpPr>
          <p:spPr>
            <a:xfrm>
              <a:off x="3641224" y="2643744"/>
              <a:ext cx="2377493" cy="1138773"/>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marL="0" indent="0" algn="ctr">
                <a:spcAft>
                  <a:spcPts val="1200"/>
                </a:spcAft>
                <a:buNone/>
              </a:pPr>
              <a:r>
                <a:rPr lang="da-DK" dirty="0"/>
                <a:t>5-15 minutter gør en kæmpe forskel.</a:t>
              </a:r>
            </a:p>
            <a:p>
              <a:pPr marL="0" indent="0" algn="ctr">
                <a:spcAft>
                  <a:spcPts val="1200"/>
                </a:spcAft>
                <a:buNone/>
              </a:pPr>
              <a:r>
                <a:rPr lang="da-DK" dirty="0"/>
                <a:t>Dans til én sang, gå mens du taler i telefon, lav 10 squats.</a:t>
              </a:r>
            </a:p>
          </p:txBody>
        </p:sp>
      </p:grpSp>
      <p:grpSp>
        <p:nvGrpSpPr>
          <p:cNvPr id="23" name="Gruppe 22">
            <a:extLst>
              <a:ext uri="{FF2B5EF4-FFF2-40B4-BE49-F238E27FC236}">
                <a16:creationId xmlns:a16="http://schemas.microsoft.com/office/drawing/2014/main" id="{E2C16161-BB14-8FC3-2FCA-C252C92277DE}"/>
              </a:ext>
            </a:extLst>
          </p:cNvPr>
          <p:cNvGrpSpPr/>
          <p:nvPr/>
        </p:nvGrpSpPr>
        <p:grpSpPr>
          <a:xfrm>
            <a:off x="6334426" y="1582602"/>
            <a:ext cx="2619075" cy="4070692"/>
            <a:chOff x="6334426" y="1582602"/>
            <a:chExt cx="2619075" cy="4070692"/>
          </a:xfrm>
        </p:grpSpPr>
        <p:sp>
          <p:nvSpPr>
            <p:cNvPr id="10" name="Rectangle 3">
              <a:extLst>
                <a:ext uri="{FF2B5EF4-FFF2-40B4-BE49-F238E27FC236}">
                  <a16:creationId xmlns:a16="http://schemas.microsoft.com/office/drawing/2014/main" id="{1E94F6E4-7D0E-1657-562C-2155FA202586}"/>
                </a:ext>
              </a:extLst>
            </p:cNvPr>
            <p:cNvSpPr/>
            <p:nvPr/>
          </p:nvSpPr>
          <p:spPr>
            <a:xfrm>
              <a:off x="6334426"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5D444399-0C40-E3B3-5318-2AED7910D8AC}"/>
                </a:ext>
              </a:extLst>
            </p:cNvPr>
            <p:cNvSpPr/>
            <p:nvPr/>
          </p:nvSpPr>
          <p:spPr>
            <a:xfrm>
              <a:off x="6334426" y="2488182"/>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Tekstfelt 39">
              <a:extLst>
                <a:ext uri="{FF2B5EF4-FFF2-40B4-BE49-F238E27FC236}">
                  <a16:creationId xmlns:a16="http://schemas.microsoft.com/office/drawing/2014/main" id="{6210D232-F2A6-60EA-CBA4-18CB1672568E}"/>
                </a:ext>
              </a:extLst>
            </p:cNvPr>
            <p:cNvSpPr txBox="1"/>
            <p:nvPr/>
          </p:nvSpPr>
          <p:spPr>
            <a:xfrm>
              <a:off x="6594286" y="1766844"/>
              <a:ext cx="2099355" cy="249299"/>
            </a:xfrm>
            <a:prstGeom prst="rect">
              <a:avLst/>
            </a:prstGeom>
            <a:noFill/>
          </p:spPr>
          <p:txBody>
            <a:bodyPr wrap="square" lIns="0" tIns="0" rIns="0" bIns="0">
              <a:spAutoFit/>
            </a:bodyPr>
            <a:lstStyle/>
            <a:p>
              <a:pPr algn="ctr">
                <a:lnSpc>
                  <a:spcPct val="90000"/>
                </a:lnSpc>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Brug det </a:t>
              </a:r>
              <a:r>
                <a:rPr lang="en-US" sz="1800" b="1" dirty="0" err="1">
                  <a:solidFill>
                    <a:schemeClr val="bg1"/>
                  </a:solidFill>
                  <a:latin typeface="Calibri" panose="020F0502020204030204" pitchFamily="34" charset="0"/>
                  <a:ea typeface="Calibri" panose="020F0502020204030204" pitchFamily="34" charset="0"/>
                  <a:cs typeface="Calibri" panose="020F0502020204030204" pitchFamily="34" charset="0"/>
                </a:rPr>
                <a:t>strategisk</a:t>
              </a:r>
              <a:endPar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Tekstfelt 11">
              <a:extLst>
                <a:ext uri="{FF2B5EF4-FFF2-40B4-BE49-F238E27FC236}">
                  <a16:creationId xmlns:a16="http://schemas.microsoft.com/office/drawing/2014/main" id="{EF3A8939-5B8A-1BCD-C55E-38347F0A5E2C}"/>
                </a:ext>
              </a:extLst>
            </p:cNvPr>
            <p:cNvSpPr txBox="1"/>
            <p:nvPr/>
          </p:nvSpPr>
          <p:spPr>
            <a:xfrm>
              <a:off x="6455217" y="2643744"/>
              <a:ext cx="2377493" cy="163121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600" dirty="0"/>
                <a:t>Motion som “medicin” før opgaver der kræver fokus.</a:t>
              </a:r>
            </a:p>
            <a:p>
              <a:pPr marL="0" indent="0" algn="ctr">
                <a:spcAft>
                  <a:spcPts val="1200"/>
                </a:spcAft>
                <a:buNone/>
              </a:pPr>
              <a:r>
                <a:rPr lang="da-DK" sz="1600" dirty="0"/>
                <a:t>Brug motion som en overgang – fx inden arbejde, stræk før møder, før mails, efter frokost osv. </a:t>
              </a:r>
            </a:p>
          </p:txBody>
        </p:sp>
      </p:grpSp>
      <p:grpSp>
        <p:nvGrpSpPr>
          <p:cNvPr id="22" name="Gruppe 21">
            <a:extLst>
              <a:ext uri="{FF2B5EF4-FFF2-40B4-BE49-F238E27FC236}">
                <a16:creationId xmlns:a16="http://schemas.microsoft.com/office/drawing/2014/main" id="{4170FD27-B898-8F85-F493-2985E91CFEBF}"/>
              </a:ext>
            </a:extLst>
          </p:cNvPr>
          <p:cNvGrpSpPr/>
          <p:nvPr/>
        </p:nvGrpSpPr>
        <p:grpSpPr>
          <a:xfrm>
            <a:off x="9161120" y="1582602"/>
            <a:ext cx="2619075" cy="4070692"/>
            <a:chOff x="9161120" y="1582602"/>
            <a:chExt cx="2619075" cy="4070692"/>
          </a:xfrm>
        </p:grpSpPr>
        <p:sp>
          <p:nvSpPr>
            <p:cNvPr id="18" name="Rectangle 3">
              <a:extLst>
                <a:ext uri="{FF2B5EF4-FFF2-40B4-BE49-F238E27FC236}">
                  <a16:creationId xmlns:a16="http://schemas.microsoft.com/office/drawing/2014/main" id="{2FCF79C9-6F32-1623-875D-140D95618FB0}"/>
                </a:ext>
              </a:extLst>
            </p:cNvPr>
            <p:cNvSpPr/>
            <p:nvPr/>
          </p:nvSpPr>
          <p:spPr>
            <a:xfrm>
              <a:off x="9161120" y="1582602"/>
              <a:ext cx="2619075"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9" name="Rectangle 10">
              <a:extLst>
                <a:ext uri="{FF2B5EF4-FFF2-40B4-BE49-F238E27FC236}">
                  <a16:creationId xmlns:a16="http://schemas.microsoft.com/office/drawing/2014/main" id="{44573300-1662-B14A-953F-CCA669789621}"/>
                </a:ext>
              </a:extLst>
            </p:cNvPr>
            <p:cNvSpPr/>
            <p:nvPr/>
          </p:nvSpPr>
          <p:spPr>
            <a:xfrm>
              <a:off x="9161120" y="2488182"/>
              <a:ext cx="2619075"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Tekstfelt 39">
              <a:extLst>
                <a:ext uri="{FF2B5EF4-FFF2-40B4-BE49-F238E27FC236}">
                  <a16:creationId xmlns:a16="http://schemas.microsoft.com/office/drawing/2014/main" id="{DEF0FEDB-358C-C640-5C3B-2AD1AD4F9699}"/>
                </a:ext>
              </a:extLst>
            </p:cNvPr>
            <p:cNvSpPr txBox="1"/>
            <p:nvPr/>
          </p:nvSpPr>
          <p:spPr>
            <a:xfrm>
              <a:off x="9420980" y="1701361"/>
              <a:ext cx="2099355" cy="498598"/>
            </a:xfrm>
            <a:prstGeom prst="rect">
              <a:avLst/>
            </a:prstGeom>
            <a:noFill/>
          </p:spPr>
          <p:txBody>
            <a:bodyPr wrap="square" lIns="0" tIns="0" rIns="0" bIns="0">
              <a:spAutoFit/>
            </a:bodyPr>
            <a:lstStyle/>
            <a:p>
              <a:pPr algn="ctr">
                <a:lnSpc>
                  <a:spcPct val="90000"/>
                </a:lnSpc>
              </a:pPr>
              <a:r>
                <a:rPr lang="da-DK" sz="1800" b="1" dirty="0">
                  <a:solidFill>
                    <a:schemeClr val="bg1"/>
                  </a:solidFill>
                  <a:latin typeface="Calibri" panose="020F0502020204030204" pitchFamily="34" charset="0"/>
                  <a:ea typeface="Calibri" panose="020F0502020204030204" pitchFamily="34" charset="0"/>
                  <a:cs typeface="Calibri" panose="020F0502020204030204" pitchFamily="34" charset="0"/>
                </a:rPr>
                <a:t>Drop perfektion – gå efter bevægelse</a:t>
              </a:r>
            </a:p>
          </p:txBody>
        </p:sp>
        <p:sp>
          <p:nvSpPr>
            <p:cNvPr id="21" name="Tekstfelt 11">
              <a:extLst>
                <a:ext uri="{FF2B5EF4-FFF2-40B4-BE49-F238E27FC236}">
                  <a16:creationId xmlns:a16="http://schemas.microsoft.com/office/drawing/2014/main" id="{0E13E548-A8F1-482B-AE6D-5C248FCC14CF}"/>
                </a:ext>
              </a:extLst>
            </p:cNvPr>
            <p:cNvSpPr txBox="1"/>
            <p:nvPr/>
          </p:nvSpPr>
          <p:spPr>
            <a:xfrm>
              <a:off x="9281911" y="2643744"/>
              <a:ext cx="2494489" cy="178510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lgn="ctr">
                <a:spcAft>
                  <a:spcPts val="1200"/>
                </a:spcAft>
                <a:buNone/>
              </a:pPr>
              <a:r>
                <a:rPr lang="da-DK" sz="1600" dirty="0"/>
                <a:t>Det behøver ikke være fitness eller træningsprogrammer.</a:t>
              </a:r>
            </a:p>
            <a:p>
              <a:pPr marL="0" indent="0" algn="ctr">
                <a:spcAft>
                  <a:spcPts val="1200"/>
                </a:spcAft>
                <a:buNone/>
              </a:pPr>
              <a:r>
                <a:rPr lang="da-DK" sz="1600" dirty="0"/>
                <a:t>Tænk bevægelse som coping – ikke som præstation.</a:t>
              </a:r>
            </a:p>
            <a:p>
              <a:pPr marL="0" indent="0" algn="ctr">
                <a:spcAft>
                  <a:spcPts val="1200"/>
                </a:spcAft>
                <a:buNone/>
              </a:pPr>
              <a:r>
                <a:rPr lang="da-DK" sz="1600" dirty="0"/>
                <a:t>Motion må gerne være ustruktureret og spontant.</a:t>
              </a:r>
            </a:p>
          </p:txBody>
        </p:sp>
      </p:grpSp>
    </p:spTree>
    <p:extLst>
      <p:ext uri="{BB962C8B-B14F-4D97-AF65-F5344CB8AC3E}">
        <p14:creationId xmlns:p14="http://schemas.microsoft.com/office/powerpoint/2010/main" val="302762828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4" name="Rectangle 27">
            <a:extLst>
              <a:ext uri="{FF2B5EF4-FFF2-40B4-BE49-F238E27FC236}">
                <a16:creationId xmlns:a16="http://schemas.microsoft.com/office/drawing/2014/main" id="{000FCD1C-E731-F3D2-BBB9-A54820A7DD8F}"/>
              </a:ext>
            </a:extLst>
          </p:cNvPr>
          <p:cNvSpPr/>
          <p:nvPr/>
        </p:nvSpPr>
        <p:spPr>
          <a:xfrm>
            <a:off x="-1" y="0"/>
            <a:ext cx="7368539" cy="6858000"/>
          </a:xfrm>
          <a:prstGeom prst="rect">
            <a:avLst/>
          </a:prstGeom>
          <a:solidFill>
            <a:srgbClr val="E5DBF2"/>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5" name="Tekstfelt 4">
            <a:extLst>
              <a:ext uri="{FF2B5EF4-FFF2-40B4-BE49-F238E27FC236}">
                <a16:creationId xmlns:a16="http://schemas.microsoft.com/office/drawing/2014/main" id="{755F34CB-A1C5-0E6E-B98D-CA727BD2262B}"/>
              </a:ext>
            </a:extLst>
          </p:cNvPr>
          <p:cNvSpPr txBox="1"/>
          <p:nvPr/>
        </p:nvSpPr>
        <p:spPr>
          <a:xfrm>
            <a:off x="424475" y="266748"/>
            <a:ext cx="6944063" cy="1754326"/>
          </a:xfrm>
          <a:prstGeom prst="rect">
            <a:avLst/>
          </a:prstGeom>
          <a:noFill/>
        </p:spPr>
        <p:txBody>
          <a:bodyPr wrap="square">
            <a:spAutoFit/>
          </a:bodyPr>
          <a:lstStyle/>
          <a:p>
            <a:r>
              <a:rPr lang="da-DK" sz="5400" b="1" dirty="0">
                <a:solidFill>
                  <a:srgbClr val="70578B"/>
                </a:solidFill>
              </a:rPr>
              <a:t>”ADHD as a performance </a:t>
            </a:r>
            <a:r>
              <a:rPr lang="da-DK" sz="5400" b="1" dirty="0" err="1">
                <a:solidFill>
                  <a:srgbClr val="70578B"/>
                </a:solidFill>
              </a:rPr>
              <a:t>disorder</a:t>
            </a:r>
            <a:r>
              <a:rPr lang="da-DK" sz="5400" b="1" dirty="0">
                <a:solidFill>
                  <a:srgbClr val="70578B"/>
                </a:solidFill>
              </a:rPr>
              <a:t>”</a:t>
            </a:r>
            <a:endParaRPr kumimoji="1" lang="da-DK" sz="4000" b="1" dirty="0">
              <a:solidFill>
                <a:srgbClr val="70578B"/>
              </a:solidFill>
              <a:cs typeface="Calibri" panose="020F0502020204030204" pitchFamily="34" charset="0"/>
            </a:endParaRPr>
          </a:p>
        </p:txBody>
      </p:sp>
      <p:sp>
        <p:nvSpPr>
          <p:cNvPr id="6" name="Google Shape;179;p33">
            <a:extLst>
              <a:ext uri="{FF2B5EF4-FFF2-40B4-BE49-F238E27FC236}">
                <a16:creationId xmlns:a16="http://schemas.microsoft.com/office/drawing/2014/main" id="{D289CF4D-6E74-C531-77D3-856D7C4DD611}"/>
              </a:ext>
            </a:extLst>
          </p:cNvPr>
          <p:cNvSpPr txBox="1">
            <a:spLocks/>
          </p:cNvSpPr>
          <p:nvPr/>
        </p:nvSpPr>
        <p:spPr>
          <a:xfrm>
            <a:off x="545402" y="2481223"/>
            <a:ext cx="6198298" cy="1951077"/>
          </a:xfrm>
          <a:prstGeom prst="rect">
            <a:avLst/>
          </a:prstGeom>
        </p:spPr>
        <p:txBody>
          <a:bodyPr spcFirstLastPara="1" wrap="square" lIns="121900" tIns="121900" rIns="121900" bIns="121900" anchor="t" anchorCtr="0">
            <a:normAutofit lnSpcReduction="10000"/>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0" indent="0" algn="l" rtl="0">
              <a:buNone/>
            </a:pPr>
            <a:r>
              <a:rPr lang="en-US" sz="2000" i="1" dirty="0">
                <a:solidFill>
                  <a:schemeClr val="tx1">
                    <a:lumMod val="65000"/>
                    <a:lumOff val="35000"/>
                  </a:schemeClr>
                </a:solidFill>
                <a:latin typeface="+mn-lt"/>
              </a:rPr>
              <a:t>“</a:t>
            </a:r>
            <a:r>
              <a:rPr lang="da-DK" sz="2000" i="1" dirty="0">
                <a:solidFill>
                  <a:schemeClr val="tx1">
                    <a:lumMod val="65000"/>
                    <a:lumOff val="35000"/>
                  </a:schemeClr>
                </a:solidFill>
                <a:latin typeface="+mn-lt"/>
              </a:rPr>
              <a:t>ADHD handler meget lidt om at vide, hvad man skal gøre, men om at gøre hvad man ved” Det er ofte mere et spørgsmål om hvor og hvornår, end det er hvad og hvordan. Problemet er at sætte det ind i den praksis hvor det vil være vigtigt at gøre det</a:t>
            </a:r>
            <a:r>
              <a:rPr lang="en-US" sz="2000" i="1" dirty="0">
                <a:solidFill>
                  <a:schemeClr val="tx1">
                    <a:lumMod val="65000"/>
                    <a:lumOff val="35000"/>
                  </a:schemeClr>
                </a:solidFill>
                <a:latin typeface="+mn-lt"/>
              </a:rPr>
              <a:t>”</a:t>
            </a:r>
          </a:p>
          <a:p>
            <a:pPr lvl="8"/>
            <a:r>
              <a:rPr lang="da-DK" sz="1400" i="1" dirty="0">
                <a:solidFill>
                  <a:schemeClr val="tx1">
                    <a:lumMod val="65000"/>
                    <a:lumOff val="35000"/>
                  </a:schemeClr>
                </a:solidFill>
              </a:rPr>
              <a:t>                                                                     Russel </a:t>
            </a:r>
            <a:r>
              <a:rPr lang="da-DK" sz="1400" i="1" dirty="0" err="1">
                <a:solidFill>
                  <a:schemeClr val="tx1">
                    <a:lumMod val="65000"/>
                    <a:lumOff val="35000"/>
                  </a:schemeClr>
                </a:solidFill>
              </a:rPr>
              <a:t>Barkley</a:t>
            </a:r>
            <a:r>
              <a:rPr lang="da-DK" sz="1400" i="1" dirty="0">
                <a:solidFill>
                  <a:schemeClr val="tx1">
                    <a:lumMod val="65000"/>
                    <a:lumOff val="35000"/>
                  </a:schemeClr>
                </a:solidFill>
              </a:rPr>
              <a:t> </a:t>
            </a:r>
          </a:p>
          <a:p>
            <a:pPr marL="0" indent="0" algn="l" rtl="0">
              <a:buNone/>
            </a:pPr>
            <a:endParaRPr lang="da-DK" sz="1400" i="1" dirty="0">
              <a:solidFill>
                <a:schemeClr val="tx1">
                  <a:lumMod val="65000"/>
                  <a:lumOff val="35000"/>
                </a:schemeClr>
              </a:solidFill>
              <a:latin typeface="+mn-lt"/>
            </a:endParaRPr>
          </a:p>
        </p:txBody>
      </p:sp>
      <p:pic>
        <p:nvPicPr>
          <p:cNvPr id="3" name="Billede 2" descr="Et billede, der indeholder skitse, tegning, Stregtegning, clipart&#10;&#10;Indhold genereret af kunstig intelligens kan være forkert.">
            <a:extLst>
              <a:ext uri="{FF2B5EF4-FFF2-40B4-BE49-F238E27FC236}">
                <a16:creationId xmlns:a16="http://schemas.microsoft.com/office/drawing/2014/main" id="{8D72D266-5BBC-C766-DA26-CCCA9D8F62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1600" y="2279402"/>
            <a:ext cx="4423734" cy="4423734"/>
          </a:xfrm>
          <a:prstGeom prst="rect">
            <a:avLst/>
          </a:prstGeom>
        </p:spPr>
      </p:pic>
      <p:sp>
        <p:nvSpPr>
          <p:cNvPr id="8" name="Tekstfelt 7">
            <a:extLst>
              <a:ext uri="{FF2B5EF4-FFF2-40B4-BE49-F238E27FC236}">
                <a16:creationId xmlns:a16="http://schemas.microsoft.com/office/drawing/2014/main" id="{31CCC9AF-32FC-65AE-A174-D0D43D4E689E}"/>
              </a:ext>
            </a:extLst>
          </p:cNvPr>
          <p:cNvSpPr txBox="1"/>
          <p:nvPr/>
        </p:nvSpPr>
        <p:spPr>
          <a:xfrm>
            <a:off x="545402" y="5044985"/>
            <a:ext cx="6531259" cy="1200329"/>
          </a:xfrm>
          <a:prstGeom prst="rect">
            <a:avLst/>
          </a:prstGeom>
          <a:noFill/>
        </p:spPr>
        <p:txBody>
          <a:bodyPr wrap="square">
            <a:spAutoFit/>
          </a:bodyPr>
          <a:lstStyle/>
          <a:p>
            <a:pPr marL="0" indent="0" algn="l" rtl="0">
              <a:spcBef>
                <a:spcPts val="1600"/>
              </a:spcBef>
              <a:buClr>
                <a:schemeClr val="dk1"/>
              </a:buClr>
              <a:buSzPts val="1100"/>
              <a:buNone/>
            </a:pPr>
            <a:r>
              <a:rPr lang="da-DK" sz="2400" b="1" dirty="0">
                <a:solidFill>
                  <a:srgbClr val="70578B"/>
                </a:solidFill>
                <a:ea typeface="Montserrat"/>
                <a:cs typeface="Montserrat"/>
                <a:sym typeface="Montserrat"/>
              </a:rPr>
              <a:t>Men med mestringsstrategier kan personen med ADHD kompensere for mange af de udfordringer og </a:t>
            </a:r>
            <a:r>
              <a:rPr lang="da-DK" sz="2400" b="1" dirty="0" err="1">
                <a:solidFill>
                  <a:srgbClr val="70578B"/>
                </a:solidFill>
                <a:ea typeface="Montserrat"/>
                <a:cs typeface="Montserrat"/>
                <a:sym typeface="Montserrat"/>
              </a:rPr>
              <a:t>performe</a:t>
            </a:r>
            <a:r>
              <a:rPr lang="da-DK" sz="2400" b="1" dirty="0">
                <a:solidFill>
                  <a:srgbClr val="70578B"/>
                </a:solidFill>
                <a:ea typeface="Montserrat"/>
                <a:cs typeface="Montserrat"/>
                <a:sym typeface="Montserrat"/>
              </a:rPr>
              <a:t> mere effektivt og bruge deres viden. </a:t>
            </a:r>
          </a:p>
        </p:txBody>
      </p:sp>
      <p:sp>
        <p:nvSpPr>
          <p:cNvPr id="9" name="Tekstfelt 8">
            <a:extLst>
              <a:ext uri="{FF2B5EF4-FFF2-40B4-BE49-F238E27FC236}">
                <a16:creationId xmlns:a16="http://schemas.microsoft.com/office/drawing/2014/main" id="{4DB887ED-F7D9-B67E-90D8-331C5A1BEA5B}"/>
              </a:ext>
            </a:extLst>
          </p:cNvPr>
          <p:cNvSpPr txBox="1"/>
          <p:nvPr/>
        </p:nvSpPr>
        <p:spPr>
          <a:xfrm>
            <a:off x="8170118" y="1605575"/>
            <a:ext cx="2438533" cy="830997"/>
          </a:xfrm>
          <a:prstGeom prst="rect">
            <a:avLst/>
          </a:prstGeom>
          <a:noFill/>
        </p:spPr>
        <p:txBody>
          <a:bodyPr wrap="square" rtlCol="0">
            <a:spAutoFit/>
          </a:bodyPr>
          <a:lstStyle/>
          <a:p>
            <a:pPr algn="ctr"/>
            <a:r>
              <a:rPr lang="da-DK" sz="4800" b="1" dirty="0">
                <a:solidFill>
                  <a:srgbClr val="70578B"/>
                </a:solidFill>
              </a:rPr>
              <a:t>ADHD</a:t>
            </a:r>
          </a:p>
        </p:txBody>
      </p:sp>
      <p:sp>
        <p:nvSpPr>
          <p:cNvPr id="11" name="Tekstfelt 10">
            <a:extLst>
              <a:ext uri="{FF2B5EF4-FFF2-40B4-BE49-F238E27FC236}">
                <a16:creationId xmlns:a16="http://schemas.microsoft.com/office/drawing/2014/main" id="{A051F432-329E-B438-7B2C-6CC180B53670}"/>
              </a:ext>
            </a:extLst>
          </p:cNvPr>
          <p:cNvSpPr txBox="1"/>
          <p:nvPr/>
        </p:nvSpPr>
        <p:spPr>
          <a:xfrm>
            <a:off x="5054212" y="4192469"/>
            <a:ext cx="2247900" cy="597599"/>
          </a:xfrm>
          <a:prstGeom prst="rect">
            <a:avLst/>
          </a:prstGeom>
          <a:noFill/>
        </p:spPr>
        <p:txBody>
          <a:bodyPr wrap="square">
            <a:spAutoFit/>
          </a:bodyPr>
          <a:lstStyle/>
          <a:p>
            <a:pPr marL="0" indent="0" algn="l" rtl="0">
              <a:spcBef>
                <a:spcPts val="1600"/>
              </a:spcBef>
              <a:buNone/>
            </a:pPr>
            <a:r>
              <a:rPr lang="da-DK" sz="900" u="sng" dirty="0">
                <a:solidFill>
                  <a:schemeClr val="hlink"/>
                </a:solidFill>
                <a:hlinkClick r:id="rId4"/>
              </a:rPr>
              <a:t>https://youtu.be/58gU8tsxkkI</a:t>
            </a:r>
            <a:endParaRPr lang="da-DK" sz="900" u="sng" dirty="0">
              <a:solidFill>
                <a:schemeClr val="hlink"/>
              </a:solidFill>
            </a:endParaRPr>
          </a:p>
          <a:p>
            <a:pPr marL="0" indent="0" algn="l" rtl="0">
              <a:spcBef>
                <a:spcPts val="1600"/>
              </a:spcBef>
              <a:buNone/>
            </a:pPr>
            <a:endParaRPr lang="da-DK" sz="1050" dirty="0">
              <a:solidFill>
                <a:schemeClr val="dk1"/>
              </a:solidFill>
              <a:latin typeface="Montserrat"/>
              <a:ea typeface="Montserrat"/>
              <a:cs typeface="Montserrat"/>
              <a:sym typeface="Montserrat"/>
            </a:endParaRPr>
          </a:p>
        </p:txBody>
      </p:sp>
      <p:sp>
        <p:nvSpPr>
          <p:cNvPr id="12" name="Tekstfelt 11">
            <a:extLst>
              <a:ext uri="{FF2B5EF4-FFF2-40B4-BE49-F238E27FC236}">
                <a16:creationId xmlns:a16="http://schemas.microsoft.com/office/drawing/2014/main" id="{B1322B9A-8F87-1864-1CFB-78684BDD5CAA}"/>
              </a:ext>
            </a:extLst>
          </p:cNvPr>
          <p:cNvSpPr txBox="1"/>
          <p:nvPr/>
        </p:nvSpPr>
        <p:spPr>
          <a:xfrm>
            <a:off x="7381941" y="3833942"/>
            <a:ext cx="1823072" cy="461665"/>
          </a:xfrm>
          <a:prstGeom prst="rect">
            <a:avLst/>
          </a:prstGeom>
          <a:solidFill>
            <a:schemeClr val="bg1">
              <a:alpha val="73000"/>
            </a:schemeClr>
          </a:solidFill>
        </p:spPr>
        <p:txBody>
          <a:bodyPr wrap="square" rtlCol="0">
            <a:spAutoFit/>
          </a:bodyPr>
          <a:lstStyle/>
          <a:p>
            <a:pPr algn="l"/>
            <a:r>
              <a:rPr lang="da" sz="2400" b="1" dirty="0">
                <a:solidFill>
                  <a:srgbClr val="70578B"/>
                </a:solidFill>
                <a:effectLst>
                  <a:outerShdw blurRad="38100" dist="38100" dir="2700000" algn="tl">
                    <a:srgbClr val="000000">
                      <a:alpha val="43137"/>
                    </a:srgbClr>
                  </a:outerShdw>
                </a:effectLst>
              </a:rPr>
              <a:t>Performance</a:t>
            </a:r>
            <a:endParaRPr lang="da-DK" sz="2400" b="1" dirty="0">
              <a:solidFill>
                <a:srgbClr val="70578B"/>
              </a:solidFill>
              <a:effectLst>
                <a:outerShdw blurRad="38100" dist="38100" dir="2700000" algn="tl">
                  <a:srgbClr val="000000">
                    <a:alpha val="43137"/>
                  </a:srgbClr>
                </a:outerShdw>
              </a:effectLst>
            </a:endParaRPr>
          </a:p>
        </p:txBody>
      </p:sp>
      <p:sp>
        <p:nvSpPr>
          <p:cNvPr id="13" name="Tekstfelt 12">
            <a:extLst>
              <a:ext uri="{FF2B5EF4-FFF2-40B4-BE49-F238E27FC236}">
                <a16:creationId xmlns:a16="http://schemas.microsoft.com/office/drawing/2014/main" id="{A817DA82-9A76-1463-F0CD-E8C1C1F996AA}"/>
              </a:ext>
            </a:extLst>
          </p:cNvPr>
          <p:cNvSpPr txBox="1"/>
          <p:nvPr/>
        </p:nvSpPr>
        <p:spPr>
          <a:xfrm>
            <a:off x="10327965" y="3833942"/>
            <a:ext cx="1823072" cy="461665"/>
          </a:xfrm>
          <a:prstGeom prst="rect">
            <a:avLst/>
          </a:prstGeom>
          <a:solidFill>
            <a:schemeClr val="bg1">
              <a:alpha val="73000"/>
            </a:schemeClr>
          </a:solidFill>
        </p:spPr>
        <p:txBody>
          <a:bodyPr wrap="square" rtlCol="0">
            <a:spAutoFit/>
          </a:bodyPr>
          <a:lstStyle/>
          <a:p>
            <a:pPr algn="ctr"/>
            <a:r>
              <a:rPr lang="da" sz="2400" b="1" dirty="0">
                <a:solidFill>
                  <a:srgbClr val="70578B"/>
                </a:solidFill>
                <a:effectLst>
                  <a:outerShdw blurRad="38100" dist="38100" dir="2700000" algn="tl">
                    <a:srgbClr val="000000">
                      <a:alpha val="43137"/>
                    </a:srgbClr>
                  </a:outerShdw>
                </a:effectLst>
              </a:rPr>
              <a:t>Knowing</a:t>
            </a:r>
            <a:endParaRPr lang="da-DK" sz="2400" b="1" dirty="0">
              <a:solidFill>
                <a:srgbClr val="70578B"/>
              </a:solidFill>
              <a:effectLst>
                <a:outerShdw blurRad="38100" dist="38100" dir="2700000" algn="tl">
                  <a:srgbClr val="000000">
                    <a:alpha val="43137"/>
                  </a:srgbClr>
                </a:outerShdw>
              </a:effectLst>
            </a:endParaRPr>
          </a:p>
        </p:txBody>
      </p:sp>
      <p:pic>
        <p:nvPicPr>
          <p:cNvPr id="15" name="Grafik 14" descr="Lyn med massiv udfyldning">
            <a:extLst>
              <a:ext uri="{FF2B5EF4-FFF2-40B4-BE49-F238E27FC236}">
                <a16:creationId xmlns:a16="http://schemas.microsoft.com/office/drawing/2014/main" id="{1351338B-01FD-9820-7EC1-F0DD084BAA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0578498">
            <a:off x="9262695" y="2160421"/>
            <a:ext cx="914400" cy="3240359"/>
          </a:xfrm>
          <a:prstGeom prst="rect">
            <a:avLst/>
          </a:prstGeom>
        </p:spPr>
      </p:pic>
    </p:spTree>
    <p:extLst>
      <p:ext uri="{BB962C8B-B14F-4D97-AF65-F5344CB8AC3E}">
        <p14:creationId xmlns:p14="http://schemas.microsoft.com/office/powerpoint/2010/main" val="401276873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 name="Rektangel 1">
            <a:extLst>
              <a:ext uri="{FF2B5EF4-FFF2-40B4-BE49-F238E27FC236}">
                <a16:creationId xmlns:a16="http://schemas.microsoft.com/office/drawing/2014/main" id="{8A4937C5-51D9-891D-7B85-2573BE50FEDC}"/>
              </a:ext>
            </a:extLst>
          </p:cNvPr>
          <p:cNvSpPr/>
          <p:nvPr/>
        </p:nvSpPr>
        <p:spPr>
          <a:xfrm>
            <a:off x="0" y="0"/>
            <a:ext cx="12192000" cy="1536633"/>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5" name="Google Shape;265;p47"/>
          <p:cNvSpPr txBox="1">
            <a:spLocks noGrp="1"/>
          </p:cNvSpPr>
          <p:nvPr>
            <p:ph type="title"/>
          </p:nvPr>
        </p:nvSpPr>
        <p:spPr>
          <a:xfrm>
            <a:off x="415600" y="3843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chemeClr val="bg1"/>
                </a:solidFill>
                <a:latin typeface="+mn-lt"/>
              </a:rPr>
              <a:t>Next step</a:t>
            </a:r>
            <a:endParaRPr dirty="0">
              <a:solidFill>
                <a:schemeClr val="bg1"/>
              </a:solidFill>
              <a:latin typeface="+mn-lt"/>
            </a:endParaRPr>
          </a:p>
        </p:txBody>
      </p:sp>
      <p:sp>
        <p:nvSpPr>
          <p:cNvPr id="266" name="Google Shape;266;p47"/>
          <p:cNvSpPr txBox="1">
            <a:spLocks noGrp="1"/>
          </p:cNvSpPr>
          <p:nvPr>
            <p:ph type="body" idx="1"/>
          </p:nvPr>
        </p:nvSpPr>
        <p:spPr>
          <a:xfrm>
            <a:off x="415600" y="2160748"/>
            <a:ext cx="11360800" cy="4555200"/>
          </a:xfrm>
          <a:prstGeom prst="rect">
            <a:avLst/>
          </a:prstGeom>
        </p:spPr>
        <p:txBody>
          <a:bodyPr spcFirstLastPara="1" wrap="square" lIns="121900" tIns="121900" rIns="121900" bIns="121900" anchor="t" anchorCtr="0">
            <a:normAutofit/>
          </a:bodyPr>
          <a:lstStyle/>
          <a:p>
            <a:pPr marL="457200" indent="-457200" algn="l" rtl="0"/>
            <a:r>
              <a:rPr lang="da" dirty="0">
                <a:solidFill>
                  <a:srgbClr val="70578B"/>
                </a:solidFill>
                <a:latin typeface="+mn-lt"/>
              </a:rPr>
              <a:t>Hvad tænker du kan virke for dig?</a:t>
            </a:r>
            <a:endParaRPr dirty="0">
              <a:solidFill>
                <a:srgbClr val="70578B"/>
              </a:solidFill>
              <a:latin typeface="+mn-lt"/>
            </a:endParaRPr>
          </a:p>
          <a:p>
            <a:pPr marL="457200" indent="-457200" algn="l" rtl="0">
              <a:spcBef>
                <a:spcPts val="1600"/>
              </a:spcBef>
            </a:pPr>
            <a:r>
              <a:rPr lang="da" dirty="0">
                <a:solidFill>
                  <a:srgbClr val="70578B"/>
                </a:solidFill>
                <a:latin typeface="+mn-lt"/>
              </a:rPr>
              <a:t>Hvad skal der til?</a:t>
            </a:r>
            <a:endParaRPr dirty="0">
              <a:solidFill>
                <a:srgbClr val="70578B"/>
              </a:solidFill>
              <a:latin typeface="+mn-lt"/>
            </a:endParaRPr>
          </a:p>
          <a:p>
            <a:pPr marL="457200" indent="-457200" algn="l" rtl="0">
              <a:spcBef>
                <a:spcPts val="1600"/>
              </a:spcBef>
              <a:spcAft>
                <a:spcPts val="1600"/>
              </a:spcAft>
            </a:pPr>
            <a:r>
              <a:rPr lang="da" dirty="0">
                <a:solidFill>
                  <a:srgbClr val="70578B"/>
                </a:solidFill>
                <a:latin typeface="+mn-lt"/>
              </a:rPr>
              <a:t>Hvad er </a:t>
            </a:r>
            <a:r>
              <a:rPr lang="da">
                <a:solidFill>
                  <a:srgbClr val="70578B"/>
                </a:solidFill>
                <a:latin typeface="+mn-lt"/>
              </a:rPr>
              <a:t>next skridt?</a:t>
            </a:r>
            <a:endParaRPr dirty="0">
              <a:solidFill>
                <a:srgbClr val="70578B"/>
              </a:solidFill>
              <a:latin typeface="+mn-lt"/>
            </a:endParaRPr>
          </a:p>
        </p:txBody>
      </p:sp>
      <p:pic>
        <p:nvPicPr>
          <p:cNvPr id="4" name="Billede 3" descr="Et billede, der indeholder skitse, tegning, Stregtegning, kunst&#10;&#10;Indhold genereret af kunstig intelligens kan være forkert.">
            <a:extLst>
              <a:ext uri="{FF2B5EF4-FFF2-40B4-BE49-F238E27FC236}">
                <a16:creationId xmlns:a16="http://schemas.microsoft.com/office/drawing/2014/main" id="{E9C79628-90CC-06F0-122B-DF155715CED6}"/>
              </a:ext>
            </a:extLst>
          </p:cNvPr>
          <p:cNvPicPr>
            <a:picLocks noChangeAspect="1"/>
          </p:cNvPicPr>
          <p:nvPr/>
        </p:nvPicPr>
        <p:blipFill>
          <a:blip r:embed="rId3" cstate="screen">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983483" y="1147967"/>
            <a:ext cx="8565050" cy="5710033"/>
          </a:xfrm>
          <a:prstGeom prst="rect">
            <a:avLst/>
          </a:prstGeom>
        </p:spPr>
      </p:pic>
    </p:spTree>
    <p:extLst>
      <p:ext uri="{BB962C8B-B14F-4D97-AF65-F5344CB8AC3E}">
        <p14:creationId xmlns:p14="http://schemas.microsoft.com/office/powerpoint/2010/main" val="208862865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sp>
        <p:nvSpPr>
          <p:cNvPr id="7" name="Rektangel 6">
            <a:extLst>
              <a:ext uri="{FF2B5EF4-FFF2-40B4-BE49-F238E27FC236}">
                <a16:creationId xmlns:a16="http://schemas.microsoft.com/office/drawing/2014/main" id="{05F9C7FB-3829-620A-62FD-2ECEC9DFB35D}"/>
              </a:ext>
            </a:extLst>
          </p:cNvPr>
          <p:cNvSpPr/>
          <p:nvPr/>
        </p:nvSpPr>
        <p:spPr>
          <a:xfrm>
            <a:off x="9969023" y="6201420"/>
            <a:ext cx="2138183" cy="5637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2091712"/>
              <a:ext cx="8636080" cy="369332"/>
            </a:xfrm>
            <a:prstGeom prst="rect">
              <a:avLst/>
            </a:prstGeom>
            <a:noFill/>
          </p:spPr>
          <p:txBody>
            <a:bodyPr wrap="square">
              <a:spAutoFit/>
            </a:bodyPr>
            <a:lstStyle/>
            <a:p>
              <a:pPr algn="l"/>
              <a:r>
                <a:rPr lang="da-DK" sz="1800" b="1" dirty="0">
                  <a:solidFill>
                    <a:srgbClr val="70578B"/>
                  </a:solidFill>
                  <a:latin typeface="Calibri-Bold"/>
                </a:rPr>
                <a:t>Mestringsstrategier er personlige</a:t>
              </a: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2082341"/>
              <a:ext cx="9035556" cy="369332"/>
            </a:xfrm>
            <a:prstGeom prst="rect">
              <a:avLst/>
            </a:prstGeom>
            <a:noFill/>
          </p:spPr>
          <p:txBody>
            <a:bodyPr wrap="square">
              <a:spAutoFit/>
            </a:bodyPr>
            <a:lstStyle/>
            <a:p>
              <a:pPr algn="l"/>
              <a:r>
                <a:rPr lang="da-DK" sz="1800" b="1" dirty="0">
                  <a:solidFill>
                    <a:srgbClr val="70578B"/>
                  </a:solidFill>
                  <a:latin typeface="Calibri-Bold"/>
                </a:rPr>
                <a:t>Det tager tid at finde, de strategier der fungerer for dig</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2082284"/>
              <a:ext cx="9035556" cy="369332"/>
            </a:xfrm>
            <a:prstGeom prst="rect">
              <a:avLst/>
            </a:prstGeom>
            <a:noFill/>
          </p:spPr>
          <p:txBody>
            <a:bodyPr wrap="square">
              <a:spAutoFit/>
            </a:bodyPr>
            <a:lstStyle/>
            <a:p>
              <a:pPr algn="l"/>
              <a:r>
                <a:rPr lang="da-DK" sz="1800" b="1" dirty="0">
                  <a:solidFill>
                    <a:srgbClr val="70578B"/>
                  </a:solidFill>
                  <a:latin typeface="Calibri-Bold"/>
                </a:rPr>
                <a:t>Mestringsstrategier kræver løbende justeringer </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2048471"/>
              <a:ext cx="8636080" cy="369332"/>
            </a:xfrm>
            <a:prstGeom prst="rect">
              <a:avLst/>
            </a:prstGeom>
            <a:noFill/>
          </p:spPr>
          <p:txBody>
            <a:bodyPr wrap="square">
              <a:spAutoFit/>
            </a:bodyPr>
            <a:lstStyle/>
            <a:p>
              <a:pPr algn="l"/>
              <a:r>
                <a:rPr lang="da-DK" sz="1800" b="1" i="0" u="none" strike="noStrike" baseline="0" dirty="0">
                  <a:solidFill>
                    <a:srgbClr val="70578B"/>
                  </a:solidFill>
                  <a:latin typeface="Calibri-Bold"/>
                </a:rPr>
                <a:t>Der findes  ikke nogen hurtig løsning </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02531874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dirty="0">
                <a:solidFill>
                  <a:srgbClr val="70578B"/>
                </a:solidFill>
                <a:latin typeface="Calibri" panose="020F0502020204030204" pitchFamily="34" charset="0"/>
                <a:cs typeface="Calibri" panose="020F0502020204030204" pitchFamily="34" charset="0"/>
              </a:rPr>
              <a:t>Afslutning</a:t>
            </a:r>
            <a:endParaRPr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Denne præsentation er lavet af Anne Mette Christiansen og  Berit Wittenkamp,</a:t>
            </a:r>
          </a:p>
          <a:p>
            <a:pPr>
              <a:lnSpc>
                <a:spcPct val="115000"/>
              </a:lnSpc>
              <a:spcAft>
                <a:spcPts val="800"/>
              </a:spcAft>
              <a:buNone/>
            </a:pPr>
            <a:r>
              <a:rPr lang="da-DK" sz="2000" dirty="0">
                <a:solidFill>
                  <a:srgbClr val="70578B"/>
                </a:solidFill>
                <a:latin typeface="Calibri" panose="020F0502020204030204" pitchFamily="34" charset="0"/>
                <a:ea typeface="Times New Roman" panose="02020603050405020304" pitchFamily="18" charset="0"/>
                <a:cs typeface="Calibri" panose="020F0502020204030204" pitchFamily="34" charset="0"/>
              </a:rPr>
              <a:t>p</a:t>
            </a: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sykiatriske sygeplejersker, i samarbejde med Takeda Pharma A/S.</a:t>
            </a:r>
          </a:p>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803022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11345475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3815-9448-F511-122F-AAAE8C49FA3B}"/>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BF176E35-8911-30DC-23A4-4692E13A2425}"/>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CFCF35CA-6D9B-D4B2-4B91-C3629C82E2BF}"/>
              </a:ext>
            </a:extLst>
          </p:cNvPr>
          <p:cNvSpPr/>
          <p:nvPr/>
        </p:nvSpPr>
        <p:spPr>
          <a:xfrm>
            <a:off x="0" y="1366465"/>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kstfelt 23">
            <a:extLst>
              <a:ext uri="{FF2B5EF4-FFF2-40B4-BE49-F238E27FC236}">
                <a16:creationId xmlns:a16="http://schemas.microsoft.com/office/drawing/2014/main" id="{56347E4C-13E2-5F9D-4DE8-A22722B26F51}"/>
              </a:ext>
            </a:extLst>
          </p:cNvPr>
          <p:cNvSpPr txBox="1"/>
          <p:nvPr/>
        </p:nvSpPr>
        <p:spPr>
          <a:xfrm>
            <a:off x="833072" y="1856025"/>
            <a:ext cx="7121127" cy="1631216"/>
          </a:xfrm>
          <a:prstGeom prst="rect">
            <a:avLst/>
          </a:prstGeom>
          <a:noFill/>
        </p:spPr>
        <p:txBody>
          <a:bodyPr wrap="square" rtlCol="0">
            <a:spAutoFit/>
          </a:bodyPr>
          <a:lstStyle/>
          <a:p>
            <a:r>
              <a:rPr lang="da-DK" sz="1800" kern="0">
                <a:solidFill>
                  <a:schemeClr val="bg1"/>
                </a:solidFill>
                <a:latin typeface="Trebuchet MS" charset="0"/>
              </a:rPr>
              <a:t>Session 6</a:t>
            </a:r>
            <a:endParaRPr lang="da-DK" sz="1800" kern="0" dirty="0">
              <a:solidFill>
                <a:schemeClr val="bg1"/>
              </a:solidFill>
              <a:latin typeface="Trebuchet MS" charset="0"/>
            </a:endParaRPr>
          </a:p>
          <a:p>
            <a:br>
              <a:rPr lang="da-DK" sz="4000" kern="0" dirty="0">
                <a:solidFill>
                  <a:schemeClr val="bg1"/>
                </a:solidFill>
              </a:rPr>
            </a:br>
            <a:r>
              <a:rPr lang="da-DK" sz="4000" kern="0" dirty="0">
                <a:solidFill>
                  <a:schemeClr val="bg1"/>
                </a:solidFill>
              </a:rPr>
              <a:t>Pårørende</a:t>
            </a:r>
            <a:endParaRPr lang="en-US" sz="3600" dirty="0"/>
          </a:p>
        </p:txBody>
      </p:sp>
      <p:pic>
        <p:nvPicPr>
          <p:cNvPr id="27" name="Billede 26">
            <a:extLst>
              <a:ext uri="{FF2B5EF4-FFF2-40B4-BE49-F238E27FC236}">
                <a16:creationId xmlns:a16="http://schemas.microsoft.com/office/drawing/2014/main" id="{F04AEBC7-C977-EF9D-F3A9-99A24D022F1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387629" y="3759864"/>
            <a:ext cx="5520353" cy="2049836"/>
          </a:xfrm>
          <a:prstGeom prst="rect">
            <a:avLst/>
          </a:prstGeom>
        </p:spPr>
      </p:pic>
      <p:pic>
        <p:nvPicPr>
          <p:cNvPr id="53" name="Billede 52">
            <a:extLst>
              <a:ext uri="{FF2B5EF4-FFF2-40B4-BE49-F238E27FC236}">
                <a16:creationId xmlns:a16="http://schemas.microsoft.com/office/drawing/2014/main" id="{B9174CEA-22BD-71BF-C79A-8C92F86ED1F4}"/>
              </a:ext>
            </a:extLst>
          </p:cNvPr>
          <p:cNvPicPr>
            <a:picLocks noChangeAspect="1"/>
          </p:cNvPicPr>
          <p:nvPr/>
        </p:nvPicPr>
        <p:blipFill>
          <a:blip r:embed="rId4">
            <a:lum bright="70000" contrast="-70000"/>
            <a:extLst>
              <a:ext uri="{28A0092B-C50C-407E-A947-70E740481C1C}">
                <a14:useLocalDpi xmlns:a14="http://schemas.microsoft.com/office/drawing/2010/main"/>
              </a:ext>
            </a:extLst>
          </a:blip>
          <a:srcRect/>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B449908-C7EC-6095-1F29-15912AC7FC34}"/>
              </a:ext>
            </a:extLst>
          </p:cNvPr>
          <p:cNvPicPr>
            <a:picLocks noChangeAspect="1"/>
          </p:cNvPicPr>
          <p:nvPr/>
        </p:nvPicPr>
        <p:blipFill>
          <a:blip r:embed="rId5">
            <a:lum bright="70000" contrast="-70000"/>
            <a:extLst>
              <a:ext uri="{28A0092B-C50C-407E-A947-70E740481C1C}">
                <a14:useLocalDpi xmlns:a14="http://schemas.microsoft.com/office/drawing/2010/main"/>
              </a:ext>
            </a:extLst>
          </a:blip>
          <a:srcRect/>
          <a:stretch/>
        </p:blipFill>
        <p:spPr>
          <a:xfrm>
            <a:off x="8311543" y="3755540"/>
            <a:ext cx="240175" cy="873879"/>
          </a:xfrm>
          <a:prstGeom prst="rect">
            <a:avLst/>
          </a:prstGeom>
        </p:spPr>
      </p:pic>
      <p:sp>
        <p:nvSpPr>
          <p:cNvPr id="4" name="Tekstfelt 3">
            <a:extLst>
              <a:ext uri="{FF2B5EF4-FFF2-40B4-BE49-F238E27FC236}">
                <a16:creationId xmlns:a16="http://schemas.microsoft.com/office/drawing/2014/main" id="{87D1DE05-B7EA-BDF4-9B0A-10CAE3C6C52C}"/>
              </a:ext>
            </a:extLst>
          </p:cNvPr>
          <p:cNvSpPr txBox="1"/>
          <p:nvPr/>
        </p:nvSpPr>
        <p:spPr>
          <a:xfrm>
            <a:off x="291629" y="6504105"/>
            <a:ext cx="6096000" cy="218201"/>
          </a:xfrm>
          <a:prstGeom prst="rect">
            <a:avLst/>
          </a:prstGeom>
          <a:noFill/>
        </p:spPr>
        <p:txBody>
          <a:bodyPr wrap="square">
            <a:spAutoFit/>
          </a:bodyPr>
          <a:lstStyle/>
          <a:p>
            <a:r>
              <a:rPr lang="en-US" dirty="0"/>
              <a:t>C-APROM/DK/ADH/0172</a:t>
            </a:r>
            <a:endParaRPr lang="da-DK" sz="900" dirty="0">
              <a:effectLst/>
              <a:latin typeface="Aptos" panose="020B0004020202020204" pitchFamily="34" charset="0"/>
              <a:ea typeface="Aptos" panose="020B0004020202020204" pitchFamily="34" charset="0"/>
              <a:cs typeface="Aptos" panose="020B0004020202020204" pitchFamily="34" charset="0"/>
            </a:endParaRPr>
          </a:p>
        </p:txBody>
      </p:sp>
      <p:pic>
        <p:nvPicPr>
          <p:cNvPr id="2" name="Billede 1">
            <a:extLst>
              <a:ext uri="{FF2B5EF4-FFF2-40B4-BE49-F238E27FC236}">
                <a16:creationId xmlns:a16="http://schemas.microsoft.com/office/drawing/2014/main" id="{2DE75381-028D-ED4F-1EC3-C3621E5E26AF}"/>
              </a:ext>
            </a:extLst>
          </p:cNvPr>
          <p:cNvPicPr>
            <a:picLocks noChangeAspect="1"/>
          </p:cNvPicPr>
          <p:nvPr/>
        </p:nvPicPr>
        <p:blipFill>
          <a:blip r:embed="rId6"/>
          <a:stretch>
            <a:fillRect/>
          </a:stretch>
        </p:blipFill>
        <p:spPr>
          <a:xfrm>
            <a:off x="833072" y="238479"/>
            <a:ext cx="3571163" cy="758845"/>
          </a:xfrm>
          <a:prstGeom prst="rect">
            <a:avLst/>
          </a:prstGeom>
        </p:spPr>
      </p:pic>
      <p:sp>
        <p:nvSpPr>
          <p:cNvPr id="6" name="Undertitel 2">
            <a:extLst>
              <a:ext uri="{FF2B5EF4-FFF2-40B4-BE49-F238E27FC236}">
                <a16:creationId xmlns:a16="http://schemas.microsoft.com/office/drawing/2014/main" id="{F264011E-0FF9-008C-D650-5EE989F20CA4}"/>
              </a:ext>
            </a:extLst>
          </p:cNvPr>
          <p:cNvSpPr txBox="1">
            <a:spLocks/>
          </p:cNvSpPr>
          <p:nvPr/>
        </p:nvSpPr>
        <p:spPr>
          <a:xfrm>
            <a:off x="833072" y="3312426"/>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Anne Mette Christiansen &amp; Berit Wittenkamp,</a:t>
            </a:r>
          </a:p>
          <a:p>
            <a:pPr defTabSz="914400"/>
            <a:r>
              <a:rPr lang="da-DK" sz="1800" kern="0" dirty="0">
                <a:solidFill>
                  <a:schemeClr val="bg1">
                    <a:lumMod val="75000"/>
                  </a:schemeClr>
                </a:solidFill>
              </a:rPr>
              <a:t>psykiatriske sygeplejersker </a:t>
            </a:r>
          </a:p>
        </p:txBody>
      </p:sp>
    </p:spTree>
    <p:extLst>
      <p:ext uri="{BB962C8B-B14F-4D97-AF65-F5344CB8AC3E}">
        <p14:creationId xmlns:p14="http://schemas.microsoft.com/office/powerpoint/2010/main" val="2547424551"/>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4.</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b="1" dirty="0">
                <a:latin typeface="Calibri" panose="020F0502020204030204" pitchFamily="34" charset="0"/>
                <a:cs typeface="Calibri" panose="020F0502020204030204" pitchFamily="34" charset="0"/>
              </a:rPr>
              <a:t>6.</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3526253"/>
      </p:ext>
    </p:extLst>
  </p:cSld>
  <p:clrMapOvr>
    <a:masterClrMapping/>
  </p:clrMapOvr>
  <p:transition spd="slow">
    <p:push dir="u"/>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CACA-0EFB-CF16-BA64-661631193D5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8A26DB-1F92-B57B-E889-9BCA1EE89603}"/>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E3B9118C-4562-0B3C-7B28-1D4C4ACE3A5C}"/>
              </a:ext>
            </a:extLst>
          </p:cNvPr>
          <p:cNvSpPr>
            <a:spLocks noGrp="1"/>
          </p:cNvSpPr>
          <p:nvPr>
            <p:ph type="ftr" sz="quarter" idx="4294967295"/>
          </p:nvPr>
        </p:nvSpPr>
        <p:spPr>
          <a:xfrm>
            <a:off x="7766050" y="6523001"/>
            <a:ext cx="4114800" cy="19613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F013E2D5-4DA0-F43E-1BE1-88C12D1E59D4}"/>
              </a:ext>
            </a:extLst>
          </p:cNvPr>
          <p:cNvSpPr/>
          <p:nvPr/>
        </p:nvSpPr>
        <p:spPr>
          <a:xfrm>
            <a:off x="700456" y="1592030"/>
            <a:ext cx="8888410" cy="470495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05C541B3-C1A1-35C1-1DC3-80A926627EEE}"/>
              </a:ext>
            </a:extLst>
          </p:cNvPr>
          <p:cNvSpPr>
            <a:spLocks noGrp="1"/>
          </p:cNvSpPr>
          <p:nvPr>
            <p:ph type="title"/>
          </p:nvPr>
        </p:nvSpPr>
        <p:spPr>
          <a:xfrm>
            <a:off x="700456" y="318968"/>
            <a:ext cx="7727264" cy="1325563"/>
          </a:xfrm>
        </p:spPr>
        <p:txBody>
          <a:bodyPr/>
          <a:lstStyle/>
          <a:p>
            <a:r>
              <a:rPr lang="da-DK" b="1" dirty="0">
                <a:solidFill>
                  <a:srgbClr val="644D79"/>
                </a:solidFill>
                <a:latin typeface="+mn-lt"/>
              </a:rPr>
              <a:t>Agenda for sessionen </a:t>
            </a:r>
            <a:endParaRPr lang="da-DK" b="1" baseline="30000" dirty="0">
              <a:solidFill>
                <a:srgbClr val="644D79"/>
              </a:solidFill>
              <a:latin typeface="+mn-lt"/>
            </a:endParaRPr>
          </a:p>
        </p:txBody>
      </p:sp>
      <p:sp>
        <p:nvSpPr>
          <p:cNvPr id="2" name="Tekstfelt 1">
            <a:extLst>
              <a:ext uri="{FF2B5EF4-FFF2-40B4-BE49-F238E27FC236}">
                <a16:creationId xmlns:a16="http://schemas.microsoft.com/office/drawing/2014/main" id="{83C0DAA9-AF2F-4126-C6E1-70B47EDEB66D}"/>
              </a:ext>
            </a:extLst>
          </p:cNvPr>
          <p:cNvSpPr txBox="1"/>
          <p:nvPr/>
        </p:nvSpPr>
        <p:spPr>
          <a:xfrm>
            <a:off x="1002234" y="2100187"/>
            <a:ext cx="7503744" cy="3046988"/>
          </a:xfrm>
          <a:prstGeom prst="rect">
            <a:avLst/>
          </a:prstGeom>
          <a:noFill/>
        </p:spPr>
        <p:txBody>
          <a:bodyPr wrap="square">
            <a:spAutoFit/>
          </a:bodyPr>
          <a:lstStyle/>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Hvad er Psykoedukation</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Hvad er ADHD - Hvad er ADHD IKKE</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Ikke-medicinsk behandling</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Medicinsk behandling</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At opleve symptomerne som pårørende</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Mestringsstrategier - til en med ADHD</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Mestringsstrategier - til pårørende</a:t>
            </a:r>
          </a:p>
          <a:p>
            <a:pPr marL="457200" indent="-457200" algn="l">
              <a:buFont typeface="+mj-lt"/>
              <a:buAutoNum type="arabicPeriod"/>
            </a:pPr>
            <a:r>
              <a:rPr lang="da-DK" sz="2400" b="0" i="0" u="none" strike="noStrike" baseline="0" dirty="0">
                <a:solidFill>
                  <a:srgbClr val="595959"/>
                </a:solidFill>
                <a:latin typeface="Calibri" panose="020F0502020204030204" pitchFamily="34" charset="0"/>
              </a:rPr>
              <a:t>Nøglebudskaber</a:t>
            </a:r>
          </a:p>
        </p:txBody>
      </p:sp>
    </p:spTree>
    <p:extLst>
      <p:ext uri="{BB962C8B-B14F-4D97-AF65-F5344CB8AC3E}">
        <p14:creationId xmlns:p14="http://schemas.microsoft.com/office/powerpoint/2010/main" val="1625777552"/>
      </p:ext>
    </p:extLst>
  </p:cSld>
  <p:clrMapOvr>
    <a:masterClrMapping/>
  </p:clrMapOvr>
  <p:transition spd="slow">
    <p:push dir="u"/>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2410-D457-0AF5-B033-D9D3CADC8ECE}"/>
            </a:ext>
          </a:extLst>
        </p:cNvPr>
        <p:cNvGrpSpPr/>
        <p:nvPr/>
      </p:nvGrpSpPr>
      <p:grpSpPr>
        <a:xfrm>
          <a:off x="0" y="0"/>
          <a:ext cx="0" cy="0"/>
          <a:chOff x="0" y="0"/>
          <a:chExt cx="0" cy="0"/>
        </a:xfrm>
      </p:grpSpPr>
      <p:grpSp>
        <p:nvGrpSpPr>
          <p:cNvPr id="4" name="Gruppe 3">
            <a:extLst>
              <a:ext uri="{FF2B5EF4-FFF2-40B4-BE49-F238E27FC236}">
                <a16:creationId xmlns:a16="http://schemas.microsoft.com/office/drawing/2014/main" id="{498943D6-8B35-E602-B335-20B9023C3F04}"/>
              </a:ext>
            </a:extLst>
          </p:cNvPr>
          <p:cNvGrpSpPr/>
          <p:nvPr/>
        </p:nvGrpSpPr>
        <p:grpSpPr>
          <a:xfrm>
            <a:off x="731835" y="1514989"/>
            <a:ext cx="10728322" cy="3613901"/>
            <a:chOff x="731838" y="1288108"/>
            <a:chExt cx="10728322" cy="3613901"/>
          </a:xfrm>
        </p:grpSpPr>
        <p:sp>
          <p:nvSpPr>
            <p:cNvPr id="29" name="Rectangle 3">
              <a:extLst>
                <a:ext uri="{FF2B5EF4-FFF2-40B4-BE49-F238E27FC236}">
                  <a16:creationId xmlns:a16="http://schemas.microsoft.com/office/drawing/2014/main" id="{C3E0E3EE-5D6D-70D8-6441-516B4B768516}"/>
                </a:ext>
              </a:extLst>
            </p:cNvPr>
            <p:cNvSpPr/>
            <p:nvPr/>
          </p:nvSpPr>
          <p:spPr>
            <a:xfrm>
              <a:off x="731839" y="1288108"/>
              <a:ext cx="10728321" cy="791517"/>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10">
              <a:extLst>
                <a:ext uri="{FF2B5EF4-FFF2-40B4-BE49-F238E27FC236}">
                  <a16:creationId xmlns:a16="http://schemas.microsoft.com/office/drawing/2014/main" id="{420C9224-931B-76D0-7BE4-A0BC798A4FFF}"/>
                </a:ext>
              </a:extLst>
            </p:cNvPr>
            <p:cNvSpPr/>
            <p:nvPr/>
          </p:nvSpPr>
          <p:spPr>
            <a:xfrm>
              <a:off x="731838"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2" name="Tekstfelt 39">
              <a:extLst>
                <a:ext uri="{FF2B5EF4-FFF2-40B4-BE49-F238E27FC236}">
                  <a16:creationId xmlns:a16="http://schemas.microsoft.com/office/drawing/2014/main" id="{5464C184-0F03-E2E4-8828-B69A5C4F46AD}"/>
                </a:ext>
              </a:extLst>
            </p:cNvPr>
            <p:cNvSpPr txBox="1"/>
            <p:nvPr/>
          </p:nvSpPr>
          <p:spPr>
            <a:xfrm>
              <a:off x="3030313" y="1435643"/>
              <a:ext cx="6131371" cy="430887"/>
            </a:xfrm>
            <a:prstGeom prst="rect">
              <a:avLst/>
            </a:prstGeom>
            <a:noFill/>
          </p:spPr>
          <p:txBody>
            <a:bodyPr wrap="square" lIns="0" tIns="0" rIns="0" bIns="0">
              <a:spAutoFit/>
            </a:bodyPr>
            <a:lstStyle/>
            <a:p>
              <a:pPr algn="ctr"/>
              <a:r>
                <a:rPr lang="en-US" sz="28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Præsentation</a:t>
              </a:r>
              <a:endPar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Rectangle 10">
              <a:extLst>
                <a:ext uri="{FF2B5EF4-FFF2-40B4-BE49-F238E27FC236}">
                  <a16:creationId xmlns:a16="http://schemas.microsoft.com/office/drawing/2014/main" id="{F8834704-0E6D-5F33-9812-E5A01FD6E4BE}"/>
                </a:ext>
              </a:extLst>
            </p:cNvPr>
            <p:cNvSpPr/>
            <p:nvPr/>
          </p:nvSpPr>
          <p:spPr>
            <a:xfrm>
              <a:off x="6189959" y="2193688"/>
              <a:ext cx="5270201" cy="2708321"/>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Tekstfelt 11">
              <a:extLst>
                <a:ext uri="{FF2B5EF4-FFF2-40B4-BE49-F238E27FC236}">
                  <a16:creationId xmlns:a16="http://schemas.microsoft.com/office/drawing/2014/main" id="{C675F6AF-2B2A-D781-E004-43CE7E10B7B1}"/>
                </a:ext>
              </a:extLst>
            </p:cNvPr>
            <p:cNvSpPr txBox="1"/>
            <p:nvPr/>
          </p:nvSpPr>
          <p:spPr>
            <a:xfrm>
              <a:off x="1910161" y="2456596"/>
              <a:ext cx="4711990" cy="236988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1200"/>
                </a:spcAft>
                <a:buNone/>
              </a:pPr>
              <a:r>
                <a:rPr lang="da-DK" sz="2400" b="1" dirty="0">
                  <a:solidFill>
                    <a:srgbClr val="70578B"/>
                  </a:solidFill>
                  <a:latin typeface="Calibri" panose="020F0502020204030204" pitchFamily="34" charset="0"/>
                  <a:ea typeface="Calibri" panose="020F0502020204030204" pitchFamily="34" charset="0"/>
                  <a:cs typeface="Calibri" panose="020F0502020204030204" pitchFamily="34" charset="0"/>
                </a:rPr>
                <a:t>Hvem er vi? </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Navn</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Ansættelse</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Uddannelsesmæssig baggrund </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Erfaring</a:t>
              </a:r>
            </a:p>
            <a:p>
              <a:pPr marL="0" indent="0">
                <a:spcAft>
                  <a:spcPts val="1200"/>
                </a:spcAft>
                <a:buNone/>
              </a:pPr>
              <a:endParaRPr lang="da-DK" sz="1600" dirty="0">
                <a:latin typeface="Calibri" panose="020F0502020204030204" pitchFamily="34" charset="0"/>
                <a:ea typeface="Calibri" panose="020F0502020204030204" pitchFamily="34" charset="0"/>
                <a:cs typeface="Calibri" panose="020F0502020204030204" pitchFamily="34" charset="0"/>
              </a:endParaRPr>
            </a:p>
          </p:txBody>
        </p:sp>
      </p:grpSp>
      <p:sp>
        <p:nvSpPr>
          <p:cNvPr id="2" name="Tekstfelt 11">
            <a:extLst>
              <a:ext uri="{FF2B5EF4-FFF2-40B4-BE49-F238E27FC236}">
                <a16:creationId xmlns:a16="http://schemas.microsoft.com/office/drawing/2014/main" id="{97E6042A-A245-48F9-04E5-8353B53D24DC}"/>
              </a:ext>
            </a:extLst>
          </p:cNvPr>
          <p:cNvSpPr txBox="1"/>
          <p:nvPr/>
        </p:nvSpPr>
        <p:spPr>
          <a:xfrm>
            <a:off x="7315353" y="2634577"/>
            <a:ext cx="3760686" cy="230832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1200"/>
              </a:spcAft>
              <a:buNone/>
            </a:pPr>
            <a:r>
              <a:rPr lang="da-DK" sz="2400" b="1" dirty="0">
                <a:solidFill>
                  <a:srgbClr val="70578B"/>
                </a:solidFill>
                <a:latin typeface="Calibri" panose="020F0502020204030204" pitchFamily="34" charset="0"/>
                <a:ea typeface="Calibri" panose="020F0502020204030204" pitchFamily="34" charset="0"/>
                <a:cs typeface="Calibri" panose="020F0502020204030204" pitchFamily="34" charset="0"/>
              </a:rPr>
              <a:t>Hvem er I?</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Forældre, venner eller partnere til voksne med AD(H)D?</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Nylig udredt eller kendt med ADHD gennem længere tid?</a:t>
            </a:r>
          </a:p>
          <a:p>
            <a:pPr>
              <a:spcAft>
                <a:spcPts val="1200"/>
              </a:spcAft>
            </a:pPr>
            <a:r>
              <a:rPr lang="da-DK" sz="1600" dirty="0">
                <a:latin typeface="Calibri" panose="020F0502020204030204" pitchFamily="34" charset="0"/>
                <a:ea typeface="Calibri" panose="020F0502020204030204" pitchFamily="34" charset="0"/>
                <a:cs typeface="Calibri" panose="020F0502020204030204" pitchFamily="34" charset="0"/>
              </a:rPr>
              <a:t>Hvor mange ved noget om ADHD?</a:t>
            </a:r>
            <a:br>
              <a:rPr lang="da-DK" sz="1600" dirty="0">
                <a:latin typeface="Calibri" panose="020F0502020204030204" pitchFamily="34" charset="0"/>
                <a:ea typeface="Calibri" panose="020F0502020204030204" pitchFamily="34" charset="0"/>
                <a:cs typeface="Calibri" panose="020F0502020204030204" pitchFamily="34" charset="0"/>
              </a:rPr>
            </a:br>
            <a:r>
              <a:rPr lang="da-DK" sz="1600" dirty="0">
                <a:latin typeface="Calibri" panose="020F0502020204030204" pitchFamily="34" charset="0"/>
                <a:ea typeface="Calibri" panose="020F0502020204030204" pitchFamily="34" charset="0"/>
                <a:cs typeface="Calibri" panose="020F0502020204030204" pitchFamily="34" charset="0"/>
              </a:rPr>
              <a:t>      -  Hvor ved I det fra?</a:t>
            </a:r>
          </a:p>
        </p:txBody>
      </p:sp>
      <p:grpSp>
        <p:nvGrpSpPr>
          <p:cNvPr id="15" name="Gruppe 14">
            <a:extLst>
              <a:ext uri="{FF2B5EF4-FFF2-40B4-BE49-F238E27FC236}">
                <a16:creationId xmlns:a16="http://schemas.microsoft.com/office/drawing/2014/main" id="{C123F9B4-33A1-A45A-7598-D8CA5BE3438D}"/>
              </a:ext>
            </a:extLst>
          </p:cNvPr>
          <p:cNvGrpSpPr/>
          <p:nvPr/>
        </p:nvGrpSpPr>
        <p:grpSpPr>
          <a:xfrm>
            <a:off x="834600" y="2500378"/>
            <a:ext cx="794764" cy="794764"/>
            <a:chOff x="785090" y="5420559"/>
            <a:chExt cx="794764" cy="794764"/>
          </a:xfrm>
        </p:grpSpPr>
        <p:sp>
          <p:nvSpPr>
            <p:cNvPr id="11" name="Rectangle 10">
              <a:extLst>
                <a:ext uri="{FF2B5EF4-FFF2-40B4-BE49-F238E27FC236}">
                  <a16:creationId xmlns:a16="http://schemas.microsoft.com/office/drawing/2014/main" id="{C534C599-86D5-D45F-2F04-CF0D85FBFDBC}"/>
                </a:ext>
              </a:extLst>
            </p:cNvPr>
            <p:cNvSpPr/>
            <p:nvPr/>
          </p:nvSpPr>
          <p:spPr>
            <a:xfrm>
              <a:off x="785090" y="5420559"/>
              <a:ext cx="794764" cy="794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2" name="Group 28">
              <a:extLst>
                <a:ext uri="{FF2B5EF4-FFF2-40B4-BE49-F238E27FC236}">
                  <a16:creationId xmlns:a16="http://schemas.microsoft.com/office/drawing/2014/main" id="{AD3418AD-AA91-0ED5-3322-61E072CD7C92}"/>
                </a:ext>
              </a:extLst>
            </p:cNvPr>
            <p:cNvGrpSpPr/>
            <p:nvPr/>
          </p:nvGrpSpPr>
          <p:grpSpPr>
            <a:xfrm flipH="1">
              <a:off x="988322" y="5623791"/>
              <a:ext cx="388301" cy="388301"/>
              <a:chOff x="731839" y="1907031"/>
              <a:chExt cx="388301" cy="388301"/>
            </a:xfrm>
          </p:grpSpPr>
          <p:sp>
            <p:nvSpPr>
              <p:cNvPr id="13" name="Rectangle 3">
                <a:extLst>
                  <a:ext uri="{FF2B5EF4-FFF2-40B4-BE49-F238E27FC236}">
                    <a16:creationId xmlns:a16="http://schemas.microsoft.com/office/drawing/2014/main" id="{C738D6B0-E4D6-6B87-3D8A-A3FB5D226BA7}"/>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Freeform 334">
                <a:extLst>
                  <a:ext uri="{FF2B5EF4-FFF2-40B4-BE49-F238E27FC236}">
                    <a16:creationId xmlns:a16="http://schemas.microsoft.com/office/drawing/2014/main" id="{6D0674EF-B171-19D3-3C42-6FBAA385E209}"/>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16" name="Gruppe 15">
            <a:extLst>
              <a:ext uri="{FF2B5EF4-FFF2-40B4-BE49-F238E27FC236}">
                <a16:creationId xmlns:a16="http://schemas.microsoft.com/office/drawing/2014/main" id="{E8D58F68-5872-0263-4A9E-3B9E6CF697F8}"/>
              </a:ext>
            </a:extLst>
          </p:cNvPr>
          <p:cNvGrpSpPr/>
          <p:nvPr/>
        </p:nvGrpSpPr>
        <p:grpSpPr>
          <a:xfrm>
            <a:off x="6311409" y="2500378"/>
            <a:ext cx="794764" cy="794764"/>
            <a:chOff x="785090" y="5420559"/>
            <a:chExt cx="794764" cy="794764"/>
          </a:xfrm>
        </p:grpSpPr>
        <p:sp>
          <p:nvSpPr>
            <p:cNvPr id="17" name="Rectangle 10">
              <a:extLst>
                <a:ext uri="{FF2B5EF4-FFF2-40B4-BE49-F238E27FC236}">
                  <a16:creationId xmlns:a16="http://schemas.microsoft.com/office/drawing/2014/main" id="{5BAC1381-402B-0F14-4438-95D6DD7D83B4}"/>
                </a:ext>
              </a:extLst>
            </p:cNvPr>
            <p:cNvSpPr/>
            <p:nvPr/>
          </p:nvSpPr>
          <p:spPr>
            <a:xfrm>
              <a:off x="785090" y="5420559"/>
              <a:ext cx="794764" cy="794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8" name="Group 28">
              <a:extLst>
                <a:ext uri="{FF2B5EF4-FFF2-40B4-BE49-F238E27FC236}">
                  <a16:creationId xmlns:a16="http://schemas.microsoft.com/office/drawing/2014/main" id="{8A2E43FD-C2F5-A0B5-DA9C-544FB9DCDA76}"/>
                </a:ext>
              </a:extLst>
            </p:cNvPr>
            <p:cNvGrpSpPr/>
            <p:nvPr/>
          </p:nvGrpSpPr>
          <p:grpSpPr>
            <a:xfrm flipH="1">
              <a:off x="988322" y="5623791"/>
              <a:ext cx="388301" cy="388301"/>
              <a:chOff x="731839" y="1907031"/>
              <a:chExt cx="388301" cy="388301"/>
            </a:xfrm>
          </p:grpSpPr>
          <p:sp>
            <p:nvSpPr>
              <p:cNvPr id="19" name="Rectangle 3">
                <a:extLst>
                  <a:ext uri="{FF2B5EF4-FFF2-40B4-BE49-F238E27FC236}">
                    <a16:creationId xmlns:a16="http://schemas.microsoft.com/office/drawing/2014/main" id="{DDAFB14F-5D29-1F34-927A-426929CC8D7F}"/>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Freeform 334">
                <a:extLst>
                  <a:ext uri="{FF2B5EF4-FFF2-40B4-BE49-F238E27FC236}">
                    <a16:creationId xmlns:a16="http://schemas.microsoft.com/office/drawing/2014/main" id="{F1CF79CB-4DB0-A285-D72D-E2092B798E9C}"/>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950970936"/>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9328-1EE7-703C-2C99-1F138019C7DB}"/>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65C0A818-A63E-929C-55CD-786D2E72990E}"/>
              </a:ext>
            </a:extLst>
          </p:cNvPr>
          <p:cNvSpPr/>
          <p:nvPr/>
        </p:nvSpPr>
        <p:spPr>
          <a:xfrm>
            <a:off x="5776360" y="4474947"/>
            <a:ext cx="6415640" cy="1582952"/>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70578B"/>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1E37E728-22F3-CCEA-2F3E-E63584FA7771}"/>
              </a:ext>
            </a:extLst>
          </p:cNvPr>
          <p:cNvSpPr/>
          <p:nvPr/>
        </p:nvSpPr>
        <p:spPr>
          <a:xfrm>
            <a:off x="500861" y="3454015"/>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Strategier</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til</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hverdagen</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Redskaber</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til</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struktur</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tidsstyring</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og</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impulskontrol</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4" name="Rectangle 13">
            <a:extLst>
              <a:ext uri="{FF2B5EF4-FFF2-40B4-BE49-F238E27FC236}">
                <a16:creationId xmlns:a16="http://schemas.microsoft.com/office/drawing/2014/main" id="{0064DCB5-F2D3-FF86-5D12-91042A897AF3}"/>
              </a:ext>
            </a:extLst>
          </p:cNvPr>
          <p:cNvSpPr/>
          <p:nvPr/>
        </p:nvSpPr>
        <p:spPr>
          <a:xfrm>
            <a:off x="500861" y="4810800"/>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da-DK"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Emotionel håndtering </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Hvordan man tackler frustration, stress og følelsesmæssige udfordringer.</a:t>
            </a:r>
          </a:p>
        </p:txBody>
      </p:sp>
      <p:sp>
        <p:nvSpPr>
          <p:cNvPr id="19" name="Rectangle 18">
            <a:extLst>
              <a:ext uri="{FF2B5EF4-FFF2-40B4-BE49-F238E27FC236}">
                <a16:creationId xmlns:a16="http://schemas.microsoft.com/office/drawing/2014/main" id="{F53C0CA6-E615-7242-DB45-59FA7021135E}"/>
              </a:ext>
            </a:extLst>
          </p:cNvPr>
          <p:cNvSpPr/>
          <p:nvPr/>
        </p:nvSpPr>
        <p:spPr>
          <a:xfrm>
            <a:off x="6225129" y="2097230"/>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da-DK"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Sociale færdigheder </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Hvordan ADHD kan påvirke relationer, og hvordan man forbedrer kommunikationen.</a:t>
            </a:r>
          </a:p>
        </p:txBody>
      </p:sp>
      <p:sp>
        <p:nvSpPr>
          <p:cNvPr id="20" name="Rectangle 19">
            <a:extLst>
              <a:ext uri="{FF2B5EF4-FFF2-40B4-BE49-F238E27FC236}">
                <a16:creationId xmlns:a16="http://schemas.microsoft.com/office/drawing/2014/main" id="{8139B682-A85E-97A0-15D1-62130321ED0A}"/>
              </a:ext>
            </a:extLst>
          </p:cNvPr>
          <p:cNvSpPr/>
          <p:nvPr/>
        </p:nvSpPr>
        <p:spPr>
          <a:xfrm>
            <a:off x="6225129" y="3454015"/>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Pårørende</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a:t>
            </a:r>
            <a:r>
              <a:rPr lang="en-US"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Rådgivning</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til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familie</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/partner om,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hvordan</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de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bedst</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kan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personen</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med ADHD.</a:t>
            </a:r>
          </a:p>
        </p:txBody>
      </p:sp>
      <p:sp>
        <p:nvSpPr>
          <p:cNvPr id="2" name="Rectangle 3">
            <a:extLst>
              <a:ext uri="{FF2B5EF4-FFF2-40B4-BE49-F238E27FC236}">
                <a16:creationId xmlns:a16="http://schemas.microsoft.com/office/drawing/2014/main" id="{046442B4-ED2A-F74E-DAD9-DE595BFE126A}"/>
              </a:ext>
            </a:extLst>
          </p:cNvPr>
          <p:cNvSpPr/>
          <p:nvPr/>
        </p:nvSpPr>
        <p:spPr>
          <a:xfrm>
            <a:off x="495300" y="1430338"/>
            <a:ext cx="11220449" cy="57708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2789F7F-5C90-BDEC-0B34-24D7B68D4D3F}"/>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Hvad er psykoedukation?</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Tekstfelt 39">
            <a:extLst>
              <a:ext uri="{FF2B5EF4-FFF2-40B4-BE49-F238E27FC236}">
                <a16:creationId xmlns:a16="http://schemas.microsoft.com/office/drawing/2014/main" id="{561ED08A-A3D6-6D6B-7446-8E9E423F3E7F}"/>
              </a:ext>
            </a:extLst>
          </p:cNvPr>
          <p:cNvSpPr txBox="1"/>
          <p:nvPr/>
        </p:nvSpPr>
        <p:spPr>
          <a:xfrm>
            <a:off x="495300" y="1094306"/>
            <a:ext cx="11220449" cy="246221"/>
          </a:xfrm>
          <a:prstGeom prst="rect">
            <a:avLst/>
          </a:prstGeom>
          <a:noFill/>
        </p:spPr>
        <p:txBody>
          <a:bodyPr wrap="square" lIns="0" tIns="0" rIns="0" bIns="0">
            <a:spAutoFit/>
          </a:bodyPr>
          <a:lstStyle/>
          <a:p>
            <a:pPr marL="0" indent="0" algn="l" rtl="0">
              <a:buNone/>
            </a:pP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Viden</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om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diagnosen</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symptomer</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behandlingsmuligheder</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og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strategier</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til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håndtere</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hverdagen</a:t>
            </a:r>
            <a:r>
              <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48" name="Tekstfelt 47">
            <a:extLst>
              <a:ext uri="{FF2B5EF4-FFF2-40B4-BE49-F238E27FC236}">
                <a16:creationId xmlns:a16="http://schemas.microsoft.com/office/drawing/2014/main" id="{99F4AFAE-63BD-A8DD-47E5-E0A3BF1F946F}"/>
              </a:ext>
            </a:extLst>
          </p:cNvPr>
          <p:cNvSpPr txBox="1"/>
          <p:nvPr/>
        </p:nvSpPr>
        <p:spPr>
          <a:xfrm>
            <a:off x="495299" y="6276443"/>
            <a:ext cx="11214460" cy="369332"/>
          </a:xfrm>
          <a:prstGeom prst="rect">
            <a:avLst/>
          </a:prstGeom>
          <a:noFill/>
        </p:spPr>
        <p:txBody>
          <a:bodyPr wrap="square" lIns="0" tIns="0" rIns="0" bIns="0" anchor="ctr" anchorCtr="0">
            <a:spAutoFit/>
          </a:bodyPr>
          <a:lstStyle/>
          <a:p>
            <a:pPr marL="0" lvl="1"/>
            <a:r>
              <a:rPr lang="da-DK" sz="800" b="1" dirty="0">
                <a:solidFill>
                  <a:srgbClr val="70578B"/>
                </a:solidFill>
                <a:latin typeface="Calibri" panose="020F0502020204030204" pitchFamily="34" charset="0"/>
                <a:ea typeface="Calibri" panose="020F0502020204030204" pitchFamily="34" charset="0"/>
                <a:cs typeface="Calibri" panose="020F0502020204030204" pitchFamily="34" charset="0"/>
              </a:rPr>
              <a:t>KILDER:</a:t>
            </a:r>
          </a:p>
          <a:p>
            <a:pPr marL="0" lvl="1">
              <a:buNone/>
            </a:pPr>
            <a:r>
              <a:rPr lang="en-US" sz="800" dirty="0" err="1">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Sundhedsstyrelsen</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0" lvl="1">
              <a:buNone/>
            </a:pPr>
            <a:r>
              <a:rPr lang="en-US" sz="800" dirty="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ADHD</a:t>
            </a:r>
            <a:r>
              <a:rPr lang="en-US" sz="800" dirty="0">
                <a:latin typeface="Calibri" panose="020F0502020204030204" pitchFamily="34" charset="0"/>
                <a:ea typeface="Calibri" panose="020F0502020204030204" pitchFamily="34" charset="0"/>
                <a:cs typeface="Calibri" panose="020F0502020204030204" pitchFamily="34" charset="0"/>
              </a:rPr>
              <a:t> </a:t>
            </a:r>
          </a:p>
        </p:txBody>
      </p:sp>
      <p:sp>
        <p:nvSpPr>
          <p:cNvPr id="6" name="Tekstfelt 39">
            <a:extLst>
              <a:ext uri="{FF2B5EF4-FFF2-40B4-BE49-F238E27FC236}">
                <a16:creationId xmlns:a16="http://schemas.microsoft.com/office/drawing/2014/main" id="{537A14C0-FCF4-D2D9-30F4-F50B870E5A1E}"/>
              </a:ext>
            </a:extLst>
          </p:cNvPr>
          <p:cNvSpPr txBox="1"/>
          <p:nvPr/>
        </p:nvSpPr>
        <p:spPr>
          <a:xfrm>
            <a:off x="689225" y="1595768"/>
            <a:ext cx="5440445" cy="246221"/>
          </a:xfrm>
          <a:prstGeom prst="rect">
            <a:avLst/>
          </a:prstGeom>
          <a:noFill/>
        </p:spPr>
        <p:txBody>
          <a:bodyPr wrap="square" lIns="0" tIns="0" rIns="0" bIns="0">
            <a:spAutoFit/>
          </a:bodyPr>
          <a:lstStyle/>
          <a:p>
            <a:pPr marL="0" indent="0" algn="l" rtl="0">
              <a:buNone/>
            </a:pPr>
            <a:r>
              <a:rPr lang="da-DK" sz="1600" dirty="0">
                <a:solidFill>
                  <a:schemeClr val="bg1"/>
                </a:solidFill>
                <a:latin typeface="Calibri" panose="020F0502020204030204" pitchFamily="34" charset="0"/>
                <a:ea typeface="Calibri" panose="020F0502020204030204" pitchFamily="34" charset="0"/>
                <a:cs typeface="Calibri" panose="020F0502020204030204" pitchFamily="34" charset="0"/>
              </a:rPr>
              <a:t>Til voksne med ADHD indeholder det typisk:</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10">
            <a:extLst>
              <a:ext uri="{FF2B5EF4-FFF2-40B4-BE49-F238E27FC236}">
                <a16:creationId xmlns:a16="http://schemas.microsoft.com/office/drawing/2014/main" id="{B40EA3ED-8A86-5815-78E7-37B745E1CA0A}"/>
              </a:ext>
            </a:extLst>
          </p:cNvPr>
          <p:cNvSpPr/>
          <p:nvPr/>
        </p:nvSpPr>
        <p:spPr>
          <a:xfrm>
            <a:off x="689225" y="3680183"/>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10">
            <a:extLst>
              <a:ext uri="{FF2B5EF4-FFF2-40B4-BE49-F238E27FC236}">
                <a16:creationId xmlns:a16="http://schemas.microsoft.com/office/drawing/2014/main" id="{4C5A3433-A8F6-807D-1E44-18BEB72FC3C6}"/>
              </a:ext>
            </a:extLst>
          </p:cNvPr>
          <p:cNvSpPr/>
          <p:nvPr/>
        </p:nvSpPr>
        <p:spPr>
          <a:xfrm>
            <a:off x="689225" y="5036968"/>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Rectangle 10">
            <a:extLst>
              <a:ext uri="{FF2B5EF4-FFF2-40B4-BE49-F238E27FC236}">
                <a16:creationId xmlns:a16="http://schemas.microsoft.com/office/drawing/2014/main" id="{5FD4822F-8740-7878-BE6E-5EDE6D3BA041}"/>
              </a:ext>
            </a:extLst>
          </p:cNvPr>
          <p:cNvSpPr/>
          <p:nvPr/>
        </p:nvSpPr>
        <p:spPr>
          <a:xfrm>
            <a:off x="6415641" y="2323398"/>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10">
            <a:extLst>
              <a:ext uri="{FF2B5EF4-FFF2-40B4-BE49-F238E27FC236}">
                <a16:creationId xmlns:a16="http://schemas.microsoft.com/office/drawing/2014/main" id="{ED8D42C7-2B4E-D6D4-DED8-9D75123F3F18}"/>
              </a:ext>
            </a:extLst>
          </p:cNvPr>
          <p:cNvSpPr/>
          <p:nvPr/>
        </p:nvSpPr>
        <p:spPr>
          <a:xfrm>
            <a:off x="6415641" y="3680183"/>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Tekstfelt 39">
            <a:extLst>
              <a:ext uri="{FF2B5EF4-FFF2-40B4-BE49-F238E27FC236}">
                <a16:creationId xmlns:a16="http://schemas.microsoft.com/office/drawing/2014/main" id="{9AF621E8-A11B-C433-D148-EDC1AACAE299}"/>
              </a:ext>
            </a:extLst>
          </p:cNvPr>
          <p:cNvSpPr txBox="1"/>
          <p:nvPr/>
        </p:nvSpPr>
        <p:spPr>
          <a:xfrm>
            <a:off x="6415641" y="5049617"/>
            <a:ext cx="5087134" cy="738664"/>
          </a:xfrm>
          <a:prstGeom prst="rect">
            <a:avLst/>
          </a:prstGeom>
          <a:noFill/>
        </p:spPr>
        <p:txBody>
          <a:bodyPr wrap="square" lIns="0" tIns="0" rIns="0" bIns="0">
            <a:spAutoFit/>
          </a:bodyPr>
          <a:lstStyle/>
          <a:p>
            <a:pPr marL="0" indent="0" algn="l" rtl="0">
              <a:buNone/>
            </a:pP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Psykoedukation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kan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gives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i</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grupper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eller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individuelt</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og</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er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ofte</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en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del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af</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et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behandlingsforløb</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i</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psykiatrien</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eller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hos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specialiserede</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70578B"/>
                </a:solidFill>
                <a:latin typeface="Calibri" panose="020F0502020204030204" pitchFamily="34" charset="0"/>
                <a:ea typeface="Calibri" panose="020F0502020204030204" pitchFamily="34" charset="0"/>
                <a:cs typeface="Calibri" panose="020F0502020204030204" pitchFamily="34" charset="0"/>
              </a:rPr>
              <a:t>terapeuter</a:t>
            </a:r>
            <a:r>
              <a:rPr lang="en-US" sz="1600" dirty="0">
                <a:solidFill>
                  <a:srgbClr val="70578B"/>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Rectangle 10">
            <a:extLst>
              <a:ext uri="{FF2B5EF4-FFF2-40B4-BE49-F238E27FC236}">
                <a16:creationId xmlns:a16="http://schemas.microsoft.com/office/drawing/2014/main" id="{5C458706-9E3D-FB1F-9F19-B696B49E2719}"/>
              </a:ext>
            </a:extLst>
          </p:cNvPr>
          <p:cNvSpPr/>
          <p:nvPr/>
        </p:nvSpPr>
        <p:spPr>
          <a:xfrm>
            <a:off x="500861" y="2097230"/>
            <a:ext cx="5484630" cy="12471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r>
              <a:rPr lang="da-DK" sz="1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Forståelse af ADHD </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Hvad ADHD er, hvordan det påvirker hjernen og hverdagen.</a:t>
            </a:r>
          </a:p>
        </p:txBody>
      </p:sp>
      <p:sp>
        <p:nvSpPr>
          <p:cNvPr id="5" name="Rectangle 10">
            <a:extLst>
              <a:ext uri="{FF2B5EF4-FFF2-40B4-BE49-F238E27FC236}">
                <a16:creationId xmlns:a16="http://schemas.microsoft.com/office/drawing/2014/main" id="{65352792-DD2F-7805-C4A1-780936C744AA}"/>
              </a:ext>
            </a:extLst>
          </p:cNvPr>
          <p:cNvSpPr/>
          <p:nvPr/>
        </p:nvSpPr>
        <p:spPr>
          <a:xfrm>
            <a:off x="689225" y="2323398"/>
            <a:ext cx="794764" cy="794764"/>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9" name="Group 28">
            <a:extLst>
              <a:ext uri="{FF2B5EF4-FFF2-40B4-BE49-F238E27FC236}">
                <a16:creationId xmlns:a16="http://schemas.microsoft.com/office/drawing/2014/main" id="{BC548F2B-9FF6-A236-982A-04F9429B9232}"/>
              </a:ext>
            </a:extLst>
          </p:cNvPr>
          <p:cNvGrpSpPr/>
          <p:nvPr/>
        </p:nvGrpSpPr>
        <p:grpSpPr>
          <a:xfrm flipH="1">
            <a:off x="892457" y="2526630"/>
            <a:ext cx="388301" cy="388301"/>
            <a:chOff x="731839" y="1907031"/>
            <a:chExt cx="388301" cy="388301"/>
          </a:xfrm>
        </p:grpSpPr>
        <p:sp>
          <p:nvSpPr>
            <p:cNvPr id="30" name="Rectangle 3">
              <a:extLst>
                <a:ext uri="{FF2B5EF4-FFF2-40B4-BE49-F238E27FC236}">
                  <a16:creationId xmlns:a16="http://schemas.microsoft.com/office/drawing/2014/main" id="{A34DDB1D-7EA0-2CC9-E6C9-941B5E39630C}"/>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Freeform 334">
              <a:extLst>
                <a:ext uri="{FF2B5EF4-FFF2-40B4-BE49-F238E27FC236}">
                  <a16:creationId xmlns:a16="http://schemas.microsoft.com/office/drawing/2014/main" id="{3C457E83-3852-0C31-446E-03B9AD0FFBB7}"/>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32" name="Group 31">
            <a:extLst>
              <a:ext uri="{FF2B5EF4-FFF2-40B4-BE49-F238E27FC236}">
                <a16:creationId xmlns:a16="http://schemas.microsoft.com/office/drawing/2014/main" id="{1BBC3063-7D9F-BA11-E004-7FD53BF24B05}"/>
              </a:ext>
            </a:extLst>
          </p:cNvPr>
          <p:cNvGrpSpPr/>
          <p:nvPr/>
        </p:nvGrpSpPr>
        <p:grpSpPr>
          <a:xfrm flipH="1">
            <a:off x="892457" y="3883415"/>
            <a:ext cx="388301" cy="388301"/>
            <a:chOff x="731839" y="1907031"/>
            <a:chExt cx="388301" cy="388301"/>
          </a:xfrm>
        </p:grpSpPr>
        <p:sp>
          <p:nvSpPr>
            <p:cNvPr id="33" name="Rectangle 3">
              <a:extLst>
                <a:ext uri="{FF2B5EF4-FFF2-40B4-BE49-F238E27FC236}">
                  <a16:creationId xmlns:a16="http://schemas.microsoft.com/office/drawing/2014/main" id="{7F55FB29-AC90-0BD9-1C3D-A6175CCCD3A2}"/>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34">
              <a:extLst>
                <a:ext uri="{FF2B5EF4-FFF2-40B4-BE49-F238E27FC236}">
                  <a16:creationId xmlns:a16="http://schemas.microsoft.com/office/drawing/2014/main" id="{957A46F8-D7F1-93D4-F931-785434078F98}"/>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nvGrpSpPr>
          <p:cNvPr id="35" name="Group 34">
            <a:extLst>
              <a:ext uri="{FF2B5EF4-FFF2-40B4-BE49-F238E27FC236}">
                <a16:creationId xmlns:a16="http://schemas.microsoft.com/office/drawing/2014/main" id="{002D5291-D157-ED1E-CB2C-5B489150731C}"/>
              </a:ext>
            </a:extLst>
          </p:cNvPr>
          <p:cNvGrpSpPr/>
          <p:nvPr/>
        </p:nvGrpSpPr>
        <p:grpSpPr>
          <a:xfrm flipH="1">
            <a:off x="6618873" y="2526630"/>
            <a:ext cx="388301" cy="388301"/>
            <a:chOff x="731839" y="1907031"/>
            <a:chExt cx="388301" cy="388301"/>
          </a:xfrm>
        </p:grpSpPr>
        <p:sp>
          <p:nvSpPr>
            <p:cNvPr id="36" name="Rectangle 3">
              <a:extLst>
                <a:ext uri="{FF2B5EF4-FFF2-40B4-BE49-F238E27FC236}">
                  <a16:creationId xmlns:a16="http://schemas.microsoft.com/office/drawing/2014/main" id="{CA8F19D9-31FF-DE76-F7AB-FB85C9148469}"/>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Freeform 334">
              <a:extLst>
                <a:ext uri="{FF2B5EF4-FFF2-40B4-BE49-F238E27FC236}">
                  <a16:creationId xmlns:a16="http://schemas.microsoft.com/office/drawing/2014/main" id="{69A53B28-1A6E-4F9B-6F09-386C5EE3AA75}"/>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id="{1263714F-D2EF-46F0-2561-FF76ABCEFDB6}"/>
              </a:ext>
            </a:extLst>
          </p:cNvPr>
          <p:cNvGrpSpPr/>
          <p:nvPr/>
        </p:nvGrpSpPr>
        <p:grpSpPr>
          <a:xfrm flipH="1">
            <a:off x="6618873" y="3883415"/>
            <a:ext cx="388301" cy="388301"/>
            <a:chOff x="731839" y="1907031"/>
            <a:chExt cx="388301" cy="388301"/>
          </a:xfrm>
        </p:grpSpPr>
        <p:sp>
          <p:nvSpPr>
            <p:cNvPr id="39" name="Rectangle 3">
              <a:extLst>
                <a:ext uri="{FF2B5EF4-FFF2-40B4-BE49-F238E27FC236}">
                  <a16:creationId xmlns:a16="http://schemas.microsoft.com/office/drawing/2014/main" id="{3CA4445A-D736-CA5F-1504-DDF70D04CBE3}"/>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160183FF-614A-3836-FC05-0DA3519F4C07}"/>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nvGrpSpPr>
          <p:cNvPr id="46" name="Group 45">
            <a:extLst>
              <a:ext uri="{FF2B5EF4-FFF2-40B4-BE49-F238E27FC236}">
                <a16:creationId xmlns:a16="http://schemas.microsoft.com/office/drawing/2014/main" id="{1F34A487-0C71-8B45-1B17-11491A981C77}"/>
              </a:ext>
            </a:extLst>
          </p:cNvPr>
          <p:cNvGrpSpPr/>
          <p:nvPr/>
        </p:nvGrpSpPr>
        <p:grpSpPr>
          <a:xfrm flipH="1">
            <a:off x="892457" y="5240200"/>
            <a:ext cx="388301" cy="388301"/>
            <a:chOff x="731839" y="1907031"/>
            <a:chExt cx="388301" cy="388301"/>
          </a:xfrm>
        </p:grpSpPr>
        <p:sp>
          <p:nvSpPr>
            <p:cNvPr id="47" name="Rectangle 3">
              <a:extLst>
                <a:ext uri="{FF2B5EF4-FFF2-40B4-BE49-F238E27FC236}">
                  <a16:creationId xmlns:a16="http://schemas.microsoft.com/office/drawing/2014/main" id="{831252CE-BEAD-7E89-0E77-7EC93B2DADF4}"/>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Freeform 334">
              <a:extLst>
                <a:ext uri="{FF2B5EF4-FFF2-40B4-BE49-F238E27FC236}">
                  <a16:creationId xmlns:a16="http://schemas.microsoft.com/office/drawing/2014/main" id="{51B6F799-BA0F-A18D-E706-9F6D56BFC129}"/>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802496428"/>
      </p:ext>
    </p:extLst>
  </p:cSld>
  <p:clrMapOvr>
    <a:masterClrMapping/>
  </p:clrMapOvr>
  <p:transition spd="slow">
    <p:push dir="u"/>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7BD50-DFA2-0115-E464-DF760FA82D4C}"/>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436934C1-36BC-380F-BBF5-8D27008AC44B}"/>
              </a:ext>
            </a:extLst>
          </p:cNvPr>
          <p:cNvSpPr/>
          <p:nvPr/>
        </p:nvSpPr>
        <p:spPr>
          <a:xfrm>
            <a:off x="7762875" y="1430338"/>
            <a:ext cx="4429126" cy="462756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Billede 2" descr="Et billede, der indeholder skitse, tegning, Stregtegning, illustration/afbildning&#10;&#10;Indhold genereret af kunstig intelligens kan være forkert.">
            <a:extLst>
              <a:ext uri="{FF2B5EF4-FFF2-40B4-BE49-F238E27FC236}">
                <a16:creationId xmlns:a16="http://schemas.microsoft.com/office/drawing/2014/main" id="{22E0021C-E02A-D91E-2328-807A82427A51}"/>
              </a:ext>
            </a:extLst>
          </p:cNvPr>
          <p:cNvPicPr>
            <a:picLocks noChangeAspect="1"/>
          </p:cNvPicPr>
          <p:nvPr/>
        </p:nvPicPr>
        <p:blipFill>
          <a:blip r:embed="rId3">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6491893" y="1672712"/>
            <a:ext cx="5700107" cy="4788397"/>
          </a:xfrm>
          <a:prstGeom prst="rect">
            <a:avLst/>
          </a:prstGeom>
        </p:spPr>
      </p:pic>
      <p:sp>
        <p:nvSpPr>
          <p:cNvPr id="18" name="Rectangle 17">
            <a:extLst>
              <a:ext uri="{FF2B5EF4-FFF2-40B4-BE49-F238E27FC236}">
                <a16:creationId xmlns:a16="http://schemas.microsoft.com/office/drawing/2014/main" id="{6B4770C3-AA30-20C3-CD95-68900A614022}"/>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E2037B4B-3630-0A3D-2284-868B25EC3248}"/>
              </a:ext>
            </a:extLst>
          </p:cNvPr>
          <p:cNvSpPr/>
          <p:nvPr/>
        </p:nvSpPr>
        <p:spPr>
          <a:xfrm>
            <a:off x="600074" y="301557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386975CE-C587-956D-9D05-D1BC62FA6166}"/>
              </a:ext>
            </a:extLst>
          </p:cNvPr>
          <p:cNvSpPr/>
          <p:nvPr/>
        </p:nvSpPr>
        <p:spPr>
          <a:xfrm>
            <a:off x="600074" y="4600815"/>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650C5EDA-4F95-1933-A9CA-3909EF6D8A29}"/>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Hvorfor psykoedukation?</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kstfelt 47">
            <a:extLst>
              <a:ext uri="{FF2B5EF4-FFF2-40B4-BE49-F238E27FC236}">
                <a16:creationId xmlns:a16="http://schemas.microsoft.com/office/drawing/2014/main" id="{E0125F2A-E660-DEC2-714C-2F6D23CFED9E}"/>
              </a:ext>
            </a:extLst>
          </p:cNvPr>
          <p:cNvSpPr txBox="1"/>
          <p:nvPr/>
        </p:nvSpPr>
        <p:spPr>
          <a:xfrm>
            <a:off x="495299" y="6337997"/>
            <a:ext cx="11214460" cy="246221"/>
          </a:xfrm>
          <a:prstGeom prst="rect">
            <a:avLst/>
          </a:prstGeom>
          <a:noFill/>
        </p:spPr>
        <p:txBody>
          <a:bodyPr wrap="square" lIns="0" tIns="0" rIns="0" bIns="0" anchor="ctr" anchorCtr="0">
            <a:spAutoFit/>
          </a:bodyPr>
          <a:lstStyle>
            <a:defPPr>
              <a:defRPr lang="sv-SE"/>
            </a:defPPr>
            <a:lvl2pPr marL="0" lvl="1">
              <a:defRPr sz="1050" b="1">
                <a:solidFill>
                  <a:srgbClr val="70578B"/>
                </a:solidFill>
                <a:ea typeface="Calibri" panose="020F0502020204030204" pitchFamily="34" charset="0"/>
                <a:cs typeface="Calibri" panose="020F0502020204030204" pitchFamily="34" charset="0"/>
              </a:defRPr>
            </a:lvl2pPr>
          </a:lstStyle>
          <a:p>
            <a:pPr lvl="1"/>
            <a:r>
              <a:rPr lang="da-DK" sz="800" dirty="0">
                <a:latin typeface="Calibri" panose="020F0502020204030204" pitchFamily="34" charset="0"/>
              </a:rPr>
              <a:t>KILDER:</a:t>
            </a:r>
          </a:p>
          <a:p>
            <a:pPr lvl="1"/>
            <a:r>
              <a:rPr lang="en-US" sz="800" b="0" dirty="0">
                <a:solidFill>
                  <a:schemeClr val="tx1"/>
                </a:solidFill>
                <a:latin typeface="Calibri" panose="020F0502020204030204" pitchFamily="34" charset="0"/>
                <a:hlinkClick r:id="rId4">
                  <a:extLst>
                    <a:ext uri="{A12FA001-AC4F-418D-AE19-62706E023703}">
                      <ahyp:hlinkClr xmlns:ahyp="http://schemas.microsoft.com/office/drawing/2018/hyperlinkcolor" val="tx"/>
                    </a:ext>
                  </a:extLst>
                </a:hlinkClick>
              </a:rPr>
              <a:t>https://bedrepsykiatri.dk/psykoedukation-i-psykiatriplanen/</a:t>
            </a:r>
            <a:endParaRPr lang="en-US" sz="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589AD460-99BE-E65B-7849-35F9C556D4CA}"/>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420E41F4-3730-E282-7C61-04FF416F5926}"/>
              </a:ext>
            </a:extLst>
          </p:cNvPr>
          <p:cNvSpPr/>
          <p:nvPr/>
        </p:nvSpPr>
        <p:spPr>
          <a:xfrm>
            <a:off x="0" y="3015577"/>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A2BD7C20-8C1E-DEE2-D0F6-116A597E2827}"/>
              </a:ext>
            </a:extLst>
          </p:cNvPr>
          <p:cNvSpPr/>
          <p:nvPr/>
        </p:nvSpPr>
        <p:spPr>
          <a:xfrm>
            <a:off x="0" y="4600815"/>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72E48335-2026-838A-80ED-1B5A9D2E6CE4}"/>
              </a:ext>
            </a:extLst>
          </p:cNvPr>
          <p:cNvSpPr txBox="1"/>
          <p:nvPr/>
        </p:nvSpPr>
        <p:spPr>
          <a:xfrm>
            <a:off x="1139824" y="2004992"/>
            <a:ext cx="6505575" cy="307777"/>
          </a:xfrm>
          <a:prstGeom prst="rect">
            <a:avLst/>
          </a:prstGeom>
          <a:noFill/>
        </p:spPr>
        <p:txBody>
          <a:bodyPr wrap="square" lIns="0" tIns="0" rIns="0" bIns="0" anchor="ctr" anchorCtr="0">
            <a:spAutoFit/>
          </a:bodyPr>
          <a:lstStyle/>
          <a:p>
            <a:pPr defTabSz="914400">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Det er et krav i behandlingen af ADHD </a:t>
            </a:r>
          </a:p>
        </p:txBody>
      </p:sp>
      <p:sp>
        <p:nvSpPr>
          <p:cNvPr id="16" name="TextBox 15">
            <a:extLst>
              <a:ext uri="{FF2B5EF4-FFF2-40B4-BE49-F238E27FC236}">
                <a16:creationId xmlns:a16="http://schemas.microsoft.com/office/drawing/2014/main" id="{5F4D3285-5BFF-5900-71A4-4B061C2F2D00}"/>
              </a:ext>
            </a:extLst>
          </p:cNvPr>
          <p:cNvSpPr txBox="1"/>
          <p:nvPr/>
        </p:nvSpPr>
        <p:spPr>
          <a:xfrm>
            <a:off x="1139824" y="3205511"/>
            <a:ext cx="6505575" cy="1077218"/>
          </a:xfrm>
          <a:prstGeom prst="rect">
            <a:avLst/>
          </a:prstGeom>
          <a:noFill/>
        </p:spPr>
        <p:txBody>
          <a:bodyPr wrap="square" lIns="0" tIns="0" rIns="0" bIns="0" anchor="ctr" anchorCtr="0">
            <a:spAutoFit/>
          </a:bodyPr>
          <a:lstStyle/>
          <a:p>
            <a:pPr defTabSz="914400">
              <a:spcBef>
                <a:spcPts val="600"/>
              </a:spcBef>
              <a:spcAft>
                <a:spcPts val="600"/>
              </a:spcAft>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Multimodal behandling, dvs. flere forskellige behandlingsformer i kombination giver bedre resultater</a:t>
            </a:r>
          </a:p>
          <a:p>
            <a:pPr marL="182880" indent="-182880" defTabSz="914400">
              <a:spcBef>
                <a:spcPts val="600"/>
              </a:spcBef>
              <a:spcAft>
                <a:spcPts val="600"/>
              </a:spcAft>
              <a:buClr>
                <a:srgbClr val="BC89BF"/>
              </a:buClr>
              <a:buFont typeface="Arial" panose="020B0604020202020204" pitchFamily="34" charset="0"/>
              <a:buChar char="•"/>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bl.a. Psykoedukation + evt. medicinsk behandling. </a:t>
            </a:r>
          </a:p>
        </p:txBody>
      </p:sp>
      <p:sp>
        <p:nvSpPr>
          <p:cNvPr id="17" name="TextBox 16">
            <a:extLst>
              <a:ext uri="{FF2B5EF4-FFF2-40B4-BE49-F238E27FC236}">
                <a16:creationId xmlns:a16="http://schemas.microsoft.com/office/drawing/2014/main" id="{59A33274-EE38-56D6-491E-0B1D1553CBBD}"/>
              </a:ext>
            </a:extLst>
          </p:cNvPr>
          <p:cNvSpPr txBox="1"/>
          <p:nvPr/>
        </p:nvSpPr>
        <p:spPr>
          <a:xfrm>
            <a:off x="1139824" y="4867692"/>
            <a:ext cx="6753305" cy="923330"/>
          </a:xfrm>
          <a:prstGeom prst="rect">
            <a:avLst/>
          </a:prstGeom>
          <a:noFill/>
        </p:spPr>
        <p:txBody>
          <a:bodyPr wrap="square" lIns="0" tIns="0" rIns="0" bIns="0" anchor="ctr" anchorCtr="0">
            <a:spAutoFit/>
          </a:bodyPr>
          <a:lstStyle/>
          <a:p>
            <a:pPr defTabSz="914400">
              <a:defRPr/>
            </a:pP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Forskning viser at psykoedukation øger succesraten for bedre trivsel og højere livskvalitet</a:t>
            </a:r>
            <a:r>
              <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da-DK" sz="2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ved en bedre mestring af udfordringer.</a:t>
            </a:r>
          </a:p>
        </p:txBody>
      </p:sp>
      <p:grpSp>
        <p:nvGrpSpPr>
          <p:cNvPr id="43" name="Group 42">
            <a:extLst>
              <a:ext uri="{FF2B5EF4-FFF2-40B4-BE49-F238E27FC236}">
                <a16:creationId xmlns:a16="http://schemas.microsoft.com/office/drawing/2014/main" id="{9D8AC99F-475E-2248-1E14-1FF0C4B801EF}"/>
              </a:ext>
            </a:extLst>
          </p:cNvPr>
          <p:cNvGrpSpPr/>
          <p:nvPr/>
        </p:nvGrpSpPr>
        <p:grpSpPr>
          <a:xfrm rot="16200000">
            <a:off x="418392" y="1978025"/>
            <a:ext cx="361692" cy="361692"/>
            <a:chOff x="3111431" y="1413967"/>
            <a:chExt cx="304417" cy="304417"/>
          </a:xfrm>
        </p:grpSpPr>
        <p:sp>
          <p:nvSpPr>
            <p:cNvPr id="44" name="Oval 43">
              <a:extLst>
                <a:ext uri="{FF2B5EF4-FFF2-40B4-BE49-F238E27FC236}">
                  <a16:creationId xmlns:a16="http://schemas.microsoft.com/office/drawing/2014/main" id="{DD402AAE-AF56-C7E5-FABD-6A7D64794522}"/>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 49">
              <a:extLst>
                <a:ext uri="{FF2B5EF4-FFF2-40B4-BE49-F238E27FC236}">
                  <a16:creationId xmlns:a16="http://schemas.microsoft.com/office/drawing/2014/main" id="{958F1DE3-B64B-7872-0599-6E100FC7335F}"/>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5ED81490-A5FC-5494-71D5-CF15CDE4D3F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52" name="Freeform 334">
                <a:extLst>
                  <a:ext uri="{FF2B5EF4-FFF2-40B4-BE49-F238E27FC236}">
                    <a16:creationId xmlns:a16="http://schemas.microsoft.com/office/drawing/2014/main" id="{91CB06C1-4223-1391-3416-BF314E4E618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68" name="Group 67">
            <a:extLst>
              <a:ext uri="{FF2B5EF4-FFF2-40B4-BE49-F238E27FC236}">
                <a16:creationId xmlns:a16="http://schemas.microsoft.com/office/drawing/2014/main" id="{B8D32BF3-7FAA-242D-1D26-0D57447A8067}"/>
              </a:ext>
            </a:extLst>
          </p:cNvPr>
          <p:cNvGrpSpPr/>
          <p:nvPr/>
        </p:nvGrpSpPr>
        <p:grpSpPr>
          <a:xfrm rot="16200000">
            <a:off x="418392" y="3563273"/>
            <a:ext cx="361692" cy="361692"/>
            <a:chOff x="3111431" y="1413967"/>
            <a:chExt cx="304417" cy="304417"/>
          </a:xfrm>
        </p:grpSpPr>
        <p:sp>
          <p:nvSpPr>
            <p:cNvPr id="69" name="Oval 68">
              <a:extLst>
                <a:ext uri="{FF2B5EF4-FFF2-40B4-BE49-F238E27FC236}">
                  <a16:creationId xmlns:a16="http://schemas.microsoft.com/office/drawing/2014/main" id="{8DCF6528-454A-4BA1-D3D0-83FB8324EF39}"/>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70" name="Group 69">
              <a:extLst>
                <a:ext uri="{FF2B5EF4-FFF2-40B4-BE49-F238E27FC236}">
                  <a16:creationId xmlns:a16="http://schemas.microsoft.com/office/drawing/2014/main" id="{07E34189-DCC7-C7D4-ACD2-35BF585F912A}"/>
                </a:ext>
              </a:extLst>
            </p:cNvPr>
            <p:cNvGrpSpPr/>
            <p:nvPr/>
          </p:nvGrpSpPr>
          <p:grpSpPr>
            <a:xfrm>
              <a:off x="3153306" y="1455844"/>
              <a:ext cx="220666" cy="220664"/>
              <a:chOff x="10154583" y="3154385"/>
              <a:chExt cx="327680" cy="327678"/>
            </a:xfrm>
          </p:grpSpPr>
          <p:sp>
            <p:nvSpPr>
              <p:cNvPr id="71" name="Oval 70">
                <a:extLst>
                  <a:ext uri="{FF2B5EF4-FFF2-40B4-BE49-F238E27FC236}">
                    <a16:creationId xmlns:a16="http://schemas.microsoft.com/office/drawing/2014/main" id="{6FBE17C4-B843-2E4E-AE5B-96CBF5B62F98}"/>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72" name="Freeform 334">
                <a:extLst>
                  <a:ext uri="{FF2B5EF4-FFF2-40B4-BE49-F238E27FC236}">
                    <a16:creationId xmlns:a16="http://schemas.microsoft.com/office/drawing/2014/main" id="{6B67E1DD-B2CF-7B19-6293-9D7B107CBCE2}"/>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73" name="Group 72">
            <a:extLst>
              <a:ext uri="{FF2B5EF4-FFF2-40B4-BE49-F238E27FC236}">
                <a16:creationId xmlns:a16="http://schemas.microsoft.com/office/drawing/2014/main" id="{FF958FF8-77DA-2606-4922-313730618BDD}"/>
              </a:ext>
            </a:extLst>
          </p:cNvPr>
          <p:cNvGrpSpPr/>
          <p:nvPr/>
        </p:nvGrpSpPr>
        <p:grpSpPr>
          <a:xfrm rot="16200000">
            <a:off x="418392" y="5148511"/>
            <a:ext cx="361692" cy="361692"/>
            <a:chOff x="3111431" y="1413967"/>
            <a:chExt cx="304417" cy="304417"/>
          </a:xfrm>
        </p:grpSpPr>
        <p:sp>
          <p:nvSpPr>
            <p:cNvPr id="74" name="Oval 73">
              <a:extLst>
                <a:ext uri="{FF2B5EF4-FFF2-40B4-BE49-F238E27FC236}">
                  <a16:creationId xmlns:a16="http://schemas.microsoft.com/office/drawing/2014/main" id="{A5193C66-531E-BE23-C4EF-A8474616DC6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75" name="Group 74">
              <a:extLst>
                <a:ext uri="{FF2B5EF4-FFF2-40B4-BE49-F238E27FC236}">
                  <a16:creationId xmlns:a16="http://schemas.microsoft.com/office/drawing/2014/main" id="{30E989F1-A730-51CF-6244-13F41089C91E}"/>
                </a:ext>
              </a:extLst>
            </p:cNvPr>
            <p:cNvGrpSpPr/>
            <p:nvPr/>
          </p:nvGrpSpPr>
          <p:grpSpPr>
            <a:xfrm>
              <a:off x="3153306" y="1455844"/>
              <a:ext cx="220666" cy="220664"/>
              <a:chOff x="10154583" y="3154385"/>
              <a:chExt cx="327680" cy="327678"/>
            </a:xfrm>
          </p:grpSpPr>
          <p:sp>
            <p:nvSpPr>
              <p:cNvPr id="76" name="Oval 75">
                <a:extLst>
                  <a:ext uri="{FF2B5EF4-FFF2-40B4-BE49-F238E27FC236}">
                    <a16:creationId xmlns:a16="http://schemas.microsoft.com/office/drawing/2014/main" id="{4A5252B1-77AA-2BD1-71E4-0EDFDB643AC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77" name="Freeform 334">
                <a:extLst>
                  <a:ext uri="{FF2B5EF4-FFF2-40B4-BE49-F238E27FC236}">
                    <a16:creationId xmlns:a16="http://schemas.microsoft.com/office/drawing/2014/main" id="{25D8997F-6D2C-187C-4FF8-593FA99A6583}"/>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39992480"/>
      </p:ext>
    </p:extLst>
  </p:cSld>
  <p:clrMapOvr>
    <a:masterClrMapping/>
  </p:clrMapOvr>
  <p:transition spd="slow">
    <p:push dir="u"/>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3B1B9-F381-5219-B486-E0240710D41E}"/>
            </a:ext>
          </a:extLst>
        </p:cNvPr>
        <p:cNvGrpSpPr/>
        <p:nvPr/>
      </p:nvGrpSpPr>
      <p:grpSpPr>
        <a:xfrm>
          <a:off x="0" y="0"/>
          <a:ext cx="0" cy="0"/>
          <a:chOff x="0" y="0"/>
          <a:chExt cx="0" cy="0"/>
        </a:xfrm>
      </p:grpSpPr>
      <p:grpSp>
        <p:nvGrpSpPr>
          <p:cNvPr id="79" name="Group 78">
            <a:extLst>
              <a:ext uri="{FF2B5EF4-FFF2-40B4-BE49-F238E27FC236}">
                <a16:creationId xmlns:a16="http://schemas.microsoft.com/office/drawing/2014/main" id="{20567C38-A8D9-3D50-18E7-B215EA0533F1}"/>
              </a:ext>
            </a:extLst>
          </p:cNvPr>
          <p:cNvGrpSpPr/>
          <p:nvPr/>
        </p:nvGrpSpPr>
        <p:grpSpPr>
          <a:xfrm>
            <a:off x="8206434" y="1809946"/>
            <a:ext cx="3985567" cy="4212151"/>
            <a:chOff x="8206434" y="1729713"/>
            <a:chExt cx="3985567" cy="4212151"/>
          </a:xfrm>
        </p:grpSpPr>
        <p:sp>
          <p:nvSpPr>
            <p:cNvPr id="62" name="Rectangle 10">
              <a:extLst>
                <a:ext uri="{FF2B5EF4-FFF2-40B4-BE49-F238E27FC236}">
                  <a16:creationId xmlns:a16="http://schemas.microsoft.com/office/drawing/2014/main" id="{50BE933D-2A57-F023-FE61-70DA6884F469}"/>
                </a:ext>
              </a:extLst>
            </p:cNvPr>
            <p:cNvSpPr/>
            <p:nvPr/>
          </p:nvSpPr>
          <p:spPr>
            <a:xfrm>
              <a:off x="8299809" y="1729713"/>
              <a:ext cx="3892192" cy="421215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7" name="Billede 1">
              <a:extLst>
                <a:ext uri="{FF2B5EF4-FFF2-40B4-BE49-F238E27FC236}">
                  <a16:creationId xmlns:a16="http://schemas.microsoft.com/office/drawing/2014/main" id="{C682523A-5332-97B2-E961-E47E13FCC91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flipH="1">
              <a:off x="8206434" y="2687788"/>
              <a:ext cx="3828432" cy="2613691"/>
            </a:xfrm>
            <a:prstGeom prst="rect">
              <a:avLst/>
            </a:prstGeom>
          </p:spPr>
        </p:pic>
      </p:grpSp>
      <p:sp>
        <p:nvSpPr>
          <p:cNvPr id="10" name="Titel 1">
            <a:extLst>
              <a:ext uri="{FF2B5EF4-FFF2-40B4-BE49-F238E27FC236}">
                <a16:creationId xmlns:a16="http://schemas.microsoft.com/office/drawing/2014/main" id="{FA23EE87-446F-4BAF-1489-B8BB8644BBF3}"/>
              </a:ext>
            </a:extLst>
          </p:cNvPr>
          <p:cNvSpPr>
            <a:spLocks noGrp="1"/>
          </p:cNvSpPr>
          <p:nvPr>
            <p:ph type="title"/>
          </p:nvPr>
        </p:nvSpPr>
        <p:spPr>
          <a:xfrm>
            <a:off x="500860" y="-794"/>
            <a:ext cx="11214460" cy="1325563"/>
          </a:xfrm>
        </p:spPr>
        <p:txBody>
          <a:bodyPr>
            <a:normAutofit fontScale="90000"/>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Hvorfor er psykoedukation til pårørende vigtigt: </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kstfelt 47">
            <a:extLst>
              <a:ext uri="{FF2B5EF4-FFF2-40B4-BE49-F238E27FC236}">
                <a16:creationId xmlns:a16="http://schemas.microsoft.com/office/drawing/2014/main" id="{6EEC264A-C973-A6A0-42AF-BDB2C4A6144F}"/>
              </a:ext>
            </a:extLst>
          </p:cNvPr>
          <p:cNvSpPr txBox="1"/>
          <p:nvPr/>
        </p:nvSpPr>
        <p:spPr>
          <a:xfrm>
            <a:off x="495299" y="6212129"/>
            <a:ext cx="9311310" cy="497957"/>
          </a:xfrm>
          <a:prstGeom prst="rect">
            <a:avLst/>
          </a:prstGeom>
          <a:noFill/>
        </p:spPr>
        <p:txBody>
          <a:bodyPr wrap="square" lIns="0" tIns="0" rIns="0" bIns="0" anchor="ctr" anchorCtr="0">
            <a:spAutoFit/>
          </a:bodyPr>
          <a:lstStyle>
            <a:defPPr>
              <a:defRPr lang="sv-SE"/>
            </a:defPPr>
            <a:lvl2pPr marL="0" lvl="1">
              <a:defRPr sz="1050" b="1">
                <a:solidFill>
                  <a:srgbClr val="70578B"/>
                </a:solidFill>
                <a:ea typeface="Calibri" panose="020F0502020204030204" pitchFamily="34" charset="0"/>
                <a:cs typeface="Calibri" panose="020F0502020204030204" pitchFamily="34" charset="0"/>
              </a:defRPr>
            </a:lvl2pPr>
          </a:lstStyle>
          <a:p>
            <a:pPr lvl="1"/>
            <a:r>
              <a:rPr lang="da-DK" sz="800" dirty="0">
                <a:latin typeface="Calibri" panose="020F0502020204030204" pitchFamily="34" charset="0"/>
              </a:rPr>
              <a:t>KILDER:</a:t>
            </a:r>
          </a:p>
          <a:p>
            <a:r>
              <a:rPr lang="nb-NO" dirty="0"/>
              <a:t>Bedre Psykiatri. (u.å.). </a:t>
            </a:r>
            <a:r>
              <a:rPr lang="nb-NO" i="1" dirty="0"/>
              <a:t>Psykiaterens råd: Når du er pårørende til en voksen med ADHD</a:t>
            </a:r>
            <a:r>
              <a:rPr lang="nb-NO" dirty="0"/>
              <a:t>. Hentet 15. august 2025 fra </a:t>
            </a:r>
            <a:r>
              <a:rPr lang="nb-NO" dirty="0">
                <a:hlinkClick r:id="rId4"/>
              </a:rPr>
              <a:t>https://bedrepsykiatri.dk/raad/voksen-adhd/</a:t>
            </a:r>
            <a:endParaRPr lang="nb-NO" dirty="0"/>
          </a:p>
          <a:p>
            <a:r>
              <a:rPr lang="nb-NO" dirty="0"/>
              <a:t>Solgaard, A. (u.å.). </a:t>
            </a:r>
            <a:r>
              <a:rPr lang="nb-NO" i="1" dirty="0"/>
              <a:t>Styrk dit forhold som ADHD-voksnes pårørende: Praktiske råd</a:t>
            </a:r>
            <a:r>
              <a:rPr lang="nb-NO" dirty="0"/>
              <a:t>. Hentet 15. august 2025 fra https://www.annesolgaard.dk/</a:t>
            </a:r>
          </a:p>
          <a:p>
            <a:pPr lvl="1"/>
            <a:endParaRPr lang="da-DK" sz="800" dirty="0">
              <a:latin typeface="Calibri" panose="020F0502020204030204" pitchFamily="34" charset="0"/>
            </a:endParaRPr>
          </a:p>
        </p:txBody>
      </p:sp>
      <p:sp>
        <p:nvSpPr>
          <p:cNvPr id="2" name="Rectangle 1">
            <a:extLst>
              <a:ext uri="{FF2B5EF4-FFF2-40B4-BE49-F238E27FC236}">
                <a16:creationId xmlns:a16="http://schemas.microsoft.com/office/drawing/2014/main" id="{6043B9C7-70A1-75C4-3207-5541AE0B59AA}"/>
              </a:ext>
            </a:extLst>
          </p:cNvPr>
          <p:cNvSpPr/>
          <p:nvPr/>
        </p:nvSpPr>
        <p:spPr>
          <a:xfrm>
            <a:off x="495300" y="2983524"/>
            <a:ext cx="2801424" cy="1540949"/>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576000" bIns="0" rtlCol="0" anchor="ctr"/>
          <a:lstStyle/>
          <a:p>
            <a:pPr defTabSz="914400">
              <a:buClr>
                <a:srgbClr val="C00000"/>
              </a:buCl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Forskning viser at støtte fra pårørende er essentielt for trivslen for alle</a:t>
            </a:r>
          </a:p>
        </p:txBody>
      </p:sp>
      <p:sp>
        <p:nvSpPr>
          <p:cNvPr id="3" name="Rectangle 2">
            <a:extLst>
              <a:ext uri="{FF2B5EF4-FFF2-40B4-BE49-F238E27FC236}">
                <a16:creationId xmlns:a16="http://schemas.microsoft.com/office/drawing/2014/main" id="{402A1C0C-2536-F8D6-0538-7F210D746873}"/>
              </a:ext>
            </a:extLst>
          </p:cNvPr>
          <p:cNvSpPr/>
          <p:nvPr/>
        </p:nvSpPr>
        <p:spPr>
          <a:xfrm>
            <a:off x="495300" y="1441176"/>
            <a:ext cx="2801424" cy="139316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576000" bIns="0" rtlCol="0" anchor="ctr"/>
          <a:lstStyle/>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ADHD er et livsvilkår</a:t>
            </a:r>
          </a:p>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i jeres relation</a:t>
            </a:r>
          </a:p>
        </p:txBody>
      </p:sp>
      <p:sp>
        <p:nvSpPr>
          <p:cNvPr id="54" name="Rectangle 53">
            <a:extLst>
              <a:ext uri="{FF2B5EF4-FFF2-40B4-BE49-F238E27FC236}">
                <a16:creationId xmlns:a16="http://schemas.microsoft.com/office/drawing/2014/main" id="{6391DC42-E1AF-7F2E-E40F-F38227A2A2FB}"/>
              </a:ext>
            </a:extLst>
          </p:cNvPr>
          <p:cNvSpPr/>
          <p:nvPr/>
        </p:nvSpPr>
        <p:spPr>
          <a:xfrm>
            <a:off x="507343" y="4673653"/>
            <a:ext cx="2801424" cy="138424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576000" bIns="0" rtlCol="0" anchor="ctr"/>
          <a:lstStyle/>
          <a:p>
            <a:pPr defTabSz="914400">
              <a:buClr>
                <a:srgbClr val="C00000"/>
              </a:buCl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At opnå en større viden</a:t>
            </a:r>
          </a:p>
          <a:p>
            <a:pPr defTabSz="914400">
              <a:buClr>
                <a:srgbClr val="C00000"/>
              </a:buCl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om ADHD </a:t>
            </a:r>
          </a:p>
        </p:txBody>
      </p:sp>
      <p:grpSp>
        <p:nvGrpSpPr>
          <p:cNvPr id="4" name="Group 3">
            <a:extLst>
              <a:ext uri="{FF2B5EF4-FFF2-40B4-BE49-F238E27FC236}">
                <a16:creationId xmlns:a16="http://schemas.microsoft.com/office/drawing/2014/main" id="{58752F7B-BF39-24E5-4815-B09C3B9D3B3E}"/>
              </a:ext>
            </a:extLst>
          </p:cNvPr>
          <p:cNvGrpSpPr/>
          <p:nvPr/>
        </p:nvGrpSpPr>
        <p:grpSpPr>
          <a:xfrm>
            <a:off x="2952075" y="3178895"/>
            <a:ext cx="5686424" cy="1345578"/>
            <a:chOff x="2952075" y="3023380"/>
            <a:chExt cx="5347476" cy="1461238"/>
          </a:xfrm>
        </p:grpSpPr>
        <p:sp>
          <p:nvSpPr>
            <p:cNvPr id="21" name="Rectangle 20">
              <a:extLst>
                <a:ext uri="{FF2B5EF4-FFF2-40B4-BE49-F238E27FC236}">
                  <a16:creationId xmlns:a16="http://schemas.microsoft.com/office/drawing/2014/main" id="{DC401D00-A0A6-681B-A9B1-5A74F0688B45}"/>
                </a:ext>
              </a:extLst>
            </p:cNvPr>
            <p:cNvSpPr/>
            <p:nvPr/>
          </p:nvSpPr>
          <p:spPr>
            <a:xfrm>
              <a:off x="2952075" y="3023380"/>
              <a:ext cx="1810280" cy="1461238"/>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være</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ikke-dømmende</a:t>
              </a:r>
              <a:endPar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D0E8D1FB-16B8-4A64-D6E4-A453543B79A6}"/>
                </a:ext>
              </a:extLst>
            </p:cNvPr>
            <p:cNvSpPr/>
            <p:nvPr/>
          </p:nvSpPr>
          <p:spPr>
            <a:xfrm>
              <a:off x="4730876" y="3023380"/>
              <a:ext cx="1787402" cy="1461238"/>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a:t>
              </a:r>
              <a:r>
                <a:rPr lang="da-DK"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ive større forståelse, nysgerrighed og interesse</a:t>
              </a:r>
            </a:p>
          </p:txBody>
        </p:sp>
        <p:sp>
          <p:nvSpPr>
            <p:cNvPr id="23" name="Rectangle 22">
              <a:extLst>
                <a:ext uri="{FF2B5EF4-FFF2-40B4-BE49-F238E27FC236}">
                  <a16:creationId xmlns:a16="http://schemas.microsoft.com/office/drawing/2014/main" id="{49D100BA-1556-B92B-BFC6-4921ADD51626}"/>
                </a:ext>
              </a:extLst>
            </p:cNvPr>
            <p:cNvSpPr/>
            <p:nvPr/>
          </p:nvSpPr>
          <p:spPr>
            <a:xfrm>
              <a:off x="6486800" y="3023380"/>
              <a:ext cx="1812751" cy="1461238"/>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Blive</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bedre</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til at passe </a:t>
              </a:r>
              <a:r>
                <a:rPr lang="en-US"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a:t>
              </a:r>
              <a:r>
                <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dig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selv</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som</a:t>
              </a:r>
              <a:r>
                <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400" b="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pårørende</a:t>
              </a:r>
              <a:endParaRPr lang="en-US" sz="1400" b="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79D5FD23-4342-5AD0-43FB-A9928289EBAD}"/>
              </a:ext>
            </a:extLst>
          </p:cNvPr>
          <p:cNvGrpSpPr/>
          <p:nvPr/>
        </p:nvGrpSpPr>
        <p:grpSpPr>
          <a:xfrm>
            <a:off x="2958034" y="1625600"/>
            <a:ext cx="5680465" cy="1208744"/>
            <a:chOff x="2958034" y="1485900"/>
            <a:chExt cx="5509889" cy="1312642"/>
          </a:xfrm>
        </p:grpSpPr>
        <p:sp>
          <p:nvSpPr>
            <p:cNvPr id="28" name="Rectangle 27">
              <a:extLst>
                <a:ext uri="{FF2B5EF4-FFF2-40B4-BE49-F238E27FC236}">
                  <a16:creationId xmlns:a16="http://schemas.microsoft.com/office/drawing/2014/main" id="{6BCE5792-C9EA-6E93-02FA-EB7B3B8DBDC4}"/>
                </a:ext>
              </a:extLst>
            </p:cNvPr>
            <p:cNvSpPr/>
            <p:nvPr/>
          </p:nvSpPr>
          <p:spPr>
            <a:xfrm>
              <a:off x="2958034" y="1485900"/>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Vigtig at kunne forstå for at kunne bevare/udvikle den gode relation til hinanden</a:t>
              </a:r>
            </a:p>
          </p:txBody>
        </p:sp>
        <p:sp>
          <p:nvSpPr>
            <p:cNvPr id="29" name="Rectangle 28">
              <a:extLst>
                <a:ext uri="{FF2B5EF4-FFF2-40B4-BE49-F238E27FC236}">
                  <a16:creationId xmlns:a16="http://schemas.microsoft.com/office/drawing/2014/main" id="{0999C425-A8B2-F306-CF01-381F99F4ED8C}"/>
                </a:ext>
              </a:extLst>
            </p:cNvPr>
            <p:cNvSpPr/>
            <p:nvPr/>
          </p:nvSpPr>
          <p:spPr>
            <a:xfrm>
              <a:off x="5695923" y="1485900"/>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Øge livskvalitet hos alle</a:t>
              </a:r>
            </a:p>
          </p:txBody>
        </p:sp>
      </p:grpSp>
      <p:grpSp>
        <p:nvGrpSpPr>
          <p:cNvPr id="6" name="Group 5">
            <a:extLst>
              <a:ext uri="{FF2B5EF4-FFF2-40B4-BE49-F238E27FC236}">
                <a16:creationId xmlns:a16="http://schemas.microsoft.com/office/drawing/2014/main" id="{5366C538-F409-ED0D-AA49-F272371F894E}"/>
              </a:ext>
            </a:extLst>
          </p:cNvPr>
          <p:cNvGrpSpPr/>
          <p:nvPr/>
        </p:nvGrpSpPr>
        <p:grpSpPr>
          <a:xfrm>
            <a:off x="2958034" y="4849155"/>
            <a:ext cx="5680465" cy="1208744"/>
            <a:chOff x="2958034" y="4709456"/>
            <a:chExt cx="5509889" cy="1312642"/>
          </a:xfrm>
        </p:grpSpPr>
        <p:sp>
          <p:nvSpPr>
            <p:cNvPr id="56" name="Rectangle 55">
              <a:extLst>
                <a:ext uri="{FF2B5EF4-FFF2-40B4-BE49-F238E27FC236}">
                  <a16:creationId xmlns:a16="http://schemas.microsoft.com/office/drawing/2014/main" id="{79D006BD-D255-87ED-0436-97370EA60CB0}"/>
                </a:ext>
              </a:extLst>
            </p:cNvPr>
            <p:cNvSpPr/>
            <p:nvPr/>
          </p:nvSpPr>
          <p:spPr>
            <a:xfrm>
              <a:off x="2958034" y="4709456"/>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Hjælp til at skabe struktur</a:t>
              </a:r>
            </a:p>
          </p:txBody>
        </p:sp>
        <p:sp>
          <p:nvSpPr>
            <p:cNvPr id="57" name="Rectangle 56">
              <a:extLst>
                <a:ext uri="{FF2B5EF4-FFF2-40B4-BE49-F238E27FC236}">
                  <a16:creationId xmlns:a16="http://schemas.microsoft.com/office/drawing/2014/main" id="{FEA1AF87-BA9F-5D21-FB9A-03BA71FA5AC0}"/>
                </a:ext>
              </a:extLst>
            </p:cNvPr>
            <p:cNvSpPr/>
            <p:nvPr/>
          </p:nvSpPr>
          <p:spPr>
            <a:xfrm>
              <a:off x="5695923" y="4709456"/>
              <a:ext cx="2772000" cy="1312642"/>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25200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Fokus på ressourcer og behov</a:t>
              </a:r>
            </a:p>
          </p:txBody>
        </p:sp>
      </p:grpSp>
      <p:sp>
        <p:nvSpPr>
          <p:cNvPr id="7" name="Isosceles Triangle 6">
            <a:extLst>
              <a:ext uri="{FF2B5EF4-FFF2-40B4-BE49-F238E27FC236}">
                <a16:creationId xmlns:a16="http://schemas.microsoft.com/office/drawing/2014/main" id="{E1660248-696E-669B-7133-8FA2565ECD96}"/>
              </a:ext>
            </a:extLst>
          </p:cNvPr>
          <p:cNvSpPr/>
          <p:nvPr/>
        </p:nvSpPr>
        <p:spPr>
          <a:xfrm flipH="1">
            <a:off x="2958034" y="1441176"/>
            <a:ext cx="338690" cy="184424"/>
          </a:xfrm>
          <a:prstGeom prst="triangle">
            <a:avLst>
              <a:gd name="adj" fmla="val 0"/>
            </a:avLst>
          </a:prstGeom>
          <a:solidFill>
            <a:srgbClr val="80117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8" name="Isosceles Triangle 7">
            <a:extLst>
              <a:ext uri="{FF2B5EF4-FFF2-40B4-BE49-F238E27FC236}">
                <a16:creationId xmlns:a16="http://schemas.microsoft.com/office/drawing/2014/main" id="{3B577553-CC15-21FB-9E5F-E9901BE2D061}"/>
              </a:ext>
            </a:extLst>
          </p:cNvPr>
          <p:cNvSpPr/>
          <p:nvPr/>
        </p:nvSpPr>
        <p:spPr>
          <a:xfrm flipH="1">
            <a:off x="2958034" y="2983524"/>
            <a:ext cx="338690" cy="184424"/>
          </a:xfrm>
          <a:prstGeom prst="triangle">
            <a:avLst>
              <a:gd name="adj" fmla="val 0"/>
            </a:avLst>
          </a:prstGeom>
          <a:solidFill>
            <a:srgbClr val="80117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9" name="Isosceles Triangle 8">
            <a:extLst>
              <a:ext uri="{FF2B5EF4-FFF2-40B4-BE49-F238E27FC236}">
                <a16:creationId xmlns:a16="http://schemas.microsoft.com/office/drawing/2014/main" id="{FC1CC25E-7916-D94F-75E1-E2063650C7D0}"/>
              </a:ext>
            </a:extLst>
          </p:cNvPr>
          <p:cNvSpPr/>
          <p:nvPr/>
        </p:nvSpPr>
        <p:spPr>
          <a:xfrm flipH="1">
            <a:off x="2958034" y="4673653"/>
            <a:ext cx="338690" cy="184424"/>
          </a:xfrm>
          <a:prstGeom prst="triangle">
            <a:avLst>
              <a:gd name="adj" fmla="val 0"/>
            </a:avLst>
          </a:prstGeom>
          <a:solidFill>
            <a:srgbClr val="80117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8546757"/>
      </p:ext>
    </p:extLst>
  </p:cSld>
  <p:clrMapOvr>
    <a:masterClrMapping/>
  </p:clrMapOvr>
  <p:transition spd="slow">
    <p:push dir="u"/>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415600" y="379515"/>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70578B"/>
                </a:solidFill>
                <a:latin typeface="Calibri" panose="020F0502020204030204" pitchFamily="34" charset="0"/>
                <a:ea typeface="Calibri" panose="020F0502020204030204" pitchFamily="34" charset="0"/>
                <a:cs typeface="Calibri" panose="020F0502020204030204" pitchFamily="34" charset="0"/>
              </a:rPr>
              <a:t>Hvad er ADHD?</a:t>
            </a:r>
            <a:endParaRPr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kstfelt 3">
            <a:extLst>
              <a:ext uri="{FF2B5EF4-FFF2-40B4-BE49-F238E27FC236}">
                <a16:creationId xmlns:a16="http://schemas.microsoft.com/office/drawing/2014/main" id="{CD8C7683-AE93-0D7A-BBEC-2C41D4078819}"/>
              </a:ext>
            </a:extLst>
          </p:cNvPr>
          <p:cNvSpPr txBox="1"/>
          <p:nvPr/>
        </p:nvSpPr>
        <p:spPr>
          <a:xfrm>
            <a:off x="625950" y="5987845"/>
            <a:ext cx="10242755" cy="230832"/>
          </a:xfrm>
          <a:prstGeom prst="rect">
            <a:avLst/>
          </a:prstGeom>
          <a:noFill/>
        </p:spPr>
        <p:txBody>
          <a:bodyPr wrap="square" rtlCol="0">
            <a:spAutoFit/>
          </a:bodyPr>
          <a:lstStyle/>
          <a:p>
            <a:r>
              <a:rPr lang="da-DK" sz="8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Kilde: </a:t>
            </a:r>
            <a:r>
              <a:rPr lang="da-DK" sz="900" u="sng" dirty="0">
                <a:solidFill>
                  <a:srgbClr val="96607D"/>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a:t>
            </a:r>
            <a:r>
              <a:rPr lang="da-DK" sz="900" u="sng"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://www.sundhed.dk/borger/patienthaandbogen/psyke-hos-boern/sygdomme/adhd/adhd-oversigt/</a:t>
            </a:r>
            <a:r>
              <a:rPr lang="da-DK" sz="900" u="sng"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aug 2025</a:t>
            </a:r>
            <a:endParaRPr lang="da-DK"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10">
            <a:extLst>
              <a:ext uri="{FF2B5EF4-FFF2-40B4-BE49-F238E27FC236}">
                <a16:creationId xmlns:a16="http://schemas.microsoft.com/office/drawing/2014/main" id="{307967DF-0959-EF52-E780-8EFB89CC8D3B}"/>
              </a:ext>
            </a:extLst>
          </p:cNvPr>
          <p:cNvSpPr/>
          <p:nvPr/>
        </p:nvSpPr>
        <p:spPr>
          <a:xfrm>
            <a:off x="2448232" y="1706707"/>
            <a:ext cx="9677401" cy="421215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6" name="ADHD film">
            <a:hlinkClick r:id="" action="ppaction://media"/>
            <a:extLst>
              <a:ext uri="{FF2B5EF4-FFF2-40B4-BE49-F238E27FC236}">
                <a16:creationId xmlns:a16="http://schemas.microsoft.com/office/drawing/2014/main" id="{E80BA1BE-68E5-B3F7-35FF-21C5293119E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912251" y="1340644"/>
            <a:ext cx="7627620" cy="4290536"/>
          </a:xfrm>
          <a:prstGeom prst="rect">
            <a:avLst/>
          </a:prstGeom>
        </p:spPr>
      </p:pic>
    </p:spTree>
    <p:extLst>
      <p:ext uri="{BB962C8B-B14F-4D97-AF65-F5344CB8AC3E}">
        <p14:creationId xmlns:p14="http://schemas.microsoft.com/office/powerpoint/2010/main" val="1186415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vol="80000">
                <p:cTn id="7" fill="hold" display="0">
                  <p:stCondLst>
                    <p:cond delay="indefinite"/>
                  </p:stCondLst>
                </p:cTn>
                <p:tgtEl>
                  <p:spTgt spid="6"/>
                </p:tgtEl>
              </p:cMediaNode>
            </p:video>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0DC5-0745-CD32-8959-2FCB5274C8B4}"/>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37225AAA-1E47-78D9-F104-7FB940A1AED7}"/>
              </a:ext>
            </a:extLst>
          </p:cNvPr>
          <p:cNvSpPr/>
          <p:nvPr/>
        </p:nvSpPr>
        <p:spPr>
          <a:xfrm>
            <a:off x="7762875" y="1430338"/>
            <a:ext cx="4429126" cy="462756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F56B828-59C7-5B4E-5FE2-28C0C6003A70}"/>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Hvad er ADHD?</a:t>
            </a:r>
          </a:p>
        </p:txBody>
      </p:sp>
      <p:grpSp>
        <p:nvGrpSpPr>
          <p:cNvPr id="9" name="Group 8">
            <a:extLst>
              <a:ext uri="{FF2B5EF4-FFF2-40B4-BE49-F238E27FC236}">
                <a16:creationId xmlns:a16="http://schemas.microsoft.com/office/drawing/2014/main" id="{E9DD9055-6E1B-0CAD-6CF2-93DBC86FC1F1}"/>
              </a:ext>
            </a:extLst>
          </p:cNvPr>
          <p:cNvGrpSpPr/>
          <p:nvPr/>
        </p:nvGrpSpPr>
        <p:grpSpPr>
          <a:xfrm>
            <a:off x="0" y="1430337"/>
            <a:ext cx="8267700" cy="1091821"/>
            <a:chOff x="0" y="1430337"/>
            <a:chExt cx="8267700" cy="1457086"/>
          </a:xfrm>
        </p:grpSpPr>
        <p:sp>
          <p:nvSpPr>
            <p:cNvPr id="18" name="Rectangle 17">
              <a:extLst>
                <a:ext uri="{FF2B5EF4-FFF2-40B4-BE49-F238E27FC236}">
                  <a16:creationId xmlns:a16="http://schemas.microsoft.com/office/drawing/2014/main" id="{7CCAFCB7-A7A1-BB4F-B8CC-260C4984D7FD}"/>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DD093AF9-9813-9E22-A8A3-F30627D63EED}"/>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A4A4B1C2-B8D7-5D5F-14E3-A17551C60B1C}"/>
                </a:ext>
              </a:extLst>
            </p:cNvPr>
            <p:cNvSpPr txBox="1"/>
            <p:nvPr/>
          </p:nvSpPr>
          <p:spPr>
            <a:xfrm>
              <a:off x="993798" y="1727599"/>
              <a:ext cx="7102886" cy="86255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står for Attention Deficit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Hyperactivity</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Disorder</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(på dansk: Opmærksomhedsforstyrrelse med eller uden hyperaktivitet). Det er en neurologisk udviklingsforstyrrelse, der påvirker hjernens evne til at regulere opmærksomhed, impulskontrol og aktivitetsniveau.</a:t>
              </a:r>
            </a:p>
          </p:txBody>
        </p:sp>
      </p:grpSp>
      <p:grpSp>
        <p:nvGrpSpPr>
          <p:cNvPr id="12" name="Group 11">
            <a:extLst>
              <a:ext uri="{FF2B5EF4-FFF2-40B4-BE49-F238E27FC236}">
                <a16:creationId xmlns:a16="http://schemas.microsoft.com/office/drawing/2014/main" id="{CFCE3A20-142A-6913-E173-5C47F448E0A3}"/>
              </a:ext>
            </a:extLst>
          </p:cNvPr>
          <p:cNvGrpSpPr/>
          <p:nvPr/>
        </p:nvGrpSpPr>
        <p:grpSpPr>
          <a:xfrm>
            <a:off x="0" y="2608917"/>
            <a:ext cx="8267700" cy="1091821"/>
            <a:chOff x="0" y="1430337"/>
            <a:chExt cx="8267700" cy="1457086"/>
          </a:xfrm>
        </p:grpSpPr>
        <p:sp>
          <p:nvSpPr>
            <p:cNvPr id="19" name="Rectangle 18">
              <a:extLst>
                <a:ext uri="{FF2B5EF4-FFF2-40B4-BE49-F238E27FC236}">
                  <a16:creationId xmlns:a16="http://schemas.microsoft.com/office/drawing/2014/main" id="{3518AAE2-BE0A-FA8C-BBAF-6299D816F133}"/>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2B88D418-4FCE-E336-F13C-066FEB8DB9C5}"/>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1DFAC0CE-971F-2F8D-4580-C8004CCB99E2}"/>
                </a:ext>
              </a:extLst>
            </p:cNvPr>
            <p:cNvSpPr txBox="1"/>
            <p:nvPr/>
          </p:nvSpPr>
          <p:spPr>
            <a:xfrm>
              <a:off x="1038224" y="1871361"/>
              <a:ext cx="6806138" cy="57503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en sygdom, men en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neurodiversitet</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hvilket betyder, at hjernen fungerer anderledes end hos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neurotypiske</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personer.</a:t>
              </a:r>
            </a:p>
          </p:txBody>
        </p:sp>
      </p:grpSp>
      <p:grpSp>
        <p:nvGrpSpPr>
          <p:cNvPr id="22" name="Group 21">
            <a:extLst>
              <a:ext uri="{FF2B5EF4-FFF2-40B4-BE49-F238E27FC236}">
                <a16:creationId xmlns:a16="http://schemas.microsoft.com/office/drawing/2014/main" id="{EFEEC938-988C-CD86-4BB9-A97A8A0EBDA4}"/>
              </a:ext>
            </a:extLst>
          </p:cNvPr>
          <p:cNvGrpSpPr/>
          <p:nvPr/>
        </p:nvGrpSpPr>
        <p:grpSpPr>
          <a:xfrm>
            <a:off x="0" y="3787497"/>
            <a:ext cx="8267700" cy="1091821"/>
            <a:chOff x="0" y="1430337"/>
            <a:chExt cx="8267700" cy="1457086"/>
          </a:xfrm>
        </p:grpSpPr>
        <p:sp>
          <p:nvSpPr>
            <p:cNvPr id="23" name="Rectangle 22">
              <a:extLst>
                <a:ext uri="{FF2B5EF4-FFF2-40B4-BE49-F238E27FC236}">
                  <a16:creationId xmlns:a16="http://schemas.microsoft.com/office/drawing/2014/main" id="{DF2D904E-27FB-CEE7-96A8-53C620B544C4}"/>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E4A9E4CD-2188-563B-F111-2368E1D89ED4}"/>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E91AA70A-88FA-5C66-3E15-631C7B4D1EF8}"/>
                </a:ext>
              </a:extLst>
            </p:cNvPr>
            <p:cNvSpPr txBox="1"/>
            <p:nvPr/>
          </p:nvSpPr>
          <p:spPr>
            <a:xfrm>
              <a:off x="1038224" y="1871361"/>
              <a:ext cx="6806138" cy="57503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ADD (Attention Deficit </a:t>
              </a:r>
              <a:r>
                <a:rPr lang="da-DK" sz="14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Disorder</a:t>
              </a: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er en ældre betegnelse, der officielt kaldes "ADHD, uopmærksom type” i ICD-11.</a:t>
              </a:r>
            </a:p>
          </p:txBody>
        </p:sp>
      </p:grpSp>
      <p:grpSp>
        <p:nvGrpSpPr>
          <p:cNvPr id="26" name="Group 25">
            <a:extLst>
              <a:ext uri="{FF2B5EF4-FFF2-40B4-BE49-F238E27FC236}">
                <a16:creationId xmlns:a16="http://schemas.microsoft.com/office/drawing/2014/main" id="{002DAE30-9EA1-92CF-C9D2-03487A30FC74}"/>
              </a:ext>
            </a:extLst>
          </p:cNvPr>
          <p:cNvGrpSpPr/>
          <p:nvPr/>
        </p:nvGrpSpPr>
        <p:grpSpPr>
          <a:xfrm>
            <a:off x="0" y="4966077"/>
            <a:ext cx="8267700" cy="1091821"/>
            <a:chOff x="0" y="1430337"/>
            <a:chExt cx="8267700" cy="1457086"/>
          </a:xfrm>
        </p:grpSpPr>
        <p:sp>
          <p:nvSpPr>
            <p:cNvPr id="28" name="Rectangle 27">
              <a:extLst>
                <a:ext uri="{FF2B5EF4-FFF2-40B4-BE49-F238E27FC236}">
                  <a16:creationId xmlns:a16="http://schemas.microsoft.com/office/drawing/2014/main" id="{B93D9AB4-CFC2-7683-C06A-1685C5F0243D}"/>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5C91A9BA-0D80-C8C8-C31A-E44CCB6E9A7D}"/>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2D6222F1-2FF1-5E41-D1A3-CD2F343F8EEC}"/>
                </a:ext>
              </a:extLst>
            </p:cNvPr>
            <p:cNvSpPr txBox="1"/>
            <p:nvPr/>
          </p:nvSpPr>
          <p:spPr>
            <a:xfrm>
              <a:off x="1038224" y="1727599"/>
              <a:ext cx="6806138" cy="862559"/>
            </a:xfrm>
            <a:prstGeom prst="rect">
              <a:avLst/>
            </a:prstGeom>
            <a:noFill/>
          </p:spPr>
          <p:txBody>
            <a:bodyPr wrap="square" lIns="0" tIns="0" rIns="0" bIns="0" anchor="ctr" anchorCtr="0">
              <a:spAutoFit/>
            </a:bodyPr>
            <a:lstStyle/>
            <a:p>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ADD betyder ADHD uden hyperaktivitet.</a:t>
              </a:r>
              <a:b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Personer med ADD har svært ved koncentration, organisering og hukommelse, men er ikke hyperaktive. De kan ofte virke stille, dagdrømmende eller distræte.</a:t>
              </a:r>
            </a:p>
          </p:txBody>
        </p:sp>
      </p:grpSp>
      <p:grpSp>
        <p:nvGrpSpPr>
          <p:cNvPr id="43" name="Group 42">
            <a:extLst>
              <a:ext uri="{FF2B5EF4-FFF2-40B4-BE49-F238E27FC236}">
                <a16:creationId xmlns:a16="http://schemas.microsoft.com/office/drawing/2014/main" id="{B704A6EE-9FEA-A8FA-8D3A-9BF245DB57F0}"/>
              </a:ext>
            </a:extLst>
          </p:cNvPr>
          <p:cNvGrpSpPr/>
          <p:nvPr/>
        </p:nvGrpSpPr>
        <p:grpSpPr>
          <a:xfrm rot="16200000">
            <a:off x="369624" y="1795401"/>
            <a:ext cx="361692" cy="361692"/>
            <a:chOff x="3111431" y="1413967"/>
            <a:chExt cx="304417" cy="304417"/>
          </a:xfrm>
        </p:grpSpPr>
        <p:sp>
          <p:nvSpPr>
            <p:cNvPr id="44" name="Oval 43">
              <a:extLst>
                <a:ext uri="{FF2B5EF4-FFF2-40B4-BE49-F238E27FC236}">
                  <a16:creationId xmlns:a16="http://schemas.microsoft.com/office/drawing/2014/main" id="{938AF80A-AE56-D5E6-50CB-08486139BAB4}"/>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 49">
              <a:extLst>
                <a:ext uri="{FF2B5EF4-FFF2-40B4-BE49-F238E27FC236}">
                  <a16:creationId xmlns:a16="http://schemas.microsoft.com/office/drawing/2014/main" id="{7EEA896A-7A7C-B4ED-48D5-7C39EEF92AF0}"/>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8EE4CADC-86D9-6F92-8863-1980ED8DF5BD}"/>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52" name="Freeform 334">
                <a:extLst>
                  <a:ext uri="{FF2B5EF4-FFF2-40B4-BE49-F238E27FC236}">
                    <a16:creationId xmlns:a16="http://schemas.microsoft.com/office/drawing/2014/main" id="{6AC9DCF3-ACE1-69EE-5B5C-11A25AEA9B22}"/>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32" name="Group 31">
            <a:extLst>
              <a:ext uri="{FF2B5EF4-FFF2-40B4-BE49-F238E27FC236}">
                <a16:creationId xmlns:a16="http://schemas.microsoft.com/office/drawing/2014/main" id="{770B1590-ADD5-9FAB-B8DD-08EB542ECD1F}"/>
              </a:ext>
            </a:extLst>
          </p:cNvPr>
          <p:cNvGrpSpPr/>
          <p:nvPr/>
        </p:nvGrpSpPr>
        <p:grpSpPr>
          <a:xfrm rot="16200000">
            <a:off x="369624" y="2973981"/>
            <a:ext cx="361692" cy="361692"/>
            <a:chOff x="3111431" y="1413967"/>
            <a:chExt cx="304417" cy="304417"/>
          </a:xfrm>
        </p:grpSpPr>
        <p:sp>
          <p:nvSpPr>
            <p:cNvPr id="33" name="Oval 32">
              <a:extLst>
                <a:ext uri="{FF2B5EF4-FFF2-40B4-BE49-F238E27FC236}">
                  <a16:creationId xmlns:a16="http://schemas.microsoft.com/office/drawing/2014/main" id="{A0BA95AB-06ED-7251-F6AD-6F7553981D26}"/>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34" name="Group 33">
              <a:extLst>
                <a:ext uri="{FF2B5EF4-FFF2-40B4-BE49-F238E27FC236}">
                  <a16:creationId xmlns:a16="http://schemas.microsoft.com/office/drawing/2014/main" id="{EA0DC02F-5A82-974C-CA10-B2A30B1A3015}"/>
                </a:ext>
              </a:extLst>
            </p:cNvPr>
            <p:cNvGrpSpPr/>
            <p:nvPr/>
          </p:nvGrpSpPr>
          <p:grpSpPr>
            <a:xfrm>
              <a:off x="3153306" y="1455844"/>
              <a:ext cx="220666" cy="220664"/>
              <a:chOff x="10154583" y="3154385"/>
              <a:chExt cx="327680" cy="327678"/>
            </a:xfrm>
          </p:grpSpPr>
          <p:sp>
            <p:nvSpPr>
              <p:cNvPr id="35" name="Oval 34">
                <a:extLst>
                  <a:ext uri="{FF2B5EF4-FFF2-40B4-BE49-F238E27FC236}">
                    <a16:creationId xmlns:a16="http://schemas.microsoft.com/office/drawing/2014/main" id="{FD70BB01-79E7-0D69-130F-C2D9B9D76DB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36" name="Freeform 334">
                <a:extLst>
                  <a:ext uri="{FF2B5EF4-FFF2-40B4-BE49-F238E27FC236}">
                    <a16:creationId xmlns:a16="http://schemas.microsoft.com/office/drawing/2014/main" id="{8818664D-02A9-3ABE-9474-AE5956E9386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37" name="Group 36">
            <a:extLst>
              <a:ext uri="{FF2B5EF4-FFF2-40B4-BE49-F238E27FC236}">
                <a16:creationId xmlns:a16="http://schemas.microsoft.com/office/drawing/2014/main" id="{97F1E627-E72B-E232-8DF3-99F25E5D6D9D}"/>
              </a:ext>
            </a:extLst>
          </p:cNvPr>
          <p:cNvGrpSpPr/>
          <p:nvPr/>
        </p:nvGrpSpPr>
        <p:grpSpPr>
          <a:xfrm rot="16200000">
            <a:off x="369624" y="4152561"/>
            <a:ext cx="361692" cy="361692"/>
            <a:chOff x="3111431" y="1413967"/>
            <a:chExt cx="304417" cy="304417"/>
          </a:xfrm>
        </p:grpSpPr>
        <p:sp>
          <p:nvSpPr>
            <p:cNvPr id="38" name="Oval 37">
              <a:extLst>
                <a:ext uri="{FF2B5EF4-FFF2-40B4-BE49-F238E27FC236}">
                  <a16:creationId xmlns:a16="http://schemas.microsoft.com/office/drawing/2014/main" id="{764FA15C-B9AF-1F89-FE39-783211C755E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39" name="Group 38">
              <a:extLst>
                <a:ext uri="{FF2B5EF4-FFF2-40B4-BE49-F238E27FC236}">
                  <a16:creationId xmlns:a16="http://schemas.microsoft.com/office/drawing/2014/main" id="{8911514E-C528-3EA0-C62C-B6A1BF28B314}"/>
                </a:ext>
              </a:extLst>
            </p:cNvPr>
            <p:cNvGrpSpPr/>
            <p:nvPr/>
          </p:nvGrpSpPr>
          <p:grpSpPr>
            <a:xfrm>
              <a:off x="3153306" y="1455844"/>
              <a:ext cx="220666" cy="220664"/>
              <a:chOff x="10154583" y="3154385"/>
              <a:chExt cx="327680" cy="327678"/>
            </a:xfrm>
          </p:grpSpPr>
          <p:sp>
            <p:nvSpPr>
              <p:cNvPr id="40" name="Oval 39">
                <a:extLst>
                  <a:ext uri="{FF2B5EF4-FFF2-40B4-BE49-F238E27FC236}">
                    <a16:creationId xmlns:a16="http://schemas.microsoft.com/office/drawing/2014/main" id="{74F68EF7-C2E5-FB25-A7C3-058176E5620F}"/>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48C3D470-2785-6BB4-C6F4-BC9139724A58}"/>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46" name="Group 45">
            <a:extLst>
              <a:ext uri="{FF2B5EF4-FFF2-40B4-BE49-F238E27FC236}">
                <a16:creationId xmlns:a16="http://schemas.microsoft.com/office/drawing/2014/main" id="{F034DB6E-BA67-83AF-BEB8-35D197D099B5}"/>
              </a:ext>
            </a:extLst>
          </p:cNvPr>
          <p:cNvGrpSpPr/>
          <p:nvPr/>
        </p:nvGrpSpPr>
        <p:grpSpPr>
          <a:xfrm rot="16200000">
            <a:off x="369624" y="5331141"/>
            <a:ext cx="361692" cy="361692"/>
            <a:chOff x="3111431" y="1413967"/>
            <a:chExt cx="304417" cy="304417"/>
          </a:xfrm>
        </p:grpSpPr>
        <p:sp>
          <p:nvSpPr>
            <p:cNvPr id="47" name="Oval 46">
              <a:extLst>
                <a:ext uri="{FF2B5EF4-FFF2-40B4-BE49-F238E27FC236}">
                  <a16:creationId xmlns:a16="http://schemas.microsoft.com/office/drawing/2014/main" id="{9F6D297B-C538-EF17-B079-1D27F86AF801}"/>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49" name="Group 48">
              <a:extLst>
                <a:ext uri="{FF2B5EF4-FFF2-40B4-BE49-F238E27FC236}">
                  <a16:creationId xmlns:a16="http://schemas.microsoft.com/office/drawing/2014/main" id="{67D94777-4A87-8402-C15E-1F0D438FB66A}"/>
                </a:ext>
              </a:extLst>
            </p:cNvPr>
            <p:cNvGrpSpPr/>
            <p:nvPr/>
          </p:nvGrpSpPr>
          <p:grpSpPr>
            <a:xfrm>
              <a:off x="3153306" y="1455844"/>
              <a:ext cx="220666" cy="220664"/>
              <a:chOff x="10154583" y="3154385"/>
              <a:chExt cx="327680" cy="327678"/>
            </a:xfrm>
          </p:grpSpPr>
          <p:sp>
            <p:nvSpPr>
              <p:cNvPr id="53" name="Oval 52">
                <a:extLst>
                  <a:ext uri="{FF2B5EF4-FFF2-40B4-BE49-F238E27FC236}">
                    <a16:creationId xmlns:a16="http://schemas.microsoft.com/office/drawing/2014/main" id="{CE41A461-DDFC-D32C-649A-EFE2274101A6}"/>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54" name="Freeform 334">
                <a:extLst>
                  <a:ext uri="{FF2B5EF4-FFF2-40B4-BE49-F238E27FC236}">
                    <a16:creationId xmlns:a16="http://schemas.microsoft.com/office/drawing/2014/main" id="{4D1C10FC-73CD-B78F-D206-CAB780962D61}"/>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pic>
        <p:nvPicPr>
          <p:cNvPr id="6" name="Billede 5" descr="Et billede, der indeholder skitse, tegning, Stregtegning, clipart&#10;&#10;Indhold genereret af kunstig intelligens kan være forkert.">
            <a:extLst>
              <a:ext uri="{FF2B5EF4-FFF2-40B4-BE49-F238E27FC236}">
                <a16:creationId xmlns:a16="http://schemas.microsoft.com/office/drawing/2014/main" id="{FF0760B0-D202-154E-933B-3E5B53F0180E}"/>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8359166" y="1976247"/>
            <a:ext cx="3787497" cy="3787497"/>
          </a:xfrm>
          <a:prstGeom prst="rect">
            <a:avLst/>
          </a:prstGeom>
        </p:spPr>
      </p:pic>
      <p:sp>
        <p:nvSpPr>
          <p:cNvPr id="2" name="TextBox 1">
            <a:extLst>
              <a:ext uri="{FF2B5EF4-FFF2-40B4-BE49-F238E27FC236}">
                <a16:creationId xmlns:a16="http://schemas.microsoft.com/office/drawing/2014/main" id="{9648127E-DE36-7413-BECE-87FAC230E56C}"/>
              </a:ext>
            </a:extLst>
          </p:cNvPr>
          <p:cNvSpPr txBox="1"/>
          <p:nvPr/>
        </p:nvSpPr>
        <p:spPr>
          <a:xfrm>
            <a:off x="244548" y="6337005"/>
            <a:ext cx="6188149" cy="469937"/>
          </a:xfrm>
          <a:prstGeom prst="rect">
            <a:avLst/>
          </a:prstGeom>
          <a:noFill/>
        </p:spPr>
        <p:txBody>
          <a:bodyPr wrap="square" rtlCol="0">
            <a:spAutoFit/>
          </a:bodyPr>
          <a:lstStyle/>
          <a:p>
            <a:r>
              <a:rPr lang="da-DK" dirty="0"/>
              <a:t>Kilde: ICD-11 ADHD Reference (WHO):  </a:t>
            </a:r>
            <a:r>
              <a:rPr lang="da-DK" dirty="0">
                <a:hlinkClick r:id="rId4"/>
              </a:rPr>
              <a:t>https://icd.who.int/browse11/l-m/en#/http://id.who.int/icd/entity/252164488</a:t>
            </a:r>
            <a:endParaRPr lang="da-DK" dirty="0"/>
          </a:p>
          <a:p>
            <a:endParaRPr lang="da-DK" dirty="0"/>
          </a:p>
          <a:p>
            <a:endParaRPr lang="en-DK" dirty="0"/>
          </a:p>
        </p:txBody>
      </p:sp>
    </p:spTree>
    <p:extLst>
      <p:ext uri="{BB962C8B-B14F-4D97-AF65-F5344CB8AC3E}">
        <p14:creationId xmlns:p14="http://schemas.microsoft.com/office/powerpoint/2010/main" val="332011892"/>
      </p:ext>
    </p:extLst>
  </p:cSld>
  <p:clrMapOvr>
    <a:masterClrMapping/>
  </p:clrMapOvr>
  <p:transition spd="slow">
    <p:push dir="u"/>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AE7F-120C-0500-C3C9-18103C786BAF}"/>
            </a:ext>
          </a:extLst>
        </p:cNvPr>
        <p:cNvGrpSpPr/>
        <p:nvPr/>
      </p:nvGrpSpPr>
      <p:grpSpPr>
        <a:xfrm>
          <a:off x="0" y="0"/>
          <a:ext cx="0" cy="0"/>
          <a:chOff x="0" y="0"/>
          <a:chExt cx="0" cy="0"/>
        </a:xfrm>
      </p:grpSpPr>
      <p:sp>
        <p:nvSpPr>
          <p:cNvPr id="2" name="Rectangle 10">
            <a:extLst>
              <a:ext uri="{FF2B5EF4-FFF2-40B4-BE49-F238E27FC236}">
                <a16:creationId xmlns:a16="http://schemas.microsoft.com/office/drawing/2014/main" id="{0465A086-6201-C653-DCD4-CCC7671BC6F2}"/>
              </a:ext>
            </a:extLst>
          </p:cNvPr>
          <p:cNvSpPr/>
          <p:nvPr/>
        </p:nvSpPr>
        <p:spPr>
          <a:xfrm>
            <a:off x="2" y="0"/>
            <a:ext cx="4562474" cy="60579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D89BFE90-68F7-9D43-28F9-EB1CAF23541B}"/>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latin typeface="Calibri" panose="020F0502020204030204" pitchFamily="34" charset="0"/>
                <a:ea typeface="Calibri" panose="020F0502020204030204" pitchFamily="34" charset="0"/>
                <a:cs typeface="Calibri" panose="020F0502020204030204" pitchFamily="34" charset="0"/>
              </a:rPr>
              <a:t>ADHD og ADD</a:t>
            </a:r>
            <a:endParaRPr lang="da-DK" sz="3600"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Pladsholder til indhold 3">
            <a:extLst>
              <a:ext uri="{FF2B5EF4-FFF2-40B4-BE49-F238E27FC236}">
                <a16:creationId xmlns:a16="http://schemas.microsoft.com/office/drawing/2014/main" id="{A36D7EC2-B590-2CBE-0986-936F4F80248E}"/>
              </a:ext>
            </a:extLst>
          </p:cNvPr>
          <p:cNvGraphicFramePr>
            <a:graphicFrameLocks/>
          </p:cNvGraphicFramePr>
          <p:nvPr>
            <p:extLst>
              <p:ext uri="{D42A27DB-BD31-4B8C-83A1-F6EECF244321}">
                <p14:modId xmlns:p14="http://schemas.microsoft.com/office/powerpoint/2010/main" val="259887332"/>
              </p:ext>
            </p:extLst>
          </p:nvPr>
        </p:nvGraphicFramePr>
        <p:xfrm>
          <a:off x="500860" y="1430338"/>
          <a:ext cx="4061615" cy="4627560"/>
        </p:xfrm>
        <a:graphic>
          <a:graphicData uri="http://schemas.openxmlformats.org/drawingml/2006/table">
            <a:tbl>
              <a:tblPr/>
              <a:tblGrid>
                <a:gridCol w="4061615">
                  <a:extLst>
                    <a:ext uri="{9D8B030D-6E8A-4147-A177-3AD203B41FA5}">
                      <a16:colId xmlns:a16="http://schemas.microsoft.com/office/drawing/2014/main" val="2259181694"/>
                    </a:ext>
                  </a:extLst>
                </a:gridCol>
              </a:tblGrid>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bg1"/>
                          </a:solidFill>
                          <a:latin typeface="+mn-lt"/>
                          <a:ea typeface="+mn-ea"/>
                          <a:cs typeface="+mn-cs"/>
                        </a:rPr>
                        <a:t>FUNKTION</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Opmærksomhedsproblemer</a:t>
                      </a:r>
                    </a:p>
                  </a:txBody>
                  <a:tcPr marL="70939" marR="70939" marT="35469" marB="35469" anchor="ctr">
                    <a:lnL>
                      <a:noFill/>
                    </a:lnL>
                    <a:lnR>
                      <a:noFill/>
                    </a:lnR>
                    <a:lnT>
                      <a:noFill/>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Hyperaktivitet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Impulsivitet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Distræthed</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Svær ved at følge instruktioner</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Har svært ved at sidde stille</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Dagdrømmeri</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Problemer med tidsstyring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Taler meget</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Virker rastløs og utålmodig</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252000" indent="-252000" algn="l" defTabSz="415778" rtl="0" eaLnBrk="1" latinLnBrk="0" hangingPunct="1">
                        <a:spcAft>
                          <a:spcPts val="600"/>
                        </a:spcAft>
                        <a:buClr>
                          <a:srgbClr val="70578B"/>
                        </a:buClr>
                        <a:buFont typeface="Arial" panose="020B0604020202020204" pitchFamily="34" charset="0"/>
                        <a:buChar char="•"/>
                      </a:pPr>
                      <a:r>
                        <a:rPr lang="da-DK" sz="1400" kern="1200" dirty="0">
                          <a:solidFill>
                            <a:schemeClr val="tx1">
                              <a:lumMod val="65000"/>
                              <a:lumOff val="35000"/>
                            </a:schemeClr>
                          </a:solidFill>
                          <a:latin typeface="+mn-lt"/>
                          <a:ea typeface="+mn-ea"/>
                          <a:cs typeface="+mn-cs"/>
                        </a:rPr>
                        <a:t>Glemmer ting og mister overblik</a:t>
                      </a:r>
                    </a:p>
                  </a:txBody>
                  <a:tcPr marL="70939" marR="70939" marT="35469" marB="35469" anchor="ctr">
                    <a:lnL>
                      <a:noFill/>
                    </a:lnL>
                    <a:lnR>
                      <a:noFill/>
                    </a:lnR>
                    <a:lnT w="3175" cap="flat" cmpd="sng" algn="ctr">
                      <a:solidFill>
                        <a:schemeClr val="bg1">
                          <a:lumMod val="85000"/>
                        </a:schemeClr>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sp>
        <p:nvSpPr>
          <p:cNvPr id="8" name="Rectangle 1">
            <a:extLst>
              <a:ext uri="{FF2B5EF4-FFF2-40B4-BE49-F238E27FC236}">
                <a16:creationId xmlns:a16="http://schemas.microsoft.com/office/drawing/2014/main" id="{F4C65BEB-F71B-92EF-131B-691897E94CA6}"/>
              </a:ext>
            </a:extLst>
          </p:cNvPr>
          <p:cNvSpPr>
            <a:spLocks noChangeArrowheads="1"/>
          </p:cNvSpPr>
          <p:nvPr/>
        </p:nvSpPr>
        <p:spPr bwMode="auto">
          <a:xfrm>
            <a:off x="488555" y="6030421"/>
            <a:ext cx="1121489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914377" eaLnBrk="0" fontAlgn="base" hangingPunct="0">
              <a:spcBef>
                <a:spcPct val="0"/>
              </a:spcBef>
              <a:spcAft>
                <a:spcPct val="0"/>
              </a:spcAft>
            </a:pPr>
            <a:r>
              <a:rPr lang="da-DK" altLang="da-DK" sz="1400" b="1" dirty="0">
                <a:latin typeface="Calibri" panose="020F0502020204030204" pitchFamily="34" charset="0"/>
                <a:ea typeface="Calibri" panose="020F0502020204030204" pitchFamily="34" charset="0"/>
                <a:cs typeface="Calibri" panose="020F0502020204030204" pitchFamily="34" charset="0"/>
              </a:rPr>
              <a:t>ADHD</a:t>
            </a:r>
            <a:r>
              <a:rPr lang="da-DK" altLang="da-DK" sz="1400" dirty="0">
                <a:latin typeface="Calibri" panose="020F0502020204030204" pitchFamily="34" charset="0"/>
                <a:ea typeface="Calibri" panose="020F0502020204030204" pitchFamily="34" charset="0"/>
                <a:cs typeface="Calibri" panose="020F0502020204030204" pitchFamily="34" charset="0"/>
              </a:rPr>
              <a:t> er ofte forbundet med </a:t>
            </a:r>
            <a:r>
              <a:rPr lang="da-DK" altLang="da-DK" sz="1400" b="1" dirty="0">
                <a:latin typeface="Calibri" panose="020F0502020204030204" pitchFamily="34" charset="0"/>
                <a:ea typeface="Calibri" panose="020F0502020204030204" pitchFamily="34" charset="0"/>
                <a:cs typeface="Calibri" panose="020F0502020204030204" pitchFamily="34" charset="0"/>
              </a:rPr>
              <a:t>fysisk uro, snakken, rastløshed og impulsive handlinger</a:t>
            </a:r>
            <a:r>
              <a:rPr lang="da-DK" altLang="da-DK" sz="1400" dirty="0">
                <a:latin typeface="Calibri" panose="020F0502020204030204" pitchFamily="34" charset="0"/>
                <a:ea typeface="Calibri" panose="020F0502020204030204" pitchFamily="34" charset="0"/>
                <a:cs typeface="Calibri" panose="020F0502020204030204" pitchFamily="34" charset="0"/>
              </a:rPr>
              <a:t>. </a:t>
            </a:r>
          </a:p>
          <a:p>
            <a:pPr defTabSz="914377" eaLnBrk="0" fontAlgn="base" hangingPunct="0">
              <a:spcBef>
                <a:spcPct val="0"/>
              </a:spcBef>
              <a:spcAft>
                <a:spcPct val="0"/>
              </a:spcAft>
            </a:pPr>
            <a:r>
              <a:rPr lang="da-DK" altLang="da-DK" sz="1400" b="1" dirty="0">
                <a:latin typeface="Calibri" panose="020F0502020204030204" pitchFamily="34" charset="0"/>
                <a:ea typeface="Calibri" panose="020F0502020204030204" pitchFamily="34" charset="0"/>
                <a:cs typeface="Calibri" panose="020F0502020204030204" pitchFamily="34" charset="0"/>
              </a:rPr>
              <a:t>ADD</a:t>
            </a:r>
            <a:r>
              <a:rPr lang="da-DK" altLang="da-DK" sz="1400" dirty="0">
                <a:latin typeface="Calibri" panose="020F0502020204030204" pitchFamily="34" charset="0"/>
                <a:ea typeface="Calibri" panose="020F0502020204030204" pitchFamily="34" charset="0"/>
                <a:cs typeface="Calibri" panose="020F0502020204030204" pitchFamily="34" charset="0"/>
              </a:rPr>
              <a:t> (ADHD, uopmærksom type) er </a:t>
            </a:r>
            <a:r>
              <a:rPr lang="da-DK" altLang="da-DK" sz="1400" b="1" dirty="0">
                <a:latin typeface="Calibri" panose="020F0502020204030204" pitchFamily="34" charset="0"/>
                <a:ea typeface="Calibri" panose="020F0502020204030204" pitchFamily="34" charset="0"/>
                <a:cs typeface="Calibri" panose="020F0502020204030204" pitchFamily="34" charset="0"/>
              </a:rPr>
              <a:t>mere indadvendt, rolig, dagdrømmende og glemsom</a:t>
            </a:r>
            <a:r>
              <a:rPr lang="da-DK" altLang="da-DK" sz="1400" dirty="0">
                <a:latin typeface="Calibri" panose="020F0502020204030204" pitchFamily="34" charset="0"/>
                <a:ea typeface="Calibri" panose="020F0502020204030204" pitchFamily="34" charset="0"/>
                <a:cs typeface="Calibri" panose="020F0502020204030204" pitchFamily="34" charset="0"/>
              </a:rPr>
              <a:t>. </a:t>
            </a:r>
          </a:p>
        </p:txBody>
      </p:sp>
      <p:sp>
        <p:nvSpPr>
          <p:cNvPr id="14" name="Rectangle 13">
            <a:extLst>
              <a:ext uri="{FF2B5EF4-FFF2-40B4-BE49-F238E27FC236}">
                <a16:creationId xmlns:a16="http://schemas.microsoft.com/office/drawing/2014/main" id="{7DF79C53-267F-1B91-1839-019D399B4CB1}"/>
              </a:ext>
            </a:extLst>
          </p:cNvPr>
          <p:cNvSpPr/>
          <p:nvPr/>
        </p:nvSpPr>
        <p:spPr>
          <a:xfrm>
            <a:off x="4647935" y="1803400"/>
            <a:ext cx="3491177" cy="425450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defRPr/>
            </a:pPr>
            <a:endParaRPr lang="da-DK"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D110EBC4-63AB-5258-9C9F-8A2E9110F326}"/>
              </a:ext>
            </a:extLst>
          </p:cNvPr>
          <p:cNvSpPr/>
          <p:nvPr/>
        </p:nvSpPr>
        <p:spPr>
          <a:xfrm>
            <a:off x="8224573" y="1803400"/>
            <a:ext cx="3491177" cy="42545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2" name="Pladsholder til indhold 3">
            <a:extLst>
              <a:ext uri="{FF2B5EF4-FFF2-40B4-BE49-F238E27FC236}">
                <a16:creationId xmlns:a16="http://schemas.microsoft.com/office/drawing/2014/main" id="{DECE4D0C-AE73-E7AD-A3AA-F5DFB77DDAD3}"/>
              </a:ext>
            </a:extLst>
          </p:cNvPr>
          <p:cNvGraphicFramePr>
            <a:graphicFrameLocks/>
          </p:cNvGraphicFramePr>
          <p:nvPr>
            <p:extLst>
              <p:ext uri="{D42A27DB-BD31-4B8C-83A1-F6EECF244321}">
                <p14:modId xmlns:p14="http://schemas.microsoft.com/office/powerpoint/2010/main" val="3135084858"/>
              </p:ext>
            </p:extLst>
          </p:nvPr>
        </p:nvGraphicFramePr>
        <p:xfrm>
          <a:off x="4647937" y="1430338"/>
          <a:ext cx="3491176" cy="4627560"/>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ADHD (KOMBINERET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NOGLE GANGE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aphicFrame>
        <p:nvGraphicFramePr>
          <p:cNvPr id="24" name="Pladsholder til indhold 3">
            <a:extLst>
              <a:ext uri="{FF2B5EF4-FFF2-40B4-BE49-F238E27FC236}">
                <a16:creationId xmlns:a16="http://schemas.microsoft.com/office/drawing/2014/main" id="{4CF32028-C8C8-8649-99B5-E1B5B57E0F25}"/>
              </a:ext>
            </a:extLst>
          </p:cNvPr>
          <p:cNvGraphicFramePr>
            <a:graphicFrameLocks/>
          </p:cNvGraphicFramePr>
          <p:nvPr>
            <p:extLst>
              <p:ext uri="{D42A27DB-BD31-4B8C-83A1-F6EECF244321}">
                <p14:modId xmlns:p14="http://schemas.microsoft.com/office/powerpoint/2010/main" val="1009748428"/>
              </p:ext>
            </p:extLst>
          </p:nvPr>
        </p:nvGraphicFramePr>
        <p:xfrm>
          <a:off x="8224573" y="1430338"/>
          <a:ext cx="3491176" cy="4627560"/>
        </p:xfrm>
        <a:graphic>
          <a:graphicData uri="http://schemas.openxmlformats.org/drawingml/2006/table">
            <a:tbl>
              <a:tblPr/>
              <a:tblGrid>
                <a:gridCol w="3491176">
                  <a:extLst>
                    <a:ext uri="{9D8B030D-6E8A-4147-A177-3AD203B41FA5}">
                      <a16:colId xmlns:a16="http://schemas.microsoft.com/office/drawing/2014/main" val="2259181694"/>
                    </a:ext>
                  </a:extLst>
                </a:gridCol>
              </a:tblGrid>
              <a:tr h="385630">
                <a:tc>
                  <a:txBody>
                    <a:bodyPr/>
                    <a:lstStyle/>
                    <a:p>
                      <a:pPr>
                        <a:spcAft>
                          <a:spcPts val="600"/>
                        </a:spcAft>
                        <a:buClr>
                          <a:srgbClr val="70578B"/>
                        </a:buClr>
                        <a:defRPr/>
                      </a:pPr>
                      <a:r>
                        <a:rPr lang="da-DK" sz="1400" dirty="0">
                          <a:solidFill>
                            <a:schemeClr val="bg1"/>
                          </a:solidFill>
                        </a:rPr>
                        <a:t>ADD (ADHD, UOPMÆRKSOM TYPE)</a:t>
                      </a:r>
                    </a:p>
                  </a:txBody>
                  <a:tcPr marL="70939" marR="70939" marT="35469" marB="35469" anchor="ctr">
                    <a:lnL>
                      <a:noFill/>
                    </a:lnL>
                    <a:lnR>
                      <a:noFill/>
                    </a:lnR>
                    <a:lnT>
                      <a:noFill/>
                    </a:lnT>
                    <a:lnB>
                      <a:noFill/>
                    </a:lnB>
                    <a:solidFill>
                      <a:srgbClr val="70578B"/>
                    </a:solidFill>
                  </a:tcPr>
                </a:tc>
                <a:extLst>
                  <a:ext uri="{0D108BD9-81ED-4DB2-BD59-A6C34878D82A}">
                    <a16:rowId xmlns:a16="http://schemas.microsoft.com/office/drawing/2014/main" val="40479526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a:noFill/>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1768950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170149795"/>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 ELLER MILDT</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05812828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268341670"/>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084122883"/>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061594302"/>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MEGET OFTE</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42661088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1413507098"/>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3313297227"/>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NEJ</a:t>
                      </a:r>
                    </a:p>
                  </a:txBody>
                  <a:tcPr marL="457200" marR="0" marT="0" marB="0" anchor="ctr">
                    <a:lnL>
                      <a:noFill/>
                    </a:lnL>
                    <a:lnR>
                      <a:noFill/>
                    </a:lnR>
                    <a:lnT w="3175" cap="flat" cmpd="sng" algn="ctr">
                      <a:solidFill>
                        <a:srgbClr val="E5DBF2"/>
                      </a:solidFill>
                      <a:prstDash val="solid"/>
                      <a:round/>
                      <a:headEnd type="none" w="med" len="med"/>
                      <a:tailEnd type="none" w="med" len="med"/>
                    </a:lnT>
                    <a:lnB w="3175" cap="flat" cmpd="sng" algn="ctr">
                      <a:solidFill>
                        <a:srgbClr val="E5DBF2"/>
                      </a:solidFill>
                      <a:prstDash val="solid"/>
                      <a:round/>
                      <a:headEnd type="none" w="med" len="med"/>
                      <a:tailEnd type="none" w="med" len="med"/>
                    </a:lnB>
                    <a:noFill/>
                  </a:tcPr>
                </a:tc>
                <a:extLst>
                  <a:ext uri="{0D108BD9-81ED-4DB2-BD59-A6C34878D82A}">
                    <a16:rowId xmlns:a16="http://schemas.microsoft.com/office/drawing/2014/main" val="2665273184"/>
                  </a:ext>
                </a:extLst>
              </a:tr>
              <a:tr h="385630">
                <a:tc>
                  <a:txBody>
                    <a:bodyPr/>
                    <a:lstStyle/>
                    <a:p>
                      <a:pPr marL="0" indent="0" algn="l" defTabSz="415778" rtl="0" eaLnBrk="1" latinLnBrk="0" hangingPunct="1">
                        <a:spcAft>
                          <a:spcPts val="600"/>
                        </a:spcAft>
                        <a:buClr>
                          <a:srgbClr val="70578B"/>
                        </a:buClr>
                        <a:buFont typeface="Arial" panose="020B0604020202020204" pitchFamily="34" charset="0"/>
                        <a:buNone/>
                      </a:pPr>
                      <a:r>
                        <a:rPr lang="da-DK" sz="1400" kern="1200" dirty="0">
                          <a:solidFill>
                            <a:schemeClr val="tx1">
                              <a:lumMod val="65000"/>
                              <a:lumOff val="35000"/>
                            </a:schemeClr>
                          </a:solidFill>
                          <a:latin typeface="+mn-lt"/>
                          <a:ea typeface="+mn-ea"/>
                          <a:cs typeface="+mn-cs"/>
                        </a:rPr>
                        <a:t>JA</a:t>
                      </a:r>
                    </a:p>
                  </a:txBody>
                  <a:tcPr marL="457200" marR="0" marT="0" marB="0" anchor="ctr">
                    <a:lnL>
                      <a:noFill/>
                    </a:lnL>
                    <a:lnR>
                      <a:noFill/>
                    </a:lnR>
                    <a:lnT w="3175" cap="flat" cmpd="sng" algn="ctr">
                      <a:solidFill>
                        <a:srgbClr val="E5DBF2"/>
                      </a:solidFill>
                      <a:prstDash val="solid"/>
                      <a:round/>
                      <a:headEnd type="none" w="med" len="med"/>
                      <a:tailEnd type="none" w="med" len="med"/>
                    </a:lnT>
                    <a:lnB>
                      <a:noFill/>
                    </a:lnB>
                    <a:noFill/>
                  </a:tcPr>
                </a:tc>
                <a:extLst>
                  <a:ext uri="{0D108BD9-81ED-4DB2-BD59-A6C34878D82A}">
                    <a16:rowId xmlns:a16="http://schemas.microsoft.com/office/drawing/2014/main" val="3603331335"/>
                  </a:ext>
                </a:extLst>
              </a:tr>
            </a:tbl>
          </a:graphicData>
        </a:graphic>
      </p:graphicFrame>
      <p:grpSp>
        <p:nvGrpSpPr>
          <p:cNvPr id="20" name="Gruppe 19">
            <a:extLst>
              <a:ext uri="{FF2B5EF4-FFF2-40B4-BE49-F238E27FC236}">
                <a16:creationId xmlns:a16="http://schemas.microsoft.com/office/drawing/2014/main" id="{485A1C85-5992-5C74-3354-57E4177DC527}"/>
              </a:ext>
            </a:extLst>
          </p:cNvPr>
          <p:cNvGrpSpPr/>
          <p:nvPr/>
        </p:nvGrpSpPr>
        <p:grpSpPr>
          <a:xfrm>
            <a:off x="4762516" y="1885786"/>
            <a:ext cx="256669" cy="4051721"/>
            <a:chOff x="4762516" y="1885786"/>
            <a:chExt cx="256669" cy="4051721"/>
          </a:xfrm>
        </p:grpSpPr>
        <p:pic>
          <p:nvPicPr>
            <p:cNvPr id="5" name="Grafik 4" descr="Tommelfingeren opad med massiv udfyldning">
              <a:extLst>
                <a:ext uri="{FF2B5EF4-FFF2-40B4-BE49-F238E27FC236}">
                  <a16:creationId xmlns:a16="http://schemas.microsoft.com/office/drawing/2014/main" id="{8BB6DA3C-CE58-A050-8719-D98BB71499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6" name="Grafik 5" descr="Tommelfingeren opad med massiv udfyldning">
              <a:extLst>
                <a:ext uri="{FF2B5EF4-FFF2-40B4-BE49-F238E27FC236}">
                  <a16:creationId xmlns:a16="http://schemas.microsoft.com/office/drawing/2014/main" id="{AA0128F6-ACEF-0752-C1D9-7D4D1B68B3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258848"/>
              <a:ext cx="256669" cy="256669"/>
            </a:xfrm>
            <a:prstGeom prst="rect">
              <a:avLst/>
            </a:prstGeom>
          </p:spPr>
        </p:pic>
        <p:pic>
          <p:nvPicPr>
            <p:cNvPr id="7" name="Grafik 6" descr="Tommelfingeren opad med massiv udfyldning">
              <a:extLst>
                <a:ext uri="{FF2B5EF4-FFF2-40B4-BE49-F238E27FC236}">
                  <a16:creationId xmlns:a16="http://schemas.microsoft.com/office/drawing/2014/main" id="{230CE6DB-216A-FAF0-74C5-241F14988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2652759"/>
              <a:ext cx="256669" cy="256669"/>
            </a:xfrm>
            <a:prstGeom prst="rect">
              <a:avLst/>
            </a:prstGeom>
          </p:spPr>
        </p:pic>
        <p:pic>
          <p:nvPicPr>
            <p:cNvPr id="9" name="Grafik 8" descr="Tommelfingeren opad med massiv udfyldning">
              <a:extLst>
                <a:ext uri="{FF2B5EF4-FFF2-40B4-BE49-F238E27FC236}">
                  <a16:creationId xmlns:a16="http://schemas.microsoft.com/office/drawing/2014/main" id="{356E0412-85C9-4D0F-DC04-1F452F685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11" name="Grafik 10" descr="Tommelfingeren opad med massiv udfyldning">
              <a:extLst>
                <a:ext uri="{FF2B5EF4-FFF2-40B4-BE49-F238E27FC236}">
                  <a16:creationId xmlns:a16="http://schemas.microsoft.com/office/drawing/2014/main" id="{4EB82B37-25BD-5603-9224-68C1D4BA43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12" name="Grafik 11" descr="Tommelfingeren opad med massiv udfyldning">
              <a:extLst>
                <a:ext uri="{FF2B5EF4-FFF2-40B4-BE49-F238E27FC236}">
                  <a16:creationId xmlns:a16="http://schemas.microsoft.com/office/drawing/2014/main" id="{3B04667D-8AC2-3186-DCA3-EEB6BB7704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788724"/>
              <a:ext cx="256669" cy="256669"/>
            </a:xfrm>
            <a:prstGeom prst="rect">
              <a:avLst/>
            </a:prstGeom>
          </p:spPr>
        </p:pic>
        <p:pic>
          <p:nvPicPr>
            <p:cNvPr id="13" name="Grafik 12" descr="Tommelfingeren opad med massiv udfyldning">
              <a:extLst>
                <a:ext uri="{FF2B5EF4-FFF2-40B4-BE49-F238E27FC236}">
                  <a16:creationId xmlns:a16="http://schemas.microsoft.com/office/drawing/2014/main" id="{F6B3D498-AD44-27B3-F2A6-240814C2C8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16" name="Grafik 15" descr="Tommelfingeren opad med massiv udfyldning">
              <a:extLst>
                <a:ext uri="{FF2B5EF4-FFF2-40B4-BE49-F238E27FC236}">
                  <a16:creationId xmlns:a16="http://schemas.microsoft.com/office/drawing/2014/main" id="{33BBC15F-749D-FFD5-345B-18CC66A376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945538"/>
              <a:ext cx="256669" cy="256669"/>
            </a:xfrm>
            <a:prstGeom prst="rect">
              <a:avLst/>
            </a:prstGeom>
          </p:spPr>
        </p:pic>
        <p:pic>
          <p:nvPicPr>
            <p:cNvPr id="17" name="Grafik 16" descr="Tommelfingeren opad med massiv udfyldning">
              <a:extLst>
                <a:ext uri="{FF2B5EF4-FFF2-40B4-BE49-F238E27FC236}">
                  <a16:creationId xmlns:a16="http://schemas.microsoft.com/office/drawing/2014/main" id="{C9872ABF-BC71-D8DD-797E-2A5826F1C9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307776"/>
              <a:ext cx="256669" cy="256669"/>
            </a:xfrm>
            <a:prstGeom prst="rect">
              <a:avLst/>
            </a:prstGeom>
          </p:spPr>
        </p:pic>
        <p:pic>
          <p:nvPicPr>
            <p:cNvPr id="18" name="Grafik 17" descr="Tommelfingeren opad med massiv udfyldning">
              <a:extLst>
                <a:ext uri="{FF2B5EF4-FFF2-40B4-BE49-F238E27FC236}">
                  <a16:creationId xmlns:a16="http://schemas.microsoft.com/office/drawing/2014/main" id="{D4DFC3B9-EB54-DAD6-EADC-BCD6EC557E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19" name="Grafik 18" descr="Tommelfingeren opad med massiv udfyldning">
              <a:extLst>
                <a:ext uri="{FF2B5EF4-FFF2-40B4-BE49-F238E27FC236}">
                  <a16:creationId xmlns:a16="http://schemas.microsoft.com/office/drawing/2014/main" id="{0F7A8E6D-3B3C-064A-F2CE-EEADDFE65A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2516" y="4177254"/>
              <a:ext cx="256669" cy="256669"/>
            </a:xfrm>
            <a:prstGeom prst="rect">
              <a:avLst/>
            </a:prstGeom>
          </p:spPr>
        </p:pic>
      </p:grpSp>
      <p:grpSp>
        <p:nvGrpSpPr>
          <p:cNvPr id="23" name="Gruppe 22">
            <a:extLst>
              <a:ext uri="{FF2B5EF4-FFF2-40B4-BE49-F238E27FC236}">
                <a16:creationId xmlns:a16="http://schemas.microsoft.com/office/drawing/2014/main" id="{392EE923-73D4-72ED-BC72-176C16AEDF2A}"/>
              </a:ext>
            </a:extLst>
          </p:cNvPr>
          <p:cNvGrpSpPr/>
          <p:nvPr/>
        </p:nvGrpSpPr>
        <p:grpSpPr>
          <a:xfrm>
            <a:off x="8314419" y="1885786"/>
            <a:ext cx="256669" cy="4051721"/>
            <a:chOff x="4762516" y="1885786"/>
            <a:chExt cx="256669" cy="4051721"/>
          </a:xfrm>
        </p:grpSpPr>
        <p:pic>
          <p:nvPicPr>
            <p:cNvPr id="26" name="Grafik 25" descr="Tommelfingeren opad med massiv udfyldning">
              <a:extLst>
                <a:ext uri="{FF2B5EF4-FFF2-40B4-BE49-F238E27FC236}">
                  <a16:creationId xmlns:a16="http://schemas.microsoft.com/office/drawing/2014/main" id="{D25A572A-8202-C62D-941A-C20A3814F2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1885786"/>
              <a:ext cx="256669" cy="256669"/>
            </a:xfrm>
            <a:prstGeom prst="rect">
              <a:avLst/>
            </a:prstGeom>
          </p:spPr>
        </p:pic>
        <p:pic>
          <p:nvPicPr>
            <p:cNvPr id="38" name="Grafik 37" descr="Tommelfingeren opad med massiv udfyldning">
              <a:extLst>
                <a:ext uri="{FF2B5EF4-FFF2-40B4-BE49-F238E27FC236}">
                  <a16:creationId xmlns:a16="http://schemas.microsoft.com/office/drawing/2014/main" id="{FE2A4B8A-9C7B-B463-75E9-C109437226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025821"/>
              <a:ext cx="256669" cy="256669"/>
            </a:xfrm>
            <a:prstGeom prst="rect">
              <a:avLst/>
            </a:prstGeom>
          </p:spPr>
        </p:pic>
        <p:pic>
          <p:nvPicPr>
            <p:cNvPr id="39" name="Grafik 38" descr="Tommelfingeren opad med massiv udfyldning">
              <a:extLst>
                <a:ext uri="{FF2B5EF4-FFF2-40B4-BE49-F238E27FC236}">
                  <a16:creationId xmlns:a16="http://schemas.microsoft.com/office/drawing/2014/main" id="{635F9B4D-2284-C218-EE11-D002176E67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3415662"/>
              <a:ext cx="256669" cy="256669"/>
            </a:xfrm>
            <a:prstGeom prst="rect">
              <a:avLst/>
            </a:prstGeom>
          </p:spPr>
        </p:pic>
        <p:pic>
          <p:nvPicPr>
            <p:cNvPr id="43" name="Grafik 42" descr="Tommelfingeren opad med massiv udfyldning">
              <a:extLst>
                <a:ext uri="{FF2B5EF4-FFF2-40B4-BE49-F238E27FC236}">
                  <a16:creationId xmlns:a16="http://schemas.microsoft.com/office/drawing/2014/main" id="{2A668B74-793C-B198-4C5C-FB70304203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572476"/>
              <a:ext cx="256669" cy="256669"/>
            </a:xfrm>
            <a:prstGeom prst="rect">
              <a:avLst/>
            </a:prstGeom>
          </p:spPr>
        </p:pic>
        <p:pic>
          <p:nvPicPr>
            <p:cNvPr id="46" name="Grafik 45" descr="Tommelfingeren opad med massiv udfyldning">
              <a:extLst>
                <a:ext uri="{FF2B5EF4-FFF2-40B4-BE49-F238E27FC236}">
                  <a16:creationId xmlns:a16="http://schemas.microsoft.com/office/drawing/2014/main" id="{F09A58E8-A5C2-73FD-3F8E-28BD6A0855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5680838"/>
              <a:ext cx="256669" cy="256669"/>
            </a:xfrm>
            <a:prstGeom prst="rect">
              <a:avLst/>
            </a:prstGeom>
          </p:spPr>
        </p:pic>
        <p:pic>
          <p:nvPicPr>
            <p:cNvPr id="47" name="Grafik 46" descr="Tommelfingeren opad med massiv udfyldning">
              <a:extLst>
                <a:ext uri="{FF2B5EF4-FFF2-40B4-BE49-F238E27FC236}">
                  <a16:creationId xmlns:a16="http://schemas.microsoft.com/office/drawing/2014/main" id="{6FB21B90-E546-FB4A-45CA-EF7AB1A764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16" y="4177254"/>
              <a:ext cx="256669" cy="256669"/>
            </a:xfrm>
            <a:prstGeom prst="rect">
              <a:avLst/>
            </a:prstGeom>
          </p:spPr>
        </p:pic>
      </p:grpSp>
      <p:grpSp>
        <p:nvGrpSpPr>
          <p:cNvPr id="32" name="Gruppe 31">
            <a:extLst>
              <a:ext uri="{FF2B5EF4-FFF2-40B4-BE49-F238E27FC236}">
                <a16:creationId xmlns:a16="http://schemas.microsoft.com/office/drawing/2014/main" id="{76F8E8DF-29A1-DB8E-4895-B8ACE4367F06}"/>
              </a:ext>
            </a:extLst>
          </p:cNvPr>
          <p:cNvGrpSpPr/>
          <p:nvPr/>
        </p:nvGrpSpPr>
        <p:grpSpPr>
          <a:xfrm>
            <a:off x="8309048" y="2264638"/>
            <a:ext cx="273013" cy="3360511"/>
            <a:chOff x="8309048" y="2264638"/>
            <a:chExt cx="273013" cy="3360511"/>
          </a:xfrm>
        </p:grpSpPr>
        <p:pic>
          <p:nvPicPr>
            <p:cNvPr id="21" name="Grafik 20" descr="Tommelfinger ned med massiv udfyldning">
              <a:extLst>
                <a:ext uri="{FF2B5EF4-FFF2-40B4-BE49-F238E27FC236}">
                  <a16:creationId xmlns:a16="http://schemas.microsoft.com/office/drawing/2014/main" id="{4C26BD21-5AAA-6F53-CEB8-339600057D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5391" y="2680989"/>
              <a:ext cx="256670" cy="256670"/>
            </a:xfrm>
            <a:prstGeom prst="rect">
              <a:avLst/>
            </a:prstGeom>
          </p:spPr>
        </p:pic>
        <p:pic>
          <p:nvPicPr>
            <p:cNvPr id="25" name="Grafik 24" descr="Tommelfinger ned med massiv udfyldning">
              <a:extLst>
                <a:ext uri="{FF2B5EF4-FFF2-40B4-BE49-F238E27FC236}">
                  <a16:creationId xmlns:a16="http://schemas.microsoft.com/office/drawing/2014/main" id="{8342BB0B-879A-507D-07A8-794258993A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09048" y="2264638"/>
              <a:ext cx="256670" cy="256670"/>
            </a:xfrm>
            <a:prstGeom prst="rect">
              <a:avLst/>
            </a:prstGeom>
          </p:spPr>
        </p:pic>
        <p:pic>
          <p:nvPicPr>
            <p:cNvPr id="27" name="Grafik 26" descr="Tommelfinger ned med massiv udfyldning">
              <a:extLst>
                <a:ext uri="{FF2B5EF4-FFF2-40B4-BE49-F238E27FC236}">
                  <a16:creationId xmlns:a16="http://schemas.microsoft.com/office/drawing/2014/main" id="{780D1AA0-212B-1403-FA56-F0787DD77C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2683" y="3821696"/>
              <a:ext cx="256670" cy="256670"/>
            </a:xfrm>
            <a:prstGeom prst="rect">
              <a:avLst/>
            </a:prstGeom>
          </p:spPr>
        </p:pic>
        <p:pic>
          <p:nvPicPr>
            <p:cNvPr id="28" name="Grafik 27" descr="Tommelfinger ned med massiv udfyldning">
              <a:extLst>
                <a:ext uri="{FF2B5EF4-FFF2-40B4-BE49-F238E27FC236}">
                  <a16:creationId xmlns:a16="http://schemas.microsoft.com/office/drawing/2014/main" id="{33A14968-2C95-4B3A-7783-8237210186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22683" y="5368479"/>
              <a:ext cx="256670" cy="256670"/>
            </a:xfrm>
            <a:prstGeom prst="rect">
              <a:avLst/>
            </a:prstGeom>
          </p:spPr>
        </p:pic>
        <p:pic>
          <p:nvPicPr>
            <p:cNvPr id="31" name="Grafik 30" descr="Tommelfinger ned med massiv udfyldning">
              <a:extLst>
                <a:ext uri="{FF2B5EF4-FFF2-40B4-BE49-F238E27FC236}">
                  <a16:creationId xmlns:a16="http://schemas.microsoft.com/office/drawing/2014/main" id="{E8CE87FE-9C39-C1F9-432E-E8486EA810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4418" y="4995417"/>
              <a:ext cx="256670" cy="256670"/>
            </a:xfrm>
            <a:prstGeom prst="rect">
              <a:avLst/>
            </a:prstGeom>
          </p:spPr>
        </p:pic>
      </p:grpSp>
      <p:sp>
        <p:nvSpPr>
          <p:cNvPr id="3" name="TextBox 2">
            <a:extLst>
              <a:ext uri="{FF2B5EF4-FFF2-40B4-BE49-F238E27FC236}">
                <a16:creationId xmlns:a16="http://schemas.microsoft.com/office/drawing/2014/main" id="{36A7E935-FB41-9C82-8DFD-1B6FC8D0B4E3}"/>
              </a:ext>
            </a:extLst>
          </p:cNvPr>
          <p:cNvSpPr txBox="1"/>
          <p:nvPr/>
        </p:nvSpPr>
        <p:spPr>
          <a:xfrm>
            <a:off x="476250" y="6461308"/>
            <a:ext cx="6188149" cy="713400"/>
          </a:xfrm>
          <a:prstGeom prst="rect">
            <a:avLst/>
          </a:prstGeom>
          <a:noFill/>
        </p:spPr>
        <p:txBody>
          <a:bodyPr wrap="square" rtlCol="0">
            <a:spAutoFit/>
          </a:bodyPr>
          <a:lstStyle/>
          <a:p>
            <a:r>
              <a:rPr lang="en-US" dirty="0">
                <a:hlinkClick r:id="rId9"/>
              </a:rPr>
              <a:t>https://www.sundhed.dk/borger/patienthaandbogen/psyke-hos-boern/sygdomme/adhd/adhd-oversigt/</a:t>
            </a:r>
            <a:r>
              <a:rPr lang="en-US" dirty="0"/>
              <a:t> - </a:t>
            </a:r>
          </a:p>
          <a:p>
            <a:r>
              <a:rPr lang="da-DK" sz="900" dirty="0"/>
              <a:t>Kilde: ICD-11 ADHD Reference (WHO):  </a:t>
            </a:r>
            <a:r>
              <a:rPr lang="da-DK" sz="900" dirty="0">
                <a:hlinkClick r:id="rId10"/>
              </a:rPr>
              <a:t>https://icd.who.int/browse11/l-m/en#/http://id.who.int/icd/entity/252164488</a:t>
            </a:r>
            <a:endParaRPr lang="da-DK" sz="900" dirty="0"/>
          </a:p>
          <a:p>
            <a:pPr marL="158750" marR="0" lvl="0" algn="l" defTabSz="914400" rtl="0" eaLnBrk="1" fontAlgn="auto" latinLnBrk="0" hangingPunct="1">
              <a:lnSpc>
                <a:spcPct val="100000"/>
              </a:lnSpc>
              <a:spcBef>
                <a:spcPts val="0"/>
              </a:spcBef>
              <a:spcAft>
                <a:spcPts val="0"/>
              </a:spcAft>
              <a:buClr>
                <a:srgbClr val="000000"/>
              </a:buClr>
              <a:buSzPts val="1100"/>
              <a:tabLst/>
              <a:defRPr/>
            </a:pPr>
            <a:endParaRPr lang="da-DK" sz="600" dirty="0">
              <a:ea typeface="Calibri"/>
              <a:cs typeface="Calibri"/>
            </a:endParaRPr>
          </a:p>
          <a:p>
            <a:endParaRPr lang="en-US" dirty="0"/>
          </a:p>
          <a:p>
            <a:r>
              <a:rPr lang="en-US" dirty="0"/>
              <a:t> </a:t>
            </a:r>
            <a:endParaRPr lang="en-DK" dirty="0"/>
          </a:p>
        </p:txBody>
      </p:sp>
    </p:spTree>
    <p:extLst>
      <p:ext uri="{BB962C8B-B14F-4D97-AF65-F5344CB8AC3E}">
        <p14:creationId xmlns:p14="http://schemas.microsoft.com/office/powerpoint/2010/main" val="603995789"/>
      </p:ext>
    </p:extLst>
  </p:cSld>
  <p:clrMapOvr>
    <a:masterClrMapping/>
  </p:clrMapOvr>
  <p:transition spd="slow">
    <p:push dir="u"/>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7D99-09B7-BF64-362B-F5E27E566B5A}"/>
            </a:ext>
          </a:extLst>
        </p:cNvPr>
        <p:cNvGrpSpPr/>
        <p:nvPr/>
      </p:nvGrpSpPr>
      <p:grpSpPr>
        <a:xfrm>
          <a:off x="0" y="0"/>
          <a:ext cx="0" cy="0"/>
          <a:chOff x="0" y="0"/>
          <a:chExt cx="0" cy="0"/>
        </a:xfrm>
      </p:grpSpPr>
      <p:sp>
        <p:nvSpPr>
          <p:cNvPr id="12" name="Rectangle 1">
            <a:extLst>
              <a:ext uri="{FF2B5EF4-FFF2-40B4-BE49-F238E27FC236}">
                <a16:creationId xmlns:a16="http://schemas.microsoft.com/office/drawing/2014/main" id="{91756EB3-E227-7E4E-1198-2073293204B3}"/>
              </a:ext>
            </a:extLst>
          </p:cNvPr>
          <p:cNvSpPr/>
          <p:nvPr/>
        </p:nvSpPr>
        <p:spPr>
          <a:xfrm>
            <a:off x="0" y="4629150"/>
            <a:ext cx="7124698" cy="14287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3C67282-75B4-9E72-00D2-EB08965CC236}"/>
              </a:ext>
            </a:extLst>
          </p:cNvPr>
          <p:cNvSpPr/>
          <p:nvPr/>
        </p:nvSpPr>
        <p:spPr>
          <a:xfrm>
            <a:off x="485774" y="1430338"/>
            <a:ext cx="11220451" cy="6543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buClr>
                <a:srgbClr val="C00000"/>
              </a:buClr>
              <a:defRPr/>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ADHD er ikke en mangel på viljestyrke – det man på fagsprog kalder neurodiversitet, dvs. hjernen fungerer anderledes.</a:t>
            </a:r>
          </a:p>
        </p:txBody>
      </p:sp>
      <p:sp>
        <p:nvSpPr>
          <p:cNvPr id="10" name="Titel 1">
            <a:extLst>
              <a:ext uri="{FF2B5EF4-FFF2-40B4-BE49-F238E27FC236}">
                <a16:creationId xmlns:a16="http://schemas.microsoft.com/office/drawing/2014/main" id="{40DE3449-5154-B694-3B69-90CD3572A92B}"/>
              </a:ext>
            </a:extLst>
          </p:cNvPr>
          <p:cNvSpPr>
            <a:spLocks noGrp="1"/>
          </p:cNvSpPr>
          <p:nvPr>
            <p:ph type="title"/>
          </p:nvPr>
        </p:nvSpPr>
        <p:spPr>
          <a:xfrm>
            <a:off x="500859" y="-794"/>
            <a:ext cx="11624465" cy="1325563"/>
          </a:xfrm>
        </p:spPr>
        <p:txBody>
          <a:bodyPr>
            <a:normAutofit fontScale="90000"/>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ADHD er en variation i hjernen måde at fungere på</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85426664-015E-CE91-2C72-86A5C24CEB55}"/>
              </a:ext>
            </a:extLst>
          </p:cNvPr>
          <p:cNvSpPr/>
          <p:nvPr/>
        </p:nvSpPr>
        <p:spPr>
          <a:xfrm>
            <a:off x="495300" y="2192592"/>
            <a:ext cx="6629400" cy="84152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0" rIns="182880" bIns="0" rtlCol="0" anchor="ctr"/>
          <a:lstStyle/>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Med de rette strategier, eventuelt medicin og støtte kan personer med ADHD</a:t>
            </a:r>
          </a:p>
          <a:p>
            <a:pPr defTabSz="914400">
              <a:buClr>
                <a:srgbClr val="C00000"/>
              </a:buClr>
              <a:defRPr/>
            </a:pPr>
            <a:r>
              <a:rPr lang="da-DK" sz="1400" dirty="0">
                <a:solidFill>
                  <a:schemeClr val="bg1"/>
                </a:solidFill>
                <a:latin typeface="Calibri" panose="020F0502020204030204" pitchFamily="34" charset="0"/>
                <a:ea typeface="Calibri" panose="020F0502020204030204" pitchFamily="34" charset="0"/>
                <a:cs typeface="Calibri" panose="020F0502020204030204" pitchFamily="34" charset="0"/>
              </a:rPr>
              <a:t>leve et succesfuldt og tilfredsstillende liv.</a:t>
            </a:r>
          </a:p>
        </p:txBody>
      </p:sp>
      <p:sp>
        <p:nvSpPr>
          <p:cNvPr id="6" name="Rectangle 5">
            <a:extLst>
              <a:ext uri="{FF2B5EF4-FFF2-40B4-BE49-F238E27FC236}">
                <a16:creationId xmlns:a16="http://schemas.microsoft.com/office/drawing/2014/main" id="{7898ED5B-B7D9-BE9B-A700-6D20E5A57692}"/>
              </a:ext>
            </a:extLst>
          </p:cNvPr>
          <p:cNvSpPr/>
          <p:nvPr/>
        </p:nvSpPr>
        <p:spPr>
          <a:xfrm>
            <a:off x="495301" y="3158989"/>
            <a:ext cx="6629399" cy="841527"/>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640080" tIns="0" rIns="18288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har styrker – fx kreativitet, hyperfokus og evnen til at tænke ud af boksen.</a:t>
            </a:r>
          </a:p>
        </p:txBody>
      </p:sp>
      <p:sp>
        <p:nvSpPr>
          <p:cNvPr id="7" name="Rectangle 6">
            <a:extLst>
              <a:ext uri="{FF2B5EF4-FFF2-40B4-BE49-F238E27FC236}">
                <a16:creationId xmlns:a16="http://schemas.microsoft.com/office/drawing/2014/main" id="{A62DAA13-4CBE-A255-3725-DEB8DE9CAD8A}"/>
              </a:ext>
            </a:extLst>
          </p:cNvPr>
          <p:cNvSpPr/>
          <p:nvPr/>
        </p:nvSpPr>
        <p:spPr>
          <a:xfrm>
            <a:off x="495299" y="4130523"/>
            <a:ext cx="6629399" cy="841527"/>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640080" tIns="0" rIns="182880" bIns="0" rtlCol="0" anchor="ctr"/>
          <a:lstStyle/>
          <a:p>
            <a:pPr defTabSz="914400">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Det vigtigste er forståelse, accept og de rette værktøjer til at håndtere udfordringerne.</a:t>
            </a:r>
          </a:p>
        </p:txBody>
      </p:sp>
      <p:sp>
        <p:nvSpPr>
          <p:cNvPr id="13" name="TextBox 12">
            <a:extLst>
              <a:ext uri="{FF2B5EF4-FFF2-40B4-BE49-F238E27FC236}">
                <a16:creationId xmlns:a16="http://schemas.microsoft.com/office/drawing/2014/main" id="{09DC686F-AE77-D6D5-693B-96AD41CED234}"/>
              </a:ext>
            </a:extLst>
          </p:cNvPr>
          <p:cNvSpPr txBox="1"/>
          <p:nvPr/>
        </p:nvSpPr>
        <p:spPr>
          <a:xfrm>
            <a:off x="742949" y="5259187"/>
            <a:ext cx="6067426" cy="584775"/>
          </a:xfrm>
          <a:prstGeom prst="rect">
            <a:avLst/>
          </a:prstGeom>
          <a:noFill/>
        </p:spPr>
        <p:txBody>
          <a:bodyPr wrap="square" lIns="0" tIns="0" rIns="0" bIns="0" anchor="ctr" anchorCtr="0">
            <a:spAutoFit/>
          </a:bodyPr>
          <a:lstStyle/>
          <a:p>
            <a:pPr defTabSz="914400">
              <a:spcBef>
                <a:spcPts val="600"/>
              </a:spcBef>
              <a:spcAft>
                <a:spcPts val="600"/>
              </a:spcAft>
              <a:defRPr/>
            </a:pPr>
            <a:r>
              <a:rPr lang="da-DK" sz="1400" b="1" dirty="0">
                <a:solidFill>
                  <a:srgbClr val="70578B"/>
                </a:solidFill>
                <a:latin typeface="Calibri" panose="020F0502020204030204" pitchFamily="34" charset="0"/>
                <a:ea typeface="Calibri" panose="020F0502020204030204" pitchFamily="34" charset="0"/>
                <a:cs typeface="Calibri" panose="020F0502020204030204" pitchFamily="34" charset="0"/>
              </a:rPr>
              <a:t>VIGTIG POINTE:</a:t>
            </a:r>
          </a:p>
          <a:p>
            <a:pPr defTabSz="914400">
              <a:spcBef>
                <a:spcPts val="600"/>
              </a:spcBef>
              <a:spcAft>
                <a:spcPts val="600"/>
              </a:spcAft>
              <a:defRPr/>
            </a:pPr>
            <a:r>
              <a:rPr lang="da-DK"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kun en ulempe – det er én unik måde at opleve verden på! </a:t>
            </a:r>
          </a:p>
        </p:txBody>
      </p:sp>
      <p:sp>
        <p:nvSpPr>
          <p:cNvPr id="16" name="Rectangle 10">
            <a:extLst>
              <a:ext uri="{FF2B5EF4-FFF2-40B4-BE49-F238E27FC236}">
                <a16:creationId xmlns:a16="http://schemas.microsoft.com/office/drawing/2014/main" id="{32EE1541-6DFC-5700-488B-49F6AC8E862F}"/>
              </a:ext>
            </a:extLst>
          </p:cNvPr>
          <p:cNvSpPr/>
          <p:nvPr/>
        </p:nvSpPr>
        <p:spPr>
          <a:xfrm>
            <a:off x="7248522" y="2192592"/>
            <a:ext cx="4943479" cy="3865308"/>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5" name="Billede 4" descr="Et billede, der indeholder skitse, tegning, Stregtegning, clipart&#10;&#10;Indhold genereret af kunstig intelligens kan være forkert.">
            <a:extLst>
              <a:ext uri="{FF2B5EF4-FFF2-40B4-BE49-F238E27FC236}">
                <a16:creationId xmlns:a16="http://schemas.microsoft.com/office/drawing/2014/main" id="{C63E34D7-BEDE-6BE2-C62C-30F6EA7E204F}"/>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a:stretch/>
        </p:blipFill>
        <p:spPr>
          <a:xfrm>
            <a:off x="7728140" y="2523611"/>
            <a:ext cx="3501836" cy="3203270"/>
          </a:xfrm>
          <a:prstGeom prst="rect">
            <a:avLst/>
          </a:prstGeom>
        </p:spPr>
      </p:pic>
      <p:grpSp>
        <p:nvGrpSpPr>
          <p:cNvPr id="18" name="Group 17">
            <a:extLst>
              <a:ext uri="{FF2B5EF4-FFF2-40B4-BE49-F238E27FC236}">
                <a16:creationId xmlns:a16="http://schemas.microsoft.com/office/drawing/2014/main" id="{1EBF00EF-DE90-994C-76B7-A4AD191C3EB8}"/>
              </a:ext>
            </a:extLst>
          </p:cNvPr>
          <p:cNvGrpSpPr/>
          <p:nvPr/>
        </p:nvGrpSpPr>
        <p:grpSpPr>
          <a:xfrm rot="16200000">
            <a:off x="613032" y="3398906"/>
            <a:ext cx="361692" cy="361692"/>
            <a:chOff x="3111431" y="1413967"/>
            <a:chExt cx="304417" cy="304417"/>
          </a:xfrm>
        </p:grpSpPr>
        <p:sp>
          <p:nvSpPr>
            <p:cNvPr id="19" name="Oval 18">
              <a:extLst>
                <a:ext uri="{FF2B5EF4-FFF2-40B4-BE49-F238E27FC236}">
                  <a16:creationId xmlns:a16="http://schemas.microsoft.com/office/drawing/2014/main" id="{FEB52837-B672-B4B0-72D5-35AF810BE974}"/>
                </a:ext>
              </a:extLst>
            </p:cNvPr>
            <p:cNvSpPr/>
            <p:nvPr/>
          </p:nvSpPr>
          <p:spPr>
            <a:xfrm>
              <a:off x="3111431" y="1413967"/>
              <a:ext cx="304417" cy="304417"/>
            </a:xfrm>
            <a:prstGeom prst="ellipse">
              <a:avLst/>
            </a:prstGeom>
            <a:solidFill>
              <a:srgbClr val="F5F1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20" name="Group 19">
              <a:extLst>
                <a:ext uri="{FF2B5EF4-FFF2-40B4-BE49-F238E27FC236}">
                  <a16:creationId xmlns:a16="http://schemas.microsoft.com/office/drawing/2014/main" id="{80E5E2FE-55F5-BBA4-6B8B-D7213B41CB21}"/>
                </a:ext>
              </a:extLst>
            </p:cNvPr>
            <p:cNvGrpSpPr/>
            <p:nvPr/>
          </p:nvGrpSpPr>
          <p:grpSpPr>
            <a:xfrm>
              <a:off x="3153306" y="1455844"/>
              <a:ext cx="220666" cy="220664"/>
              <a:chOff x="10154583" y="3154385"/>
              <a:chExt cx="327680" cy="327678"/>
            </a:xfrm>
          </p:grpSpPr>
          <p:sp>
            <p:nvSpPr>
              <p:cNvPr id="24" name="Oval 23">
                <a:extLst>
                  <a:ext uri="{FF2B5EF4-FFF2-40B4-BE49-F238E27FC236}">
                    <a16:creationId xmlns:a16="http://schemas.microsoft.com/office/drawing/2014/main" id="{46CB36BC-9F21-77DA-C320-119844C624C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25" name="Freeform 334">
                <a:extLst>
                  <a:ext uri="{FF2B5EF4-FFF2-40B4-BE49-F238E27FC236}">
                    <a16:creationId xmlns:a16="http://schemas.microsoft.com/office/drawing/2014/main" id="{23A8F16F-1DD8-91F5-9649-402F80CE8A7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26" name="Group 25">
            <a:extLst>
              <a:ext uri="{FF2B5EF4-FFF2-40B4-BE49-F238E27FC236}">
                <a16:creationId xmlns:a16="http://schemas.microsoft.com/office/drawing/2014/main" id="{FFB76FBC-FACD-74C2-2152-06645BAA70C6}"/>
              </a:ext>
            </a:extLst>
          </p:cNvPr>
          <p:cNvGrpSpPr/>
          <p:nvPr/>
        </p:nvGrpSpPr>
        <p:grpSpPr>
          <a:xfrm rot="16200000">
            <a:off x="613032" y="4370440"/>
            <a:ext cx="361692" cy="361692"/>
            <a:chOff x="3111431" y="1413967"/>
            <a:chExt cx="304417" cy="304417"/>
          </a:xfrm>
        </p:grpSpPr>
        <p:sp>
          <p:nvSpPr>
            <p:cNvPr id="27" name="Oval 26">
              <a:extLst>
                <a:ext uri="{FF2B5EF4-FFF2-40B4-BE49-F238E27FC236}">
                  <a16:creationId xmlns:a16="http://schemas.microsoft.com/office/drawing/2014/main" id="{7EBFC8C3-264E-7071-D8A0-CACF48CE22FE}"/>
                </a:ext>
              </a:extLst>
            </p:cNvPr>
            <p:cNvSpPr/>
            <p:nvPr/>
          </p:nvSpPr>
          <p:spPr>
            <a:xfrm>
              <a:off x="3111431" y="1413967"/>
              <a:ext cx="304417" cy="304417"/>
            </a:xfrm>
            <a:prstGeom prst="ellipse">
              <a:avLst/>
            </a:prstGeom>
            <a:solidFill>
              <a:srgbClr val="F5F1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C10213CF-896F-BF43-B499-7B1C214EA1B8}"/>
                </a:ext>
              </a:extLst>
            </p:cNvPr>
            <p:cNvGrpSpPr/>
            <p:nvPr/>
          </p:nvGrpSpPr>
          <p:grpSpPr>
            <a:xfrm>
              <a:off x="3153306" y="1455844"/>
              <a:ext cx="220666" cy="220664"/>
              <a:chOff x="10154583" y="3154385"/>
              <a:chExt cx="327680" cy="327678"/>
            </a:xfrm>
          </p:grpSpPr>
          <p:sp>
            <p:nvSpPr>
              <p:cNvPr id="31" name="Oval 30">
                <a:extLst>
                  <a:ext uri="{FF2B5EF4-FFF2-40B4-BE49-F238E27FC236}">
                    <a16:creationId xmlns:a16="http://schemas.microsoft.com/office/drawing/2014/main" id="{C95F63E8-FEA7-C6CF-B444-4CB38E59DDE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32" name="Freeform 334">
                <a:extLst>
                  <a:ext uri="{FF2B5EF4-FFF2-40B4-BE49-F238E27FC236}">
                    <a16:creationId xmlns:a16="http://schemas.microsoft.com/office/drawing/2014/main" id="{4930B900-A069-DD30-224F-4C4ABE19BFE8}"/>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latin typeface="Calibri" panose="020F0502020204030204" pitchFamily="34" charset="0"/>
                  <a:ea typeface="Calibri" panose="020F0502020204030204" pitchFamily="34" charset="0"/>
                  <a:cs typeface="Calibri" panose="020F0502020204030204" pitchFamily="34" charset="0"/>
                </a:endParaRPr>
              </a:p>
            </p:txBody>
          </p:sp>
        </p:grpSp>
      </p:grpSp>
      <p:sp>
        <p:nvSpPr>
          <p:cNvPr id="33" name="Graphic 7">
            <a:extLst>
              <a:ext uri="{FF2B5EF4-FFF2-40B4-BE49-F238E27FC236}">
                <a16:creationId xmlns:a16="http://schemas.microsoft.com/office/drawing/2014/main" id="{BA92D43D-B598-0785-EC47-0E23BA025099}"/>
              </a:ext>
            </a:extLst>
          </p:cNvPr>
          <p:cNvSpPr/>
          <p:nvPr/>
        </p:nvSpPr>
        <p:spPr>
          <a:xfrm>
            <a:off x="6604115" y="2451355"/>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7CD3663-FB7F-8EC1-8946-BB7005CDFEF8}"/>
              </a:ext>
            </a:extLst>
          </p:cNvPr>
          <p:cNvSpPr txBox="1"/>
          <p:nvPr/>
        </p:nvSpPr>
        <p:spPr>
          <a:xfrm>
            <a:off x="244548" y="6337005"/>
            <a:ext cx="6188149" cy="218201"/>
          </a:xfrm>
          <a:prstGeom prst="rect">
            <a:avLst/>
          </a:prstGeom>
          <a:noFill/>
        </p:spPr>
        <p:txBody>
          <a:bodyPr wrap="square" rtlCol="0">
            <a:spAutoFit/>
          </a:bodyPr>
          <a:lstStyle/>
          <a:p>
            <a:r>
              <a:rPr lang="en-US" dirty="0"/>
              <a:t>https://www.sundhed.dk/borger/patienthaandbogen/psyke-hos-boern/sygdomme/adhd/adhd-oversigt/</a:t>
            </a:r>
            <a:endParaRPr lang="en-DK" dirty="0"/>
          </a:p>
        </p:txBody>
      </p:sp>
    </p:spTree>
    <p:extLst>
      <p:ext uri="{BB962C8B-B14F-4D97-AF65-F5344CB8AC3E}">
        <p14:creationId xmlns:p14="http://schemas.microsoft.com/office/powerpoint/2010/main" val="4079687340"/>
      </p:ext>
    </p:extLst>
  </p:cSld>
  <p:clrMapOvr>
    <a:masterClrMapping/>
  </p:clrMapOvr>
  <p:transition spd="slow">
    <p:push dir="u"/>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F0DAF-6B1A-24EE-220F-15CC752207CA}"/>
            </a:ext>
          </a:extLst>
        </p:cNvPr>
        <p:cNvGrpSpPr/>
        <p:nvPr/>
      </p:nvGrpSpPr>
      <p:grpSpPr>
        <a:xfrm>
          <a:off x="0" y="0"/>
          <a:ext cx="0" cy="0"/>
          <a:chOff x="0" y="0"/>
          <a:chExt cx="0" cy="0"/>
        </a:xfrm>
      </p:grpSpPr>
      <p:sp>
        <p:nvSpPr>
          <p:cNvPr id="10" name="Titel 1">
            <a:extLst>
              <a:ext uri="{FF2B5EF4-FFF2-40B4-BE49-F238E27FC236}">
                <a16:creationId xmlns:a16="http://schemas.microsoft.com/office/drawing/2014/main" id="{11D0615A-26FF-3ABC-45B7-95F7992A76E8}"/>
              </a:ext>
            </a:extLst>
          </p:cNvPr>
          <p:cNvSpPr>
            <a:spLocks noGrp="1"/>
          </p:cNvSpPr>
          <p:nvPr>
            <p:ph type="title"/>
          </p:nvPr>
        </p:nvSpPr>
        <p:spPr>
          <a:xfrm>
            <a:off x="500860" y="-794"/>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Hvad er ADHD IKKE…. </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5A2F9D52-85AE-B5A7-5774-1877E61CA41B}"/>
              </a:ext>
            </a:extLst>
          </p:cNvPr>
          <p:cNvSpPr/>
          <p:nvPr/>
        </p:nvSpPr>
        <p:spPr>
          <a:xfrm>
            <a:off x="495300" y="1430337"/>
            <a:ext cx="5549557"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F947ED81-5D07-3BFB-104B-00C0C6CB7E10}"/>
              </a:ext>
            </a:extLst>
          </p:cNvPr>
          <p:cNvSpPr/>
          <p:nvPr/>
        </p:nvSpPr>
        <p:spPr>
          <a:xfrm>
            <a:off x="495301" y="156368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DOVENSKAB: </a:t>
            </a:r>
          </a:p>
        </p:txBody>
      </p:sp>
      <p:sp>
        <p:nvSpPr>
          <p:cNvPr id="15" name="TextBox 14">
            <a:extLst>
              <a:ext uri="{FF2B5EF4-FFF2-40B4-BE49-F238E27FC236}">
                <a16:creationId xmlns:a16="http://schemas.microsoft.com/office/drawing/2014/main" id="{3AD2E4DE-5475-839A-DD1F-2045D4E34A45}"/>
              </a:ext>
            </a:extLst>
          </p:cNvPr>
          <p:cNvSpPr txBox="1"/>
          <p:nvPr/>
        </p:nvSpPr>
        <p:spPr>
          <a:xfrm>
            <a:off x="680484" y="2136038"/>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handler ikke om at være doven. Mange med ADHD arbejder hårdt, men har svært ved at organisere opgaver og holde fokus, hvilket kan føre til udfordringer i arbejdet eller daglige aktiviteter.</a:t>
            </a:r>
          </a:p>
        </p:txBody>
      </p:sp>
      <p:sp>
        <p:nvSpPr>
          <p:cNvPr id="19" name="Rectangle 18">
            <a:extLst>
              <a:ext uri="{FF2B5EF4-FFF2-40B4-BE49-F238E27FC236}">
                <a16:creationId xmlns:a16="http://schemas.microsoft.com/office/drawing/2014/main" id="{8198B308-8F7C-277F-AC4A-3B8854A42745}"/>
              </a:ext>
            </a:extLst>
          </p:cNvPr>
          <p:cNvSpPr/>
          <p:nvPr/>
        </p:nvSpPr>
        <p:spPr>
          <a:xfrm>
            <a:off x="495300" y="3015577"/>
            <a:ext cx="5549557"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F5296AE6-3172-16AA-E339-09538287E88F}"/>
              </a:ext>
            </a:extLst>
          </p:cNvPr>
          <p:cNvSpPr/>
          <p:nvPr/>
        </p:nvSpPr>
        <p:spPr>
          <a:xfrm>
            <a:off x="495301" y="314892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MANGEL PÅ VILJE: </a:t>
            </a:r>
          </a:p>
        </p:txBody>
      </p:sp>
      <p:sp>
        <p:nvSpPr>
          <p:cNvPr id="21" name="TextBox 20">
            <a:extLst>
              <a:ext uri="{FF2B5EF4-FFF2-40B4-BE49-F238E27FC236}">
                <a16:creationId xmlns:a16="http://schemas.microsoft.com/office/drawing/2014/main" id="{A74A0F41-B4D8-1FAC-1DEA-CA7709329922}"/>
              </a:ext>
            </a:extLst>
          </p:cNvPr>
          <p:cNvSpPr txBox="1"/>
          <p:nvPr/>
        </p:nvSpPr>
        <p:spPr>
          <a:xfrm>
            <a:off x="680484" y="3721278"/>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et spørgsmål om at mangle vilje eller disciplin. Det er en tilstand, der påvirker hjernens funktion, især evnen til at regulere opmærksomhed og impulskontrol.</a:t>
            </a:r>
          </a:p>
        </p:txBody>
      </p:sp>
      <p:sp>
        <p:nvSpPr>
          <p:cNvPr id="23" name="Rectangle 22">
            <a:extLst>
              <a:ext uri="{FF2B5EF4-FFF2-40B4-BE49-F238E27FC236}">
                <a16:creationId xmlns:a16="http://schemas.microsoft.com/office/drawing/2014/main" id="{E19DA43D-6285-1D66-F678-D7626652E420}"/>
              </a:ext>
            </a:extLst>
          </p:cNvPr>
          <p:cNvSpPr/>
          <p:nvPr/>
        </p:nvSpPr>
        <p:spPr>
          <a:xfrm>
            <a:off x="495300" y="4600815"/>
            <a:ext cx="5549557"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B86BF8CC-C32F-AF3B-62A7-65CAB513476A}"/>
              </a:ext>
            </a:extLst>
          </p:cNvPr>
          <p:cNvSpPr/>
          <p:nvPr/>
        </p:nvSpPr>
        <p:spPr>
          <a:xfrm>
            <a:off x="495301" y="4734167"/>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VÆRE "BARE LIDT UOPMÆRKSOM": </a:t>
            </a:r>
          </a:p>
        </p:txBody>
      </p:sp>
      <p:sp>
        <p:nvSpPr>
          <p:cNvPr id="25" name="TextBox 24">
            <a:extLst>
              <a:ext uri="{FF2B5EF4-FFF2-40B4-BE49-F238E27FC236}">
                <a16:creationId xmlns:a16="http://schemas.microsoft.com/office/drawing/2014/main" id="{F64A1A5A-2981-D557-748E-F8F8C3B925C3}"/>
              </a:ext>
            </a:extLst>
          </p:cNvPr>
          <p:cNvSpPr txBox="1"/>
          <p:nvPr/>
        </p:nvSpPr>
        <p:spPr>
          <a:xfrm>
            <a:off x="680484" y="5306516"/>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bare at være lidt distraheret eller glemsom. Det er en vedvarende tilstand, hvor personer har svært ved at opretholde fokus over tid, selv på vigtige eller interessante opgaver.</a:t>
            </a:r>
          </a:p>
        </p:txBody>
      </p:sp>
      <p:sp>
        <p:nvSpPr>
          <p:cNvPr id="28" name="Rectangle 27">
            <a:extLst>
              <a:ext uri="{FF2B5EF4-FFF2-40B4-BE49-F238E27FC236}">
                <a16:creationId xmlns:a16="http://schemas.microsoft.com/office/drawing/2014/main" id="{DBB3305B-2814-BCF2-BAD3-6AD60060B352}"/>
              </a:ext>
            </a:extLst>
          </p:cNvPr>
          <p:cNvSpPr/>
          <p:nvPr/>
        </p:nvSpPr>
        <p:spPr>
          <a:xfrm>
            <a:off x="6160202" y="1430337"/>
            <a:ext cx="5549557" cy="1457085"/>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8E88AE23-CBED-F0DA-6139-955D7505C4DA}"/>
              </a:ext>
            </a:extLst>
          </p:cNvPr>
          <p:cNvSpPr/>
          <p:nvPr/>
        </p:nvSpPr>
        <p:spPr>
          <a:xfrm>
            <a:off x="6160203" y="156368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EN UNDSKYLDNING FOR DÅRLIG OPFØRSEL: </a:t>
            </a:r>
          </a:p>
        </p:txBody>
      </p:sp>
      <p:sp>
        <p:nvSpPr>
          <p:cNvPr id="30" name="TextBox 29">
            <a:extLst>
              <a:ext uri="{FF2B5EF4-FFF2-40B4-BE49-F238E27FC236}">
                <a16:creationId xmlns:a16="http://schemas.microsoft.com/office/drawing/2014/main" id="{4397D757-24C3-83ED-F38F-5B7CDA67EB9F}"/>
              </a:ext>
            </a:extLst>
          </p:cNvPr>
          <p:cNvSpPr txBox="1"/>
          <p:nvPr/>
        </p:nvSpPr>
        <p:spPr>
          <a:xfrm>
            <a:off x="6345386" y="2136039"/>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en undskyldning for dårlig opførsel eller manglende ansvar. Selv om det kan føre til impulsivitet eller vanskeligheder med at følge regler, er det ikke et frikort for at opføre sig respektløst eller undgå ansvar.</a:t>
            </a:r>
          </a:p>
        </p:txBody>
      </p:sp>
      <p:sp>
        <p:nvSpPr>
          <p:cNvPr id="32" name="Rectangle 31">
            <a:extLst>
              <a:ext uri="{FF2B5EF4-FFF2-40B4-BE49-F238E27FC236}">
                <a16:creationId xmlns:a16="http://schemas.microsoft.com/office/drawing/2014/main" id="{19C05CE3-A489-1FD6-3C81-A2B730D976EA}"/>
              </a:ext>
            </a:extLst>
          </p:cNvPr>
          <p:cNvSpPr/>
          <p:nvPr/>
        </p:nvSpPr>
        <p:spPr>
          <a:xfrm>
            <a:off x="6160202" y="3015577"/>
            <a:ext cx="5549557" cy="1457085"/>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Rectangle 32">
            <a:extLst>
              <a:ext uri="{FF2B5EF4-FFF2-40B4-BE49-F238E27FC236}">
                <a16:creationId xmlns:a16="http://schemas.microsoft.com/office/drawing/2014/main" id="{3D53977F-F074-48F2-77DB-AFFE26D11FB2}"/>
              </a:ext>
            </a:extLst>
          </p:cNvPr>
          <p:cNvSpPr/>
          <p:nvPr/>
        </p:nvSpPr>
        <p:spPr>
          <a:xfrm>
            <a:off x="6160203" y="3148929"/>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KUN NOGET, MAN SER HOS BØRN: </a:t>
            </a:r>
          </a:p>
        </p:txBody>
      </p:sp>
      <p:sp>
        <p:nvSpPr>
          <p:cNvPr id="34" name="TextBox 33">
            <a:extLst>
              <a:ext uri="{FF2B5EF4-FFF2-40B4-BE49-F238E27FC236}">
                <a16:creationId xmlns:a16="http://schemas.microsoft.com/office/drawing/2014/main" id="{E8166C82-3D41-526B-D5F4-0545EEC21403}"/>
              </a:ext>
            </a:extLst>
          </p:cNvPr>
          <p:cNvSpPr txBox="1"/>
          <p:nvPr/>
        </p:nvSpPr>
        <p:spPr>
          <a:xfrm>
            <a:off x="6345386" y="3721278"/>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fortsætter ofte ind i voksenalderen. Mange voksne har aldrig fået en diagnose som børn, hvilket betyder, at de kan have kæmpet med symptomer hele deres liv uden at forstå, hvad det skyldes.</a:t>
            </a:r>
          </a:p>
        </p:txBody>
      </p:sp>
      <p:sp>
        <p:nvSpPr>
          <p:cNvPr id="36" name="Rectangle 35">
            <a:extLst>
              <a:ext uri="{FF2B5EF4-FFF2-40B4-BE49-F238E27FC236}">
                <a16:creationId xmlns:a16="http://schemas.microsoft.com/office/drawing/2014/main" id="{DAF3D041-85EA-1CCC-08CB-EF91229711CB}"/>
              </a:ext>
            </a:extLst>
          </p:cNvPr>
          <p:cNvSpPr/>
          <p:nvPr/>
        </p:nvSpPr>
        <p:spPr>
          <a:xfrm>
            <a:off x="6160202" y="4600815"/>
            <a:ext cx="5549557" cy="1457085"/>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Rectangle 36">
            <a:extLst>
              <a:ext uri="{FF2B5EF4-FFF2-40B4-BE49-F238E27FC236}">
                <a16:creationId xmlns:a16="http://schemas.microsoft.com/office/drawing/2014/main" id="{347C275D-04D4-30E9-6D41-5E38B024B2E5}"/>
              </a:ext>
            </a:extLst>
          </p:cNvPr>
          <p:cNvSpPr/>
          <p:nvPr/>
        </p:nvSpPr>
        <p:spPr>
          <a:xfrm>
            <a:off x="6160203" y="4734167"/>
            <a:ext cx="5417820" cy="41396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r>
              <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rPr>
              <a:t>KUN HYPERAKTIVITET: </a:t>
            </a:r>
          </a:p>
        </p:txBody>
      </p:sp>
      <p:sp>
        <p:nvSpPr>
          <p:cNvPr id="38" name="TextBox 37">
            <a:extLst>
              <a:ext uri="{FF2B5EF4-FFF2-40B4-BE49-F238E27FC236}">
                <a16:creationId xmlns:a16="http://schemas.microsoft.com/office/drawing/2014/main" id="{42C0178D-837D-A216-D675-573AB0703A2D}"/>
              </a:ext>
            </a:extLst>
          </p:cNvPr>
          <p:cNvSpPr txBox="1"/>
          <p:nvPr/>
        </p:nvSpPr>
        <p:spPr>
          <a:xfrm>
            <a:off x="6345386" y="5306516"/>
            <a:ext cx="5232636" cy="553998"/>
          </a:xfrm>
          <a:prstGeom prst="rect">
            <a:avLst/>
          </a:prstGeom>
          <a:noFill/>
        </p:spPr>
        <p:txBody>
          <a:bodyPr wrap="square" lIns="0" tIns="0" rIns="0" bIns="0" anchor="ctr" anchorCtr="0">
            <a:spAutoFit/>
          </a:bodyPr>
          <a:lstStyle/>
          <a:p>
            <a:pPr defTabSz="914400">
              <a:defRPr/>
            </a:pP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er ikke kun relateret til hyperaktivitet. Mange voksne med ADHD oplever ikke den synlige hyperaktivitet, men kan have problemer med opmærksomhed, tidshåndtering og organisering.</a:t>
            </a:r>
          </a:p>
        </p:txBody>
      </p:sp>
      <p:sp>
        <p:nvSpPr>
          <p:cNvPr id="39" name="Graphic 7">
            <a:extLst>
              <a:ext uri="{FF2B5EF4-FFF2-40B4-BE49-F238E27FC236}">
                <a16:creationId xmlns:a16="http://schemas.microsoft.com/office/drawing/2014/main" id="{26DD54C7-AE0E-30CF-4AED-EB02F4404BB8}"/>
              </a:ext>
            </a:extLst>
          </p:cNvPr>
          <p:cNvSpPr/>
          <p:nvPr/>
        </p:nvSpPr>
        <p:spPr>
          <a:xfrm>
            <a:off x="5592701" y="165137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0" name="Graphic 7">
            <a:extLst>
              <a:ext uri="{FF2B5EF4-FFF2-40B4-BE49-F238E27FC236}">
                <a16:creationId xmlns:a16="http://schemas.microsoft.com/office/drawing/2014/main" id="{9DE160EF-A7AC-EDE1-8F0F-37B5EC21EBA8}"/>
              </a:ext>
            </a:extLst>
          </p:cNvPr>
          <p:cNvSpPr/>
          <p:nvPr/>
        </p:nvSpPr>
        <p:spPr>
          <a:xfrm>
            <a:off x="5592701" y="323661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5" name="Graphic 7">
            <a:extLst>
              <a:ext uri="{FF2B5EF4-FFF2-40B4-BE49-F238E27FC236}">
                <a16:creationId xmlns:a16="http://schemas.microsoft.com/office/drawing/2014/main" id="{D3506B4E-1805-A6FA-2348-DFEC44A010F6}"/>
              </a:ext>
            </a:extLst>
          </p:cNvPr>
          <p:cNvSpPr/>
          <p:nvPr/>
        </p:nvSpPr>
        <p:spPr>
          <a:xfrm>
            <a:off x="5592701" y="4821848"/>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6" name="Graphic 7">
            <a:extLst>
              <a:ext uri="{FF2B5EF4-FFF2-40B4-BE49-F238E27FC236}">
                <a16:creationId xmlns:a16="http://schemas.microsoft.com/office/drawing/2014/main" id="{28B4F4D7-90D0-7D6B-066F-339A6764C4CA}"/>
              </a:ext>
            </a:extLst>
          </p:cNvPr>
          <p:cNvSpPr/>
          <p:nvPr/>
        </p:nvSpPr>
        <p:spPr>
          <a:xfrm>
            <a:off x="11254071" y="165137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7" name="Graphic 7">
            <a:extLst>
              <a:ext uri="{FF2B5EF4-FFF2-40B4-BE49-F238E27FC236}">
                <a16:creationId xmlns:a16="http://schemas.microsoft.com/office/drawing/2014/main" id="{FBD1D7C3-6CA9-7850-F2FF-3422499457F4}"/>
              </a:ext>
            </a:extLst>
          </p:cNvPr>
          <p:cNvSpPr/>
          <p:nvPr/>
        </p:nvSpPr>
        <p:spPr>
          <a:xfrm>
            <a:off x="11254071" y="323661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
        <p:nvSpPr>
          <p:cNvPr id="49" name="Graphic 7">
            <a:extLst>
              <a:ext uri="{FF2B5EF4-FFF2-40B4-BE49-F238E27FC236}">
                <a16:creationId xmlns:a16="http://schemas.microsoft.com/office/drawing/2014/main" id="{7B33A976-C050-A9E4-C27C-5A2BB725664B}"/>
              </a:ext>
            </a:extLst>
          </p:cNvPr>
          <p:cNvSpPr/>
          <p:nvPr/>
        </p:nvSpPr>
        <p:spPr>
          <a:xfrm>
            <a:off x="11254071" y="4821848"/>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5452759"/>
      </p:ext>
    </p:extLst>
  </p:cSld>
  <p:clrMapOvr>
    <a:masterClrMapping/>
  </p:clrMapOvr>
  <p:transition spd="slow">
    <p:push dir="u"/>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7" name="Rectangle 23">
            <a:extLst>
              <a:ext uri="{FF2B5EF4-FFF2-40B4-BE49-F238E27FC236}">
                <a16:creationId xmlns:a16="http://schemas.microsoft.com/office/drawing/2014/main" id="{B265BAFD-9259-D331-0E85-778EFC0B3A2C}"/>
              </a:ext>
            </a:extLst>
          </p:cNvPr>
          <p:cNvSpPr/>
          <p:nvPr/>
        </p:nvSpPr>
        <p:spPr>
          <a:xfrm>
            <a:off x="0" y="5294671"/>
            <a:ext cx="12192000" cy="157235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endPar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9" name="Google Shape;109;p22"/>
          <p:cNvSpPr txBox="1">
            <a:spLocks noGrp="1"/>
          </p:cNvSpPr>
          <p:nvPr>
            <p:ph type="title"/>
          </p:nvPr>
        </p:nvSpPr>
        <p:spPr>
          <a:xfrm>
            <a:off x="4055856" y="96616"/>
            <a:ext cx="4805756" cy="982139"/>
          </a:xfrm>
          <a:prstGeom prst="rect">
            <a:avLst/>
          </a:prstGeom>
        </p:spPr>
        <p:txBody>
          <a:bodyPr spcFirstLastPara="1" vert="horz" wrap="square" lIns="121900" tIns="121900" rIns="121900" bIns="121900" anchor="t" anchorCtr="0">
            <a:normAutofit fontScale="90000"/>
          </a:bodyPr>
          <a:lstStyle/>
          <a:p>
            <a:pPr algn="l" rtl="0"/>
            <a:r>
              <a:rPr lang="da" dirty="0">
                <a:solidFill>
                  <a:srgbClr val="644D79"/>
                </a:solidFill>
                <a:latin typeface="Calibri" panose="020F0502020204030204" pitchFamily="34" charset="0"/>
                <a:ea typeface="Calibri" panose="020F0502020204030204" pitchFamily="34" charset="0"/>
                <a:cs typeface="Calibri" panose="020F0502020204030204" pitchFamily="34" charset="0"/>
              </a:rPr>
              <a:t>Min egen ADHD profil	</a:t>
            </a:r>
            <a:endParaRPr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 name="Gruppe 5">
            <a:extLst>
              <a:ext uri="{FF2B5EF4-FFF2-40B4-BE49-F238E27FC236}">
                <a16:creationId xmlns:a16="http://schemas.microsoft.com/office/drawing/2014/main" id="{11095879-D57D-CE34-8E89-48B5A0BB1BC5}"/>
              </a:ext>
            </a:extLst>
          </p:cNvPr>
          <p:cNvGrpSpPr/>
          <p:nvPr/>
        </p:nvGrpSpPr>
        <p:grpSpPr>
          <a:xfrm>
            <a:off x="6710613" y="1931012"/>
            <a:ext cx="4080289" cy="4263656"/>
            <a:chOff x="7270955" y="1971915"/>
            <a:chExt cx="4395019" cy="4377266"/>
          </a:xfrm>
        </p:grpSpPr>
        <p:sp>
          <p:nvSpPr>
            <p:cNvPr id="2" name="Rectangle 35">
              <a:extLst>
                <a:ext uri="{FF2B5EF4-FFF2-40B4-BE49-F238E27FC236}">
                  <a16:creationId xmlns:a16="http://schemas.microsoft.com/office/drawing/2014/main" id="{AF734F3A-DF23-98A2-177C-2FCF5AC8481A}"/>
                </a:ext>
              </a:extLst>
            </p:cNvPr>
            <p:cNvSpPr/>
            <p:nvPr/>
          </p:nvSpPr>
          <p:spPr>
            <a:xfrm>
              <a:off x="7270955" y="1971915"/>
              <a:ext cx="4395019" cy="4377266"/>
            </a:xfrm>
            <a:prstGeom prst="rect">
              <a:avLst/>
            </a:prstGeom>
            <a:solidFill>
              <a:srgbClr val="F5F1FA"/>
            </a:solidFill>
            <a:ln>
              <a:noFill/>
            </a:ln>
            <a:effectLst>
              <a:outerShdw blurRad="63500" sx="102000" sy="102000" algn="ctr"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111" name="Google Shape;111;p22" title="1743345245749-c7212ef2-ff55-41cf-8d5d-278e7c4a5883_2.jpg"/>
            <p:cNvPicPr preferRelativeResize="0"/>
            <p:nvPr/>
          </p:nvPicPr>
          <p:blipFill>
            <a:blip r:embed="rId3">
              <a:clrChange>
                <a:clrFrom>
                  <a:srgbClr val="FFFFFF"/>
                </a:clrFrom>
                <a:clrTo>
                  <a:srgbClr val="FFFFFF">
                    <a:alpha val="0"/>
                  </a:srgbClr>
                </a:clrTo>
              </a:clrChange>
              <a:alphaModFix/>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376552" y="2153265"/>
              <a:ext cx="4215803" cy="4077929"/>
            </a:xfrm>
            <a:prstGeom prst="rect">
              <a:avLst/>
            </a:prstGeom>
            <a:noFill/>
            <a:ln>
              <a:noFill/>
            </a:ln>
          </p:spPr>
        </p:pic>
      </p:grpSp>
      <p:grpSp>
        <p:nvGrpSpPr>
          <p:cNvPr id="5" name="Gruppe 4">
            <a:extLst>
              <a:ext uri="{FF2B5EF4-FFF2-40B4-BE49-F238E27FC236}">
                <a16:creationId xmlns:a16="http://schemas.microsoft.com/office/drawing/2014/main" id="{5B2BCFEC-B703-EB2C-59C4-0C332E616EFA}"/>
              </a:ext>
            </a:extLst>
          </p:cNvPr>
          <p:cNvGrpSpPr/>
          <p:nvPr/>
        </p:nvGrpSpPr>
        <p:grpSpPr>
          <a:xfrm>
            <a:off x="1458855" y="1111687"/>
            <a:ext cx="3850660" cy="5398639"/>
            <a:chOff x="3043184" y="742335"/>
            <a:chExt cx="4080287" cy="5641257"/>
          </a:xfrm>
        </p:grpSpPr>
        <p:sp>
          <p:nvSpPr>
            <p:cNvPr id="3" name="Rectangle 35">
              <a:extLst>
                <a:ext uri="{FF2B5EF4-FFF2-40B4-BE49-F238E27FC236}">
                  <a16:creationId xmlns:a16="http://schemas.microsoft.com/office/drawing/2014/main" id="{2E245443-080A-7322-3F4F-6827EFEB9B9B}"/>
                </a:ext>
              </a:extLst>
            </p:cNvPr>
            <p:cNvSpPr/>
            <p:nvPr/>
          </p:nvSpPr>
          <p:spPr>
            <a:xfrm>
              <a:off x="3043184" y="742335"/>
              <a:ext cx="4080287" cy="5641257"/>
            </a:xfrm>
            <a:prstGeom prst="rect">
              <a:avLst/>
            </a:prstGeom>
            <a:solidFill>
              <a:srgbClr val="F5F1FA"/>
            </a:solidFill>
            <a:ln>
              <a:noFill/>
            </a:ln>
            <a:effectLst>
              <a:outerShdw blurRad="63500" sx="102000" sy="102000" algn="ctr"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110" name="Google Shape;110;p22" title="1743345245749-c7212ef2-ff55-41cf-8d5d-278e7c4a5883_1.jpg"/>
            <p:cNvPicPr preferRelativeResize="0"/>
            <p:nvPr/>
          </p:nvPicPr>
          <p:blipFill>
            <a:blip r:embed="rId5">
              <a:clrChange>
                <a:clrFrom>
                  <a:srgbClr val="FFFFFF"/>
                </a:clrFrom>
                <a:clrTo>
                  <a:srgbClr val="FFFFFF">
                    <a:alpha val="0"/>
                  </a:srgbClr>
                </a:clrTo>
              </a:clrChange>
              <a:alphaModFix/>
              <a:extLst>
                <a:ext uri="{28A0092B-C50C-407E-A947-70E740481C1C}">
                  <a14:useLocalDpi xmlns:a14="http://schemas.microsoft.com/office/drawing/2010/main"/>
                </a:ext>
              </a:extLst>
            </a:blip>
            <a:srcRect/>
            <a:stretch/>
          </p:blipFill>
          <p:spPr>
            <a:xfrm>
              <a:off x="3148781" y="1002889"/>
              <a:ext cx="3974690" cy="5346291"/>
            </a:xfrm>
            <a:prstGeom prst="rect">
              <a:avLst/>
            </a:prstGeom>
            <a:noFill/>
            <a:ln>
              <a:noFill/>
            </a:ln>
          </p:spPr>
        </p:pic>
        <p:sp>
          <p:nvSpPr>
            <p:cNvPr id="4" name="Tekstfelt 3">
              <a:extLst>
                <a:ext uri="{FF2B5EF4-FFF2-40B4-BE49-F238E27FC236}">
                  <a16:creationId xmlns:a16="http://schemas.microsoft.com/office/drawing/2014/main" id="{CDD32F8F-17E7-3AEC-760A-019D5BD0BDA0}"/>
                </a:ext>
              </a:extLst>
            </p:cNvPr>
            <p:cNvSpPr txBox="1"/>
            <p:nvPr/>
          </p:nvSpPr>
          <p:spPr>
            <a:xfrm>
              <a:off x="3837088" y="742335"/>
              <a:ext cx="2492478" cy="253916"/>
            </a:xfrm>
            <a:prstGeom prst="rect">
              <a:avLst/>
            </a:prstGeom>
            <a:noFill/>
          </p:spPr>
          <p:txBody>
            <a:bodyPr wrap="square" rtlCol="0">
              <a:spAutoFit/>
            </a:bodyPr>
            <a:lstStyle/>
            <a:p>
              <a:pPr algn="ctr"/>
              <a:r>
                <a:rPr lang="da-DK" sz="1050" b="1" dirty="0">
                  <a:solidFill>
                    <a:srgbClr val="70578B"/>
                  </a:solidFill>
                </a:rPr>
                <a:t>Min egen ADHD profil</a:t>
              </a:r>
            </a:p>
          </p:txBody>
        </p:sp>
      </p:grpSp>
      <p:sp>
        <p:nvSpPr>
          <p:cNvPr id="8" name="TextBox 7">
            <a:extLst>
              <a:ext uri="{FF2B5EF4-FFF2-40B4-BE49-F238E27FC236}">
                <a16:creationId xmlns:a16="http://schemas.microsoft.com/office/drawing/2014/main" id="{44A1FB05-018A-796E-3FE7-0A1C02030C9E}"/>
              </a:ext>
            </a:extLst>
          </p:cNvPr>
          <p:cNvSpPr txBox="1"/>
          <p:nvPr/>
        </p:nvSpPr>
        <p:spPr>
          <a:xfrm>
            <a:off x="1307805" y="6559254"/>
            <a:ext cx="5284381" cy="218201"/>
          </a:xfrm>
          <a:prstGeom prst="rect">
            <a:avLst/>
          </a:prstGeom>
          <a:noFill/>
        </p:spPr>
        <p:txBody>
          <a:bodyPr wrap="square" rtlCol="0">
            <a:spAutoFit/>
          </a:bodyPr>
          <a:lstStyle/>
          <a:p>
            <a:r>
              <a:rPr lang="en-US" dirty="0"/>
              <a:t>Kilde </a:t>
            </a:r>
            <a:r>
              <a:rPr lang="en-US" dirty="0" err="1"/>
              <a:t>Psykiatrien</a:t>
            </a:r>
            <a:r>
              <a:rPr lang="en-US" dirty="0"/>
              <a:t> , Region </a:t>
            </a:r>
            <a:r>
              <a:rPr lang="en-US" dirty="0" err="1"/>
              <a:t>Midt</a:t>
            </a:r>
            <a:r>
              <a:rPr lang="en-US" dirty="0"/>
              <a:t> </a:t>
            </a:r>
            <a:endParaRPr lang="en-DK" dirty="0"/>
          </a:p>
        </p:txBody>
      </p:sp>
    </p:spTree>
    <p:extLst>
      <p:ext uri="{BB962C8B-B14F-4D97-AF65-F5344CB8AC3E}">
        <p14:creationId xmlns:p14="http://schemas.microsoft.com/office/powerpoint/2010/main" val="409471581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804F-F4C0-AB20-3A8E-67A125E81657}"/>
            </a:ext>
          </a:extLst>
        </p:cNvPr>
        <p:cNvGrpSpPr/>
        <p:nvPr/>
      </p:nvGrpSpPr>
      <p:grpSpPr>
        <a:xfrm>
          <a:off x="0" y="0"/>
          <a:ext cx="0" cy="0"/>
          <a:chOff x="0" y="0"/>
          <a:chExt cx="0" cy="0"/>
        </a:xfrm>
      </p:grpSpPr>
      <p:sp>
        <p:nvSpPr>
          <p:cNvPr id="10" name="Titel 1">
            <a:extLst>
              <a:ext uri="{FF2B5EF4-FFF2-40B4-BE49-F238E27FC236}">
                <a16:creationId xmlns:a16="http://schemas.microsoft.com/office/drawing/2014/main" id="{47048B76-086E-00DC-2CD8-648862B94844}"/>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rPr>
              <a:t>Har du mødt en med ADHD… Så har du mødt ÉN med ADHD. </a:t>
            </a:r>
            <a:endParaRPr lang="da-DK" sz="3600" baseline="30000" dirty="0">
              <a:solidFill>
                <a:srgbClr val="644D79"/>
              </a:solidFill>
            </a:endParaRPr>
          </a:p>
        </p:txBody>
      </p:sp>
      <p:sp>
        <p:nvSpPr>
          <p:cNvPr id="18" name="Rectangle 17">
            <a:extLst>
              <a:ext uri="{FF2B5EF4-FFF2-40B4-BE49-F238E27FC236}">
                <a16:creationId xmlns:a16="http://schemas.microsoft.com/office/drawing/2014/main" id="{58BB022A-AA5E-0132-DC8C-CDEC57502C37}"/>
              </a:ext>
            </a:extLst>
          </p:cNvPr>
          <p:cNvSpPr/>
          <p:nvPr/>
        </p:nvSpPr>
        <p:spPr>
          <a:xfrm>
            <a:off x="500861" y="1430338"/>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INDIVIDUELLE FORSKELLE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ADHD påvirker mennesker forskelligt, både i sværhedsgrad og i hvilke udfordringer og styrker de har.</a:t>
            </a:r>
          </a:p>
        </p:txBody>
      </p:sp>
      <p:cxnSp>
        <p:nvCxnSpPr>
          <p:cNvPr id="3" name="Straight Connector 2">
            <a:extLst>
              <a:ext uri="{FF2B5EF4-FFF2-40B4-BE49-F238E27FC236}">
                <a16:creationId xmlns:a16="http://schemas.microsoft.com/office/drawing/2014/main" id="{F221C651-0F02-2041-03A3-9DDD0D19F2A4}"/>
              </a:ext>
            </a:extLst>
          </p:cNvPr>
          <p:cNvCxnSpPr>
            <a:cxnSpLocks/>
          </p:cNvCxnSpPr>
          <p:nvPr/>
        </p:nvCxnSpPr>
        <p:spPr>
          <a:xfrm flipH="1">
            <a:off x="500861" y="2331615"/>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5B16908-C73F-6BE8-B0C4-31CB83CA6441}"/>
              </a:ext>
            </a:extLst>
          </p:cNvPr>
          <p:cNvSpPr/>
          <p:nvPr/>
        </p:nvSpPr>
        <p:spPr>
          <a:xfrm>
            <a:off x="500861" y="2373265"/>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IKKE KUN HYPERAKTIVITET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ADHD kan også vise sig som koncentrationsbesvær, impulsivitet eller indre uro.</a:t>
            </a:r>
          </a:p>
        </p:txBody>
      </p:sp>
      <p:sp>
        <p:nvSpPr>
          <p:cNvPr id="54" name="Rectangle 53">
            <a:extLst>
              <a:ext uri="{FF2B5EF4-FFF2-40B4-BE49-F238E27FC236}">
                <a16:creationId xmlns:a16="http://schemas.microsoft.com/office/drawing/2014/main" id="{58314B71-73E7-CE16-56F0-C727CF25B0AD}"/>
              </a:ext>
            </a:extLst>
          </p:cNvPr>
          <p:cNvSpPr/>
          <p:nvPr/>
        </p:nvSpPr>
        <p:spPr>
          <a:xfrm>
            <a:off x="500861" y="3316192"/>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SITUATION BETYDER MEGET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Nogle trives godt i bestemte miljøer, mens andre oplever store udfordringer i samme situation.</a:t>
            </a:r>
          </a:p>
        </p:txBody>
      </p:sp>
      <p:sp>
        <p:nvSpPr>
          <p:cNvPr id="62" name="Rectangle 61">
            <a:extLst>
              <a:ext uri="{FF2B5EF4-FFF2-40B4-BE49-F238E27FC236}">
                <a16:creationId xmlns:a16="http://schemas.microsoft.com/office/drawing/2014/main" id="{E1009D1C-EB8A-C8DC-575F-87BF8909638E}"/>
              </a:ext>
            </a:extLst>
          </p:cNvPr>
          <p:cNvSpPr/>
          <p:nvPr/>
        </p:nvSpPr>
        <p:spPr>
          <a:xfrm>
            <a:off x="500861" y="4259119"/>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STÆRKE SIDER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Mange med ADHD er kreative, energiske og idérige, hvilket kan være en stor styrke i de rette omgivelser.</a:t>
            </a:r>
          </a:p>
        </p:txBody>
      </p:sp>
      <p:sp>
        <p:nvSpPr>
          <p:cNvPr id="80" name="Rectangle 79">
            <a:extLst>
              <a:ext uri="{FF2B5EF4-FFF2-40B4-BE49-F238E27FC236}">
                <a16:creationId xmlns:a16="http://schemas.microsoft.com/office/drawing/2014/main" id="{BE409B37-7340-FD0D-E093-14D9363CF6FF}"/>
              </a:ext>
            </a:extLst>
          </p:cNvPr>
          <p:cNvSpPr/>
          <p:nvPr/>
        </p:nvSpPr>
        <p:spPr>
          <a:xfrm>
            <a:off x="500861" y="5202042"/>
            <a:ext cx="11214890"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182880" bIns="0" rtlCol="0" anchor="ctr"/>
          <a:lstStyle/>
          <a:p>
            <a:pPr>
              <a:buFont typeface="Arial" panose="020B0604020202020204" pitchFamily="34" charset="0"/>
              <a:buNone/>
            </a:pPr>
            <a:r>
              <a:rPr lang="da-DK" sz="1600" b="1" dirty="0">
                <a:solidFill>
                  <a:schemeClr val="tx1">
                    <a:lumMod val="65000"/>
                    <a:lumOff val="35000"/>
                  </a:schemeClr>
                </a:solidFill>
              </a:rPr>
              <a:t>STRUKTUR OG STØTTE HJÆLPER </a:t>
            </a:r>
          </a:p>
          <a:p>
            <a:pPr marL="182880" indent="-182880">
              <a:buClr>
                <a:srgbClr val="70578B"/>
              </a:buClr>
              <a:buSzPts val="1100"/>
              <a:buFont typeface="Arial" panose="020B0604020202020204" pitchFamily="34" charset="0"/>
              <a:buChar char="•"/>
            </a:pPr>
            <a:r>
              <a:rPr lang="da-DK" sz="1600" dirty="0">
                <a:solidFill>
                  <a:schemeClr val="tx1">
                    <a:lumMod val="65000"/>
                    <a:lumOff val="35000"/>
                  </a:schemeClr>
                </a:solidFill>
              </a:rPr>
              <a:t>Med de rigtige strategier, forståelse og eventuel behandling kan personer med ADHD leve et godt og velfungerende liv.</a:t>
            </a:r>
          </a:p>
        </p:txBody>
      </p:sp>
      <p:grpSp>
        <p:nvGrpSpPr>
          <p:cNvPr id="2" name="Group 1">
            <a:extLst>
              <a:ext uri="{FF2B5EF4-FFF2-40B4-BE49-F238E27FC236}">
                <a16:creationId xmlns:a16="http://schemas.microsoft.com/office/drawing/2014/main" id="{DA97A316-12ED-39E5-F3D9-BC281B70E3E9}"/>
              </a:ext>
            </a:extLst>
          </p:cNvPr>
          <p:cNvGrpSpPr/>
          <p:nvPr/>
        </p:nvGrpSpPr>
        <p:grpSpPr>
          <a:xfrm>
            <a:off x="11486374" y="1430338"/>
            <a:ext cx="705625" cy="3688383"/>
            <a:chOff x="11486374" y="1430338"/>
            <a:chExt cx="705625" cy="3688383"/>
          </a:xfrm>
        </p:grpSpPr>
        <p:grpSp>
          <p:nvGrpSpPr>
            <p:cNvPr id="95" name="Group 94">
              <a:extLst>
                <a:ext uri="{FF2B5EF4-FFF2-40B4-BE49-F238E27FC236}">
                  <a16:creationId xmlns:a16="http://schemas.microsoft.com/office/drawing/2014/main" id="{D8FE8E97-5D3E-9E27-4029-F75BD84F34CD}"/>
                </a:ext>
              </a:extLst>
            </p:cNvPr>
            <p:cNvGrpSpPr/>
            <p:nvPr/>
          </p:nvGrpSpPr>
          <p:grpSpPr>
            <a:xfrm>
              <a:off x="11486374" y="1430338"/>
              <a:ext cx="705625" cy="859536"/>
              <a:chOff x="11486374" y="1449283"/>
              <a:chExt cx="705625" cy="859536"/>
            </a:xfrm>
          </p:grpSpPr>
          <p:sp>
            <p:nvSpPr>
              <p:cNvPr id="11" name="Rectangle 10">
                <a:extLst>
                  <a:ext uri="{FF2B5EF4-FFF2-40B4-BE49-F238E27FC236}">
                    <a16:creationId xmlns:a16="http://schemas.microsoft.com/office/drawing/2014/main" id="{9FE99779-7E8C-E946-287C-91AB948F5EEC}"/>
                  </a:ext>
                </a:extLst>
              </p:cNvPr>
              <p:cNvSpPr/>
              <p:nvPr/>
            </p:nvSpPr>
            <p:spPr>
              <a:xfrm flipH="1">
                <a:off x="11617614" y="1449283"/>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43" name="Group 42">
                <a:extLst>
                  <a:ext uri="{FF2B5EF4-FFF2-40B4-BE49-F238E27FC236}">
                    <a16:creationId xmlns:a16="http://schemas.microsoft.com/office/drawing/2014/main" id="{8ECCF323-97EF-E1C2-DFAB-E67FE3D388E4}"/>
                  </a:ext>
                </a:extLst>
              </p:cNvPr>
              <p:cNvGrpSpPr/>
              <p:nvPr/>
            </p:nvGrpSpPr>
            <p:grpSpPr>
              <a:xfrm rot="5400000" flipH="1">
                <a:off x="11486374" y="1698249"/>
                <a:ext cx="361692" cy="361692"/>
                <a:chOff x="3111431" y="1413967"/>
                <a:chExt cx="304417" cy="304417"/>
              </a:xfrm>
            </p:grpSpPr>
            <p:sp>
              <p:nvSpPr>
                <p:cNvPr id="44" name="Oval 43">
                  <a:extLst>
                    <a:ext uri="{FF2B5EF4-FFF2-40B4-BE49-F238E27FC236}">
                      <a16:creationId xmlns:a16="http://schemas.microsoft.com/office/drawing/2014/main" id="{ADAE81E2-6C61-0CF0-3C2E-DBE5279A1094}"/>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91B3A7DF-16E5-5271-BE19-825F5D1C6D2D}"/>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4F7D89B9-5AA4-B6E3-B52A-48D3EF13A82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E4B052BE-308F-DB03-0C42-50B0BB59ED0F}"/>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96" name="Group 95">
              <a:extLst>
                <a:ext uri="{FF2B5EF4-FFF2-40B4-BE49-F238E27FC236}">
                  <a16:creationId xmlns:a16="http://schemas.microsoft.com/office/drawing/2014/main" id="{313728D7-51D1-EDFE-CFEA-096141DD4661}"/>
                </a:ext>
              </a:extLst>
            </p:cNvPr>
            <p:cNvGrpSpPr/>
            <p:nvPr/>
          </p:nvGrpSpPr>
          <p:grpSpPr>
            <a:xfrm>
              <a:off x="11486374" y="2373287"/>
              <a:ext cx="705625" cy="859536"/>
              <a:chOff x="11486374" y="2382733"/>
              <a:chExt cx="705625" cy="859536"/>
            </a:xfrm>
          </p:grpSpPr>
          <p:sp>
            <p:nvSpPr>
              <p:cNvPr id="39" name="Rectangle 38">
                <a:extLst>
                  <a:ext uri="{FF2B5EF4-FFF2-40B4-BE49-F238E27FC236}">
                    <a16:creationId xmlns:a16="http://schemas.microsoft.com/office/drawing/2014/main" id="{D106190F-57FC-6D95-DA79-82390A487EFA}"/>
                  </a:ext>
                </a:extLst>
              </p:cNvPr>
              <p:cNvSpPr/>
              <p:nvPr/>
            </p:nvSpPr>
            <p:spPr>
              <a:xfrm flipH="1">
                <a:off x="11617614" y="2382733"/>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40" name="Group 39">
                <a:extLst>
                  <a:ext uri="{FF2B5EF4-FFF2-40B4-BE49-F238E27FC236}">
                    <a16:creationId xmlns:a16="http://schemas.microsoft.com/office/drawing/2014/main" id="{47AA0560-05F4-7EE8-2AA2-8DD4257E4BEE}"/>
                  </a:ext>
                </a:extLst>
              </p:cNvPr>
              <p:cNvGrpSpPr/>
              <p:nvPr/>
            </p:nvGrpSpPr>
            <p:grpSpPr>
              <a:xfrm rot="5400000" flipH="1">
                <a:off x="11486374" y="2631699"/>
                <a:ext cx="361692" cy="361692"/>
                <a:chOff x="3111431" y="1413967"/>
                <a:chExt cx="304417" cy="304417"/>
              </a:xfrm>
            </p:grpSpPr>
            <p:sp>
              <p:nvSpPr>
                <p:cNvPr id="45" name="Oval 44">
                  <a:extLst>
                    <a:ext uri="{FF2B5EF4-FFF2-40B4-BE49-F238E27FC236}">
                      <a16:creationId xmlns:a16="http://schemas.microsoft.com/office/drawing/2014/main" id="{1B2D9991-F7C9-D202-E176-31DAEAD46FB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15FDD0DA-C9DB-7FC9-ABA2-AED54F4B3E3E}"/>
                    </a:ext>
                  </a:extLst>
                </p:cNvPr>
                <p:cNvGrpSpPr/>
                <p:nvPr/>
              </p:nvGrpSpPr>
              <p:grpSpPr>
                <a:xfrm>
                  <a:off x="3153306" y="1455844"/>
                  <a:ext cx="220666" cy="220664"/>
                  <a:chOff x="10154583" y="3154385"/>
                  <a:chExt cx="327680" cy="327678"/>
                </a:xfrm>
              </p:grpSpPr>
              <p:sp>
                <p:nvSpPr>
                  <p:cNvPr id="47" name="Oval 46">
                    <a:extLst>
                      <a:ext uri="{FF2B5EF4-FFF2-40B4-BE49-F238E27FC236}">
                        <a16:creationId xmlns:a16="http://schemas.microsoft.com/office/drawing/2014/main" id="{7E6AA8B1-9789-0A05-702B-1CC4C63E04C0}"/>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9" name="Freeform 334">
                    <a:extLst>
                      <a:ext uri="{FF2B5EF4-FFF2-40B4-BE49-F238E27FC236}">
                        <a16:creationId xmlns:a16="http://schemas.microsoft.com/office/drawing/2014/main" id="{BDCA24B2-BEE2-97E8-454C-2B167AEEB5C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97" name="Group 96">
              <a:extLst>
                <a:ext uri="{FF2B5EF4-FFF2-40B4-BE49-F238E27FC236}">
                  <a16:creationId xmlns:a16="http://schemas.microsoft.com/office/drawing/2014/main" id="{39CD4CBF-AA2D-7654-F8FD-4AA888596FE2}"/>
                </a:ext>
              </a:extLst>
            </p:cNvPr>
            <p:cNvGrpSpPr/>
            <p:nvPr/>
          </p:nvGrpSpPr>
          <p:grpSpPr>
            <a:xfrm>
              <a:off x="11486374" y="3316236"/>
              <a:ext cx="705625" cy="859536"/>
              <a:chOff x="11486374" y="3363808"/>
              <a:chExt cx="705625" cy="859536"/>
            </a:xfrm>
          </p:grpSpPr>
          <p:sp>
            <p:nvSpPr>
              <p:cNvPr id="55" name="Rectangle 54">
                <a:extLst>
                  <a:ext uri="{FF2B5EF4-FFF2-40B4-BE49-F238E27FC236}">
                    <a16:creationId xmlns:a16="http://schemas.microsoft.com/office/drawing/2014/main" id="{687A1960-1FD2-6D18-B66B-87E8C2A46F36}"/>
                  </a:ext>
                </a:extLst>
              </p:cNvPr>
              <p:cNvSpPr/>
              <p:nvPr/>
            </p:nvSpPr>
            <p:spPr>
              <a:xfrm flipH="1">
                <a:off x="11617614" y="3363808"/>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56" name="Group 55">
                <a:extLst>
                  <a:ext uri="{FF2B5EF4-FFF2-40B4-BE49-F238E27FC236}">
                    <a16:creationId xmlns:a16="http://schemas.microsoft.com/office/drawing/2014/main" id="{967D1802-2A56-866E-F009-DD630970E396}"/>
                  </a:ext>
                </a:extLst>
              </p:cNvPr>
              <p:cNvGrpSpPr/>
              <p:nvPr/>
            </p:nvGrpSpPr>
            <p:grpSpPr>
              <a:xfrm rot="5400000" flipH="1">
                <a:off x="11486374" y="3612774"/>
                <a:ext cx="361692" cy="361692"/>
                <a:chOff x="3111431" y="1413967"/>
                <a:chExt cx="304417" cy="304417"/>
              </a:xfrm>
            </p:grpSpPr>
            <p:sp>
              <p:nvSpPr>
                <p:cNvPr id="57" name="Oval 56">
                  <a:extLst>
                    <a:ext uri="{FF2B5EF4-FFF2-40B4-BE49-F238E27FC236}">
                      <a16:creationId xmlns:a16="http://schemas.microsoft.com/office/drawing/2014/main" id="{F5696C25-64D8-5C3F-2D72-F40A83994E65}"/>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3DEE021A-ABF7-CB8B-A167-639CD4222DDA}"/>
                    </a:ext>
                  </a:extLst>
                </p:cNvPr>
                <p:cNvGrpSpPr/>
                <p:nvPr/>
              </p:nvGrpSpPr>
              <p:grpSpPr>
                <a:xfrm>
                  <a:off x="3153306" y="1455844"/>
                  <a:ext cx="220666" cy="220664"/>
                  <a:chOff x="10154583" y="3154385"/>
                  <a:chExt cx="327680" cy="327678"/>
                </a:xfrm>
              </p:grpSpPr>
              <p:sp>
                <p:nvSpPr>
                  <p:cNvPr id="59" name="Oval 58">
                    <a:extLst>
                      <a:ext uri="{FF2B5EF4-FFF2-40B4-BE49-F238E27FC236}">
                        <a16:creationId xmlns:a16="http://schemas.microsoft.com/office/drawing/2014/main" id="{A3A683E5-2312-EC6F-BD14-5702E9AD103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0" name="Freeform 334">
                    <a:extLst>
                      <a:ext uri="{FF2B5EF4-FFF2-40B4-BE49-F238E27FC236}">
                        <a16:creationId xmlns:a16="http://schemas.microsoft.com/office/drawing/2014/main" id="{419B4751-54AE-7734-32C0-5B17DAC5CBCF}"/>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nvGrpSpPr>
            <p:cNvPr id="98" name="Group 97">
              <a:extLst>
                <a:ext uri="{FF2B5EF4-FFF2-40B4-BE49-F238E27FC236}">
                  <a16:creationId xmlns:a16="http://schemas.microsoft.com/office/drawing/2014/main" id="{71998103-B3ED-6F17-5438-6735F2BAE457}"/>
                </a:ext>
              </a:extLst>
            </p:cNvPr>
            <p:cNvGrpSpPr/>
            <p:nvPr/>
          </p:nvGrpSpPr>
          <p:grpSpPr>
            <a:xfrm>
              <a:off x="11486374" y="4259185"/>
              <a:ext cx="705625" cy="859536"/>
              <a:chOff x="11486374" y="4297258"/>
              <a:chExt cx="705625" cy="859536"/>
            </a:xfrm>
          </p:grpSpPr>
          <p:sp>
            <p:nvSpPr>
              <p:cNvPr id="63" name="Rectangle 62">
                <a:extLst>
                  <a:ext uri="{FF2B5EF4-FFF2-40B4-BE49-F238E27FC236}">
                    <a16:creationId xmlns:a16="http://schemas.microsoft.com/office/drawing/2014/main" id="{503E11A1-A4EB-2BE2-5FD6-7A16578D84B3}"/>
                  </a:ext>
                </a:extLst>
              </p:cNvPr>
              <p:cNvSpPr/>
              <p:nvPr/>
            </p:nvSpPr>
            <p:spPr>
              <a:xfrm flipH="1">
                <a:off x="11617614" y="4297258"/>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64" name="Group 63">
                <a:extLst>
                  <a:ext uri="{FF2B5EF4-FFF2-40B4-BE49-F238E27FC236}">
                    <a16:creationId xmlns:a16="http://schemas.microsoft.com/office/drawing/2014/main" id="{ADA3C63A-B715-C839-DA7B-FC43B0C230CC}"/>
                  </a:ext>
                </a:extLst>
              </p:cNvPr>
              <p:cNvGrpSpPr/>
              <p:nvPr/>
            </p:nvGrpSpPr>
            <p:grpSpPr>
              <a:xfrm rot="5400000" flipH="1">
                <a:off x="11486374" y="4546224"/>
                <a:ext cx="361692" cy="361692"/>
                <a:chOff x="3111431" y="1413967"/>
                <a:chExt cx="304417" cy="304417"/>
              </a:xfrm>
            </p:grpSpPr>
            <p:sp>
              <p:nvSpPr>
                <p:cNvPr id="65" name="Oval 64">
                  <a:extLst>
                    <a:ext uri="{FF2B5EF4-FFF2-40B4-BE49-F238E27FC236}">
                      <a16:creationId xmlns:a16="http://schemas.microsoft.com/office/drawing/2014/main" id="{AE011EAA-B91D-58C9-E544-CB83D3F25F9C}"/>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03184A38-2D15-3F10-D9A0-3F3C4BF0605D}"/>
                    </a:ext>
                  </a:extLst>
                </p:cNvPr>
                <p:cNvGrpSpPr/>
                <p:nvPr/>
              </p:nvGrpSpPr>
              <p:grpSpPr>
                <a:xfrm>
                  <a:off x="3153306" y="1455844"/>
                  <a:ext cx="220666" cy="220664"/>
                  <a:chOff x="10154583" y="3154385"/>
                  <a:chExt cx="327680" cy="327678"/>
                </a:xfrm>
              </p:grpSpPr>
              <p:sp>
                <p:nvSpPr>
                  <p:cNvPr id="67" name="Oval 66">
                    <a:extLst>
                      <a:ext uri="{FF2B5EF4-FFF2-40B4-BE49-F238E27FC236}">
                        <a16:creationId xmlns:a16="http://schemas.microsoft.com/office/drawing/2014/main" id="{43C5D2BD-F6E7-E142-94FB-4B9C99504BC4}"/>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8" name="Freeform 334">
                    <a:extLst>
                      <a:ext uri="{FF2B5EF4-FFF2-40B4-BE49-F238E27FC236}">
                        <a16:creationId xmlns:a16="http://schemas.microsoft.com/office/drawing/2014/main" id="{BF713F6D-C147-DDC6-CFA0-0B14B5A7A51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grpSp>
      <p:grpSp>
        <p:nvGrpSpPr>
          <p:cNvPr id="99" name="Group 98">
            <a:extLst>
              <a:ext uri="{FF2B5EF4-FFF2-40B4-BE49-F238E27FC236}">
                <a16:creationId xmlns:a16="http://schemas.microsoft.com/office/drawing/2014/main" id="{218E3602-2BCA-4504-7423-48EDB19977EF}"/>
              </a:ext>
            </a:extLst>
          </p:cNvPr>
          <p:cNvGrpSpPr/>
          <p:nvPr/>
        </p:nvGrpSpPr>
        <p:grpSpPr>
          <a:xfrm>
            <a:off x="11486374" y="5202133"/>
            <a:ext cx="705625" cy="859536"/>
            <a:chOff x="11486374" y="5202133"/>
            <a:chExt cx="705625" cy="859536"/>
          </a:xfrm>
        </p:grpSpPr>
        <p:sp>
          <p:nvSpPr>
            <p:cNvPr id="81" name="Rectangle 80">
              <a:extLst>
                <a:ext uri="{FF2B5EF4-FFF2-40B4-BE49-F238E27FC236}">
                  <a16:creationId xmlns:a16="http://schemas.microsoft.com/office/drawing/2014/main" id="{533A5FEC-697A-81A9-688E-8A83635EB2ED}"/>
                </a:ext>
              </a:extLst>
            </p:cNvPr>
            <p:cNvSpPr/>
            <p:nvPr/>
          </p:nvSpPr>
          <p:spPr>
            <a:xfrm flipH="1">
              <a:off x="11617614" y="5202133"/>
              <a:ext cx="574385" cy="859536"/>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grpSp>
          <p:nvGrpSpPr>
            <p:cNvPr id="82" name="Group 81">
              <a:extLst>
                <a:ext uri="{FF2B5EF4-FFF2-40B4-BE49-F238E27FC236}">
                  <a16:creationId xmlns:a16="http://schemas.microsoft.com/office/drawing/2014/main" id="{2D9FF615-BCE1-EC2E-AAB7-DAB26B149796}"/>
                </a:ext>
              </a:extLst>
            </p:cNvPr>
            <p:cNvGrpSpPr/>
            <p:nvPr/>
          </p:nvGrpSpPr>
          <p:grpSpPr>
            <a:xfrm rot="5400000" flipH="1">
              <a:off x="11486374" y="5451099"/>
              <a:ext cx="361692" cy="361692"/>
              <a:chOff x="3111431" y="1413967"/>
              <a:chExt cx="304417" cy="304417"/>
            </a:xfrm>
          </p:grpSpPr>
          <p:sp>
            <p:nvSpPr>
              <p:cNvPr id="83" name="Oval 82">
                <a:extLst>
                  <a:ext uri="{FF2B5EF4-FFF2-40B4-BE49-F238E27FC236}">
                    <a16:creationId xmlns:a16="http://schemas.microsoft.com/office/drawing/2014/main" id="{D7E8A3AE-26A8-3946-D639-8073E97186FD}"/>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CD25842E-B1FD-8AA2-74CF-3350B8F72431}"/>
                  </a:ext>
                </a:extLst>
              </p:cNvPr>
              <p:cNvGrpSpPr/>
              <p:nvPr/>
            </p:nvGrpSpPr>
            <p:grpSpPr>
              <a:xfrm>
                <a:off x="3153306" y="1455844"/>
                <a:ext cx="220666" cy="220664"/>
                <a:chOff x="10154583" y="3154385"/>
                <a:chExt cx="327680" cy="327678"/>
              </a:xfrm>
            </p:grpSpPr>
            <p:sp>
              <p:nvSpPr>
                <p:cNvPr id="85" name="Oval 84">
                  <a:extLst>
                    <a:ext uri="{FF2B5EF4-FFF2-40B4-BE49-F238E27FC236}">
                      <a16:creationId xmlns:a16="http://schemas.microsoft.com/office/drawing/2014/main" id="{0A52665E-47A4-9EAF-E5E9-32D05D04A1D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6" name="Freeform 334">
                  <a:extLst>
                    <a:ext uri="{FF2B5EF4-FFF2-40B4-BE49-F238E27FC236}">
                      <a16:creationId xmlns:a16="http://schemas.microsoft.com/office/drawing/2014/main" id="{FDB2763C-9C96-9D10-7110-5C8CFA48E964}"/>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cxnSp>
        <p:nvCxnSpPr>
          <p:cNvPr id="92" name="Straight Connector 91">
            <a:extLst>
              <a:ext uri="{FF2B5EF4-FFF2-40B4-BE49-F238E27FC236}">
                <a16:creationId xmlns:a16="http://schemas.microsoft.com/office/drawing/2014/main" id="{C7390980-B94F-9BC1-A4FF-E0F4DEDE1708}"/>
              </a:ext>
            </a:extLst>
          </p:cNvPr>
          <p:cNvCxnSpPr>
            <a:cxnSpLocks/>
          </p:cNvCxnSpPr>
          <p:nvPr/>
        </p:nvCxnSpPr>
        <p:spPr>
          <a:xfrm flipH="1">
            <a:off x="500861" y="3274542"/>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3B1E8FF2-1F38-84B4-F5D0-02BB0CA84945}"/>
              </a:ext>
            </a:extLst>
          </p:cNvPr>
          <p:cNvCxnSpPr>
            <a:cxnSpLocks/>
          </p:cNvCxnSpPr>
          <p:nvPr/>
        </p:nvCxnSpPr>
        <p:spPr>
          <a:xfrm flipH="1">
            <a:off x="500861" y="4217469"/>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CCA196C-7449-50D4-C570-52EE89BE22FD}"/>
              </a:ext>
            </a:extLst>
          </p:cNvPr>
          <p:cNvCxnSpPr>
            <a:cxnSpLocks/>
          </p:cNvCxnSpPr>
          <p:nvPr/>
        </p:nvCxnSpPr>
        <p:spPr>
          <a:xfrm flipH="1">
            <a:off x="500861" y="5160396"/>
            <a:ext cx="10985513"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892613"/>
      </p:ext>
    </p:extLst>
  </p:cSld>
  <p:clrMapOvr>
    <a:masterClrMapping/>
  </p:clrMapOvr>
  <p:transition spd="slow">
    <p:push dir="u"/>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3">
            <a:extLst>
              <a:ext uri="{FF2B5EF4-FFF2-40B4-BE49-F238E27FC236}">
                <a16:creationId xmlns:a16="http://schemas.microsoft.com/office/drawing/2014/main" id="{0E96FF73-40E5-237A-078C-C6714D5C3346}"/>
              </a:ext>
            </a:extLst>
          </p:cNvPr>
          <p:cNvSpPr/>
          <p:nvPr/>
        </p:nvSpPr>
        <p:spPr>
          <a:xfrm>
            <a:off x="0" y="4046220"/>
            <a:ext cx="12192000" cy="2820802"/>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defRPr/>
            </a:pPr>
            <a:endParaRPr lang="da-DK"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Rektangel 18">
            <a:extLst>
              <a:ext uri="{FF2B5EF4-FFF2-40B4-BE49-F238E27FC236}">
                <a16:creationId xmlns:a16="http://schemas.microsoft.com/office/drawing/2014/main" id="{368FE073-50E6-E8FE-8541-AD3D4DD9BB24}"/>
              </a:ext>
            </a:extLst>
          </p:cNvPr>
          <p:cNvSpPr/>
          <p:nvPr/>
        </p:nvSpPr>
        <p:spPr>
          <a:xfrm>
            <a:off x="507380" y="1673961"/>
            <a:ext cx="7780677" cy="2944118"/>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A783EDEA-F768-365A-4956-C90BF6BC5383}"/>
              </a:ext>
            </a:extLst>
          </p:cNvPr>
          <p:cNvSpPr>
            <a:spLocks noGrp="1"/>
          </p:cNvSpPr>
          <p:nvPr>
            <p:ph type="title"/>
          </p:nvPr>
        </p:nvSpPr>
        <p:spPr>
          <a:xfrm>
            <a:off x="507380" y="432485"/>
            <a:ext cx="10572221" cy="1538883"/>
          </a:xfrm>
        </p:spPr>
        <p:txBody>
          <a:bodyPr>
            <a:normAutofit/>
          </a:bodyPr>
          <a:lstStyle/>
          <a:p>
            <a:r>
              <a:rPr lang="en-US" sz="3733" dirty="0">
                <a:solidFill>
                  <a:srgbClr val="70578B"/>
                </a:solidFill>
                <a:latin typeface="Calibri" panose="020F0502020204030204" pitchFamily="34" charset="0"/>
                <a:ea typeface="Calibri" panose="020F0502020204030204" pitchFamily="34" charset="0"/>
                <a:cs typeface="Calibri" panose="020F0502020204030204" pitchFamily="34" charset="0"/>
              </a:rPr>
              <a:t>I</a:t>
            </a:r>
            <a:r>
              <a:rPr lang="da" sz="3733" dirty="0">
                <a:solidFill>
                  <a:srgbClr val="70578B"/>
                </a:solidFill>
                <a:latin typeface="Calibri" panose="020F0502020204030204" pitchFamily="34" charset="0"/>
                <a:ea typeface="Calibri" panose="020F0502020204030204" pitchFamily="34" charset="0"/>
                <a:cs typeface="Calibri" panose="020F0502020204030204" pitchFamily="34" charset="0"/>
              </a:rPr>
              <a:t>kke-medicinsk behandling - kost </a:t>
            </a:r>
            <a:endParaRPr lang="da-DK" sz="5867" baseline="30000"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3" name="Pladsholder til indhold 2">
            <a:extLst>
              <a:ext uri="{FF2B5EF4-FFF2-40B4-BE49-F238E27FC236}">
                <a16:creationId xmlns:a16="http://schemas.microsoft.com/office/drawing/2014/main" id="{2D38E7DE-00DA-AE39-5E0E-87EB3F72DEE2}"/>
              </a:ext>
            </a:extLst>
          </p:cNvPr>
          <p:cNvSpPr>
            <a:spLocks noGrp="1"/>
          </p:cNvSpPr>
          <p:nvPr>
            <p:ph idx="1"/>
          </p:nvPr>
        </p:nvSpPr>
        <p:spPr>
          <a:xfrm>
            <a:off x="670298" y="1952552"/>
            <a:ext cx="7425695" cy="2169825"/>
          </a:xfrm>
        </p:spPr>
        <p:txBody>
          <a:bodyPr>
            <a:normAutofit/>
          </a:bodyPr>
          <a:lstStyle/>
          <a:p>
            <a:endParaRPr lang="da-DK"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da-DK" b="1" dirty="0">
                <a:solidFill>
                  <a:schemeClr val="bg1"/>
                </a:solidFill>
                <a:latin typeface="Calibri" panose="020F0502020204030204" pitchFamily="34" charset="0"/>
                <a:ea typeface="Calibri" panose="020F0502020204030204" pitchFamily="34" charset="0"/>
                <a:cs typeface="Calibri" panose="020F0502020204030204" pitchFamily="34" charset="0"/>
              </a:rPr>
              <a:t>Hvorfor fokus på kost:</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Stabilt blodsukker = mere stabilt energiniveau</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Kosten påvirker din hjernes ydeevne</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Kost kan påvirke impulsivitet og hyperaktivitet</a:t>
            </a:r>
          </a:p>
          <a:p>
            <a:pPr lvl="1"/>
            <a:r>
              <a:rPr lang="da-DK" dirty="0">
                <a:solidFill>
                  <a:schemeClr val="bg1"/>
                </a:solidFill>
                <a:latin typeface="Calibri" panose="020F0502020204030204" pitchFamily="34" charset="0"/>
                <a:ea typeface="Calibri" panose="020F0502020204030204" pitchFamily="34" charset="0"/>
                <a:cs typeface="Calibri" panose="020F0502020204030204" pitchFamily="34" charset="0"/>
              </a:rPr>
              <a:t>Kosten kan påvirke din nattesøvn</a:t>
            </a:r>
          </a:p>
        </p:txBody>
      </p:sp>
      <p:grpSp>
        <p:nvGrpSpPr>
          <p:cNvPr id="17" name="Gruppe 16">
            <a:extLst>
              <a:ext uri="{FF2B5EF4-FFF2-40B4-BE49-F238E27FC236}">
                <a16:creationId xmlns:a16="http://schemas.microsoft.com/office/drawing/2014/main" id="{1E164D62-4874-75F0-6768-FAF2655E836B}"/>
              </a:ext>
            </a:extLst>
          </p:cNvPr>
          <p:cNvGrpSpPr/>
          <p:nvPr/>
        </p:nvGrpSpPr>
        <p:grpSpPr>
          <a:xfrm>
            <a:off x="2421933" y="4151020"/>
            <a:ext cx="9709107" cy="2839318"/>
            <a:chOff x="1384792" y="3749743"/>
            <a:chExt cx="10654808" cy="3115877"/>
          </a:xfrm>
        </p:grpSpPr>
        <p:cxnSp>
          <p:nvCxnSpPr>
            <p:cNvPr id="16" name="Lige forbindelse 15">
              <a:extLst>
                <a:ext uri="{FF2B5EF4-FFF2-40B4-BE49-F238E27FC236}">
                  <a16:creationId xmlns:a16="http://schemas.microsoft.com/office/drawing/2014/main" id="{AA00B830-C14B-7C4E-026C-AAB97ACC89BF}"/>
                </a:ext>
              </a:extLst>
            </p:cNvPr>
            <p:cNvCxnSpPr/>
            <p:nvPr/>
          </p:nvCxnSpPr>
          <p:spPr>
            <a:xfrm>
              <a:off x="1524000" y="6499860"/>
              <a:ext cx="10515600" cy="0"/>
            </a:xfrm>
            <a:prstGeom prst="line">
              <a:avLst/>
            </a:prstGeom>
            <a:ln>
              <a:solidFill>
                <a:srgbClr val="70578B"/>
              </a:solidFill>
            </a:ln>
          </p:spPr>
          <p:style>
            <a:lnRef idx="2">
              <a:schemeClr val="accent1"/>
            </a:lnRef>
            <a:fillRef idx="0">
              <a:schemeClr val="accent1"/>
            </a:fillRef>
            <a:effectRef idx="1">
              <a:schemeClr val="accent1"/>
            </a:effectRef>
            <a:fontRef idx="minor">
              <a:schemeClr val="tx1"/>
            </a:fontRef>
          </p:style>
        </p:cxnSp>
        <p:pic>
          <p:nvPicPr>
            <p:cNvPr id="12" name="Billede 11" descr="Et billede, der indeholder cykel, tegning, skitse, sort-hvid&#10;&#10;Indhold genereret af kunstig intelligens kan være forkert.">
              <a:extLst>
                <a:ext uri="{FF2B5EF4-FFF2-40B4-BE49-F238E27FC236}">
                  <a16:creationId xmlns:a16="http://schemas.microsoft.com/office/drawing/2014/main" id="{80CD1FEC-1B04-3DB8-CD8F-3127EE4FA414}"/>
                </a:ext>
              </a:extLst>
            </p:cNvPr>
            <p:cNvPicPr>
              <a:picLocks noChangeAspect="1"/>
            </p:cNvPicPr>
            <p:nvPr/>
          </p:nvPicPr>
          <p:blipFill>
            <a:blip r:embed="rId3"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4323573" y="3749743"/>
              <a:ext cx="3678882" cy="3115877"/>
            </a:xfrm>
            <a:prstGeom prst="rect">
              <a:avLst/>
            </a:prstGeom>
          </p:spPr>
        </p:pic>
        <p:pic>
          <p:nvPicPr>
            <p:cNvPr id="13" name="Billede 12" descr="Et billede, der indeholder skitse, tegning, Stregtegning, illustration/afbildning&#10;&#10;Indhold genereret af kunstig intelligens kan være forkert.">
              <a:extLst>
                <a:ext uri="{FF2B5EF4-FFF2-40B4-BE49-F238E27FC236}">
                  <a16:creationId xmlns:a16="http://schemas.microsoft.com/office/drawing/2014/main" id="{9D75EFAC-2B8E-D30F-27AA-D63D86BB2371}"/>
                </a:ext>
              </a:extLst>
            </p:cNvPr>
            <p:cNvPicPr>
              <a:picLocks noChangeAspect="1"/>
            </p:cNvPicPr>
            <p:nvPr/>
          </p:nvPicPr>
          <p:blipFill>
            <a:blip r:embed="rId4"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1384792" y="4524037"/>
              <a:ext cx="3287952" cy="2169825"/>
            </a:xfrm>
            <a:prstGeom prst="rect">
              <a:avLst/>
            </a:prstGeom>
          </p:spPr>
        </p:pic>
        <p:pic>
          <p:nvPicPr>
            <p:cNvPr id="14" name="Billede 13" descr="Et billede, der indeholder skitse, tegning, Stregtegning, stregtegning&#10;&#10;Indhold genereret af kunstig intelligens kan være forkert.">
              <a:extLst>
                <a:ext uri="{FF2B5EF4-FFF2-40B4-BE49-F238E27FC236}">
                  <a16:creationId xmlns:a16="http://schemas.microsoft.com/office/drawing/2014/main" id="{6A59E02D-2D83-B71B-A7AD-B3F353D1A077}"/>
                </a:ext>
              </a:extLst>
            </p:cNvPr>
            <p:cNvPicPr>
              <a:picLocks noChangeAspect="1"/>
            </p:cNvPicPr>
            <p:nvPr/>
          </p:nvPicPr>
          <p:blipFill>
            <a:blip r:embed="rId5"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7611525" y="3859769"/>
              <a:ext cx="4419643" cy="2946825"/>
            </a:xfrm>
            <a:prstGeom prst="rect">
              <a:avLst/>
            </a:prstGeom>
          </p:spPr>
        </p:pic>
      </p:grpSp>
    </p:spTree>
    <p:extLst>
      <p:ext uri="{BB962C8B-B14F-4D97-AF65-F5344CB8AC3E}">
        <p14:creationId xmlns:p14="http://schemas.microsoft.com/office/powerpoint/2010/main" val="346740539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1">
            <a:extLst>
              <a:ext uri="{FF2B5EF4-FFF2-40B4-BE49-F238E27FC236}">
                <a16:creationId xmlns:a16="http://schemas.microsoft.com/office/drawing/2014/main" id="{E088960A-DDBF-C4C8-2D07-5E76D289864B}"/>
              </a:ext>
            </a:extLst>
          </p:cNvPr>
          <p:cNvSpPr/>
          <p:nvPr/>
        </p:nvSpPr>
        <p:spPr>
          <a:xfrm>
            <a:off x="0" y="3375660"/>
            <a:ext cx="7180861" cy="268224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endParaRPr lang="da-DK" sz="1400" b="1">
              <a:solidFill>
                <a:schemeClr val="dk1"/>
              </a:solidFill>
              <a:latin typeface="+mj-lt"/>
            </a:endParaRPr>
          </a:p>
        </p:txBody>
      </p:sp>
      <p:sp>
        <p:nvSpPr>
          <p:cNvPr id="5" name="Rectangle 86">
            <a:extLst>
              <a:ext uri="{FF2B5EF4-FFF2-40B4-BE49-F238E27FC236}">
                <a16:creationId xmlns:a16="http://schemas.microsoft.com/office/drawing/2014/main" id="{BB9BD268-7039-7C58-C382-33FC5A4D5328}"/>
              </a:ext>
            </a:extLst>
          </p:cNvPr>
          <p:cNvSpPr/>
          <p:nvPr/>
        </p:nvSpPr>
        <p:spPr>
          <a:xfrm>
            <a:off x="495301" y="3088432"/>
            <a:ext cx="6685562" cy="58629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360000" rtlCol="0" anchor="ctr"/>
          <a:lstStyle/>
          <a:p>
            <a:pPr marL="0" indent="0" algn="ctr">
              <a:lnSpc>
                <a:spcPct val="100000"/>
              </a:lnSpc>
              <a:buClr>
                <a:srgbClr val="4472C4"/>
              </a:buClr>
              <a:buFont typeface="Arial" panose="020B0604020202020204" pitchFamily="34" charset="0"/>
              <a:buNone/>
            </a:pPr>
            <a:r>
              <a:rPr lang="da-DK" sz="2000" b="1" dirty="0">
                <a:latin typeface="+mj-lt"/>
              </a:rPr>
              <a:t>USTABILT BLODSUKKER KAN:</a:t>
            </a:r>
          </a:p>
        </p:txBody>
      </p:sp>
      <p:grpSp>
        <p:nvGrpSpPr>
          <p:cNvPr id="34" name="Group 33">
            <a:extLst>
              <a:ext uri="{FF2B5EF4-FFF2-40B4-BE49-F238E27FC236}">
                <a16:creationId xmlns:a16="http://schemas.microsoft.com/office/drawing/2014/main" id="{F34D4668-E7CA-6063-1031-B35A6035FA64}"/>
              </a:ext>
            </a:extLst>
          </p:cNvPr>
          <p:cNvGrpSpPr/>
          <p:nvPr/>
        </p:nvGrpSpPr>
        <p:grpSpPr>
          <a:xfrm>
            <a:off x="820296" y="4727811"/>
            <a:ext cx="5805611" cy="276999"/>
            <a:chOff x="968791" y="4068625"/>
            <a:chExt cx="4423708" cy="432706"/>
          </a:xfrm>
        </p:grpSpPr>
        <p:sp>
          <p:nvSpPr>
            <p:cNvPr id="25" name="Rectangle 3">
              <a:extLst>
                <a:ext uri="{FF2B5EF4-FFF2-40B4-BE49-F238E27FC236}">
                  <a16:creationId xmlns:a16="http://schemas.microsoft.com/office/drawing/2014/main" id="{26EDB1DB-B64F-CEA6-8226-033E46643E41}"/>
                </a:ext>
              </a:extLst>
            </p:cNvPr>
            <p:cNvSpPr txBox="1">
              <a:spLocks noChangeArrowheads="1"/>
            </p:cNvSpPr>
            <p:nvPr/>
          </p:nvSpPr>
          <p:spPr>
            <a:xfrm>
              <a:off x="3462981" y="406862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Træthed</a:t>
              </a:r>
            </a:p>
          </p:txBody>
        </p:sp>
        <p:sp>
          <p:nvSpPr>
            <p:cNvPr id="24" name="Rectangle 3">
              <a:extLst>
                <a:ext uri="{FF2B5EF4-FFF2-40B4-BE49-F238E27FC236}">
                  <a16:creationId xmlns:a16="http://schemas.microsoft.com/office/drawing/2014/main" id="{861B3C7A-35E7-9FED-B303-00498D122FE2}"/>
                </a:ext>
              </a:extLst>
            </p:cNvPr>
            <p:cNvSpPr txBox="1">
              <a:spLocks noChangeArrowheads="1"/>
            </p:cNvSpPr>
            <p:nvPr/>
          </p:nvSpPr>
          <p:spPr>
            <a:xfrm>
              <a:off x="968791" y="406862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Hovedpine</a:t>
              </a:r>
              <a:endParaRPr lang="da-DK" sz="1800" b="0" dirty="0">
                <a:solidFill>
                  <a:schemeClr val="tx1">
                    <a:lumMod val="65000"/>
                    <a:lumOff val="35000"/>
                  </a:schemeClr>
                </a:solidFill>
                <a:latin typeface="+mj-lt"/>
              </a:endParaRPr>
            </a:p>
          </p:txBody>
        </p:sp>
      </p:grpSp>
      <p:grpSp>
        <p:nvGrpSpPr>
          <p:cNvPr id="35" name="Group 34">
            <a:extLst>
              <a:ext uri="{FF2B5EF4-FFF2-40B4-BE49-F238E27FC236}">
                <a16:creationId xmlns:a16="http://schemas.microsoft.com/office/drawing/2014/main" id="{6A98656D-ABBF-2687-AAAB-46B8A8ABA91A}"/>
              </a:ext>
            </a:extLst>
          </p:cNvPr>
          <p:cNvGrpSpPr/>
          <p:nvPr/>
        </p:nvGrpSpPr>
        <p:grpSpPr>
          <a:xfrm>
            <a:off x="820296" y="5522204"/>
            <a:ext cx="5805611" cy="276999"/>
            <a:chOff x="968791" y="4818395"/>
            <a:chExt cx="4423708" cy="432706"/>
          </a:xfrm>
        </p:grpSpPr>
        <p:sp>
          <p:nvSpPr>
            <p:cNvPr id="26" name="Rectangle 3">
              <a:extLst>
                <a:ext uri="{FF2B5EF4-FFF2-40B4-BE49-F238E27FC236}">
                  <a16:creationId xmlns:a16="http://schemas.microsoft.com/office/drawing/2014/main" id="{8D820BA6-2A2E-367C-4C7F-53D1DC8FE23B}"/>
                </a:ext>
              </a:extLst>
            </p:cNvPr>
            <p:cNvSpPr txBox="1">
              <a:spLocks noChangeArrowheads="1"/>
            </p:cNvSpPr>
            <p:nvPr/>
          </p:nvSpPr>
          <p:spPr>
            <a:xfrm>
              <a:off x="968791" y="4818395"/>
              <a:ext cx="1929518" cy="432706"/>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Hyperaktivitet</a:t>
              </a:r>
              <a:endParaRPr lang="da-DK" sz="1800" b="0" dirty="0">
                <a:solidFill>
                  <a:schemeClr val="tx1">
                    <a:lumMod val="65000"/>
                    <a:lumOff val="35000"/>
                  </a:schemeClr>
                </a:solidFill>
                <a:latin typeface="+mj-lt"/>
              </a:endParaRPr>
            </a:p>
          </p:txBody>
        </p:sp>
        <p:sp>
          <p:nvSpPr>
            <p:cNvPr id="21" name="Rectangle 3">
              <a:extLst>
                <a:ext uri="{FF2B5EF4-FFF2-40B4-BE49-F238E27FC236}">
                  <a16:creationId xmlns:a16="http://schemas.microsoft.com/office/drawing/2014/main" id="{5EAF25D1-7618-61EB-7A97-D83331A5F84F}"/>
                </a:ext>
              </a:extLst>
            </p:cNvPr>
            <p:cNvSpPr txBox="1">
              <a:spLocks noChangeArrowheads="1"/>
            </p:cNvSpPr>
            <p:nvPr/>
          </p:nvSpPr>
          <p:spPr>
            <a:xfrm>
              <a:off x="3462981" y="4818395"/>
              <a:ext cx="1929518" cy="432704"/>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a:solidFill>
                    <a:schemeClr val="tx1">
                      <a:lumMod val="65000"/>
                      <a:lumOff val="35000"/>
                    </a:schemeClr>
                  </a:solidFill>
                  <a:latin typeface="+mj-lt"/>
                </a:rPr>
                <a:t>Uro og stress</a:t>
              </a:r>
              <a:endParaRPr lang="da-DK" sz="1800" b="0" dirty="0">
                <a:solidFill>
                  <a:schemeClr val="tx1">
                    <a:lumMod val="65000"/>
                    <a:lumOff val="35000"/>
                  </a:schemeClr>
                </a:solidFill>
                <a:latin typeface="+mj-lt"/>
              </a:endParaRPr>
            </a:p>
          </p:txBody>
        </p:sp>
      </p:grpSp>
      <p:grpSp>
        <p:nvGrpSpPr>
          <p:cNvPr id="33" name="Group 32">
            <a:extLst>
              <a:ext uri="{FF2B5EF4-FFF2-40B4-BE49-F238E27FC236}">
                <a16:creationId xmlns:a16="http://schemas.microsoft.com/office/drawing/2014/main" id="{6D08A9CA-9720-3019-AB03-7AA23C37C0BE}"/>
              </a:ext>
            </a:extLst>
          </p:cNvPr>
          <p:cNvGrpSpPr/>
          <p:nvPr/>
        </p:nvGrpSpPr>
        <p:grpSpPr>
          <a:xfrm>
            <a:off x="820296" y="3933419"/>
            <a:ext cx="5805611" cy="276999"/>
            <a:chOff x="968791" y="3396708"/>
            <a:chExt cx="4423708" cy="432705"/>
          </a:xfrm>
        </p:grpSpPr>
        <p:sp>
          <p:nvSpPr>
            <p:cNvPr id="23" name="Rectangle 3">
              <a:extLst>
                <a:ext uri="{FF2B5EF4-FFF2-40B4-BE49-F238E27FC236}">
                  <a16:creationId xmlns:a16="http://schemas.microsoft.com/office/drawing/2014/main" id="{81F1810E-6932-2325-AD6C-BFCC3B3F6588}"/>
                </a:ext>
              </a:extLst>
            </p:cNvPr>
            <p:cNvSpPr txBox="1">
              <a:spLocks noChangeArrowheads="1"/>
            </p:cNvSpPr>
            <p:nvPr/>
          </p:nvSpPr>
          <p:spPr>
            <a:xfrm>
              <a:off x="3462981" y="3396708"/>
              <a:ext cx="1929518"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Irritabilitet og vrede</a:t>
              </a:r>
            </a:p>
          </p:txBody>
        </p:sp>
        <p:sp>
          <p:nvSpPr>
            <p:cNvPr id="27" name="Rectangle 3">
              <a:extLst>
                <a:ext uri="{FF2B5EF4-FFF2-40B4-BE49-F238E27FC236}">
                  <a16:creationId xmlns:a16="http://schemas.microsoft.com/office/drawing/2014/main" id="{03CF060D-C11B-3325-48FC-E70F48D773D5}"/>
                </a:ext>
              </a:extLst>
            </p:cNvPr>
            <p:cNvSpPr txBox="1">
              <a:spLocks noChangeArrowheads="1"/>
            </p:cNvSpPr>
            <p:nvPr/>
          </p:nvSpPr>
          <p:spPr>
            <a:xfrm>
              <a:off x="968791" y="3396708"/>
              <a:ext cx="2081241" cy="432705"/>
            </a:xfrm>
            <a:prstGeom prst="rect">
              <a:avLst/>
            </a:prstGeom>
          </p:spPr>
          <p:txBody>
            <a:bodyPr wrap="square" lIns="0" tIns="0" rIns="0" bIns="0" anchor="ctr">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eaLnBrk="1" hangingPunct="1"/>
              <a:r>
                <a:rPr lang="da-DK" sz="1800" b="0" dirty="0">
                  <a:solidFill>
                    <a:schemeClr val="tx1">
                      <a:lumMod val="65000"/>
                      <a:lumOff val="35000"/>
                    </a:schemeClr>
                  </a:solidFill>
                  <a:latin typeface="+mj-lt"/>
                </a:rPr>
                <a:t>Forværre ADHD-symptomer</a:t>
              </a:r>
            </a:p>
          </p:txBody>
        </p:sp>
      </p:grpSp>
      <p:cxnSp>
        <p:nvCxnSpPr>
          <p:cNvPr id="40" name="Straight Connector 39">
            <a:extLst>
              <a:ext uri="{FF2B5EF4-FFF2-40B4-BE49-F238E27FC236}">
                <a16:creationId xmlns:a16="http://schemas.microsoft.com/office/drawing/2014/main" id="{8D89AE79-6453-B7E9-0E3B-5150E1171C17}"/>
              </a:ext>
            </a:extLst>
          </p:cNvPr>
          <p:cNvCxnSpPr>
            <a:cxnSpLocks/>
          </p:cNvCxnSpPr>
          <p:nvPr/>
        </p:nvCxnSpPr>
        <p:spPr>
          <a:xfrm>
            <a:off x="545369" y="5263507"/>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4D4A8F-3958-145C-14BD-D06E7A2B56C8}"/>
              </a:ext>
            </a:extLst>
          </p:cNvPr>
          <p:cNvCxnSpPr>
            <a:cxnSpLocks/>
          </p:cNvCxnSpPr>
          <p:nvPr/>
        </p:nvCxnSpPr>
        <p:spPr>
          <a:xfrm>
            <a:off x="545369" y="4469114"/>
            <a:ext cx="6628707" cy="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291" name="Rectangle 3"/>
          <p:cNvSpPr>
            <a:spLocks noGrp="1" noChangeArrowheads="1"/>
          </p:cNvSpPr>
          <p:nvPr>
            <p:ph idx="1"/>
          </p:nvPr>
        </p:nvSpPr>
        <p:spPr>
          <a:xfrm>
            <a:off x="505971" y="1118892"/>
            <a:ext cx="6342228" cy="1873517"/>
          </a:xfrm>
        </p:spPr>
        <p:txBody>
          <a:bodyPr lIns="0" tIns="0" rIns="0" bIns="0">
            <a:normAutofit/>
          </a:bodyPr>
          <a:lstStyle/>
          <a:p>
            <a:pPr marL="0" indent="0">
              <a:buNone/>
            </a:pPr>
            <a:r>
              <a:rPr lang="da-DK" sz="1700" b="0" dirty="0">
                <a:solidFill>
                  <a:schemeClr val="tx1">
                    <a:lumMod val="65000"/>
                    <a:lumOff val="35000"/>
                  </a:schemeClr>
                </a:solidFill>
              </a:rPr>
              <a:t>Insulin er et hormon, der regulerer vores blodsukker. Det samarbejder med resten af vores hormonsystem også vores stresshormoner. Når vi ikke spiser i lang tid, kan blodsukkeret falde lidt, og det kan give træthed eller koncentrationsbesvær. Når vi spiser store mængder hurtige kulhydrater (som hvidt brød og slik), kan blodsukkeret stige og derefter falde hurtigt igen. Det hurtige fald kan få kroppen til at frigive adrenalin, som kan give uro og forværre ADHD-symptomer.</a:t>
            </a:r>
          </a:p>
        </p:txBody>
      </p:sp>
      <p:sp>
        <p:nvSpPr>
          <p:cNvPr id="49" name="Rectangle 48">
            <a:extLst>
              <a:ext uri="{FF2B5EF4-FFF2-40B4-BE49-F238E27FC236}">
                <a16:creationId xmlns:a16="http://schemas.microsoft.com/office/drawing/2014/main" id="{3B3340FC-F38E-26D2-06E1-6A86F91333C6}"/>
              </a:ext>
            </a:extLst>
          </p:cNvPr>
          <p:cNvSpPr/>
          <p:nvPr/>
        </p:nvSpPr>
        <p:spPr>
          <a:xfrm>
            <a:off x="7416385" y="-794"/>
            <a:ext cx="4759615" cy="6058694"/>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pic>
        <p:nvPicPr>
          <p:cNvPr id="22" name="Billede 21">
            <a:extLst>
              <a:ext uri="{FF2B5EF4-FFF2-40B4-BE49-F238E27FC236}">
                <a16:creationId xmlns:a16="http://schemas.microsoft.com/office/drawing/2014/main" id="{55751528-F227-FD77-D853-790CCC1334DA}"/>
              </a:ext>
            </a:extLst>
          </p:cNvPr>
          <p:cNvPicPr>
            <a:picLocks noChangeAspect="1"/>
          </p:cNvPicPr>
          <p:nvPr/>
        </p:nvPicPr>
        <p:blipFill rotWithShape="1">
          <a:blip r:embed="rId3">
            <a:extLst>
              <a:ext uri="{28A0092B-C50C-407E-A947-70E740481C1C}">
                <a14:useLocalDpi xmlns:a14="http://schemas.microsoft.com/office/drawing/2010/main"/>
              </a:ext>
            </a:extLst>
          </a:blip>
          <a:srcRect l="-2053" t="-20408" b="-15812"/>
          <a:stretch/>
        </p:blipFill>
        <p:spPr>
          <a:xfrm>
            <a:off x="7416386" y="1442852"/>
            <a:ext cx="4299364" cy="4615048"/>
          </a:xfrm>
          <a:prstGeom prst="rect">
            <a:avLst/>
          </a:prstGeom>
          <a:solidFill>
            <a:schemeClr val="bg1"/>
          </a:solidFill>
          <a:ln>
            <a:noFill/>
          </a:ln>
          <a:effectLst>
            <a:outerShdw blurRad="101600" sx="102000" sy="102000" algn="ctr" rotWithShape="0">
              <a:prstClr val="black">
                <a:alpha val="5000"/>
              </a:prstClr>
            </a:outerShdw>
            <a:softEdge rad="0"/>
          </a:effectLst>
        </p:spPr>
      </p:pic>
      <p:cxnSp>
        <p:nvCxnSpPr>
          <p:cNvPr id="51" name="Straight Connector 50">
            <a:extLst>
              <a:ext uri="{FF2B5EF4-FFF2-40B4-BE49-F238E27FC236}">
                <a16:creationId xmlns:a16="http://schemas.microsoft.com/office/drawing/2014/main" id="{6A30F716-B838-55D0-EFE7-40DCF6A18A2A}"/>
              </a:ext>
            </a:extLst>
          </p:cNvPr>
          <p:cNvCxnSpPr>
            <a:cxnSpLocks/>
          </p:cNvCxnSpPr>
          <p:nvPr/>
        </p:nvCxnSpPr>
        <p:spPr>
          <a:xfrm>
            <a:off x="9402238" y="6057900"/>
            <a:ext cx="327660" cy="0"/>
          </a:xfrm>
          <a:prstGeom prst="line">
            <a:avLst/>
          </a:prstGeom>
          <a:ln w="38100">
            <a:solidFill>
              <a:srgbClr val="70578B"/>
            </a:solidFill>
          </a:ln>
        </p:spPr>
        <p:style>
          <a:lnRef idx="1">
            <a:schemeClr val="accent1"/>
          </a:lnRef>
          <a:fillRef idx="0">
            <a:schemeClr val="accent1"/>
          </a:fillRef>
          <a:effectRef idx="0">
            <a:schemeClr val="accent1"/>
          </a:effectRef>
          <a:fontRef idx="minor">
            <a:schemeClr val="tx1"/>
          </a:fontRef>
        </p:style>
      </p:cxnSp>
      <p:sp>
        <p:nvSpPr>
          <p:cNvPr id="7" name="Isosceles Triangle 89">
            <a:extLst>
              <a:ext uri="{FF2B5EF4-FFF2-40B4-BE49-F238E27FC236}">
                <a16:creationId xmlns:a16="http://schemas.microsoft.com/office/drawing/2014/main" id="{6D1F1757-799D-BBE2-2CFB-AC4934AABC9F}"/>
              </a:ext>
            </a:extLst>
          </p:cNvPr>
          <p:cNvSpPr/>
          <p:nvPr/>
        </p:nvSpPr>
        <p:spPr>
          <a:xfrm>
            <a:off x="3451081" y="3588472"/>
            <a:ext cx="774003" cy="92182"/>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atin typeface="+mj-lt"/>
            </a:endParaRPr>
          </a:p>
        </p:txBody>
      </p:sp>
      <p:cxnSp>
        <p:nvCxnSpPr>
          <p:cNvPr id="39" name="Straight Connector 38">
            <a:extLst>
              <a:ext uri="{FF2B5EF4-FFF2-40B4-BE49-F238E27FC236}">
                <a16:creationId xmlns:a16="http://schemas.microsoft.com/office/drawing/2014/main" id="{7DEA14B6-8526-5AA0-8635-2D7E18966865}"/>
              </a:ext>
            </a:extLst>
          </p:cNvPr>
          <p:cNvCxnSpPr>
            <a:cxnSpLocks/>
            <a:stCxn id="7" idx="0"/>
          </p:cNvCxnSpPr>
          <p:nvPr/>
        </p:nvCxnSpPr>
        <p:spPr>
          <a:xfrm flipH="1">
            <a:off x="3838082" y="3588472"/>
            <a:ext cx="1" cy="2469427"/>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A3A98113-2D84-DF2D-32C0-259B30E0F989}"/>
              </a:ext>
            </a:extLst>
          </p:cNvPr>
          <p:cNvSpPr/>
          <p:nvPr/>
        </p:nvSpPr>
        <p:spPr>
          <a:xfrm>
            <a:off x="3751566" y="4375370"/>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43" name="Oval 42">
            <a:extLst>
              <a:ext uri="{FF2B5EF4-FFF2-40B4-BE49-F238E27FC236}">
                <a16:creationId xmlns:a16="http://schemas.microsoft.com/office/drawing/2014/main" id="{AEA5D6B8-FCAA-6AA7-6C0B-01BE580104BE}"/>
              </a:ext>
            </a:extLst>
          </p:cNvPr>
          <p:cNvSpPr/>
          <p:nvPr/>
        </p:nvSpPr>
        <p:spPr>
          <a:xfrm>
            <a:off x="3751566" y="5172429"/>
            <a:ext cx="173033" cy="18215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sp>
        <p:nvSpPr>
          <p:cNvPr id="11" name="Titel 1">
            <a:extLst>
              <a:ext uri="{FF2B5EF4-FFF2-40B4-BE49-F238E27FC236}">
                <a16:creationId xmlns:a16="http://schemas.microsoft.com/office/drawing/2014/main" id="{34735BFF-0071-F76D-8BDA-123813F16C57}"/>
              </a:ext>
            </a:extLst>
          </p:cNvPr>
          <p:cNvSpPr>
            <a:spLocks noGrp="1"/>
          </p:cNvSpPr>
          <p:nvPr>
            <p:ph type="title"/>
          </p:nvPr>
        </p:nvSpPr>
        <p:spPr>
          <a:xfrm>
            <a:off x="500860" y="-794"/>
            <a:ext cx="11214460" cy="1325563"/>
          </a:xfrm>
        </p:spPr>
        <p:txBody>
          <a:bodyPr/>
          <a:lstStyle/>
          <a:p>
            <a:r>
              <a:rPr lang="da-DK" dirty="0">
                <a:solidFill>
                  <a:srgbClr val="644D79"/>
                </a:solidFill>
              </a:rPr>
              <a:t>Ustabilt Blodsukker</a:t>
            </a:r>
          </a:p>
        </p:txBody>
      </p:sp>
      <p:sp>
        <p:nvSpPr>
          <p:cNvPr id="2" name="TextBox 1">
            <a:extLst>
              <a:ext uri="{FF2B5EF4-FFF2-40B4-BE49-F238E27FC236}">
                <a16:creationId xmlns:a16="http://schemas.microsoft.com/office/drawing/2014/main" id="{EF839C22-2F53-B407-2187-015D8FCEEC6D}"/>
              </a:ext>
            </a:extLst>
          </p:cNvPr>
          <p:cNvSpPr txBox="1"/>
          <p:nvPr/>
        </p:nvSpPr>
        <p:spPr>
          <a:xfrm>
            <a:off x="200297" y="6261463"/>
            <a:ext cx="9292046" cy="433132"/>
          </a:xfrm>
          <a:prstGeom prst="rect">
            <a:avLst/>
          </a:prstGeom>
          <a:noFill/>
        </p:spPr>
        <p:txBody>
          <a:bodyPr wrap="square" rtlCol="0">
            <a:spAutoFit/>
          </a:bodyPr>
          <a:lstStyle/>
          <a:p>
            <a:pPr marR="0" lvl="0">
              <a:lnSpc>
                <a:spcPct val="107000"/>
              </a:lnSpc>
              <a:spcAft>
                <a:spcPts val="800"/>
              </a:spcAft>
              <a:tabLst>
                <a:tab pos="457200" algn="l"/>
              </a:tabLst>
            </a:pPr>
            <a:r>
              <a:rPr lang="en-US" sz="700" kern="100" dirty="0">
                <a:effectLst/>
                <a:latin typeface="Calibri" panose="020F0502020204030204" pitchFamily="34" charset="0"/>
                <a:ea typeface="Calibri" panose="020F0502020204030204" pitchFamily="34" charset="0"/>
                <a:cs typeface="Times New Roman" panose="02020603050405020304" pitchFamily="18" charset="0"/>
              </a:rPr>
              <a:t>1.</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Benton D. The impact of diet on anti-social, violent and criminal behaviour.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Neurosci</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Biobehav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Rev. 2007;31(5):752–74. DOI: 10.1016/j.neubiorev.2007.02.002</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2.</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Howard AL, et al. Adherence to the Western dietary pattern is associated with ADHD in adolescents. J Atten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Disord</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2011;15(5):403–11. DOI: 10.1177/1087054710365990</a:t>
            </a:r>
            <a:br>
              <a:rPr lang="en-US" sz="700" kern="100" dirty="0">
                <a:effectLst/>
                <a:latin typeface="Calibri" panose="020F0502020204030204" pitchFamily="34" charset="0"/>
                <a:ea typeface="Calibri" panose="020F0502020204030204" pitchFamily="34" charset="0"/>
                <a:cs typeface="Times New Roman" panose="02020603050405020304" pitchFamily="18" charset="0"/>
              </a:rPr>
            </a:br>
            <a:r>
              <a:rPr lang="en-US" sz="700" kern="100" dirty="0">
                <a:effectLst/>
                <a:latin typeface="Calibri" panose="020F0502020204030204" pitchFamily="34" charset="0"/>
                <a:ea typeface="Calibri" panose="020F0502020204030204" pitchFamily="34" charset="0"/>
                <a:cs typeface="Times New Roman" panose="02020603050405020304" pitchFamily="18" charset="0"/>
              </a:rPr>
              <a:t>3. </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Stevens LJ, et al. Dietary sensitivities and ADHD symptoms: a double-blind placebo-controlled study. J Dev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Behav</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a:t>
            </a:r>
            <a:r>
              <a:rPr lang="en-DK" sz="700" kern="100" dirty="0" err="1">
                <a:effectLst/>
                <a:latin typeface="Calibri" panose="020F0502020204030204" pitchFamily="34" charset="0"/>
                <a:ea typeface="Calibri" panose="020F0502020204030204" pitchFamily="34" charset="0"/>
                <a:cs typeface="Times New Roman" panose="02020603050405020304" pitchFamily="18" charset="0"/>
              </a:rPr>
              <a:t>Pediatr</a:t>
            </a:r>
            <a:r>
              <a:rPr lang="en-DK" sz="700" kern="100" dirty="0">
                <a:effectLst/>
                <a:latin typeface="Calibri" panose="020F0502020204030204" pitchFamily="34" charset="0"/>
                <a:ea typeface="Calibri" panose="020F0502020204030204" pitchFamily="34" charset="0"/>
                <a:cs typeface="Times New Roman" panose="02020603050405020304" pitchFamily="18" charset="0"/>
              </a:rPr>
              <a:t>. 2011;32(2):83–91. DOI:    10.1097/DBP.0b013e3181f8e4b8</a:t>
            </a:r>
          </a:p>
        </p:txBody>
      </p:sp>
    </p:spTree>
    <p:extLst>
      <p:ext uri="{BB962C8B-B14F-4D97-AF65-F5344CB8AC3E}">
        <p14:creationId xmlns:p14="http://schemas.microsoft.com/office/powerpoint/2010/main" val="3155882966"/>
      </p:ext>
    </p:extLst>
  </p:cSld>
  <p:clrMapOvr>
    <a:masterClrMapping/>
  </p:clrMapOvr>
  <p:transition spd="slow" advClick="0">
    <p:push dir="u"/>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677524" y="640915"/>
            <a:ext cx="8534983" cy="51700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 sz="3733" dirty="0">
                <a:solidFill>
                  <a:srgbClr val="70578B"/>
                </a:solidFill>
                <a:latin typeface="Calibri" panose="020F0502020204030204" pitchFamily="34" charset="0"/>
                <a:ea typeface="Calibri" panose="020F0502020204030204" pitchFamily="34" charset="0"/>
                <a:cs typeface="Calibri" panose="020F0502020204030204" pitchFamily="34" charset="0"/>
              </a:rPr>
              <a:t>Ikke-medicinsk behandling - kost </a:t>
            </a:r>
            <a:endParaRPr lang="da-DK" sz="3733"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 name="Gruppe 1">
            <a:extLst>
              <a:ext uri="{FF2B5EF4-FFF2-40B4-BE49-F238E27FC236}">
                <a16:creationId xmlns:a16="http://schemas.microsoft.com/office/drawing/2014/main" id="{35F24029-B704-94C4-F26A-3487F181BEE8}"/>
              </a:ext>
            </a:extLst>
          </p:cNvPr>
          <p:cNvGrpSpPr/>
          <p:nvPr/>
        </p:nvGrpSpPr>
        <p:grpSpPr>
          <a:xfrm>
            <a:off x="677524" y="1500733"/>
            <a:ext cx="9685969" cy="3770793"/>
            <a:chOff x="1828507" y="1950673"/>
            <a:chExt cx="8534986" cy="3322710"/>
          </a:xfrm>
        </p:grpSpPr>
        <p:sp>
          <p:nvSpPr>
            <p:cNvPr id="25" name="Rectangle 10">
              <a:extLst>
                <a:ext uri="{FF2B5EF4-FFF2-40B4-BE49-F238E27FC236}">
                  <a16:creationId xmlns:a16="http://schemas.microsoft.com/office/drawing/2014/main" id="{B12ACCFE-FF14-D6E8-20ED-0866E4926460}"/>
                </a:ext>
              </a:extLst>
            </p:cNvPr>
            <p:cNvSpPr/>
            <p:nvPr/>
          </p:nvSpPr>
          <p:spPr>
            <a:xfrm>
              <a:off x="1828508" y="1950673"/>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13" name="Tekstfelt 11">
              <a:extLst>
                <a:ext uri="{FF2B5EF4-FFF2-40B4-BE49-F238E27FC236}">
                  <a16:creationId xmlns:a16="http://schemas.microsoft.com/office/drawing/2014/main" id="{D9A40C0B-9E16-1430-54D3-0F844B2DA58E}"/>
                </a:ext>
              </a:extLst>
            </p:cNvPr>
            <p:cNvSpPr txBox="1"/>
            <p:nvPr/>
          </p:nvSpPr>
          <p:spPr>
            <a:xfrm>
              <a:off x="2368310" y="1999581"/>
              <a:ext cx="7455380"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Stabil energi og koncentration</a:t>
              </a:r>
            </a:p>
            <a:p>
              <a:r>
                <a:rPr lang="da-DK" sz="1400" dirty="0">
                  <a:latin typeface="Calibri" panose="020F0502020204030204" pitchFamily="34" charset="0"/>
                  <a:ea typeface="Calibri" panose="020F0502020204030204" pitchFamily="34" charset="0"/>
                  <a:cs typeface="Calibri" panose="020F0502020204030204" pitchFamily="34" charset="0"/>
                </a:rPr>
                <a:t>Regelmæssige måltider og langsomme kulhydrater stabiliserer blodsukkeret, hvilket hjælper med at holde fokus og undgå energidyk.</a:t>
              </a:r>
            </a:p>
          </p:txBody>
        </p:sp>
        <p:grpSp>
          <p:nvGrpSpPr>
            <p:cNvPr id="35" name="Group 34">
              <a:extLst>
                <a:ext uri="{FF2B5EF4-FFF2-40B4-BE49-F238E27FC236}">
                  <a16:creationId xmlns:a16="http://schemas.microsoft.com/office/drawing/2014/main" id="{D1445F40-2A75-3719-CF5D-0AF9E94AF652}"/>
                </a:ext>
              </a:extLst>
            </p:cNvPr>
            <p:cNvGrpSpPr/>
            <p:nvPr/>
          </p:nvGrpSpPr>
          <p:grpSpPr>
            <a:xfrm flipH="1">
              <a:off x="1828507" y="2168537"/>
              <a:ext cx="308915" cy="308915"/>
              <a:chOff x="731839" y="1907031"/>
              <a:chExt cx="388301" cy="388301"/>
            </a:xfrm>
          </p:grpSpPr>
          <p:sp>
            <p:nvSpPr>
              <p:cNvPr id="33" name="Rectangle 3">
                <a:extLst>
                  <a:ext uri="{FF2B5EF4-FFF2-40B4-BE49-F238E27FC236}">
                    <a16:creationId xmlns:a16="http://schemas.microsoft.com/office/drawing/2014/main" id="{F1E8AEA6-D0B1-8E05-CF29-BD2F86742B6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34">
                <a:extLst>
                  <a:ext uri="{FF2B5EF4-FFF2-40B4-BE49-F238E27FC236}">
                    <a16:creationId xmlns:a16="http://schemas.microsoft.com/office/drawing/2014/main" id="{F26AB2F1-B32A-0816-6D56-6FD92C9D0E55}"/>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36" name="Tekstfelt 11">
              <a:extLst>
                <a:ext uri="{FF2B5EF4-FFF2-40B4-BE49-F238E27FC236}">
                  <a16:creationId xmlns:a16="http://schemas.microsoft.com/office/drawing/2014/main" id="{7A4CF100-9E81-FA96-0E3F-F3048A4AB5C1}"/>
                </a:ext>
              </a:extLst>
            </p:cNvPr>
            <p:cNvSpPr txBox="1"/>
            <p:nvPr/>
          </p:nvSpPr>
          <p:spPr>
            <a:xfrm>
              <a:off x="9823692" y="2151597"/>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01</a:t>
              </a:r>
            </a:p>
          </p:txBody>
        </p:sp>
        <p:sp>
          <p:nvSpPr>
            <p:cNvPr id="29" name="Rectangle 10">
              <a:extLst>
                <a:ext uri="{FF2B5EF4-FFF2-40B4-BE49-F238E27FC236}">
                  <a16:creationId xmlns:a16="http://schemas.microsoft.com/office/drawing/2014/main" id="{A576F30D-E5BD-E699-4B9F-1DA651304601}"/>
                </a:ext>
              </a:extLst>
            </p:cNvPr>
            <p:cNvSpPr/>
            <p:nvPr/>
          </p:nvSpPr>
          <p:spPr>
            <a:xfrm>
              <a:off x="1828508" y="2810029"/>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37" name="Tekstfelt 11">
              <a:extLst>
                <a:ext uri="{FF2B5EF4-FFF2-40B4-BE49-F238E27FC236}">
                  <a16:creationId xmlns:a16="http://schemas.microsoft.com/office/drawing/2014/main" id="{F502FB95-A5D6-8847-1CAE-AA3357CF4B0C}"/>
                </a:ext>
              </a:extLst>
            </p:cNvPr>
            <p:cNvSpPr txBox="1"/>
            <p:nvPr/>
          </p:nvSpPr>
          <p:spPr>
            <a:xfrm>
              <a:off x="2368310" y="2872010"/>
              <a:ext cx="7346472"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Protein og sunde fedtstoffer</a:t>
              </a:r>
            </a:p>
            <a:p>
              <a:r>
                <a:rPr lang="da-DK" sz="1400" dirty="0">
                  <a:latin typeface="Calibri" panose="020F0502020204030204" pitchFamily="34" charset="0"/>
                  <a:ea typeface="Calibri" panose="020F0502020204030204" pitchFamily="34" charset="0"/>
                  <a:cs typeface="Calibri" panose="020F0502020204030204" pitchFamily="34" charset="0"/>
                </a:rPr>
                <a:t>Et højt indtag af protein og omega-3 fedtsyrer kan understøtte hjernens funktion, forbedre opmærksomhed og dæmpe impulsivitet.</a:t>
              </a:r>
            </a:p>
          </p:txBody>
        </p:sp>
        <p:grpSp>
          <p:nvGrpSpPr>
            <p:cNvPr id="38" name="Group 37">
              <a:extLst>
                <a:ext uri="{FF2B5EF4-FFF2-40B4-BE49-F238E27FC236}">
                  <a16:creationId xmlns:a16="http://schemas.microsoft.com/office/drawing/2014/main" id="{C7D23E85-E9FC-D929-3C54-5F727C7728B8}"/>
                </a:ext>
              </a:extLst>
            </p:cNvPr>
            <p:cNvGrpSpPr/>
            <p:nvPr/>
          </p:nvGrpSpPr>
          <p:grpSpPr>
            <a:xfrm flipH="1">
              <a:off x="1828507" y="3027893"/>
              <a:ext cx="308915" cy="308915"/>
              <a:chOff x="731839" y="1907031"/>
              <a:chExt cx="388301" cy="388301"/>
            </a:xfrm>
          </p:grpSpPr>
          <p:sp>
            <p:nvSpPr>
              <p:cNvPr id="39" name="Rectangle 3">
                <a:extLst>
                  <a:ext uri="{FF2B5EF4-FFF2-40B4-BE49-F238E27FC236}">
                    <a16:creationId xmlns:a16="http://schemas.microsoft.com/office/drawing/2014/main" id="{4609BDA1-BF74-EABD-8E73-0478D83DFFF8}"/>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Freeform 334">
                <a:extLst>
                  <a:ext uri="{FF2B5EF4-FFF2-40B4-BE49-F238E27FC236}">
                    <a16:creationId xmlns:a16="http://schemas.microsoft.com/office/drawing/2014/main" id="{68B30AF4-A716-0A82-EE23-2D9AB4EF294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41" name="Tekstfelt 11">
              <a:extLst>
                <a:ext uri="{FF2B5EF4-FFF2-40B4-BE49-F238E27FC236}">
                  <a16:creationId xmlns:a16="http://schemas.microsoft.com/office/drawing/2014/main" id="{22FBF418-AA7A-4FE5-F532-4F2CAE74E618}"/>
                </a:ext>
              </a:extLst>
            </p:cNvPr>
            <p:cNvSpPr txBox="1"/>
            <p:nvPr/>
          </p:nvSpPr>
          <p:spPr>
            <a:xfrm>
              <a:off x="9823692" y="3010953"/>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02</a:t>
              </a:r>
            </a:p>
          </p:txBody>
        </p:sp>
        <p:sp>
          <p:nvSpPr>
            <p:cNvPr id="30" name="Rectangle 10">
              <a:extLst>
                <a:ext uri="{FF2B5EF4-FFF2-40B4-BE49-F238E27FC236}">
                  <a16:creationId xmlns:a16="http://schemas.microsoft.com/office/drawing/2014/main" id="{A8358465-04A0-C848-E7C9-EFDEF757CE7D}"/>
                </a:ext>
              </a:extLst>
            </p:cNvPr>
            <p:cNvSpPr/>
            <p:nvPr/>
          </p:nvSpPr>
          <p:spPr>
            <a:xfrm>
              <a:off x="1828508" y="3669385"/>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42" name="Tekstfelt 11">
              <a:extLst>
                <a:ext uri="{FF2B5EF4-FFF2-40B4-BE49-F238E27FC236}">
                  <a16:creationId xmlns:a16="http://schemas.microsoft.com/office/drawing/2014/main" id="{2073D144-6386-8CB3-F2E1-372FCD0B89DE}"/>
                </a:ext>
              </a:extLst>
            </p:cNvPr>
            <p:cNvSpPr txBox="1"/>
            <p:nvPr/>
          </p:nvSpPr>
          <p:spPr>
            <a:xfrm>
              <a:off x="2368309" y="3709480"/>
              <a:ext cx="7516516"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Struktur og planlægning</a:t>
              </a:r>
            </a:p>
            <a:p>
              <a:r>
                <a:rPr lang="da-DK" sz="1400" dirty="0">
                  <a:latin typeface="Calibri" panose="020F0502020204030204" pitchFamily="34" charset="0"/>
                  <a:ea typeface="Calibri" panose="020F0502020204030204" pitchFamily="34" charset="0"/>
                  <a:cs typeface="Calibri" panose="020F0502020204030204" pitchFamily="34" charset="0"/>
                </a:rPr>
                <a:t>En simpel ugeplan eller madforberedelse skaber overblik og reducerer stress i hverdagen, hvilket gør det nemmere at træffe sunde valg.</a:t>
              </a:r>
            </a:p>
          </p:txBody>
        </p:sp>
        <p:grpSp>
          <p:nvGrpSpPr>
            <p:cNvPr id="43" name="Group 42">
              <a:extLst>
                <a:ext uri="{FF2B5EF4-FFF2-40B4-BE49-F238E27FC236}">
                  <a16:creationId xmlns:a16="http://schemas.microsoft.com/office/drawing/2014/main" id="{38EC6F38-24A3-65B1-2F41-8CEA63180B5B}"/>
                </a:ext>
              </a:extLst>
            </p:cNvPr>
            <p:cNvGrpSpPr/>
            <p:nvPr/>
          </p:nvGrpSpPr>
          <p:grpSpPr>
            <a:xfrm flipH="1">
              <a:off x="1828507" y="3887249"/>
              <a:ext cx="308915" cy="308915"/>
              <a:chOff x="731839" y="1907031"/>
              <a:chExt cx="388301" cy="388301"/>
            </a:xfrm>
          </p:grpSpPr>
          <p:sp>
            <p:nvSpPr>
              <p:cNvPr id="44" name="Rectangle 3">
                <a:extLst>
                  <a:ext uri="{FF2B5EF4-FFF2-40B4-BE49-F238E27FC236}">
                    <a16:creationId xmlns:a16="http://schemas.microsoft.com/office/drawing/2014/main" id="{27F93139-50AC-7FA7-F0AE-12EB7F261D5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8583B54A-4730-B467-3DDC-6BCCF50147C1}"/>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46" name="Tekstfelt 11">
              <a:extLst>
                <a:ext uri="{FF2B5EF4-FFF2-40B4-BE49-F238E27FC236}">
                  <a16:creationId xmlns:a16="http://schemas.microsoft.com/office/drawing/2014/main" id="{36C0E3C8-B3E3-0A0A-5D8E-C83D12400C68}"/>
                </a:ext>
              </a:extLst>
            </p:cNvPr>
            <p:cNvSpPr txBox="1"/>
            <p:nvPr/>
          </p:nvSpPr>
          <p:spPr>
            <a:xfrm>
              <a:off x="9823692" y="3870310"/>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03</a:t>
              </a:r>
            </a:p>
          </p:txBody>
        </p:sp>
        <p:sp>
          <p:nvSpPr>
            <p:cNvPr id="31" name="Rectangle 10">
              <a:extLst>
                <a:ext uri="{FF2B5EF4-FFF2-40B4-BE49-F238E27FC236}">
                  <a16:creationId xmlns:a16="http://schemas.microsoft.com/office/drawing/2014/main" id="{129DBD2B-E300-E2E6-1782-5FD8C27FF282}"/>
                </a:ext>
              </a:extLst>
            </p:cNvPr>
            <p:cNvSpPr/>
            <p:nvPr/>
          </p:nvSpPr>
          <p:spPr>
            <a:xfrm>
              <a:off x="1828508" y="4528743"/>
              <a:ext cx="8534985" cy="7446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33" dirty="0">
                <a:latin typeface="Calibri" panose="020F0502020204030204" pitchFamily="34" charset="0"/>
                <a:ea typeface="Calibri" panose="020F0502020204030204" pitchFamily="34" charset="0"/>
                <a:cs typeface="Calibri" panose="020F0502020204030204" pitchFamily="34" charset="0"/>
              </a:endParaRPr>
            </a:p>
          </p:txBody>
        </p:sp>
        <p:sp>
          <p:nvSpPr>
            <p:cNvPr id="47" name="Tekstfelt 11">
              <a:extLst>
                <a:ext uri="{FF2B5EF4-FFF2-40B4-BE49-F238E27FC236}">
                  <a16:creationId xmlns:a16="http://schemas.microsoft.com/office/drawing/2014/main" id="{EDA5D8A5-AFCD-C513-FD80-15387E5B5BB0}"/>
                </a:ext>
              </a:extLst>
            </p:cNvPr>
            <p:cNvSpPr txBox="1"/>
            <p:nvPr/>
          </p:nvSpPr>
          <p:spPr>
            <a:xfrm>
              <a:off x="2368310" y="4568838"/>
              <a:ext cx="7101894" cy="664449"/>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buNone/>
              </a:pP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Tilpasning til individuelle behov</a:t>
              </a:r>
            </a:p>
            <a:p>
              <a:r>
                <a:rPr lang="da-DK" sz="1400" dirty="0">
                  <a:latin typeface="Calibri" panose="020F0502020204030204" pitchFamily="34" charset="0"/>
                  <a:ea typeface="Calibri" panose="020F0502020204030204" pitchFamily="34" charset="0"/>
                  <a:cs typeface="Calibri" panose="020F0502020204030204" pitchFamily="34" charset="0"/>
                </a:rPr>
                <a:t>Vær opmærksom på egne udfordringer med impulskontrol, sult/mæthed og sansefølsomhed – og find løsninger, der fungerer for dig i praksis.</a:t>
              </a:r>
            </a:p>
          </p:txBody>
        </p:sp>
        <p:grpSp>
          <p:nvGrpSpPr>
            <p:cNvPr id="48" name="Group 47">
              <a:extLst>
                <a:ext uri="{FF2B5EF4-FFF2-40B4-BE49-F238E27FC236}">
                  <a16:creationId xmlns:a16="http://schemas.microsoft.com/office/drawing/2014/main" id="{7C93FD65-5953-3133-1696-1CF122F8E073}"/>
                </a:ext>
              </a:extLst>
            </p:cNvPr>
            <p:cNvGrpSpPr/>
            <p:nvPr/>
          </p:nvGrpSpPr>
          <p:grpSpPr>
            <a:xfrm flipH="1">
              <a:off x="1828507" y="4746607"/>
              <a:ext cx="308915" cy="308915"/>
              <a:chOff x="731839" y="1907031"/>
              <a:chExt cx="388301" cy="388301"/>
            </a:xfrm>
          </p:grpSpPr>
          <p:sp>
            <p:nvSpPr>
              <p:cNvPr id="49" name="Rectangle 3">
                <a:extLst>
                  <a:ext uri="{FF2B5EF4-FFF2-40B4-BE49-F238E27FC236}">
                    <a16:creationId xmlns:a16="http://schemas.microsoft.com/office/drawing/2014/main" id="{5FE38DEF-7C49-E485-957A-744B55E218A2}"/>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1911"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Freeform 334">
                <a:extLst>
                  <a:ext uri="{FF2B5EF4-FFF2-40B4-BE49-F238E27FC236}">
                    <a16:creationId xmlns:a16="http://schemas.microsoft.com/office/drawing/2014/main" id="{7222382E-DD37-A572-36DE-DDB38DA9EAF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72747" tIns="36373" rIns="72747" bIns="36373" numCol="1" anchor="t" anchorCtr="0" compatLnSpc="1">
                <a:prstTxWarp prst="textNoShape">
                  <a:avLst/>
                </a:prstTxWarp>
              </a:bodyPr>
              <a:lstStyle/>
              <a:p>
                <a:endParaRPr lang="id-ID" sz="1633">
                  <a:latin typeface="Calibri" panose="020F0502020204030204" pitchFamily="34" charset="0"/>
                  <a:ea typeface="Calibri" panose="020F0502020204030204" pitchFamily="34" charset="0"/>
                  <a:cs typeface="Calibri" panose="020F0502020204030204" pitchFamily="34" charset="0"/>
                </a:endParaRPr>
              </a:p>
            </p:txBody>
          </p:sp>
        </p:grpSp>
        <p:sp>
          <p:nvSpPr>
            <p:cNvPr id="51" name="Tekstfelt 11">
              <a:extLst>
                <a:ext uri="{FF2B5EF4-FFF2-40B4-BE49-F238E27FC236}">
                  <a16:creationId xmlns:a16="http://schemas.microsoft.com/office/drawing/2014/main" id="{4A64FA1E-ACD4-2BA1-A095-B7410EC816D7}"/>
                </a:ext>
              </a:extLst>
            </p:cNvPr>
            <p:cNvSpPr txBox="1"/>
            <p:nvPr/>
          </p:nvSpPr>
          <p:spPr>
            <a:xfrm>
              <a:off x="9823692" y="4729666"/>
              <a:ext cx="396931" cy="30211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228"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04</a:t>
              </a:r>
            </a:p>
          </p:txBody>
        </p:sp>
      </p:grpSp>
    </p:spTree>
    <p:extLst>
      <p:ext uri="{BB962C8B-B14F-4D97-AF65-F5344CB8AC3E}">
        <p14:creationId xmlns:p14="http://schemas.microsoft.com/office/powerpoint/2010/main" val="2043293578"/>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5A6AC3A4-39A5-19C0-B4A1-A56FD2D50142}"/>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F3047DA-73D2-359D-237B-31295545B323}"/>
              </a:ext>
            </a:extLst>
          </p:cNvPr>
          <p:cNvSpPr>
            <a:spLocks noGrp="1"/>
          </p:cNvSpPr>
          <p:nvPr>
            <p:ph type="title"/>
          </p:nvPr>
        </p:nvSpPr>
        <p:spPr>
          <a:xfrm>
            <a:off x="514775" y="985268"/>
            <a:ext cx="6987049" cy="1477328"/>
          </a:xfrm>
        </p:spPr>
        <p:txBody>
          <a:bodyPr/>
          <a:lstStyle/>
          <a:p>
            <a:r>
              <a:rPr lang="da-DK" sz="4800" dirty="0">
                <a:solidFill>
                  <a:srgbClr val="583D79"/>
                </a:solidFill>
                <a:latin typeface="+mn-lt"/>
              </a:rPr>
              <a:t>Søvnproblemer og ADHD</a:t>
            </a:r>
          </a:p>
        </p:txBody>
      </p:sp>
      <p:sp>
        <p:nvSpPr>
          <p:cNvPr id="3" name="Pladsholder til indhold 2">
            <a:extLst>
              <a:ext uri="{FF2B5EF4-FFF2-40B4-BE49-F238E27FC236}">
                <a16:creationId xmlns:a16="http://schemas.microsoft.com/office/drawing/2014/main" id="{3E51230E-F189-3AC1-D8EC-63122E5500CA}"/>
              </a:ext>
            </a:extLst>
          </p:cNvPr>
          <p:cNvSpPr>
            <a:spLocks noGrp="1"/>
          </p:cNvSpPr>
          <p:nvPr>
            <p:ph idx="1"/>
          </p:nvPr>
        </p:nvSpPr>
        <p:spPr>
          <a:xfrm>
            <a:off x="541759" y="2364466"/>
            <a:ext cx="6987048" cy="923330"/>
          </a:xfrm>
        </p:spPr>
        <p:txBody>
          <a:bodyPr>
            <a:noAutofit/>
          </a:bodyPr>
          <a:lstStyle/>
          <a:p>
            <a:pPr marL="342900" indent="-342900"/>
            <a:r>
              <a:rPr lang="da-DK" sz="1500" b="1" dirty="0">
                <a:solidFill>
                  <a:srgbClr val="583D79"/>
                </a:solidFill>
                <a:latin typeface="Calibri" panose="020F0502020204030204" pitchFamily="34" charset="0"/>
                <a:ea typeface="Calibri" panose="020F0502020204030204" pitchFamily="34" charset="0"/>
                <a:cs typeface="Calibri" panose="020F0502020204030204" pitchFamily="34" charset="0"/>
              </a:rPr>
              <a:t>Hyppigere og ofte været tilstede siden barndommen (60%)  </a:t>
            </a:r>
          </a:p>
          <a:p>
            <a:pPr marL="342900" indent="-342900"/>
            <a:r>
              <a:rPr lang="da-DK" sz="1500" b="1" dirty="0">
                <a:solidFill>
                  <a:srgbClr val="583D79"/>
                </a:solidFill>
                <a:latin typeface="Calibri" panose="020F0502020204030204" pitchFamily="34" charset="0"/>
                <a:ea typeface="Calibri" panose="020F0502020204030204" pitchFamily="34" charset="0"/>
                <a:cs typeface="Calibri" panose="020F0502020204030204" pitchFamily="34" charset="0"/>
              </a:rPr>
              <a:t>ADHD er en reguleringsforstyrrelse. </a:t>
            </a:r>
          </a:p>
          <a:p>
            <a:pPr marL="342900" indent="-342900"/>
            <a:r>
              <a:rPr lang="da-DK" sz="1500" b="1" dirty="0">
                <a:solidFill>
                  <a:srgbClr val="583D79"/>
                </a:solidFill>
                <a:latin typeface="Calibri" panose="020F0502020204030204" pitchFamily="34" charset="0"/>
                <a:ea typeface="Calibri" panose="020F0502020204030204" pitchFamily="34" charset="0"/>
                <a:cs typeface="Calibri" panose="020F0502020204030204" pitchFamily="34" charset="0"/>
              </a:rPr>
              <a:t>Kroppens regulering af vågenhed, søvn og døgnrytme er derfor også påvirket</a:t>
            </a:r>
          </a:p>
        </p:txBody>
      </p:sp>
      <p:pic>
        <p:nvPicPr>
          <p:cNvPr id="8" name="Billede 7">
            <a:extLst>
              <a:ext uri="{FF2B5EF4-FFF2-40B4-BE49-F238E27FC236}">
                <a16:creationId xmlns:a16="http://schemas.microsoft.com/office/drawing/2014/main" id="{01EC4287-507C-7214-4DBF-8861D62C15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458322" y="3447864"/>
            <a:ext cx="7528806" cy="3524436"/>
          </a:xfrm>
          <a:prstGeom prst="rect">
            <a:avLst/>
          </a:prstGeom>
        </p:spPr>
      </p:pic>
      <p:sp>
        <p:nvSpPr>
          <p:cNvPr id="5" name="Pladsholder til indhold 2">
            <a:extLst>
              <a:ext uri="{FF2B5EF4-FFF2-40B4-BE49-F238E27FC236}">
                <a16:creationId xmlns:a16="http://schemas.microsoft.com/office/drawing/2014/main" id="{7C045AEC-97E0-ACD9-9D8F-802FA86F0C3D}"/>
              </a:ext>
            </a:extLst>
          </p:cNvPr>
          <p:cNvSpPr txBox="1">
            <a:spLocks/>
          </p:cNvSpPr>
          <p:nvPr/>
        </p:nvSpPr>
        <p:spPr>
          <a:xfrm>
            <a:off x="1287468" y="4086214"/>
            <a:ext cx="3920198" cy="1231106"/>
          </a:xfrm>
          <a:prstGeom prst="rect">
            <a:avLst/>
          </a:prstGeom>
        </p:spPr>
        <p:txBody>
          <a:bodyPr wrap="square" lIns="0" tIns="0" rIns="0" bIns="0">
            <a:spAutoFit/>
          </a:bodyPr>
          <a:lstStyle>
            <a:lvl1pPr marL="0">
              <a:defRPr sz="3450" b="1" i="0">
                <a:solidFill>
                  <a:schemeClr val="tx1"/>
                </a:solidFill>
                <a:latin typeface="Times New Roman"/>
                <a:ea typeface="Trebuchet MS" charset="0"/>
                <a:cs typeface="Times New Roman"/>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marL="493639" lvl="1" indent="-285750" defTabSz="914400">
              <a:buFont typeface="Arial" panose="020B0604020202020204" pitchFamily="34" charset="0"/>
              <a:buChar char="•"/>
            </a:pPr>
            <a:r>
              <a:rPr lang="da-DK" sz="1600" kern="0" dirty="0">
                <a:solidFill>
                  <a:srgbClr val="70578B"/>
                </a:solidFill>
              </a:rPr>
              <a:t>Besvær med at falde i søvn</a:t>
            </a:r>
          </a:p>
          <a:p>
            <a:pPr marL="493639" lvl="1" indent="-285750" defTabSz="914400">
              <a:buFont typeface="Arial" panose="020B0604020202020204" pitchFamily="34" charset="0"/>
              <a:buChar char="•"/>
            </a:pPr>
            <a:r>
              <a:rPr lang="da-DK" sz="1600" kern="0" dirty="0">
                <a:solidFill>
                  <a:srgbClr val="70578B"/>
                </a:solidFill>
              </a:rPr>
              <a:t>Urolig søvn</a:t>
            </a:r>
          </a:p>
          <a:p>
            <a:pPr marL="493639" lvl="1" indent="-285750" defTabSz="914400">
              <a:buFont typeface="Arial" panose="020B0604020202020204" pitchFamily="34" charset="0"/>
              <a:buChar char="•"/>
            </a:pPr>
            <a:r>
              <a:rPr lang="da-DK" sz="1600" kern="0" dirty="0">
                <a:solidFill>
                  <a:srgbClr val="70578B"/>
                </a:solidFill>
              </a:rPr>
              <a:t>Vågner ofte i løbet af natten</a:t>
            </a:r>
          </a:p>
          <a:p>
            <a:pPr marL="493639" lvl="1" indent="-285750" defTabSz="914400">
              <a:buFont typeface="Arial" panose="020B0604020202020204" pitchFamily="34" charset="0"/>
              <a:buChar char="•"/>
            </a:pPr>
            <a:r>
              <a:rPr lang="da-DK" sz="1600" kern="0" dirty="0">
                <a:solidFill>
                  <a:srgbClr val="70578B"/>
                </a:solidFill>
              </a:rPr>
              <a:t>Vågner for tidligt</a:t>
            </a:r>
          </a:p>
          <a:p>
            <a:pPr marL="493639" lvl="1" indent="-285750" defTabSz="914400">
              <a:buFont typeface="Arial" panose="020B0604020202020204" pitchFamily="34" charset="0"/>
              <a:buChar char="•"/>
            </a:pPr>
            <a:r>
              <a:rPr lang="da-DK" sz="1600" kern="0" dirty="0">
                <a:solidFill>
                  <a:srgbClr val="70578B"/>
                </a:solidFill>
              </a:rPr>
              <a:t>Træthed om morgenen trods nattesøvn</a:t>
            </a:r>
          </a:p>
        </p:txBody>
      </p:sp>
      <p:sp>
        <p:nvSpPr>
          <p:cNvPr id="6" name="TextBox 5">
            <a:extLst>
              <a:ext uri="{FF2B5EF4-FFF2-40B4-BE49-F238E27FC236}">
                <a16:creationId xmlns:a16="http://schemas.microsoft.com/office/drawing/2014/main" id="{6C42B3A7-7AA3-AB90-7D1A-AA16D655EAC5}"/>
              </a:ext>
            </a:extLst>
          </p:cNvPr>
          <p:cNvSpPr txBox="1"/>
          <p:nvPr/>
        </p:nvSpPr>
        <p:spPr>
          <a:xfrm>
            <a:off x="569166" y="6130212"/>
            <a:ext cx="6344817" cy="833754"/>
          </a:xfrm>
          <a:prstGeom prst="rect">
            <a:avLst/>
          </a:prstGeom>
          <a:noFill/>
        </p:spPr>
        <p:txBody>
          <a:bodyPr wrap="square" rtlCol="0">
            <a:spAutoFit/>
          </a:bodyPr>
          <a:lstStyle/>
          <a:p>
            <a:pPr>
              <a:buNone/>
            </a:pPr>
            <a:r>
              <a:rPr lang="en-US" sz="700" dirty="0"/>
              <a:t>1. Biederman J, et al. Predictors of persistent ADHD: An 11-year follow-up study. J </a:t>
            </a:r>
            <a:r>
              <a:rPr lang="en-US" sz="700" dirty="0" err="1"/>
              <a:t>Psychiatr</a:t>
            </a:r>
            <a:r>
              <a:rPr lang="en-US" sz="700" dirty="0"/>
              <a:t> Res. 2010;44(10):620–5. doi:10.1016/j.jpsychires.2010.06.009.</a:t>
            </a:r>
          </a:p>
          <a:p>
            <a:r>
              <a:rPr lang="en-US" sz="700" dirty="0"/>
              <a:t>2. Cortese S, et al. Sleep in children with attention-deficit/hyperactivity disorder: Meta-analysis of subjective and objective studies. J Am </a:t>
            </a:r>
            <a:r>
              <a:rPr lang="en-US" sz="700" dirty="0" err="1"/>
              <a:t>Acad</a:t>
            </a:r>
            <a:r>
              <a:rPr lang="en-US" sz="700" dirty="0"/>
              <a:t> Child </a:t>
            </a:r>
            <a:r>
              <a:rPr lang="en-US" sz="700" dirty="0" err="1"/>
              <a:t>Adolesc</a:t>
            </a:r>
            <a:r>
              <a:rPr lang="en-US" sz="700" dirty="0"/>
              <a:t> Psychiatry. 2009;48(9):894–908. doi:10.1097/CHI.0b013e3181b3162d.</a:t>
            </a:r>
          </a:p>
          <a:p>
            <a:pPr fontAlgn="base"/>
            <a:r>
              <a:rPr lang="en-US" sz="700" dirty="0"/>
              <a:t>3. Van der Ham M, et al. J Atten </a:t>
            </a:r>
            <a:r>
              <a:rPr lang="en-US" sz="700" dirty="0" err="1"/>
              <a:t>Disord</a:t>
            </a:r>
            <a:r>
              <a:rPr lang="en-US" sz="700" dirty="0"/>
              <a:t> . 2024 Nov;28(13):1642-1652. </a:t>
            </a:r>
            <a:r>
              <a:rPr lang="en-US" sz="700" dirty="0" err="1"/>
              <a:t>doi</a:t>
            </a:r>
            <a:r>
              <a:rPr lang="en-US" sz="700" dirty="0"/>
              <a:t>: 10.1177/10870547241284477. </a:t>
            </a:r>
            <a:r>
              <a:rPr lang="en-US" sz="700" dirty="0" err="1"/>
              <a:t>Epub</a:t>
            </a:r>
            <a:r>
              <a:rPr lang="en-US" sz="700" dirty="0"/>
              <a:t> 2024 Oct 2.</a:t>
            </a:r>
          </a:p>
          <a:p>
            <a:endParaRPr lang="en-US" sz="700" dirty="0"/>
          </a:p>
          <a:p>
            <a:pPr algn="l"/>
            <a:endParaRPr lang="en-DK" sz="1200" dirty="0"/>
          </a:p>
        </p:txBody>
      </p:sp>
    </p:spTree>
    <p:extLst>
      <p:ext uri="{BB962C8B-B14F-4D97-AF65-F5344CB8AC3E}">
        <p14:creationId xmlns:p14="http://schemas.microsoft.com/office/powerpoint/2010/main" val="287416093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ED0CF4F-6155-C9CA-6AD5-64D46D5A9A84}"/>
              </a:ext>
            </a:extLst>
          </p:cNvPr>
          <p:cNvSpPr/>
          <p:nvPr/>
        </p:nvSpPr>
        <p:spPr>
          <a:xfrm>
            <a:off x="0" y="0"/>
            <a:ext cx="12192000" cy="250698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43AC5F7-209D-DA60-F12E-656C7912B27C}"/>
              </a:ext>
            </a:extLst>
          </p:cNvPr>
          <p:cNvSpPr>
            <a:spLocks noGrp="1"/>
          </p:cNvSpPr>
          <p:nvPr>
            <p:ph type="title"/>
          </p:nvPr>
        </p:nvSpPr>
        <p:spPr>
          <a:xfrm>
            <a:off x="809888" y="933223"/>
            <a:ext cx="10572221" cy="769441"/>
          </a:xfrm>
        </p:spPr>
        <p:txBody>
          <a:bodyPr/>
          <a:lstStyle/>
          <a:p>
            <a:r>
              <a:rPr lang="da-DK" dirty="0">
                <a:solidFill>
                  <a:schemeClr val="bg1"/>
                </a:solidFill>
                <a:latin typeface="+mn-lt"/>
              </a:rPr>
              <a:t>Dårlig søvn forværrer ADHD symptomer</a:t>
            </a:r>
          </a:p>
        </p:txBody>
      </p:sp>
      <p:sp>
        <p:nvSpPr>
          <p:cNvPr id="3" name="Pladsholder til indhold 2">
            <a:extLst>
              <a:ext uri="{FF2B5EF4-FFF2-40B4-BE49-F238E27FC236}">
                <a16:creationId xmlns:a16="http://schemas.microsoft.com/office/drawing/2014/main" id="{B1FBE3ED-64EA-9CDB-7F8A-265C257FE8FD}"/>
              </a:ext>
            </a:extLst>
          </p:cNvPr>
          <p:cNvSpPr>
            <a:spLocks noGrp="1"/>
          </p:cNvSpPr>
          <p:nvPr>
            <p:ph idx="1"/>
          </p:nvPr>
        </p:nvSpPr>
        <p:spPr>
          <a:xfrm>
            <a:off x="918499" y="3273803"/>
            <a:ext cx="10354997" cy="2154436"/>
          </a:xfrm>
        </p:spPr>
        <p:txBody>
          <a:bodyPr>
            <a:normAutofit/>
          </a:bodyPr>
          <a:lstStyle/>
          <a:p>
            <a:pPr marL="457200" indent="-457200">
              <a:buFont typeface="Arial" panose="020B0604020202020204" pitchFamily="34" charset="0"/>
              <a:buChar char="•"/>
            </a:pPr>
            <a:r>
              <a:rPr lang="da-DK" sz="2800" dirty="0">
                <a:solidFill>
                  <a:schemeClr val="tx1">
                    <a:lumMod val="50000"/>
                    <a:lumOff val="50000"/>
                  </a:schemeClr>
                </a:solidFill>
                <a:latin typeface="+mn-lt"/>
              </a:rPr>
              <a:t>Hukommelsen påvirkes</a:t>
            </a:r>
          </a:p>
          <a:p>
            <a:pPr marL="457200" indent="-457200">
              <a:buFont typeface="Arial" panose="020B0604020202020204" pitchFamily="34" charset="0"/>
              <a:buChar char="•"/>
            </a:pPr>
            <a:r>
              <a:rPr lang="da-DK" sz="2800" dirty="0">
                <a:solidFill>
                  <a:schemeClr val="tx1">
                    <a:lumMod val="50000"/>
                    <a:lumOff val="50000"/>
                  </a:schemeClr>
                </a:solidFill>
                <a:latin typeface="+mn-lt"/>
              </a:rPr>
              <a:t>Mere uopmærksom</a:t>
            </a:r>
          </a:p>
          <a:p>
            <a:pPr marL="457200" indent="-457200">
              <a:buFont typeface="Arial" panose="020B0604020202020204" pitchFamily="34" charset="0"/>
              <a:buChar char="•"/>
            </a:pPr>
            <a:r>
              <a:rPr lang="da-DK" sz="2800" dirty="0">
                <a:solidFill>
                  <a:schemeClr val="tx1">
                    <a:lumMod val="50000"/>
                    <a:lumOff val="50000"/>
                  </a:schemeClr>
                </a:solidFill>
                <a:latin typeface="+mn-lt"/>
              </a:rPr>
              <a:t>Planlægnings- og overbliksbesvær</a:t>
            </a:r>
          </a:p>
          <a:p>
            <a:pPr marL="457200" indent="-457200">
              <a:buFont typeface="Arial" panose="020B0604020202020204" pitchFamily="34" charset="0"/>
              <a:buChar char="•"/>
            </a:pPr>
            <a:r>
              <a:rPr lang="da-DK" sz="2800" dirty="0">
                <a:solidFill>
                  <a:schemeClr val="tx1">
                    <a:lumMod val="50000"/>
                    <a:lumOff val="50000"/>
                  </a:schemeClr>
                </a:solidFill>
                <a:latin typeface="+mn-lt"/>
              </a:rPr>
              <a:t>Irritabilitet - lunten er kortere</a:t>
            </a:r>
          </a:p>
          <a:p>
            <a:pPr marL="457200" indent="-457200">
              <a:buFont typeface="Arial" panose="020B0604020202020204" pitchFamily="34" charset="0"/>
              <a:buChar char="•"/>
            </a:pPr>
            <a:r>
              <a:rPr lang="da-DK" sz="2800" dirty="0">
                <a:solidFill>
                  <a:schemeClr val="tx1">
                    <a:lumMod val="50000"/>
                    <a:lumOff val="50000"/>
                  </a:schemeClr>
                </a:solidFill>
                <a:latin typeface="+mn-lt"/>
              </a:rPr>
              <a:t>Sværere ved at vente/mere impulsiv</a:t>
            </a:r>
            <a:endParaRPr lang="da-DK" dirty="0">
              <a:solidFill>
                <a:schemeClr val="tx1">
                  <a:lumMod val="50000"/>
                  <a:lumOff val="50000"/>
                </a:schemeClr>
              </a:solidFill>
              <a:latin typeface="+mn-lt"/>
            </a:endParaRPr>
          </a:p>
        </p:txBody>
      </p:sp>
      <p:pic>
        <p:nvPicPr>
          <p:cNvPr id="13" name="Billede 12">
            <a:extLst>
              <a:ext uri="{FF2B5EF4-FFF2-40B4-BE49-F238E27FC236}">
                <a16:creationId xmlns:a16="http://schemas.microsoft.com/office/drawing/2014/main" id="{4C5E7F5F-473E-1EC7-4090-F9515203AF2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19900" y="1702664"/>
            <a:ext cx="5372100" cy="4785360"/>
          </a:xfrm>
          <a:prstGeom prst="rect">
            <a:avLst/>
          </a:prstGeom>
        </p:spPr>
      </p:pic>
      <p:sp>
        <p:nvSpPr>
          <p:cNvPr id="5" name="TextBox 4">
            <a:extLst>
              <a:ext uri="{FF2B5EF4-FFF2-40B4-BE49-F238E27FC236}">
                <a16:creationId xmlns:a16="http://schemas.microsoft.com/office/drawing/2014/main" id="{08257D21-7D37-1A56-A34E-304B538C57A9}"/>
              </a:ext>
            </a:extLst>
          </p:cNvPr>
          <p:cNvSpPr txBox="1"/>
          <p:nvPr/>
        </p:nvSpPr>
        <p:spPr>
          <a:xfrm>
            <a:off x="918499" y="6488024"/>
            <a:ext cx="7660433" cy="200055"/>
          </a:xfrm>
          <a:prstGeom prst="rect">
            <a:avLst/>
          </a:prstGeom>
          <a:noFill/>
        </p:spPr>
        <p:txBody>
          <a:bodyPr wrap="square" rtlCol="0">
            <a:spAutoFit/>
          </a:bodyPr>
          <a:lstStyle/>
          <a:p>
            <a:pPr algn="l"/>
            <a:r>
              <a:rPr lang="en-US" sz="700" dirty="0" err="1"/>
              <a:t>Cassoff</a:t>
            </a:r>
            <a:r>
              <a:rPr lang="en-US" sz="700" dirty="0"/>
              <a:t>, J., Wiebe, S. T., &amp; Gruber, R. (2013). Sleep patterns and the risk for ADHD: A review. </a:t>
            </a:r>
            <a:r>
              <a:rPr lang="en-US" sz="700" i="1" dirty="0"/>
              <a:t>Nature and Science of Sleep, 4</a:t>
            </a:r>
            <a:r>
              <a:rPr lang="en-US" sz="700" dirty="0"/>
              <a:t>, 73–80. </a:t>
            </a:r>
            <a:r>
              <a:rPr lang="en-US" sz="700" dirty="0">
                <a:hlinkClick r:id="rId3"/>
              </a:rPr>
              <a:t>https://doi.org/10.2147/NSS.S31269</a:t>
            </a:r>
            <a:endParaRPr lang="en-DK" sz="700" dirty="0"/>
          </a:p>
        </p:txBody>
      </p:sp>
    </p:spTree>
    <p:extLst>
      <p:ext uri="{BB962C8B-B14F-4D97-AF65-F5344CB8AC3E}">
        <p14:creationId xmlns:p14="http://schemas.microsoft.com/office/powerpoint/2010/main" val="3127013395"/>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0FF57AC6-F40D-A587-D7D7-9E2EC3261BDC}"/>
              </a:ext>
            </a:extLst>
          </p:cNvPr>
          <p:cNvSpPr/>
          <p:nvPr/>
        </p:nvSpPr>
        <p:spPr>
          <a:xfrm>
            <a:off x="0" y="5972175"/>
            <a:ext cx="12192000" cy="885825"/>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F1AFD079-F561-CD8A-ED9D-9A03EB1014DD}"/>
              </a:ext>
            </a:extLst>
          </p:cNvPr>
          <p:cNvSpPr>
            <a:spLocks noGrp="1"/>
          </p:cNvSpPr>
          <p:nvPr>
            <p:ph type="title"/>
          </p:nvPr>
        </p:nvSpPr>
        <p:spPr>
          <a:xfrm>
            <a:off x="809889" y="501104"/>
            <a:ext cx="10572221" cy="769441"/>
          </a:xfrm>
        </p:spPr>
        <p:txBody>
          <a:bodyPr/>
          <a:lstStyle/>
          <a:p>
            <a:r>
              <a:rPr lang="da-DK" dirty="0">
                <a:solidFill>
                  <a:srgbClr val="70578B"/>
                </a:solidFill>
                <a:latin typeface="+mn-lt"/>
              </a:rPr>
              <a:t>Døgnrytmen er forskudt ved ADHD</a:t>
            </a:r>
          </a:p>
        </p:txBody>
      </p:sp>
      <p:sp>
        <p:nvSpPr>
          <p:cNvPr id="3" name="Pladsholder til indhold 2">
            <a:extLst>
              <a:ext uri="{FF2B5EF4-FFF2-40B4-BE49-F238E27FC236}">
                <a16:creationId xmlns:a16="http://schemas.microsoft.com/office/drawing/2014/main" id="{3CAA0D24-03B5-495E-DA87-16DEB9A40C74}"/>
              </a:ext>
            </a:extLst>
          </p:cNvPr>
          <p:cNvSpPr>
            <a:spLocks noGrp="1"/>
          </p:cNvSpPr>
          <p:nvPr>
            <p:ph idx="1"/>
          </p:nvPr>
        </p:nvSpPr>
        <p:spPr>
          <a:xfrm>
            <a:off x="6005243" y="1999566"/>
            <a:ext cx="5576618" cy="3323987"/>
          </a:xfrm>
        </p:spPr>
        <p:txBody>
          <a:bodyPr>
            <a:normAutofit/>
          </a:bodyPr>
          <a:lstStyle/>
          <a:p>
            <a:pPr marL="457200" indent="-457200">
              <a:buFont typeface="Arial" panose="020B0604020202020204" pitchFamily="34" charset="0"/>
              <a:buChar char="•"/>
            </a:pPr>
            <a:r>
              <a:rPr lang="da-DK" sz="2400" b="0" dirty="0">
                <a:solidFill>
                  <a:srgbClr val="70578B"/>
                </a:solidFill>
                <a:latin typeface="+mn-lt"/>
              </a:rPr>
              <a:t>Den naturlige rytme er ofte forskudt op til flere timer</a:t>
            </a:r>
          </a:p>
          <a:p>
            <a:pPr marL="457200" indent="-457200">
              <a:buFont typeface="Arial" panose="020B0604020202020204" pitchFamily="34" charset="0"/>
              <a:buChar char="•"/>
            </a:pPr>
            <a:r>
              <a:rPr lang="da-DK" sz="2400" b="0" dirty="0">
                <a:solidFill>
                  <a:srgbClr val="70578B"/>
                </a:solidFill>
                <a:latin typeface="+mn-lt"/>
              </a:rPr>
              <a:t>Produktionen af melatonin kan være påvirket</a:t>
            </a:r>
          </a:p>
          <a:p>
            <a:pPr marL="457200" indent="-457200">
              <a:buFont typeface="Arial" panose="020B0604020202020204" pitchFamily="34" charset="0"/>
              <a:buChar char="•"/>
            </a:pPr>
            <a:r>
              <a:rPr lang="da-DK" sz="2400" b="0" dirty="0">
                <a:solidFill>
                  <a:srgbClr val="70578B"/>
                </a:solidFill>
                <a:latin typeface="+mn-lt"/>
              </a:rPr>
              <a:t>Melatoninfrigørelsen topper senere på aftenen end hos folk uden ADHD</a:t>
            </a:r>
          </a:p>
          <a:p>
            <a:pPr marL="457200" indent="-457200">
              <a:buFont typeface="Arial" panose="020B0604020202020204" pitchFamily="34" charset="0"/>
              <a:buChar char="•"/>
            </a:pPr>
            <a:r>
              <a:rPr lang="da-DK" sz="2400" b="0" dirty="0">
                <a:solidFill>
                  <a:srgbClr val="70578B"/>
                </a:solidFill>
                <a:latin typeface="+mn-lt"/>
              </a:rPr>
              <a:t>Det kan derfor være svært at komme i seng og nå at sove</a:t>
            </a:r>
          </a:p>
          <a:p>
            <a:pPr marL="457200" indent="-457200">
              <a:buFont typeface="Arial" panose="020B0604020202020204" pitchFamily="34" charset="0"/>
              <a:buChar char="•"/>
            </a:pPr>
            <a:r>
              <a:rPr lang="da-DK" sz="2400" b="0" dirty="0">
                <a:solidFill>
                  <a:srgbClr val="70578B"/>
                </a:solidFill>
                <a:latin typeface="+mn-lt"/>
              </a:rPr>
              <a:t>Kronisk søvnunderskud</a:t>
            </a:r>
          </a:p>
        </p:txBody>
      </p:sp>
      <p:pic>
        <p:nvPicPr>
          <p:cNvPr id="8" name="Billede 7">
            <a:extLst>
              <a:ext uri="{FF2B5EF4-FFF2-40B4-BE49-F238E27FC236}">
                <a16:creationId xmlns:a16="http://schemas.microsoft.com/office/drawing/2014/main" id="{FB158D71-5797-2004-5417-A3CC903092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32" y="938715"/>
            <a:ext cx="6010275" cy="5606599"/>
          </a:xfrm>
          <a:prstGeom prst="rect">
            <a:avLst/>
          </a:prstGeom>
        </p:spPr>
      </p:pic>
      <p:sp>
        <p:nvSpPr>
          <p:cNvPr id="5" name="TextBox 4">
            <a:extLst>
              <a:ext uri="{FF2B5EF4-FFF2-40B4-BE49-F238E27FC236}">
                <a16:creationId xmlns:a16="http://schemas.microsoft.com/office/drawing/2014/main" id="{C7AA982E-0A93-E02C-4EBB-35FD98F0690D}"/>
              </a:ext>
            </a:extLst>
          </p:cNvPr>
          <p:cNvSpPr txBox="1"/>
          <p:nvPr/>
        </p:nvSpPr>
        <p:spPr>
          <a:xfrm>
            <a:off x="1035698" y="6167535"/>
            <a:ext cx="7221894" cy="307777"/>
          </a:xfrm>
          <a:prstGeom prst="rect">
            <a:avLst/>
          </a:prstGeom>
          <a:noFill/>
        </p:spPr>
        <p:txBody>
          <a:bodyPr wrap="square" rtlCol="0">
            <a:spAutoFit/>
          </a:bodyPr>
          <a:lstStyle/>
          <a:p>
            <a:pPr algn="l"/>
            <a:r>
              <a:rPr lang="en-US" sz="700" dirty="0"/>
              <a:t>Coogan, A. N., &amp; McGowan, N. M. (2017). A systematic review of circadian function, chronotype and chronotherapy in ADHD: implications for </a:t>
            </a:r>
            <a:r>
              <a:rPr lang="en-US" sz="700" dirty="0" err="1"/>
              <a:t>aetiology</a:t>
            </a:r>
            <a:r>
              <a:rPr lang="en-US" sz="700" dirty="0"/>
              <a:t> and treatment. </a:t>
            </a:r>
            <a:r>
              <a:rPr lang="en-US" sz="700" i="1" dirty="0"/>
              <a:t>European Neuropsychopharmacology</a:t>
            </a:r>
            <a:r>
              <a:rPr lang="en-US" sz="700" dirty="0"/>
              <a:t>, 27(5), 391–401. https://doi.org/10.1016/j.euroneuro.2017.03.007</a:t>
            </a:r>
            <a:endParaRPr lang="en-DK" sz="700" dirty="0"/>
          </a:p>
        </p:txBody>
      </p:sp>
    </p:spTree>
    <p:extLst>
      <p:ext uri="{BB962C8B-B14F-4D97-AF65-F5344CB8AC3E}">
        <p14:creationId xmlns:p14="http://schemas.microsoft.com/office/powerpoint/2010/main" val="421506910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A180E-94BE-9554-FD11-999BC716F63D}"/>
              </a:ext>
            </a:extLst>
          </p:cNvPr>
          <p:cNvSpPr>
            <a:spLocks noGrp="1"/>
          </p:cNvSpPr>
          <p:nvPr>
            <p:ph type="title"/>
          </p:nvPr>
        </p:nvSpPr>
        <p:spPr>
          <a:xfrm>
            <a:off x="709453" y="244831"/>
            <a:ext cx="10572221" cy="769441"/>
          </a:xfrm>
        </p:spPr>
        <p:txBody>
          <a:bodyPr/>
          <a:lstStyle/>
          <a:p>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Hvad kan der gøres?</a:t>
            </a:r>
          </a:p>
        </p:txBody>
      </p:sp>
      <p:sp>
        <p:nvSpPr>
          <p:cNvPr id="4" name="Rektangel 3">
            <a:extLst>
              <a:ext uri="{FF2B5EF4-FFF2-40B4-BE49-F238E27FC236}">
                <a16:creationId xmlns:a16="http://schemas.microsoft.com/office/drawing/2014/main" id="{DA098D76-A1C1-8587-7C36-F923D71B762A}"/>
              </a:ext>
            </a:extLst>
          </p:cNvPr>
          <p:cNvSpPr/>
          <p:nvPr/>
        </p:nvSpPr>
        <p:spPr>
          <a:xfrm>
            <a:off x="0" y="5972175"/>
            <a:ext cx="12192000" cy="885825"/>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latin typeface="Calibri" panose="020F0502020204030204" pitchFamily="34" charset="0"/>
              <a:ea typeface="Calibri" panose="020F0502020204030204" pitchFamily="34" charset="0"/>
              <a:cs typeface="Calibri" panose="020F0502020204030204" pitchFamily="34" charset="0"/>
            </a:endParaRPr>
          </a:p>
        </p:txBody>
      </p:sp>
      <p:pic>
        <p:nvPicPr>
          <p:cNvPr id="8" name="Billede 7">
            <a:extLst>
              <a:ext uri="{FF2B5EF4-FFF2-40B4-BE49-F238E27FC236}">
                <a16:creationId xmlns:a16="http://schemas.microsoft.com/office/drawing/2014/main" id="{51984825-474A-BEDB-6815-22B692CB07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4005" y="4011354"/>
            <a:ext cx="7317995" cy="3287271"/>
          </a:xfrm>
          <a:prstGeom prst="rect">
            <a:avLst/>
          </a:prstGeom>
        </p:spPr>
      </p:pic>
      <p:sp>
        <p:nvSpPr>
          <p:cNvPr id="3" name="Pladsholder til indhold 2">
            <a:extLst>
              <a:ext uri="{FF2B5EF4-FFF2-40B4-BE49-F238E27FC236}">
                <a16:creationId xmlns:a16="http://schemas.microsoft.com/office/drawing/2014/main" id="{432CEBBB-0899-9545-2AEE-FFBDAC68635B}"/>
              </a:ext>
            </a:extLst>
          </p:cNvPr>
          <p:cNvSpPr>
            <a:spLocks noGrp="1"/>
          </p:cNvSpPr>
          <p:nvPr>
            <p:ph idx="1"/>
          </p:nvPr>
        </p:nvSpPr>
        <p:spPr>
          <a:xfrm>
            <a:off x="709453" y="1059119"/>
            <a:ext cx="10061328" cy="5554049"/>
          </a:xfrm>
        </p:spPr>
        <p:txBody>
          <a:bodyPr>
            <a:normAutofit/>
          </a:bodyPr>
          <a:lstStyle/>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Støt kroppen i en fast døgnrytme</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Gå i seng og stå op på faste tidspunkter</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at sove om dagen – hvis nødvendigt, så tag en lur inden kl. 15 om eftermiddagen (og ikke over en 1 times varighed) </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Få lys og være aktiv i løbet af dagen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Særligt naturligt lys først på dagen </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Lysterapilampe kan bruges i den mørke tid eller hvis du mest er indendørs</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Gear ned inden du går i seng</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Nedsæt dit indtag af kaffe, te, og cola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alkohol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rygning hvis du vågner om natten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Nedsæt væske-indtag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Gå ikke sulten eller overmæt i seng</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Sørg for at have rutiner før sengetid</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Brug kun sengen til at sove i – sid i en stol hvis du kun trænger til at hvile dig</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Undgå at se TV i sengen – se TV i en stol</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Sørg for at soveværelset har en behagelig temperatur og er fri for lys og støj</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Tag ikke problemer med i seng - skriv dine tanker ned på et papir om aftenen</a:t>
            </a:r>
          </a:p>
          <a:p>
            <a:pPr marL="457200" indent="-457200">
              <a:buFont typeface="Arial" panose="020B0604020202020204" pitchFamily="34" charset="0"/>
              <a:buChar char="•"/>
            </a:pPr>
            <a:r>
              <a:rPr lang="da-DK" sz="1000" b="0" dirty="0">
                <a:solidFill>
                  <a:srgbClr val="70578B"/>
                </a:solidFill>
                <a:latin typeface="Calibri" panose="020F0502020204030204" pitchFamily="34" charset="0"/>
                <a:ea typeface="Calibri" panose="020F0502020204030204" pitchFamily="34" charset="0"/>
                <a:cs typeface="Calibri" panose="020F0502020204030204" pitchFamily="34" charset="0"/>
              </a:rPr>
              <a:t>Stå op hvis du ikke kan sove</a:t>
            </a:r>
          </a:p>
          <a:p>
            <a:pPr marL="457200" indent="-457200">
              <a:buFont typeface="Arial" panose="020B0604020202020204" pitchFamily="34" charset="0"/>
              <a:buChar char="•"/>
            </a:pPr>
            <a:endParaRPr lang="da-DK" sz="1700" b="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170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1700" b="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1700"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da-DK" sz="2200" b="0"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979100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8" y="355333"/>
            <a:ext cx="10728325" cy="6093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Ikke-medicinsk behandling - søvn</a:t>
            </a:r>
            <a:endParaRPr lang="da-DK" baseline="30000"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Rectangle 10">
            <a:extLst>
              <a:ext uri="{FF2B5EF4-FFF2-40B4-BE49-F238E27FC236}">
                <a16:creationId xmlns:a16="http://schemas.microsoft.com/office/drawing/2014/main" id="{B12ACCFE-FF14-D6E8-20ED-0866E4926460}"/>
              </a:ext>
            </a:extLst>
          </p:cNvPr>
          <p:cNvSpPr/>
          <p:nvPr/>
        </p:nvSpPr>
        <p:spPr>
          <a:xfrm>
            <a:off x="731835" y="1570768"/>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kstfelt 11">
            <a:extLst>
              <a:ext uri="{FF2B5EF4-FFF2-40B4-BE49-F238E27FC236}">
                <a16:creationId xmlns:a16="http://schemas.microsoft.com/office/drawing/2014/main" id="{D9A40C0B-9E16-1430-54D3-0F844B2DA58E}"/>
              </a:ext>
            </a:extLst>
          </p:cNvPr>
          <p:cNvSpPr txBox="1"/>
          <p:nvPr/>
        </p:nvSpPr>
        <p:spPr>
          <a:xfrm>
            <a:off x="1410361" y="1884881"/>
            <a:ext cx="8509145" cy="369332"/>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Søvn er afgørende for fysisk og psykisk helbred</a:t>
            </a:r>
          </a:p>
        </p:txBody>
      </p:sp>
      <p:grpSp>
        <p:nvGrpSpPr>
          <p:cNvPr id="35" name="Group 34">
            <a:extLst>
              <a:ext uri="{FF2B5EF4-FFF2-40B4-BE49-F238E27FC236}">
                <a16:creationId xmlns:a16="http://schemas.microsoft.com/office/drawing/2014/main" id="{D1445F40-2A75-3719-CF5D-0AF9E94AF652}"/>
              </a:ext>
            </a:extLst>
          </p:cNvPr>
          <p:cNvGrpSpPr/>
          <p:nvPr/>
        </p:nvGrpSpPr>
        <p:grpSpPr>
          <a:xfrm flipH="1">
            <a:off x="731835" y="1844619"/>
            <a:ext cx="388301" cy="388301"/>
            <a:chOff x="731839" y="1907031"/>
            <a:chExt cx="388301" cy="388301"/>
          </a:xfrm>
        </p:grpSpPr>
        <p:sp>
          <p:nvSpPr>
            <p:cNvPr id="33" name="Rectangle 3">
              <a:extLst>
                <a:ext uri="{FF2B5EF4-FFF2-40B4-BE49-F238E27FC236}">
                  <a16:creationId xmlns:a16="http://schemas.microsoft.com/office/drawing/2014/main" id="{F1E8AEA6-D0B1-8E05-CF29-BD2F86742B6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34">
              <a:extLst>
                <a:ext uri="{FF2B5EF4-FFF2-40B4-BE49-F238E27FC236}">
                  <a16:creationId xmlns:a16="http://schemas.microsoft.com/office/drawing/2014/main" id="{F26AB2F1-B32A-0816-6D56-6FD92C9D0E55}"/>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36" name="Tekstfelt 11">
            <a:extLst>
              <a:ext uri="{FF2B5EF4-FFF2-40B4-BE49-F238E27FC236}">
                <a16:creationId xmlns:a16="http://schemas.microsoft.com/office/drawing/2014/main" id="{7A4CF100-9E81-FA96-0E3F-F3048A4AB5C1}"/>
              </a:ext>
            </a:extLst>
          </p:cNvPr>
          <p:cNvSpPr txBox="1"/>
          <p:nvPr/>
        </p:nvSpPr>
        <p:spPr>
          <a:xfrm>
            <a:off x="10781641" y="1823326"/>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01</a:t>
            </a:r>
          </a:p>
        </p:txBody>
      </p:sp>
      <p:sp>
        <p:nvSpPr>
          <p:cNvPr id="29" name="Rectangle 10">
            <a:extLst>
              <a:ext uri="{FF2B5EF4-FFF2-40B4-BE49-F238E27FC236}">
                <a16:creationId xmlns:a16="http://schemas.microsoft.com/office/drawing/2014/main" id="{A576F30D-E5BD-E699-4B9F-1DA651304601}"/>
              </a:ext>
            </a:extLst>
          </p:cNvPr>
          <p:cNvSpPr/>
          <p:nvPr/>
        </p:nvSpPr>
        <p:spPr>
          <a:xfrm>
            <a:off x="731835" y="2650964"/>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37" name="Tekstfelt 11">
            <a:extLst>
              <a:ext uri="{FF2B5EF4-FFF2-40B4-BE49-F238E27FC236}">
                <a16:creationId xmlns:a16="http://schemas.microsoft.com/office/drawing/2014/main" id="{F502FB95-A5D6-8847-1CAE-AA3357CF4B0C}"/>
              </a:ext>
            </a:extLst>
          </p:cNvPr>
          <p:cNvSpPr txBox="1"/>
          <p:nvPr/>
        </p:nvSpPr>
        <p:spPr>
          <a:xfrm>
            <a:off x="1410361" y="2965078"/>
            <a:ext cx="8509145" cy="369332"/>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God søvn optimerer effekt af medicin og øvrige tiltag</a:t>
            </a:r>
          </a:p>
        </p:txBody>
      </p:sp>
      <p:grpSp>
        <p:nvGrpSpPr>
          <p:cNvPr id="38" name="Group 37">
            <a:extLst>
              <a:ext uri="{FF2B5EF4-FFF2-40B4-BE49-F238E27FC236}">
                <a16:creationId xmlns:a16="http://schemas.microsoft.com/office/drawing/2014/main" id="{C7D23E85-E9FC-D929-3C54-5F727C7728B8}"/>
              </a:ext>
            </a:extLst>
          </p:cNvPr>
          <p:cNvGrpSpPr/>
          <p:nvPr/>
        </p:nvGrpSpPr>
        <p:grpSpPr>
          <a:xfrm flipH="1">
            <a:off x="731835" y="2924815"/>
            <a:ext cx="388301" cy="388301"/>
            <a:chOff x="731839" y="1907031"/>
            <a:chExt cx="388301" cy="388301"/>
          </a:xfrm>
        </p:grpSpPr>
        <p:sp>
          <p:nvSpPr>
            <p:cNvPr id="39" name="Rectangle 3">
              <a:extLst>
                <a:ext uri="{FF2B5EF4-FFF2-40B4-BE49-F238E27FC236}">
                  <a16:creationId xmlns:a16="http://schemas.microsoft.com/office/drawing/2014/main" id="{4609BDA1-BF74-EABD-8E73-0478D83DFFF8}"/>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Freeform 334">
              <a:extLst>
                <a:ext uri="{FF2B5EF4-FFF2-40B4-BE49-F238E27FC236}">
                  <a16:creationId xmlns:a16="http://schemas.microsoft.com/office/drawing/2014/main" id="{68B30AF4-A716-0A82-EE23-2D9AB4EF294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41" name="Tekstfelt 11">
            <a:extLst>
              <a:ext uri="{FF2B5EF4-FFF2-40B4-BE49-F238E27FC236}">
                <a16:creationId xmlns:a16="http://schemas.microsoft.com/office/drawing/2014/main" id="{22FBF418-AA7A-4FE5-F532-4F2CAE74E618}"/>
              </a:ext>
            </a:extLst>
          </p:cNvPr>
          <p:cNvSpPr txBox="1"/>
          <p:nvPr/>
        </p:nvSpPr>
        <p:spPr>
          <a:xfrm>
            <a:off x="10781641" y="2903522"/>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02</a:t>
            </a:r>
          </a:p>
        </p:txBody>
      </p:sp>
      <p:sp>
        <p:nvSpPr>
          <p:cNvPr id="30" name="Rectangle 10">
            <a:extLst>
              <a:ext uri="{FF2B5EF4-FFF2-40B4-BE49-F238E27FC236}">
                <a16:creationId xmlns:a16="http://schemas.microsoft.com/office/drawing/2014/main" id="{A8358465-04A0-C848-E7C9-EFDEF757CE7D}"/>
              </a:ext>
            </a:extLst>
          </p:cNvPr>
          <p:cNvSpPr/>
          <p:nvPr/>
        </p:nvSpPr>
        <p:spPr>
          <a:xfrm>
            <a:off x="731835" y="3731160"/>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42" name="Tekstfelt 11">
            <a:extLst>
              <a:ext uri="{FF2B5EF4-FFF2-40B4-BE49-F238E27FC236}">
                <a16:creationId xmlns:a16="http://schemas.microsoft.com/office/drawing/2014/main" id="{2073D144-6386-8CB3-F2E1-372FCD0B89DE}"/>
              </a:ext>
            </a:extLst>
          </p:cNvPr>
          <p:cNvSpPr txBox="1"/>
          <p:nvPr/>
        </p:nvSpPr>
        <p:spPr>
          <a:xfrm>
            <a:off x="1410361" y="4045273"/>
            <a:ext cx="8509145" cy="369332"/>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Det er vigtigt at have gode aftenrutiner</a:t>
            </a:r>
          </a:p>
        </p:txBody>
      </p:sp>
      <p:grpSp>
        <p:nvGrpSpPr>
          <p:cNvPr id="43" name="Group 42">
            <a:extLst>
              <a:ext uri="{FF2B5EF4-FFF2-40B4-BE49-F238E27FC236}">
                <a16:creationId xmlns:a16="http://schemas.microsoft.com/office/drawing/2014/main" id="{38EC6F38-24A3-65B1-2F41-8CEA63180B5B}"/>
              </a:ext>
            </a:extLst>
          </p:cNvPr>
          <p:cNvGrpSpPr/>
          <p:nvPr/>
        </p:nvGrpSpPr>
        <p:grpSpPr>
          <a:xfrm flipH="1">
            <a:off x="731835" y="4005011"/>
            <a:ext cx="388301" cy="388301"/>
            <a:chOff x="731839" y="1907031"/>
            <a:chExt cx="388301" cy="388301"/>
          </a:xfrm>
        </p:grpSpPr>
        <p:sp>
          <p:nvSpPr>
            <p:cNvPr id="44" name="Rectangle 3">
              <a:extLst>
                <a:ext uri="{FF2B5EF4-FFF2-40B4-BE49-F238E27FC236}">
                  <a16:creationId xmlns:a16="http://schemas.microsoft.com/office/drawing/2014/main" id="{27F93139-50AC-7FA7-F0AE-12EB7F261D55}"/>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334">
              <a:extLst>
                <a:ext uri="{FF2B5EF4-FFF2-40B4-BE49-F238E27FC236}">
                  <a16:creationId xmlns:a16="http://schemas.microsoft.com/office/drawing/2014/main" id="{8583B54A-4730-B467-3DDC-6BCCF50147C1}"/>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46" name="Tekstfelt 11">
            <a:extLst>
              <a:ext uri="{FF2B5EF4-FFF2-40B4-BE49-F238E27FC236}">
                <a16:creationId xmlns:a16="http://schemas.microsoft.com/office/drawing/2014/main" id="{36C0E3C8-B3E3-0A0A-5D8E-C83D12400C68}"/>
              </a:ext>
            </a:extLst>
          </p:cNvPr>
          <p:cNvSpPr txBox="1"/>
          <p:nvPr/>
        </p:nvSpPr>
        <p:spPr>
          <a:xfrm>
            <a:off x="10781641" y="3983718"/>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03</a:t>
            </a:r>
          </a:p>
        </p:txBody>
      </p:sp>
      <p:sp>
        <p:nvSpPr>
          <p:cNvPr id="31" name="Rectangle 10">
            <a:extLst>
              <a:ext uri="{FF2B5EF4-FFF2-40B4-BE49-F238E27FC236}">
                <a16:creationId xmlns:a16="http://schemas.microsoft.com/office/drawing/2014/main" id="{129DBD2B-E300-E2E6-1782-5FD8C27FF282}"/>
              </a:ext>
            </a:extLst>
          </p:cNvPr>
          <p:cNvSpPr/>
          <p:nvPr/>
        </p:nvSpPr>
        <p:spPr>
          <a:xfrm>
            <a:off x="731835" y="4811357"/>
            <a:ext cx="10728327" cy="93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400" dirty="0">
              <a:latin typeface="Calibri" panose="020F0502020204030204" pitchFamily="34" charset="0"/>
              <a:ea typeface="Calibri" panose="020F0502020204030204" pitchFamily="34" charset="0"/>
              <a:cs typeface="Calibri" panose="020F0502020204030204" pitchFamily="34" charset="0"/>
            </a:endParaRPr>
          </a:p>
        </p:txBody>
      </p:sp>
      <p:sp>
        <p:nvSpPr>
          <p:cNvPr id="47" name="Tekstfelt 11">
            <a:extLst>
              <a:ext uri="{FF2B5EF4-FFF2-40B4-BE49-F238E27FC236}">
                <a16:creationId xmlns:a16="http://schemas.microsoft.com/office/drawing/2014/main" id="{EDA5D8A5-AFCD-C513-FD80-15387E5B5BB0}"/>
              </a:ext>
            </a:extLst>
          </p:cNvPr>
          <p:cNvSpPr txBox="1"/>
          <p:nvPr/>
        </p:nvSpPr>
        <p:spPr>
          <a:xfrm>
            <a:off x="1410361" y="4971581"/>
            <a:ext cx="8509145" cy="738664"/>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r>
              <a:rPr lang="da-DK" sz="2400" dirty="0">
                <a:latin typeface="Calibri" panose="020F0502020204030204" pitchFamily="34" charset="0"/>
                <a:ea typeface="Calibri" panose="020F0502020204030204" pitchFamily="34" charset="0"/>
                <a:cs typeface="Calibri" panose="020F0502020204030204" pitchFamily="34" charset="0"/>
              </a:rPr>
              <a:t>Indtagelse af melatonin kan hjælpe med at understøtte den naturlige døgnrytme og skubbe den i den rigtige retning</a:t>
            </a:r>
          </a:p>
        </p:txBody>
      </p:sp>
      <p:grpSp>
        <p:nvGrpSpPr>
          <p:cNvPr id="48" name="Group 47">
            <a:extLst>
              <a:ext uri="{FF2B5EF4-FFF2-40B4-BE49-F238E27FC236}">
                <a16:creationId xmlns:a16="http://schemas.microsoft.com/office/drawing/2014/main" id="{7C93FD65-5953-3133-1696-1CF122F8E073}"/>
              </a:ext>
            </a:extLst>
          </p:cNvPr>
          <p:cNvGrpSpPr/>
          <p:nvPr/>
        </p:nvGrpSpPr>
        <p:grpSpPr>
          <a:xfrm flipH="1">
            <a:off x="731835" y="5085208"/>
            <a:ext cx="388301" cy="388301"/>
            <a:chOff x="731839" y="1907031"/>
            <a:chExt cx="388301" cy="388301"/>
          </a:xfrm>
        </p:grpSpPr>
        <p:sp>
          <p:nvSpPr>
            <p:cNvPr id="49" name="Rectangle 3">
              <a:extLst>
                <a:ext uri="{FF2B5EF4-FFF2-40B4-BE49-F238E27FC236}">
                  <a16:creationId xmlns:a16="http://schemas.microsoft.com/office/drawing/2014/main" id="{5FE38DEF-7C49-E485-957A-744B55E218A2}"/>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Freeform 334">
              <a:extLst>
                <a:ext uri="{FF2B5EF4-FFF2-40B4-BE49-F238E27FC236}">
                  <a16:creationId xmlns:a16="http://schemas.microsoft.com/office/drawing/2014/main" id="{7222382E-DD37-A572-36DE-DDB38DA9EAFB}"/>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1400">
                <a:latin typeface="Calibri" panose="020F0502020204030204" pitchFamily="34" charset="0"/>
                <a:ea typeface="Calibri" panose="020F0502020204030204" pitchFamily="34" charset="0"/>
                <a:cs typeface="Calibri" panose="020F0502020204030204" pitchFamily="34" charset="0"/>
              </a:endParaRPr>
            </a:p>
          </p:txBody>
        </p:sp>
      </p:grpSp>
      <p:sp>
        <p:nvSpPr>
          <p:cNvPr id="51" name="Tekstfelt 11">
            <a:extLst>
              <a:ext uri="{FF2B5EF4-FFF2-40B4-BE49-F238E27FC236}">
                <a16:creationId xmlns:a16="http://schemas.microsoft.com/office/drawing/2014/main" id="{4A64FA1E-ACD4-2BA1-A095-B7410EC816D7}"/>
              </a:ext>
            </a:extLst>
          </p:cNvPr>
          <p:cNvSpPr txBox="1"/>
          <p:nvPr/>
        </p:nvSpPr>
        <p:spPr>
          <a:xfrm>
            <a:off x="10781641" y="5063915"/>
            <a:ext cx="498936" cy="430887"/>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800">
                <a:solidFill>
                  <a:schemeClr val="tx1">
                    <a:lumMod val="65000"/>
                    <a:lumOff val="35000"/>
                  </a:schemeClr>
                </a:solidFill>
              </a:defRPr>
            </a:lvl1pPr>
          </a:lstStyle>
          <a:p>
            <a:pPr marL="0" indent="0" algn="r">
              <a:buNone/>
            </a:pPr>
            <a:r>
              <a:rPr lang="da-DK" sz="2800" b="1"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04</a:t>
            </a:r>
          </a:p>
        </p:txBody>
      </p:sp>
      <p:sp>
        <p:nvSpPr>
          <p:cNvPr id="2" name="TextBox 1">
            <a:extLst>
              <a:ext uri="{FF2B5EF4-FFF2-40B4-BE49-F238E27FC236}">
                <a16:creationId xmlns:a16="http://schemas.microsoft.com/office/drawing/2014/main" id="{72589967-5B4C-4150-A41C-376E2431226E}"/>
              </a:ext>
            </a:extLst>
          </p:cNvPr>
          <p:cNvSpPr txBox="1"/>
          <p:nvPr/>
        </p:nvSpPr>
        <p:spPr>
          <a:xfrm>
            <a:off x="1723052" y="5990243"/>
            <a:ext cx="7346351" cy="200055"/>
          </a:xfrm>
          <a:prstGeom prst="rect">
            <a:avLst/>
          </a:prstGeom>
          <a:noFill/>
        </p:spPr>
        <p:txBody>
          <a:bodyPr wrap="square" rtlCol="0">
            <a:spAutoFit/>
          </a:bodyPr>
          <a:lstStyle/>
          <a:p>
            <a:pPr algn="l"/>
            <a:r>
              <a:rPr lang="en-US" sz="700" dirty="0"/>
              <a:t>Hiscock, Harriet, et al. "Impact of a </a:t>
            </a:r>
            <a:r>
              <a:rPr lang="en-US" sz="700" dirty="0" err="1"/>
              <a:t>behavioural</a:t>
            </a:r>
            <a:r>
              <a:rPr lang="en-US" sz="700" dirty="0"/>
              <a:t> sleep intervention on symptoms and sleep in children with ADHD." </a:t>
            </a:r>
            <a:r>
              <a:rPr lang="en-US" sz="700" i="1" dirty="0"/>
              <a:t>BMJ</a:t>
            </a:r>
            <a:r>
              <a:rPr lang="en-US" sz="700" dirty="0"/>
              <a:t>, vol. 350, 2015, p. h68. </a:t>
            </a:r>
            <a:r>
              <a:rPr lang="en-US" sz="700" dirty="0">
                <a:hlinkClick r:id="rId3"/>
              </a:rPr>
              <a:t>https://doi.org/10.1136/bmj.h68</a:t>
            </a:r>
            <a:endParaRPr lang="en-DK" sz="700" dirty="0"/>
          </a:p>
        </p:txBody>
      </p:sp>
    </p:spTree>
    <p:extLst>
      <p:ext uri="{BB962C8B-B14F-4D97-AF65-F5344CB8AC3E}">
        <p14:creationId xmlns:p14="http://schemas.microsoft.com/office/powerpoint/2010/main" val="680640917"/>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5" name="Rectangle 14">
            <a:extLst>
              <a:ext uri="{FF2B5EF4-FFF2-40B4-BE49-F238E27FC236}">
                <a16:creationId xmlns:a16="http://schemas.microsoft.com/office/drawing/2014/main" id="{DE4E549A-D9CB-FCB4-0EC2-A57ED9ED45D7}"/>
              </a:ext>
            </a:extLst>
          </p:cNvPr>
          <p:cNvSpPr/>
          <p:nvPr/>
        </p:nvSpPr>
        <p:spPr>
          <a:xfrm>
            <a:off x="500861" y="2000936"/>
            <a:ext cx="11214888" cy="1092607"/>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err="1">
                <a:ln>
                  <a:noFill/>
                </a:ln>
                <a:solidFill>
                  <a:srgbClr val="70578B"/>
                </a:solidFill>
                <a:effectLst/>
                <a:uLnTx/>
                <a:uFillTx/>
                <a:latin typeface="+mj-lt"/>
                <a:ea typeface="+mn-ea"/>
                <a:cs typeface="+mn-cs"/>
              </a:rPr>
              <a:t>Psykoedukation</a:t>
            </a:r>
            <a:r>
              <a:rPr kumimoji="0" lang="es-PE" sz="1400" b="1" i="0" u="none" strike="noStrike" kern="1200" cap="none" spc="0" normalizeH="0" baseline="0" noProof="0" dirty="0">
                <a:ln>
                  <a:noFill/>
                </a:ln>
                <a:solidFill>
                  <a:srgbClr val="70578B"/>
                </a:solidFill>
                <a:effectLst/>
                <a:uLnTx/>
                <a:uFillTx/>
                <a:latin typeface="+mj-lt"/>
                <a:ea typeface="+mn-ea"/>
                <a:cs typeface="+mn-cs"/>
              </a:rPr>
              <a:t>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Viden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om</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ADHD,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strategier</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til</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hverdagen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støtte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til</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forstå</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sin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egen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diagnose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err="1">
                <a:ln>
                  <a:noFill/>
                </a:ln>
                <a:solidFill>
                  <a:srgbClr val="70578B"/>
                </a:solidFill>
                <a:effectLst/>
                <a:uLnTx/>
                <a:uFillTx/>
                <a:latin typeface="+mj-lt"/>
                <a:ea typeface="+mn-ea"/>
                <a:cs typeface="+mn-cs"/>
              </a:rPr>
              <a:t>Kognitiv</a:t>
            </a:r>
            <a:r>
              <a:rPr kumimoji="0" lang="es-PE" sz="1400" b="1" i="0" u="none" strike="noStrike" kern="1200" cap="none" spc="0" normalizeH="0" baseline="0" noProof="0" dirty="0">
                <a:ln>
                  <a:noFill/>
                </a:ln>
                <a:solidFill>
                  <a:srgbClr val="70578B"/>
                </a:solidFill>
                <a:effectLst/>
                <a:uLnTx/>
                <a:uFillTx/>
                <a:latin typeface="+mj-lt"/>
                <a:ea typeface="+mn-ea"/>
                <a:cs typeface="+mn-cs"/>
              </a:rPr>
              <a:t> </a:t>
            </a:r>
            <a:r>
              <a:rPr kumimoji="0" lang="es-PE" sz="1400" b="1" i="0" u="none" strike="noStrike" kern="1200" cap="none" spc="0" normalizeH="0" baseline="0" noProof="0" dirty="0" err="1">
                <a:ln>
                  <a:noFill/>
                </a:ln>
                <a:solidFill>
                  <a:srgbClr val="70578B"/>
                </a:solidFill>
                <a:effectLst/>
                <a:uLnTx/>
                <a:uFillTx/>
                <a:latin typeface="+mj-lt"/>
                <a:ea typeface="+mn-ea"/>
                <a:cs typeface="+mn-cs"/>
              </a:rPr>
              <a:t>adfærdsterapi</a:t>
            </a:r>
            <a:r>
              <a:rPr kumimoji="0" lang="es-PE" sz="1400" b="1" i="0" u="none" strike="noStrike" kern="1200" cap="none" spc="0" normalizeH="0" baseline="0" noProof="0" dirty="0">
                <a:ln>
                  <a:noFill/>
                </a:ln>
                <a:solidFill>
                  <a:srgbClr val="70578B"/>
                </a:solidFill>
                <a:effectLst/>
                <a:uLnTx/>
                <a:uFillTx/>
                <a:latin typeface="+mj-lt"/>
                <a:ea typeface="+mn-ea"/>
                <a:cs typeface="+mn-cs"/>
              </a:rPr>
              <a:t> (KAT)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Hjælper</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med</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håndtere</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negative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tankemønstre</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forbedre</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organisering</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impulskontrol</a:t>
            </a:r>
            <a:r>
              <a:rPr kumimoji="0" lang="es-PE" sz="140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a:ln>
                  <a:noFill/>
                </a:ln>
                <a:solidFill>
                  <a:srgbClr val="70578B"/>
                </a:solidFill>
                <a:effectLst/>
                <a:uLnTx/>
                <a:uFillTx/>
                <a:latin typeface="+mj-lt"/>
                <a:ea typeface="+mn-ea"/>
                <a:cs typeface="+mn-cs"/>
              </a:rPr>
              <a:t>Mindfulness &amp; </a:t>
            </a:r>
            <a:r>
              <a:rPr kumimoji="0" lang="es-PE" sz="1400" b="1" i="0" u="none" strike="noStrike" kern="1200" cap="none" spc="0" normalizeH="0" baseline="0" noProof="0" dirty="0" err="1">
                <a:ln>
                  <a:noFill/>
                </a:ln>
                <a:solidFill>
                  <a:srgbClr val="70578B"/>
                </a:solidFill>
                <a:effectLst/>
                <a:uLnTx/>
                <a:uFillTx/>
                <a:latin typeface="+mj-lt"/>
                <a:ea typeface="+mn-ea"/>
                <a:cs typeface="+mn-cs"/>
              </a:rPr>
              <a:t>meditation</a:t>
            </a:r>
            <a:r>
              <a:rPr kumimoji="0" lang="es-PE" sz="1400" b="1" i="0" u="none" strike="noStrike" kern="1200" cap="none" spc="0" normalizeH="0" baseline="0" noProof="0" dirty="0">
                <a:ln>
                  <a:noFill/>
                </a:ln>
                <a:solidFill>
                  <a:srgbClr val="70578B"/>
                </a:solidFill>
                <a:effectLst/>
                <a:uLnTx/>
                <a:uFillTx/>
                <a:latin typeface="+mj-lt"/>
                <a:ea typeface="+mn-ea"/>
                <a:cs typeface="+mn-cs"/>
              </a:rPr>
              <a:t>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Kan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forbedre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opmærksomhed</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reducere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stress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styrke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følelsesmæssig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regulering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es-PE" sz="1400" b="1" i="0" u="none" strike="noStrike" kern="1200" cap="none" spc="0" normalizeH="0" baseline="0" noProof="0" dirty="0">
                <a:ln>
                  <a:noFill/>
                </a:ln>
                <a:solidFill>
                  <a:srgbClr val="70578B"/>
                </a:solidFill>
                <a:effectLst/>
                <a:uLnTx/>
                <a:uFillTx/>
                <a:latin typeface="+mj-lt"/>
                <a:ea typeface="+mn-ea"/>
                <a:cs typeface="+mn-cs"/>
              </a:rPr>
              <a:t>Coaching </a:t>
            </a:r>
            <a:r>
              <a:rPr kumimoji="0" lang="es-PE"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ADHD-coaching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hjælper</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med</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struktur</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planlægning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og</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motivation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til</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tackle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hverdagen</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es-PE" sz="1400" b="0" i="0" u="none" strike="noStrike" kern="1200" cap="none" spc="0" normalizeH="0" baseline="0" noProof="0" dirty="0" err="1">
                <a:ln>
                  <a:noFill/>
                </a:ln>
                <a:solidFill>
                  <a:schemeClr val="tx1">
                    <a:lumMod val="65000"/>
                    <a:lumOff val="35000"/>
                  </a:schemeClr>
                </a:solidFill>
                <a:effectLst/>
                <a:uLnTx/>
                <a:uFillTx/>
                <a:latin typeface="+mj-lt"/>
                <a:ea typeface="+mn-ea"/>
                <a:cs typeface="+mn-cs"/>
              </a:rPr>
              <a:t>bedre</a:t>
            </a:r>
            <a:r>
              <a:rPr kumimoji="0" lang="es-PE"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t>
            </a:r>
          </a:p>
        </p:txBody>
      </p:sp>
      <p:sp>
        <p:nvSpPr>
          <p:cNvPr id="24" name="Rectangle 23">
            <a:extLst>
              <a:ext uri="{FF2B5EF4-FFF2-40B4-BE49-F238E27FC236}">
                <a16:creationId xmlns:a16="http://schemas.microsoft.com/office/drawing/2014/main" id="{86DE7B43-E593-6486-80ED-1A601A81C964}"/>
              </a:ext>
            </a:extLst>
          </p:cNvPr>
          <p:cNvSpPr/>
          <p:nvPr/>
        </p:nvSpPr>
        <p:spPr>
          <a:xfrm>
            <a:off x="500861" y="3903407"/>
            <a:ext cx="11214888" cy="507831"/>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da-DK" sz="1400" b="1" i="0" u="none" strike="noStrike" kern="1200" cap="none" spc="0" normalizeH="0" baseline="0" noProof="0" dirty="0">
                <a:ln>
                  <a:noFill/>
                </a:ln>
                <a:solidFill>
                  <a:srgbClr val="70578B"/>
                </a:solidFill>
                <a:effectLst/>
                <a:uLnTx/>
                <a:uFillTx/>
                <a:latin typeface="+mj-lt"/>
                <a:ea typeface="+mn-ea"/>
                <a:cs typeface="+mn-cs"/>
              </a:rPr>
              <a:t>Motion &amp; træning </a:t>
            </a:r>
            <a:r>
              <a:rPr kumimoji="0" lang="da-DK"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Regelmæssig motion (fx styrketræning, løb eller yoga) kan forbedre koncentration og humør.</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da-DK" sz="1400" b="1" i="0" u="none" strike="noStrike" kern="1200" cap="none" spc="0" normalizeH="0" baseline="0" noProof="0" dirty="0">
                <a:ln>
                  <a:noFill/>
                </a:ln>
                <a:solidFill>
                  <a:srgbClr val="70578B"/>
                </a:solidFill>
                <a:effectLst/>
                <a:uLnTx/>
                <a:uFillTx/>
                <a:latin typeface="+mj-lt"/>
                <a:ea typeface="+mn-ea"/>
                <a:cs typeface="+mn-cs"/>
              </a:rPr>
              <a:t>Natur &amp; dagslys </a:t>
            </a:r>
            <a:r>
              <a:rPr kumimoji="0" lang="da-DK"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Ophold i naturen og dagslys kan have en positiv effekt på energiniveau og fokus.</a:t>
            </a:r>
          </a:p>
        </p:txBody>
      </p:sp>
      <p:sp>
        <p:nvSpPr>
          <p:cNvPr id="27" name="Rectangle 26">
            <a:extLst>
              <a:ext uri="{FF2B5EF4-FFF2-40B4-BE49-F238E27FC236}">
                <a16:creationId xmlns:a16="http://schemas.microsoft.com/office/drawing/2014/main" id="{4A550D4D-962F-4947-CD8D-BABC0119F313}"/>
              </a:ext>
            </a:extLst>
          </p:cNvPr>
          <p:cNvSpPr/>
          <p:nvPr/>
        </p:nvSpPr>
        <p:spPr>
          <a:xfrm>
            <a:off x="500861" y="5221102"/>
            <a:ext cx="11214888" cy="800219"/>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kumimoji="0" lang="da-DK" sz="1400" b="1" i="0" u="none" strike="noStrike" kern="1200" cap="none" spc="0" normalizeH="0" baseline="0" noProof="0" dirty="0">
                <a:ln>
                  <a:noFill/>
                </a:ln>
                <a:solidFill>
                  <a:srgbClr val="70578B"/>
                </a:solidFill>
                <a:effectLst/>
                <a:uLnTx/>
                <a:uFillTx/>
                <a:latin typeface="+mj-lt"/>
                <a:ea typeface="+mn-ea"/>
                <a:cs typeface="+mn-cs"/>
              </a:rPr>
              <a:t>Planlægningsværktøjer </a:t>
            </a:r>
            <a:r>
              <a:rPr kumimoji="0" lang="da-DK" sz="1400" b="1" i="0" u="none" strike="noStrike" kern="1200" cap="none" spc="0" normalizeH="0" baseline="0" noProof="0" dirty="0">
                <a:ln>
                  <a:noFill/>
                </a:ln>
                <a:solidFill>
                  <a:schemeClr val="tx1">
                    <a:lumMod val="65000"/>
                    <a:lumOff val="35000"/>
                  </a:schemeClr>
                </a:solidFill>
                <a:effectLst/>
                <a:uLnTx/>
                <a:uFillTx/>
                <a:latin typeface="+mj-lt"/>
                <a:ea typeface="+mn-ea"/>
                <a:cs typeface="+mn-cs"/>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Apps, kalendere, to-do-lister og visuelle påmindelser kan hjælpe med organisering.</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lang="da-DK" sz="1400" b="1" dirty="0">
                <a:solidFill>
                  <a:srgbClr val="70578B"/>
                </a:solidFill>
                <a:latin typeface="+mj-lt"/>
              </a:rPr>
              <a:t>Time management strategier </a:t>
            </a:r>
            <a:r>
              <a:rPr lang="da-DK" sz="1400" b="1" dirty="0">
                <a:solidFill>
                  <a:schemeClr val="tx1">
                    <a:lumMod val="65000"/>
                    <a:lumOff val="35000"/>
                  </a:schemeClr>
                </a:solidFill>
                <a:latin typeface="+mj-lt"/>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Teknikker som Pomodoro-metoden kan hjælpe med at fastholde fokus.</a:t>
            </a:r>
          </a:p>
          <a:p>
            <a:pPr marL="171450" marR="0" lvl="0" indent="-171450" algn="l" defTabSz="415778" rtl="0" eaLnBrk="1" fontAlgn="auto" latinLnBrk="0" hangingPunct="1">
              <a:lnSpc>
                <a:spcPct val="100000"/>
              </a:lnSpc>
              <a:spcBef>
                <a:spcPts val="0"/>
              </a:spcBef>
              <a:spcAft>
                <a:spcPts val="600"/>
              </a:spcAft>
              <a:buClr>
                <a:srgbClr val="70578B"/>
              </a:buClr>
              <a:buSzPts val="1100"/>
              <a:buFont typeface="Arial" panose="020B0604020202020204" pitchFamily="34" charset="0"/>
              <a:buChar char="•"/>
              <a:tabLst/>
              <a:defRPr/>
            </a:pPr>
            <a:r>
              <a:rPr lang="da-DK" sz="1400" b="1" dirty="0">
                <a:solidFill>
                  <a:srgbClr val="70578B"/>
                </a:solidFill>
                <a:latin typeface="+mj-lt"/>
              </a:rPr>
              <a:t>Social støtte &amp; netværk </a:t>
            </a:r>
            <a:r>
              <a:rPr lang="da-DK" sz="1400" b="1" dirty="0">
                <a:solidFill>
                  <a:schemeClr val="tx1">
                    <a:lumMod val="65000"/>
                    <a:lumOff val="35000"/>
                  </a:schemeClr>
                </a:solidFill>
                <a:latin typeface="+mj-lt"/>
              </a:rPr>
              <a:t>– </a:t>
            </a:r>
            <a:r>
              <a:rPr kumimoji="0" lang="da-DK" sz="1400" b="0" i="0" u="none" strike="noStrike" kern="1200" cap="none" spc="0" normalizeH="0" baseline="0" noProof="0" dirty="0">
                <a:ln>
                  <a:noFill/>
                </a:ln>
                <a:solidFill>
                  <a:schemeClr val="tx1">
                    <a:lumMod val="65000"/>
                    <a:lumOff val="35000"/>
                  </a:schemeClr>
                </a:solidFill>
                <a:effectLst/>
                <a:uLnTx/>
                <a:uFillTx/>
                <a:latin typeface="+mj-lt"/>
                <a:ea typeface="+mn-ea"/>
                <a:cs typeface="+mn-cs"/>
              </a:rPr>
              <a:t>ADHD-grupper, mentorordninger eller pårørende, der støtter i hverdagen.</a:t>
            </a:r>
          </a:p>
        </p:txBody>
      </p:sp>
      <p:sp>
        <p:nvSpPr>
          <p:cNvPr id="29" name="Tekstfelt 47">
            <a:extLst>
              <a:ext uri="{FF2B5EF4-FFF2-40B4-BE49-F238E27FC236}">
                <a16:creationId xmlns:a16="http://schemas.microsoft.com/office/drawing/2014/main" id="{967196FD-597F-095B-D8CE-2C920D54D021}"/>
              </a:ext>
            </a:extLst>
          </p:cNvPr>
          <p:cNvSpPr txBox="1"/>
          <p:nvPr/>
        </p:nvSpPr>
        <p:spPr>
          <a:xfrm>
            <a:off x="495299" y="6398174"/>
            <a:ext cx="11214460" cy="125868"/>
          </a:xfrm>
          <a:prstGeom prst="rect">
            <a:avLst/>
          </a:prstGeom>
          <a:noFill/>
        </p:spPr>
        <p:txBody>
          <a:bodyPr wrap="square" lIns="0" tIns="0" rIns="0" bIns="0" anchor="ctr" anchorCtr="0">
            <a:spAutoFit/>
          </a:bodyPr>
          <a:lstStyle/>
          <a:p>
            <a:pPr marL="0" lvl="1"/>
            <a:r>
              <a:rPr lang="da-DK" sz="800" dirty="0"/>
              <a:t>Sundhedsstyrelsen. (2021). </a:t>
            </a:r>
            <a:r>
              <a:rPr lang="da-DK" sz="800" i="1" dirty="0"/>
              <a:t>National klinisk retningslinje for udredning og behandling af ADHD hos børn og unge</a:t>
            </a:r>
            <a:r>
              <a:rPr lang="da-DK" sz="800" dirty="0"/>
              <a:t>. Hentet fra https://www.sst.dk/da/udgivelser/2021/NKR-ADHD-hos-boern-og-unge</a:t>
            </a:r>
            <a:endParaRPr lang="da-DK" sz="800" b="1" dirty="0">
              <a:solidFill>
                <a:srgbClr val="70578B"/>
              </a:solidFill>
              <a:ea typeface="Calibri" panose="020F0502020204030204" pitchFamily="34" charset="0"/>
              <a:cs typeface="Calibri" panose="020F0502020204030204" pitchFamily="34" charset="0"/>
            </a:endParaRPr>
          </a:p>
        </p:txBody>
      </p:sp>
      <p:sp>
        <p:nvSpPr>
          <p:cNvPr id="50" name="Titel 1">
            <a:extLst>
              <a:ext uri="{FF2B5EF4-FFF2-40B4-BE49-F238E27FC236}">
                <a16:creationId xmlns:a16="http://schemas.microsoft.com/office/drawing/2014/main" id="{274D9807-3553-4859-054C-2033381A91BA}"/>
              </a:ext>
            </a:extLst>
          </p:cNvPr>
          <p:cNvSpPr txBox="1">
            <a:spLocks/>
          </p:cNvSpPr>
          <p:nvPr/>
        </p:nvSpPr>
        <p:spPr>
          <a:xfrm>
            <a:off x="500860" y="-794"/>
            <a:ext cx="11214460" cy="1325563"/>
          </a:xfrm>
          <a:prstGeom prst="rect">
            <a:avLst/>
          </a:prstGeom>
        </p:spPr>
        <p:txBody>
          <a:bodyPr vert="horz" lIns="91440" tIns="45720" rIns="91440" bIns="45720" rtlCol="0" anchor="ctr">
            <a:normAutofit/>
          </a:bodyPr>
          <a:lstStyle>
            <a:lvl1pPr defTabSz="914400">
              <a:lnSpc>
                <a:spcPct val="90000"/>
              </a:lnSpc>
              <a:spcBef>
                <a:spcPct val="0"/>
              </a:spcBef>
              <a:buNone/>
              <a:defRPr sz="4400">
                <a:solidFill>
                  <a:srgbClr val="644D79"/>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da" dirty="0">
                <a:solidFill>
                  <a:srgbClr val="644D79"/>
                </a:solidFill>
              </a:rPr>
              <a:t>Ikke-medicinsk behandling - alt det andet</a:t>
            </a:r>
            <a:endParaRPr lang="da-DK" dirty="0"/>
          </a:p>
        </p:txBody>
      </p:sp>
      <p:grpSp>
        <p:nvGrpSpPr>
          <p:cNvPr id="8" name="Group 7">
            <a:extLst>
              <a:ext uri="{FF2B5EF4-FFF2-40B4-BE49-F238E27FC236}">
                <a16:creationId xmlns:a16="http://schemas.microsoft.com/office/drawing/2014/main" id="{A132133A-E2BC-4504-B19B-91619BF2D239}"/>
              </a:ext>
            </a:extLst>
          </p:cNvPr>
          <p:cNvGrpSpPr/>
          <p:nvPr/>
        </p:nvGrpSpPr>
        <p:grpSpPr>
          <a:xfrm>
            <a:off x="0" y="1348450"/>
            <a:ext cx="11709759" cy="495108"/>
            <a:chOff x="0" y="1430338"/>
            <a:chExt cx="11709759" cy="495108"/>
          </a:xfrm>
        </p:grpSpPr>
        <p:sp>
          <p:nvSpPr>
            <p:cNvPr id="16" name="Rectangle 3">
              <a:extLst>
                <a:ext uri="{FF2B5EF4-FFF2-40B4-BE49-F238E27FC236}">
                  <a16:creationId xmlns:a16="http://schemas.microsoft.com/office/drawing/2014/main" id="{482D4702-97B7-A8D6-6DC5-F6BC1F077752}"/>
                </a:ext>
              </a:extLst>
            </p:cNvPr>
            <p:cNvSpPr/>
            <p:nvPr/>
          </p:nvSpPr>
          <p:spPr>
            <a:xfrm>
              <a:off x="0" y="1430338"/>
              <a:ext cx="11709759" cy="49510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bIns="108000" rtlCol="0" anchor="ctr">
              <a:spAutoFit/>
            </a:bodyPr>
            <a:lstStyle/>
            <a:p>
              <a:pPr marL="0" marR="0" lvl="0" indent="0" algn="l" defTabSz="415778" rtl="0" eaLnBrk="1" fontAlgn="auto" latinLnBrk="0" hangingPunct="1">
                <a:lnSpc>
                  <a:spcPct val="100000"/>
                </a:lnSpc>
                <a:spcBef>
                  <a:spcPts val="0"/>
                </a:spcBef>
                <a:spcAft>
                  <a:spcPts val="0"/>
                </a:spcAft>
                <a:buClr>
                  <a:prstClr val="black"/>
                </a:buClr>
                <a:buSzPts val="1100"/>
                <a:buFont typeface="Arial" panose="020B0604020202020204" pitchFamily="34" charset="0"/>
                <a:buNone/>
                <a:tabLst/>
                <a:defRPr/>
              </a:pPr>
              <a:r>
                <a:rPr kumimoji="0" lang="da"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Psykologiske</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og</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terapeutiske</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tilgange</a:t>
              </a:r>
              <a:endPar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3" name="Graphic 7">
              <a:extLst>
                <a:ext uri="{FF2B5EF4-FFF2-40B4-BE49-F238E27FC236}">
                  <a16:creationId xmlns:a16="http://schemas.microsoft.com/office/drawing/2014/main" id="{4251946A-0C98-E910-13DE-8378F204DBBC}"/>
                </a:ext>
              </a:extLst>
            </p:cNvPr>
            <p:cNvSpPr/>
            <p:nvPr/>
          </p:nvSpPr>
          <p:spPr>
            <a:xfrm>
              <a:off x="11321127" y="1558590"/>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grpSp>
      <p:grpSp>
        <p:nvGrpSpPr>
          <p:cNvPr id="6" name="Group 5">
            <a:extLst>
              <a:ext uri="{FF2B5EF4-FFF2-40B4-BE49-F238E27FC236}">
                <a16:creationId xmlns:a16="http://schemas.microsoft.com/office/drawing/2014/main" id="{48F07081-4690-BCAE-369C-2D0118C6A41F}"/>
              </a:ext>
            </a:extLst>
          </p:cNvPr>
          <p:cNvGrpSpPr/>
          <p:nvPr/>
        </p:nvGrpSpPr>
        <p:grpSpPr>
          <a:xfrm>
            <a:off x="0" y="3250921"/>
            <a:ext cx="11709759" cy="495108"/>
            <a:chOff x="0" y="3233671"/>
            <a:chExt cx="11709759" cy="495108"/>
          </a:xfrm>
        </p:grpSpPr>
        <p:sp>
          <p:nvSpPr>
            <p:cNvPr id="25" name="Rectangle 3">
              <a:extLst>
                <a:ext uri="{FF2B5EF4-FFF2-40B4-BE49-F238E27FC236}">
                  <a16:creationId xmlns:a16="http://schemas.microsoft.com/office/drawing/2014/main" id="{762C87B0-51E0-58C8-83BC-42BA15627FD5}"/>
                </a:ext>
              </a:extLst>
            </p:cNvPr>
            <p:cNvSpPr/>
            <p:nvPr/>
          </p:nvSpPr>
          <p:spPr>
            <a:xfrm>
              <a:off x="0" y="3233671"/>
              <a:ext cx="11709759" cy="49510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bIns="108000" rtlCol="0" anchor="ctr">
              <a:spAutoFit/>
            </a:bodyPr>
            <a:lstStyle/>
            <a:p>
              <a:pPr marL="0" marR="0" lvl="0" indent="0" algn="l" defTabSz="415778" rtl="0" eaLnBrk="1" fontAlgn="auto" latinLnBrk="0" hangingPunct="1">
                <a:lnSpc>
                  <a:spcPct val="100000"/>
                </a:lnSpc>
                <a:spcBef>
                  <a:spcPts val="0"/>
                </a:spcBef>
                <a:spcAft>
                  <a:spcPts val="0"/>
                </a:spcAft>
                <a:buClr>
                  <a:prstClr val="black"/>
                </a:buClr>
                <a:buSzPts val="1100"/>
                <a:buFont typeface="Arial" panose="020B0604020202020204" pitchFamily="34" charset="0"/>
                <a:buNone/>
                <a:tabLst/>
                <a:defRPr/>
              </a:pPr>
              <a:r>
                <a:rPr kumimoji="0" lang="da"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Fysisk</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aktivitet</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&amp;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livsstil</a:t>
              </a:r>
              <a:endPar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4" name="Graphic 7">
              <a:extLst>
                <a:ext uri="{FF2B5EF4-FFF2-40B4-BE49-F238E27FC236}">
                  <a16:creationId xmlns:a16="http://schemas.microsoft.com/office/drawing/2014/main" id="{5932E502-1619-6B9C-3995-AA5364AAE410}"/>
                </a:ext>
              </a:extLst>
            </p:cNvPr>
            <p:cNvSpPr/>
            <p:nvPr/>
          </p:nvSpPr>
          <p:spPr>
            <a:xfrm>
              <a:off x="11321127" y="3361923"/>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grpSp>
      <p:grpSp>
        <p:nvGrpSpPr>
          <p:cNvPr id="7" name="Group 6">
            <a:extLst>
              <a:ext uri="{FF2B5EF4-FFF2-40B4-BE49-F238E27FC236}">
                <a16:creationId xmlns:a16="http://schemas.microsoft.com/office/drawing/2014/main" id="{92B52F67-C5D0-7EF3-4EC4-D5970AA0F4A8}"/>
              </a:ext>
            </a:extLst>
          </p:cNvPr>
          <p:cNvGrpSpPr/>
          <p:nvPr/>
        </p:nvGrpSpPr>
        <p:grpSpPr>
          <a:xfrm>
            <a:off x="0" y="4568616"/>
            <a:ext cx="11709759" cy="495108"/>
            <a:chOff x="0" y="4608260"/>
            <a:chExt cx="11709759" cy="495108"/>
          </a:xfrm>
        </p:grpSpPr>
        <p:sp>
          <p:nvSpPr>
            <p:cNvPr id="28" name="Rectangle 3">
              <a:extLst>
                <a:ext uri="{FF2B5EF4-FFF2-40B4-BE49-F238E27FC236}">
                  <a16:creationId xmlns:a16="http://schemas.microsoft.com/office/drawing/2014/main" id="{B28F1414-3EAE-B3AB-8E7D-1F2835FD620F}"/>
                </a:ext>
              </a:extLst>
            </p:cNvPr>
            <p:cNvSpPr/>
            <p:nvPr/>
          </p:nvSpPr>
          <p:spPr>
            <a:xfrm>
              <a:off x="0" y="4608260"/>
              <a:ext cx="11709759" cy="495108"/>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bIns="108000" rtlCol="0" anchor="ctr">
              <a:spAutoFit/>
            </a:bodyPr>
            <a:lstStyle/>
            <a:p>
              <a:pPr marL="0" marR="0" lvl="0" indent="0" algn="l" defTabSz="415778" rtl="0" eaLnBrk="1" fontAlgn="auto" latinLnBrk="0" hangingPunct="1">
                <a:lnSpc>
                  <a:spcPct val="100000"/>
                </a:lnSpc>
                <a:spcBef>
                  <a:spcPts val="0"/>
                </a:spcBef>
                <a:spcAft>
                  <a:spcPts val="0"/>
                </a:spcAft>
                <a:buClr>
                  <a:prstClr val="black"/>
                </a:buClr>
                <a:buSzPts val="1100"/>
                <a:buFont typeface="Arial" panose="020B0604020202020204" pitchFamily="34" charset="0"/>
                <a:buNone/>
                <a:tabLst/>
                <a:defRPr/>
              </a:pPr>
              <a:r>
                <a:rPr kumimoji="0" lang="da"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Struktur</a:t>
              </a:r>
              <a:r>
                <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rPr>
                <a:t> &amp; </a:t>
              </a:r>
              <a:r>
                <a:rPr kumimoji="0" lang="es-PE" sz="1800" i="0" u="none" strike="noStrike" kern="1200" cap="none" spc="0" normalizeH="0" baseline="0" noProof="0" dirty="0" err="1">
                  <a:ln>
                    <a:noFill/>
                  </a:ln>
                  <a:solidFill>
                    <a:prstClr val="white"/>
                  </a:solidFill>
                  <a:effectLst/>
                  <a:uLnTx/>
                  <a:uFillTx/>
                  <a:latin typeface="+mj-lt"/>
                  <a:ea typeface="Calibri" panose="020F0502020204030204" pitchFamily="34" charset="0"/>
                  <a:cs typeface="Calibri" panose="020F0502020204030204" pitchFamily="34" charset="0"/>
                </a:rPr>
                <a:t>hjælpemidler</a:t>
              </a:r>
              <a:endParaRPr kumimoji="0" lang="es-PE" sz="180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5" name="Graphic 7">
              <a:extLst>
                <a:ext uri="{FF2B5EF4-FFF2-40B4-BE49-F238E27FC236}">
                  <a16:creationId xmlns:a16="http://schemas.microsoft.com/office/drawing/2014/main" id="{CB9E566D-2523-37A0-C8CA-C426F7FEE2F6}"/>
                </a:ext>
              </a:extLst>
            </p:cNvPr>
            <p:cNvSpPr/>
            <p:nvPr/>
          </p:nvSpPr>
          <p:spPr>
            <a:xfrm>
              <a:off x="11321127" y="4736512"/>
              <a:ext cx="238604" cy="238604"/>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grpSp>
    </p:spTree>
    <p:extLst>
      <p:ext uri="{BB962C8B-B14F-4D97-AF65-F5344CB8AC3E}">
        <p14:creationId xmlns:p14="http://schemas.microsoft.com/office/powerpoint/2010/main" val="3658259790"/>
      </p:ext>
    </p:extLst>
  </p:cSld>
  <p:clrMapOvr>
    <a:masterClrMapping/>
  </p:clrMapOvr>
  <p:transition spd="slow">
    <p:push dir="u"/>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8E05F5F6-2DB0-5ABA-DACA-21540CCDC77E}"/>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9B180F10-D29F-E8DB-F88B-85032CB8EC4C}"/>
              </a:ext>
            </a:extLst>
          </p:cNvPr>
          <p:cNvSpPr/>
          <p:nvPr/>
        </p:nvSpPr>
        <p:spPr>
          <a:xfrm>
            <a:off x="31898" y="1906371"/>
            <a:ext cx="12138838" cy="351453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2" name="Tekstfelt 47">
            <a:extLst>
              <a:ext uri="{FF2B5EF4-FFF2-40B4-BE49-F238E27FC236}">
                <a16:creationId xmlns:a16="http://schemas.microsoft.com/office/drawing/2014/main" id="{3231524F-F745-5646-5A46-5E7456E1CC30}"/>
              </a:ext>
            </a:extLst>
          </p:cNvPr>
          <p:cNvSpPr txBox="1"/>
          <p:nvPr/>
        </p:nvSpPr>
        <p:spPr>
          <a:xfrm>
            <a:off x="495299" y="6030223"/>
            <a:ext cx="9457084" cy="861774"/>
          </a:xfrm>
          <a:prstGeom prst="rect">
            <a:avLst/>
          </a:prstGeom>
          <a:noFill/>
        </p:spPr>
        <p:txBody>
          <a:bodyPr wrap="square" lIns="0" tIns="0" rIns="0" bIns="0" anchor="ctr" anchorCtr="0">
            <a:spAutoFit/>
          </a:bodyPr>
          <a:lstStyle/>
          <a:p>
            <a:pPr marL="0" lvl="1"/>
            <a:r>
              <a:rPr lang="da-DK" sz="800" b="1" spc="-10" dirty="0">
                <a:solidFill>
                  <a:srgbClr val="70578B"/>
                </a:solidFill>
                <a:ea typeface="Calibri" panose="020F0502020204030204" pitchFamily="34" charset="0"/>
                <a:cs typeface="Calibri" panose="020F0502020204030204" pitchFamily="34" charset="0"/>
              </a:rPr>
              <a:t>KILDER:</a:t>
            </a:r>
          </a:p>
          <a:p>
            <a:pPr marL="0" lvl="1"/>
            <a:r>
              <a:rPr lang="da-DK" sz="800" b="1" spc="-10" dirty="0">
                <a:solidFill>
                  <a:srgbClr val="70578B"/>
                </a:solidFill>
                <a:ea typeface="Calibri" panose="020F0502020204030204" pitchFamily="34" charset="0"/>
                <a:cs typeface="Calibri" panose="020F0502020204030204" pitchFamily="34" charset="0"/>
              </a:rPr>
              <a:t> </a:t>
            </a:r>
            <a:r>
              <a:rPr lang="en-US" sz="800" b="1" dirty="0"/>
              <a:t>1. Sundhed.dk – </a:t>
            </a:r>
            <a:r>
              <a:rPr lang="en-US" sz="800" b="1" dirty="0" err="1"/>
              <a:t>Patienthåndbogen</a:t>
            </a:r>
            <a:r>
              <a:rPr lang="en-US" sz="800" b="1" dirty="0"/>
              <a:t> om ADHD</a:t>
            </a:r>
            <a:br>
              <a:rPr lang="en-US" sz="800" dirty="0"/>
            </a:br>
            <a:r>
              <a:rPr lang="en-US" sz="800" dirty="0"/>
              <a:t>Sundhed.dk. (2024, 7. </a:t>
            </a:r>
            <a:r>
              <a:rPr lang="en-US" sz="800" dirty="0" err="1"/>
              <a:t>november</a:t>
            </a:r>
            <a:r>
              <a:rPr lang="en-US" sz="800" dirty="0"/>
              <a:t>). </a:t>
            </a:r>
            <a:r>
              <a:rPr lang="en-US" sz="800" i="1" dirty="0"/>
              <a:t>ADHD: </a:t>
            </a:r>
            <a:r>
              <a:rPr lang="en-US" sz="800" i="1" dirty="0" err="1"/>
              <a:t>Behandling</a:t>
            </a:r>
            <a:r>
              <a:rPr lang="en-US" sz="800" dirty="0"/>
              <a:t>. </a:t>
            </a:r>
            <a:r>
              <a:rPr lang="en-US" sz="800" dirty="0" err="1"/>
              <a:t>Patienthåndbogen</a:t>
            </a:r>
            <a:r>
              <a:rPr lang="en-US" sz="800" dirty="0"/>
              <a:t>. </a:t>
            </a:r>
            <a:r>
              <a:rPr lang="en-US" sz="800" dirty="0">
                <a:hlinkClick r:id="rId3"/>
              </a:rPr>
              <a:t>https://www.sundhed.dk/borger/patienthaandbogen/psyke/adhd/behandling</a:t>
            </a:r>
            <a:endParaRPr lang="en-US" sz="800" dirty="0"/>
          </a:p>
          <a:p>
            <a:pPr marL="0" lvl="1"/>
            <a:r>
              <a:rPr lang="en-US" sz="800" b="1" dirty="0"/>
              <a:t>2. PubMed – </a:t>
            </a:r>
            <a:r>
              <a:rPr lang="en-US" sz="800" b="1" dirty="0" err="1"/>
              <a:t>Dopamin</a:t>
            </a:r>
            <a:r>
              <a:rPr lang="en-US" sz="800" b="1" dirty="0"/>
              <a:t> </a:t>
            </a:r>
            <a:r>
              <a:rPr lang="en-US" sz="800" b="1" dirty="0" err="1"/>
              <a:t>og</a:t>
            </a:r>
            <a:r>
              <a:rPr lang="en-US" sz="800" b="1" dirty="0"/>
              <a:t> noradrenalin </a:t>
            </a:r>
            <a:r>
              <a:rPr lang="en-US" sz="800" b="1" dirty="0" err="1"/>
              <a:t>i</a:t>
            </a:r>
            <a:r>
              <a:rPr lang="en-US" sz="800" b="1" dirty="0"/>
              <a:t> ADHD</a:t>
            </a:r>
            <a:br>
              <a:rPr lang="en-US" sz="800" dirty="0"/>
            </a:br>
            <a:r>
              <a:rPr lang="en-US" sz="800" dirty="0"/>
              <a:t>Berridge, C. W., &amp; Devilbiss, D. M. (2011, 15. </a:t>
            </a:r>
            <a:r>
              <a:rPr lang="en-US" sz="800" dirty="0" err="1"/>
              <a:t>juni</a:t>
            </a:r>
            <a:r>
              <a:rPr lang="en-US" sz="800" dirty="0"/>
              <a:t>). The roles of dopamine and noradrenaline in the pathophysiology and treatment of attention-deficit/hyperactivity disorder. </a:t>
            </a:r>
            <a:r>
              <a:rPr lang="en-US" sz="800" i="1" dirty="0"/>
              <a:t>PubMed</a:t>
            </a:r>
            <a:r>
              <a:rPr lang="en-US" sz="800" dirty="0"/>
              <a:t>. https://pubmed.ncbi.nlm.nih.gov/</a:t>
            </a:r>
          </a:p>
          <a:p>
            <a:pPr marL="0" lvl="1"/>
            <a:endParaRPr lang="en-US" sz="800" dirty="0"/>
          </a:p>
          <a:p>
            <a:pPr marL="0" lvl="1"/>
            <a:endParaRPr lang="da-DK" sz="800" b="1" spc="-10" dirty="0">
              <a:solidFill>
                <a:srgbClr val="70578B"/>
              </a:solidFill>
              <a:ea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9203DA58-2E57-0E89-34D2-31378A38E102}"/>
              </a:ext>
            </a:extLst>
          </p:cNvPr>
          <p:cNvGrpSpPr/>
          <p:nvPr/>
        </p:nvGrpSpPr>
        <p:grpSpPr>
          <a:xfrm>
            <a:off x="0" y="1906371"/>
            <a:ext cx="11940364" cy="3584209"/>
            <a:chOff x="-21064" y="1430337"/>
            <a:chExt cx="11753452" cy="3691574"/>
          </a:xfrm>
        </p:grpSpPr>
        <p:grpSp>
          <p:nvGrpSpPr>
            <p:cNvPr id="53" name="Group 52">
              <a:extLst>
                <a:ext uri="{FF2B5EF4-FFF2-40B4-BE49-F238E27FC236}">
                  <a16:creationId xmlns:a16="http://schemas.microsoft.com/office/drawing/2014/main" id="{0D79A05C-8549-F3F2-1025-CD5EE21DE555}"/>
                </a:ext>
              </a:extLst>
            </p:cNvPr>
            <p:cNvGrpSpPr/>
            <p:nvPr/>
          </p:nvGrpSpPr>
          <p:grpSpPr>
            <a:xfrm>
              <a:off x="600076" y="4238312"/>
              <a:ext cx="11132311" cy="811833"/>
              <a:chOff x="600076" y="3057336"/>
              <a:chExt cx="11132311" cy="1338740"/>
            </a:xfrm>
          </p:grpSpPr>
          <p:sp>
            <p:nvSpPr>
              <p:cNvPr id="30" name="Rectangle 29">
                <a:extLst>
                  <a:ext uri="{FF2B5EF4-FFF2-40B4-BE49-F238E27FC236}">
                    <a16:creationId xmlns:a16="http://schemas.microsoft.com/office/drawing/2014/main" id="{20AF916F-65DD-6942-1D98-22F80392CF73}"/>
                  </a:ext>
                </a:extLst>
              </p:cNvPr>
              <p:cNvSpPr/>
              <p:nvPr/>
            </p:nvSpPr>
            <p:spPr>
              <a:xfrm>
                <a:off x="600076" y="3057336"/>
                <a:ext cx="11132311" cy="133874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36" name="TextBox 35">
                <a:extLst>
                  <a:ext uri="{FF2B5EF4-FFF2-40B4-BE49-F238E27FC236}">
                    <a16:creationId xmlns:a16="http://schemas.microsoft.com/office/drawing/2014/main" id="{F6082826-74A9-1844-5E47-29F79C938757}"/>
                  </a:ext>
                </a:extLst>
              </p:cNvPr>
              <p:cNvSpPr txBox="1"/>
              <p:nvPr/>
            </p:nvSpPr>
            <p:spPr>
              <a:xfrm>
                <a:off x="1038224" y="3384049"/>
                <a:ext cx="9431063" cy="507535"/>
              </a:xfrm>
              <a:prstGeom prst="rect">
                <a:avLst/>
              </a:prstGeom>
              <a:noFill/>
            </p:spPr>
            <p:txBody>
              <a:bodyPr wrap="square" lIns="0" tIns="0" rIns="0" bIns="0" anchor="ctr" anchorCtr="0">
                <a:spAutoFit/>
              </a:bodyPr>
              <a:lstStyle/>
              <a:p>
                <a:pPr defTabSz="914400">
                  <a:defRPr/>
                </a:pPr>
                <a:r>
                  <a:rPr lang="da" sz="2000" dirty="0">
                    <a:solidFill>
                      <a:schemeClr val="dk1"/>
                    </a:solidFill>
                    <a:sym typeface="Calibri"/>
                  </a:rPr>
                  <a:t>Hyperaktivitet og impulsivitet nedsættes. Opmærksomheden kan bedre tilpasses</a:t>
                </a:r>
                <a:endParaRPr lang="da-DK" sz="2000" dirty="0">
                  <a:solidFill>
                    <a:schemeClr val="dk1"/>
                  </a:solidFill>
                </a:endParaRPr>
              </a:p>
            </p:txBody>
          </p:sp>
        </p:grpSp>
        <p:grpSp>
          <p:nvGrpSpPr>
            <p:cNvPr id="55" name="Group 54">
              <a:extLst>
                <a:ext uri="{FF2B5EF4-FFF2-40B4-BE49-F238E27FC236}">
                  <a16:creationId xmlns:a16="http://schemas.microsoft.com/office/drawing/2014/main" id="{D3D882B4-58BF-CCD4-5600-8404364B6675}"/>
                </a:ext>
              </a:extLst>
            </p:cNvPr>
            <p:cNvGrpSpPr/>
            <p:nvPr/>
          </p:nvGrpSpPr>
          <p:grpSpPr>
            <a:xfrm>
              <a:off x="-21064" y="3272499"/>
              <a:ext cx="11753451" cy="1849412"/>
              <a:chOff x="-21064" y="3008159"/>
              <a:chExt cx="11753451" cy="3049743"/>
            </a:xfrm>
          </p:grpSpPr>
          <p:sp>
            <p:nvSpPr>
              <p:cNvPr id="56" name="Rectangle 55">
                <a:extLst>
                  <a:ext uri="{FF2B5EF4-FFF2-40B4-BE49-F238E27FC236}">
                    <a16:creationId xmlns:a16="http://schemas.microsoft.com/office/drawing/2014/main" id="{AF39356F-34A0-760D-9AE7-4B67A1492241}"/>
                  </a:ext>
                </a:extLst>
              </p:cNvPr>
              <p:cNvSpPr/>
              <p:nvPr/>
            </p:nvSpPr>
            <p:spPr>
              <a:xfrm>
                <a:off x="-21064" y="4600817"/>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57" name="Group 56">
                <a:extLst>
                  <a:ext uri="{FF2B5EF4-FFF2-40B4-BE49-F238E27FC236}">
                    <a16:creationId xmlns:a16="http://schemas.microsoft.com/office/drawing/2014/main" id="{17523DC9-F7F6-B5FF-3096-F4C8A60025BE}"/>
                  </a:ext>
                </a:extLst>
              </p:cNvPr>
              <p:cNvGrpSpPr/>
              <p:nvPr/>
            </p:nvGrpSpPr>
            <p:grpSpPr>
              <a:xfrm>
                <a:off x="600075" y="3008159"/>
                <a:ext cx="11132312" cy="1439486"/>
                <a:chOff x="600075" y="3008159"/>
                <a:chExt cx="11132312" cy="1439486"/>
              </a:xfrm>
            </p:grpSpPr>
            <p:sp>
              <p:nvSpPr>
                <p:cNvPr id="58" name="Rectangle 57">
                  <a:extLst>
                    <a:ext uri="{FF2B5EF4-FFF2-40B4-BE49-F238E27FC236}">
                      <a16:creationId xmlns:a16="http://schemas.microsoft.com/office/drawing/2014/main" id="{644311E7-083C-8945-12C7-A60A91F875C6}"/>
                    </a:ext>
                  </a:extLst>
                </p:cNvPr>
                <p:cNvSpPr/>
                <p:nvPr/>
              </p:nvSpPr>
              <p:spPr>
                <a:xfrm>
                  <a:off x="600075" y="3008159"/>
                  <a:ext cx="11132312" cy="1439486"/>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59" name="TextBox 58">
                  <a:extLst>
                    <a:ext uri="{FF2B5EF4-FFF2-40B4-BE49-F238E27FC236}">
                      <a16:creationId xmlns:a16="http://schemas.microsoft.com/office/drawing/2014/main" id="{87D3F264-DEBF-773A-CC61-D7F55B7F1659}"/>
                    </a:ext>
                  </a:extLst>
                </p:cNvPr>
                <p:cNvSpPr txBox="1"/>
                <p:nvPr/>
              </p:nvSpPr>
              <p:spPr>
                <a:xfrm>
                  <a:off x="1038224" y="3421375"/>
                  <a:ext cx="9431063" cy="522738"/>
                </a:xfrm>
                <a:prstGeom prst="rect">
                  <a:avLst/>
                </a:prstGeom>
                <a:noFill/>
              </p:spPr>
              <p:txBody>
                <a:bodyPr wrap="square" lIns="0" tIns="0" rIns="0" bIns="0" anchor="ctr" anchorCtr="0">
                  <a:spAutoFit/>
                </a:bodyPr>
                <a:lstStyle/>
                <a:p>
                  <a:pPr defTabSz="914400">
                    <a:defRPr/>
                  </a:pPr>
                  <a:r>
                    <a:rPr lang="da" sz="2000" dirty="0">
                      <a:solidFill>
                        <a:schemeClr val="dk1"/>
                      </a:solidFill>
                      <a:sym typeface="Calibri"/>
                    </a:rPr>
                    <a:t>Hjernecellerne kommunikerer bedre og irrelevant information filtreres fra</a:t>
                  </a:r>
                  <a:endParaRPr lang="da-DK" sz="2000" dirty="0">
                    <a:solidFill>
                      <a:schemeClr val="dk1"/>
                    </a:solidFill>
                  </a:endParaRPr>
                </a:p>
              </p:txBody>
            </p:sp>
          </p:grpSp>
        </p:grpSp>
        <p:grpSp>
          <p:nvGrpSpPr>
            <p:cNvPr id="129" name="Group 128">
              <a:extLst>
                <a:ext uri="{FF2B5EF4-FFF2-40B4-BE49-F238E27FC236}">
                  <a16:creationId xmlns:a16="http://schemas.microsoft.com/office/drawing/2014/main" id="{6D9F7B06-BB6E-1939-73DD-50D2259C6D3B}"/>
                </a:ext>
              </a:extLst>
            </p:cNvPr>
            <p:cNvGrpSpPr/>
            <p:nvPr/>
          </p:nvGrpSpPr>
          <p:grpSpPr>
            <a:xfrm>
              <a:off x="0" y="2366329"/>
              <a:ext cx="11732388" cy="883599"/>
              <a:chOff x="0" y="4600815"/>
              <a:chExt cx="11732388" cy="1457085"/>
            </a:xfrm>
          </p:grpSpPr>
          <p:sp>
            <p:nvSpPr>
              <p:cNvPr id="130" name="Rectangle 129">
                <a:extLst>
                  <a:ext uri="{FF2B5EF4-FFF2-40B4-BE49-F238E27FC236}">
                    <a16:creationId xmlns:a16="http://schemas.microsoft.com/office/drawing/2014/main" id="{8E516112-4D1D-3134-5124-46E439C69CE4}"/>
                  </a:ext>
                </a:extLst>
              </p:cNvPr>
              <p:cNvSpPr/>
              <p:nvPr/>
            </p:nvSpPr>
            <p:spPr>
              <a:xfrm>
                <a:off x="0" y="4600815"/>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131" name="Group 130">
                <a:extLst>
                  <a:ext uri="{FF2B5EF4-FFF2-40B4-BE49-F238E27FC236}">
                    <a16:creationId xmlns:a16="http://schemas.microsoft.com/office/drawing/2014/main" id="{3879771D-664C-CCC4-886A-7ECD45F9608C}"/>
                  </a:ext>
                </a:extLst>
              </p:cNvPr>
              <p:cNvGrpSpPr/>
              <p:nvPr/>
            </p:nvGrpSpPr>
            <p:grpSpPr>
              <a:xfrm>
                <a:off x="616713" y="4638034"/>
                <a:ext cx="11115675" cy="1319115"/>
                <a:chOff x="616713" y="4638034"/>
                <a:chExt cx="11115675" cy="1319115"/>
              </a:xfrm>
            </p:grpSpPr>
            <p:sp>
              <p:nvSpPr>
                <p:cNvPr id="132" name="Rectangle 131">
                  <a:extLst>
                    <a:ext uri="{FF2B5EF4-FFF2-40B4-BE49-F238E27FC236}">
                      <a16:creationId xmlns:a16="http://schemas.microsoft.com/office/drawing/2014/main" id="{C4B071A9-9796-BD7C-3512-18A9768BCD11}"/>
                    </a:ext>
                  </a:extLst>
                </p:cNvPr>
                <p:cNvSpPr/>
                <p:nvPr/>
              </p:nvSpPr>
              <p:spPr>
                <a:xfrm>
                  <a:off x="616713" y="4638034"/>
                  <a:ext cx="11115675" cy="131911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133" name="TextBox 132">
                  <a:extLst>
                    <a:ext uri="{FF2B5EF4-FFF2-40B4-BE49-F238E27FC236}">
                      <a16:creationId xmlns:a16="http://schemas.microsoft.com/office/drawing/2014/main" id="{0E94427B-4443-1FFF-94D2-E502AAA3CBB6}"/>
                    </a:ext>
                  </a:extLst>
                </p:cNvPr>
                <p:cNvSpPr txBox="1"/>
                <p:nvPr/>
              </p:nvSpPr>
              <p:spPr>
                <a:xfrm>
                  <a:off x="1038224" y="5075590"/>
                  <a:ext cx="9431063" cy="507535"/>
                </a:xfrm>
                <a:prstGeom prst="rect">
                  <a:avLst/>
                </a:prstGeom>
                <a:noFill/>
              </p:spPr>
              <p:txBody>
                <a:bodyPr wrap="square" lIns="0" tIns="0" rIns="0" bIns="0" anchor="ctr" anchorCtr="0">
                  <a:spAutoFit/>
                </a:bodyPr>
                <a:lstStyle/>
                <a:p>
                  <a:pPr defTabSz="914400">
                    <a:defRPr/>
                  </a:pPr>
                  <a:r>
                    <a:rPr lang="da" sz="2000" dirty="0">
                      <a:solidFill>
                        <a:schemeClr val="dk1"/>
                      </a:solidFill>
                      <a:sym typeface="Calibri"/>
                    </a:rPr>
                    <a:t>Det er samme mekanisme og medicin, der også virker ved ADD</a:t>
                  </a:r>
                  <a:endParaRPr lang="da-DK" sz="2000" dirty="0">
                    <a:solidFill>
                      <a:schemeClr val="dk1"/>
                    </a:solidFill>
                  </a:endParaRPr>
                </a:p>
              </p:txBody>
            </p:sp>
          </p:grpSp>
        </p:grpSp>
        <p:grpSp>
          <p:nvGrpSpPr>
            <p:cNvPr id="134" name="Group 133">
              <a:extLst>
                <a:ext uri="{FF2B5EF4-FFF2-40B4-BE49-F238E27FC236}">
                  <a16:creationId xmlns:a16="http://schemas.microsoft.com/office/drawing/2014/main" id="{0F937307-35EF-28AF-638F-036E14F251B9}"/>
                </a:ext>
              </a:extLst>
            </p:cNvPr>
            <p:cNvGrpSpPr/>
            <p:nvPr/>
          </p:nvGrpSpPr>
          <p:grpSpPr>
            <a:xfrm>
              <a:off x="0" y="1430337"/>
              <a:ext cx="11715750" cy="883600"/>
              <a:chOff x="0" y="4600815"/>
              <a:chExt cx="11715750" cy="1457087"/>
            </a:xfrm>
          </p:grpSpPr>
          <p:sp>
            <p:nvSpPr>
              <p:cNvPr id="135" name="Rectangle 134">
                <a:extLst>
                  <a:ext uri="{FF2B5EF4-FFF2-40B4-BE49-F238E27FC236}">
                    <a16:creationId xmlns:a16="http://schemas.microsoft.com/office/drawing/2014/main" id="{0E90D685-B0CD-8172-CFD6-F32503C9ED18}"/>
                  </a:ext>
                </a:extLst>
              </p:cNvPr>
              <p:cNvSpPr/>
              <p:nvPr/>
            </p:nvSpPr>
            <p:spPr>
              <a:xfrm>
                <a:off x="0" y="4600815"/>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136" name="Group 135">
                <a:extLst>
                  <a:ext uri="{FF2B5EF4-FFF2-40B4-BE49-F238E27FC236}">
                    <a16:creationId xmlns:a16="http://schemas.microsoft.com/office/drawing/2014/main" id="{1FC9F2D7-8570-4F44-FD02-A2AFD132C1C4}"/>
                  </a:ext>
                </a:extLst>
              </p:cNvPr>
              <p:cNvGrpSpPr/>
              <p:nvPr/>
            </p:nvGrpSpPr>
            <p:grpSpPr>
              <a:xfrm>
                <a:off x="600076" y="4600817"/>
                <a:ext cx="11115674" cy="1457085"/>
                <a:chOff x="600076" y="4600817"/>
                <a:chExt cx="11115674" cy="1457085"/>
              </a:xfrm>
            </p:grpSpPr>
            <p:sp>
              <p:nvSpPr>
                <p:cNvPr id="137" name="Rectangle 136">
                  <a:extLst>
                    <a:ext uri="{FF2B5EF4-FFF2-40B4-BE49-F238E27FC236}">
                      <a16:creationId xmlns:a16="http://schemas.microsoft.com/office/drawing/2014/main" id="{CBA9A7B1-B296-1E4E-8881-9C362EFBCEF0}"/>
                    </a:ext>
                  </a:extLst>
                </p:cNvPr>
                <p:cNvSpPr/>
                <p:nvPr/>
              </p:nvSpPr>
              <p:spPr>
                <a:xfrm>
                  <a:off x="600076" y="4600817"/>
                  <a:ext cx="11115674"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138" name="TextBox 137">
                  <a:extLst>
                    <a:ext uri="{FF2B5EF4-FFF2-40B4-BE49-F238E27FC236}">
                      <a16:creationId xmlns:a16="http://schemas.microsoft.com/office/drawing/2014/main" id="{DCB8C7FB-8B6B-1920-F71D-539425F8A8FC}"/>
                    </a:ext>
                  </a:extLst>
                </p:cNvPr>
                <p:cNvSpPr txBox="1"/>
                <p:nvPr/>
              </p:nvSpPr>
              <p:spPr>
                <a:xfrm>
                  <a:off x="1038224" y="4831975"/>
                  <a:ext cx="9431063" cy="994767"/>
                </a:xfrm>
                <a:prstGeom prst="rect">
                  <a:avLst/>
                </a:prstGeom>
                <a:noFill/>
              </p:spPr>
              <p:txBody>
                <a:bodyPr wrap="square" lIns="0" tIns="0" rIns="0" bIns="0" anchor="ctr" anchorCtr="0">
                  <a:spAutoFit/>
                </a:bodyPr>
                <a:lstStyle/>
                <a:p>
                  <a:pPr marL="0" indent="0" algn="l" rtl="0">
                    <a:lnSpc>
                      <a:spcPct val="98181"/>
                    </a:lnSpc>
                    <a:spcBef>
                      <a:spcPts val="1333"/>
                    </a:spcBef>
                    <a:buClr>
                      <a:schemeClr val="dk1"/>
                    </a:buClr>
                    <a:buSzPct val="39285"/>
                    <a:buNone/>
                  </a:pPr>
                  <a:r>
                    <a:rPr lang="da-DK" sz="2000" dirty="0">
                      <a:solidFill>
                        <a:schemeClr val="dk1"/>
                      </a:solidFill>
                      <a:latin typeface="Calibri"/>
                      <a:ea typeface="Calibri"/>
                      <a:cs typeface="Calibri"/>
                      <a:sym typeface="Calibri"/>
                    </a:rPr>
                    <a:t>ADHD medicin virker ved at øge mængden af dopamin og noradrenalin, som er de signalstoffer der er vigtigte for vores evne til at holde koncentration og opmærksomhed</a:t>
                  </a:r>
                </a:p>
              </p:txBody>
            </p:sp>
          </p:grpSp>
        </p:grpSp>
      </p:grpSp>
      <p:grpSp>
        <p:nvGrpSpPr>
          <p:cNvPr id="47" name="Group 46">
            <a:extLst>
              <a:ext uri="{FF2B5EF4-FFF2-40B4-BE49-F238E27FC236}">
                <a16:creationId xmlns:a16="http://schemas.microsoft.com/office/drawing/2014/main" id="{1638E751-B55F-CF51-07E5-7A42E5ED2A0F}"/>
              </a:ext>
            </a:extLst>
          </p:cNvPr>
          <p:cNvGrpSpPr/>
          <p:nvPr/>
        </p:nvGrpSpPr>
        <p:grpSpPr>
          <a:xfrm rot="16200000">
            <a:off x="370368" y="4832413"/>
            <a:ext cx="361692" cy="361692"/>
            <a:chOff x="3111431" y="1413967"/>
            <a:chExt cx="304417" cy="304417"/>
          </a:xfrm>
        </p:grpSpPr>
        <p:sp>
          <p:nvSpPr>
            <p:cNvPr id="48" name="Oval 47">
              <a:extLst>
                <a:ext uri="{FF2B5EF4-FFF2-40B4-BE49-F238E27FC236}">
                  <a16:creationId xmlns:a16="http://schemas.microsoft.com/office/drawing/2014/main" id="{7F5FFBD3-8293-B70F-936D-2567AD8A8A65}"/>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53AA5CF0-8245-F1D6-B744-03D36E63C8DC}"/>
                </a:ext>
              </a:extLst>
            </p:cNvPr>
            <p:cNvGrpSpPr/>
            <p:nvPr/>
          </p:nvGrpSpPr>
          <p:grpSpPr>
            <a:xfrm>
              <a:off x="3153306" y="1455844"/>
              <a:ext cx="220666" cy="220664"/>
              <a:chOff x="10154583" y="3154385"/>
              <a:chExt cx="327680" cy="327678"/>
            </a:xfrm>
          </p:grpSpPr>
          <p:sp>
            <p:nvSpPr>
              <p:cNvPr id="50" name="Oval 49">
                <a:extLst>
                  <a:ext uri="{FF2B5EF4-FFF2-40B4-BE49-F238E27FC236}">
                    <a16:creationId xmlns:a16="http://schemas.microsoft.com/office/drawing/2014/main" id="{E93BF24B-ABB4-F30B-728E-04D4A190215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1" name="Freeform 334">
                <a:extLst>
                  <a:ext uri="{FF2B5EF4-FFF2-40B4-BE49-F238E27FC236}">
                    <a16:creationId xmlns:a16="http://schemas.microsoft.com/office/drawing/2014/main" id="{3294522D-1922-BA2F-70D6-0FF7220CE97E}"/>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2" name="Group 151">
            <a:extLst>
              <a:ext uri="{FF2B5EF4-FFF2-40B4-BE49-F238E27FC236}">
                <a16:creationId xmlns:a16="http://schemas.microsoft.com/office/drawing/2014/main" id="{63BFDEF6-ED7F-5C97-33F0-75F4D73BE2E7}"/>
              </a:ext>
            </a:extLst>
          </p:cNvPr>
          <p:cNvGrpSpPr/>
          <p:nvPr/>
        </p:nvGrpSpPr>
        <p:grpSpPr>
          <a:xfrm rot="16200000">
            <a:off x="374936" y="3042589"/>
            <a:ext cx="361692" cy="361692"/>
            <a:chOff x="3111431" y="1413967"/>
            <a:chExt cx="304417" cy="304417"/>
          </a:xfrm>
        </p:grpSpPr>
        <p:sp>
          <p:nvSpPr>
            <p:cNvPr id="153" name="Oval 152">
              <a:extLst>
                <a:ext uri="{FF2B5EF4-FFF2-40B4-BE49-F238E27FC236}">
                  <a16:creationId xmlns:a16="http://schemas.microsoft.com/office/drawing/2014/main" id="{BB58A0B6-6988-F056-A92A-6067A1E6EE94}"/>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4" name="Group 153">
              <a:extLst>
                <a:ext uri="{FF2B5EF4-FFF2-40B4-BE49-F238E27FC236}">
                  <a16:creationId xmlns:a16="http://schemas.microsoft.com/office/drawing/2014/main" id="{FEB8468B-3C6D-50ED-8E8B-CC3485DE1906}"/>
                </a:ext>
              </a:extLst>
            </p:cNvPr>
            <p:cNvGrpSpPr/>
            <p:nvPr/>
          </p:nvGrpSpPr>
          <p:grpSpPr>
            <a:xfrm>
              <a:off x="3153306" y="1455844"/>
              <a:ext cx="220666" cy="220664"/>
              <a:chOff x="10154583" y="3154385"/>
              <a:chExt cx="327680" cy="327678"/>
            </a:xfrm>
          </p:grpSpPr>
          <p:sp>
            <p:nvSpPr>
              <p:cNvPr id="155" name="Oval 154">
                <a:extLst>
                  <a:ext uri="{FF2B5EF4-FFF2-40B4-BE49-F238E27FC236}">
                    <a16:creationId xmlns:a16="http://schemas.microsoft.com/office/drawing/2014/main" id="{A78CB840-C17E-9235-3AED-C408E6FEC7F6}"/>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6" name="Freeform 334">
                <a:extLst>
                  <a:ext uri="{FF2B5EF4-FFF2-40B4-BE49-F238E27FC236}">
                    <a16:creationId xmlns:a16="http://schemas.microsoft.com/office/drawing/2014/main" id="{9117268E-B534-E463-1B32-C274EBC790D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7" name="Group 156">
            <a:extLst>
              <a:ext uri="{FF2B5EF4-FFF2-40B4-BE49-F238E27FC236}">
                <a16:creationId xmlns:a16="http://schemas.microsoft.com/office/drawing/2014/main" id="{BD2DC984-C7AB-23F7-E26E-C8E01444FC89}"/>
              </a:ext>
            </a:extLst>
          </p:cNvPr>
          <p:cNvGrpSpPr/>
          <p:nvPr/>
        </p:nvGrpSpPr>
        <p:grpSpPr>
          <a:xfrm rot="16200000">
            <a:off x="367618" y="2169087"/>
            <a:ext cx="361692" cy="361692"/>
            <a:chOff x="3111431" y="1413967"/>
            <a:chExt cx="304417" cy="304417"/>
          </a:xfrm>
        </p:grpSpPr>
        <p:sp>
          <p:nvSpPr>
            <p:cNvPr id="158" name="Oval 157">
              <a:extLst>
                <a:ext uri="{FF2B5EF4-FFF2-40B4-BE49-F238E27FC236}">
                  <a16:creationId xmlns:a16="http://schemas.microsoft.com/office/drawing/2014/main" id="{48172F84-38EF-A793-EFC5-A4676E5EB223}"/>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9" name="Group 158">
              <a:extLst>
                <a:ext uri="{FF2B5EF4-FFF2-40B4-BE49-F238E27FC236}">
                  <a16:creationId xmlns:a16="http://schemas.microsoft.com/office/drawing/2014/main" id="{EA0B4AFB-2311-8E99-E043-579A6FE388A2}"/>
                </a:ext>
              </a:extLst>
            </p:cNvPr>
            <p:cNvGrpSpPr/>
            <p:nvPr/>
          </p:nvGrpSpPr>
          <p:grpSpPr>
            <a:xfrm>
              <a:off x="3153306" y="1455844"/>
              <a:ext cx="220666" cy="220664"/>
              <a:chOff x="10154583" y="3154385"/>
              <a:chExt cx="327680" cy="327678"/>
            </a:xfrm>
          </p:grpSpPr>
          <p:sp>
            <p:nvSpPr>
              <p:cNvPr id="160" name="Oval 159">
                <a:extLst>
                  <a:ext uri="{FF2B5EF4-FFF2-40B4-BE49-F238E27FC236}">
                    <a16:creationId xmlns:a16="http://schemas.microsoft.com/office/drawing/2014/main" id="{E4F3E2C5-A5A1-4E60-E92F-2550CCE0A36D}"/>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1" name="Freeform 334">
                <a:extLst>
                  <a:ext uri="{FF2B5EF4-FFF2-40B4-BE49-F238E27FC236}">
                    <a16:creationId xmlns:a16="http://schemas.microsoft.com/office/drawing/2014/main" id="{6D2C072A-BF70-FC4D-9F4F-5AC98F4E8BEA}"/>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165" name="Titel 1">
            <a:extLst>
              <a:ext uri="{FF2B5EF4-FFF2-40B4-BE49-F238E27FC236}">
                <a16:creationId xmlns:a16="http://schemas.microsoft.com/office/drawing/2014/main" id="{0060CFD8-F0E0-0643-0F5E-96E4F5883B6A}"/>
              </a:ext>
            </a:extLst>
          </p:cNvPr>
          <p:cNvSpPr txBox="1">
            <a:spLocks/>
          </p:cNvSpPr>
          <p:nvPr/>
        </p:nvSpPr>
        <p:spPr>
          <a:xfrm>
            <a:off x="500860" y="-794"/>
            <a:ext cx="11214460" cy="1325563"/>
          </a:xfrm>
          <a:prstGeom prst="rect">
            <a:avLst/>
          </a:prstGeom>
        </p:spPr>
        <p:txBody>
          <a:bodyPr vert="horz" lIns="91440" tIns="45720" rIns="91440" bIns="45720" rtlCol="0" anchor="ctr">
            <a:normAutofit/>
          </a:bodyPr>
          <a:lstStyle>
            <a:lvl1pPr defTabSz="914400">
              <a:lnSpc>
                <a:spcPct val="90000"/>
              </a:lnSpc>
              <a:spcBef>
                <a:spcPct val="0"/>
              </a:spcBef>
              <a:buNone/>
              <a:defRPr sz="4400">
                <a:solidFill>
                  <a:srgbClr val="644D79"/>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da" sz="3600" dirty="0"/>
              <a:t>Medicinsk behandling - hvor og hvordan virker det?</a:t>
            </a:r>
            <a:endParaRPr lang="da-DK" sz="3600" dirty="0"/>
          </a:p>
        </p:txBody>
      </p:sp>
      <p:sp>
        <p:nvSpPr>
          <p:cNvPr id="3" name="Rectangle 2">
            <a:extLst>
              <a:ext uri="{FF2B5EF4-FFF2-40B4-BE49-F238E27FC236}">
                <a16:creationId xmlns:a16="http://schemas.microsoft.com/office/drawing/2014/main" id="{0A631100-FCC5-5DC8-C749-7B5C134B2FA3}"/>
              </a:ext>
            </a:extLst>
          </p:cNvPr>
          <p:cNvSpPr/>
          <p:nvPr/>
        </p:nvSpPr>
        <p:spPr>
          <a:xfrm>
            <a:off x="11100" y="3714007"/>
            <a:ext cx="600075" cy="883599"/>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nvGrpSpPr>
          <p:cNvPr id="142" name="Group 141">
            <a:extLst>
              <a:ext uri="{FF2B5EF4-FFF2-40B4-BE49-F238E27FC236}">
                <a16:creationId xmlns:a16="http://schemas.microsoft.com/office/drawing/2014/main" id="{B18B1C76-9356-BFF8-82FF-DA93959CA4D1}"/>
              </a:ext>
            </a:extLst>
          </p:cNvPr>
          <p:cNvGrpSpPr/>
          <p:nvPr/>
        </p:nvGrpSpPr>
        <p:grpSpPr>
          <a:xfrm rot="16200000">
            <a:off x="385405" y="3922891"/>
            <a:ext cx="361692" cy="361692"/>
            <a:chOff x="3111431" y="1413967"/>
            <a:chExt cx="304417" cy="304417"/>
          </a:xfrm>
        </p:grpSpPr>
        <p:sp>
          <p:nvSpPr>
            <p:cNvPr id="143" name="Oval 142">
              <a:extLst>
                <a:ext uri="{FF2B5EF4-FFF2-40B4-BE49-F238E27FC236}">
                  <a16:creationId xmlns:a16="http://schemas.microsoft.com/office/drawing/2014/main" id="{DD621B9F-A5E5-6A94-865E-1EB7FF7FBE6D}"/>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4" name="Group 143">
              <a:extLst>
                <a:ext uri="{FF2B5EF4-FFF2-40B4-BE49-F238E27FC236}">
                  <a16:creationId xmlns:a16="http://schemas.microsoft.com/office/drawing/2014/main" id="{D6D43450-2E02-D22A-7ECE-BE68B752AE0E}"/>
                </a:ext>
              </a:extLst>
            </p:cNvPr>
            <p:cNvGrpSpPr/>
            <p:nvPr/>
          </p:nvGrpSpPr>
          <p:grpSpPr>
            <a:xfrm>
              <a:off x="3153306" y="1455844"/>
              <a:ext cx="220666" cy="220664"/>
              <a:chOff x="10154583" y="3154385"/>
              <a:chExt cx="327680" cy="327678"/>
            </a:xfrm>
          </p:grpSpPr>
          <p:sp>
            <p:nvSpPr>
              <p:cNvPr id="145" name="Oval 144">
                <a:extLst>
                  <a:ext uri="{FF2B5EF4-FFF2-40B4-BE49-F238E27FC236}">
                    <a16:creationId xmlns:a16="http://schemas.microsoft.com/office/drawing/2014/main" id="{333429CD-EA05-CAB5-0975-EF39AB47036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6" name="Freeform 334">
                <a:extLst>
                  <a:ext uri="{FF2B5EF4-FFF2-40B4-BE49-F238E27FC236}">
                    <a16:creationId xmlns:a16="http://schemas.microsoft.com/office/drawing/2014/main" id="{B32C7920-2AF1-0820-CF9A-BC0B6395A17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Tree>
    <p:extLst>
      <p:ext uri="{BB962C8B-B14F-4D97-AF65-F5344CB8AC3E}">
        <p14:creationId xmlns:p14="http://schemas.microsoft.com/office/powerpoint/2010/main" val="4015469563"/>
      </p:ext>
    </p:extLst>
  </p:cSld>
  <p:clrMapOvr>
    <a:masterClrMapping/>
  </p:clrMapOvr>
  <p:transition spd="slow">
    <p:push dir="u"/>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2" name="Rektangel 1">
            <a:extLst>
              <a:ext uri="{FF2B5EF4-FFF2-40B4-BE49-F238E27FC236}">
                <a16:creationId xmlns:a16="http://schemas.microsoft.com/office/drawing/2014/main" id="{636354DE-C3BC-A819-5811-9E5FAB98E947}"/>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5" name="Rectangle 134">
            <a:extLst>
              <a:ext uri="{FF2B5EF4-FFF2-40B4-BE49-F238E27FC236}">
                <a16:creationId xmlns:a16="http://schemas.microsoft.com/office/drawing/2014/main" id="{EA17E15F-863A-4042-F4BA-35F69541EEF5}"/>
              </a:ext>
            </a:extLst>
          </p:cNvPr>
          <p:cNvSpPr/>
          <p:nvPr/>
        </p:nvSpPr>
        <p:spPr>
          <a:xfrm>
            <a:off x="0" y="4617594"/>
            <a:ext cx="12191999" cy="2240406"/>
          </a:xfrm>
          <a:prstGeom prst="rect">
            <a:avLst/>
          </a:prstGeom>
          <a:solidFill>
            <a:srgbClr val="E5DBF2">
              <a:alpha val="44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31" name="Rectangle 3">
            <a:extLst>
              <a:ext uri="{FF2B5EF4-FFF2-40B4-BE49-F238E27FC236}">
                <a16:creationId xmlns:a16="http://schemas.microsoft.com/office/drawing/2014/main" id="{9BFDF448-BD7A-1752-5A0F-3D8B400F1DDB}"/>
              </a:ext>
            </a:extLst>
          </p:cNvPr>
          <p:cNvSpPr/>
          <p:nvPr/>
        </p:nvSpPr>
        <p:spPr>
          <a:xfrm>
            <a:off x="495300" y="1430338"/>
            <a:ext cx="11220449" cy="57708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bIns="0" rtlCol="0" anchor="ctr"/>
          <a:lstStyle/>
          <a:p>
            <a:pPr>
              <a:spcBef>
                <a:spcPct val="20000"/>
              </a:spcBef>
              <a:buClr>
                <a:srgbClr val="C00000"/>
              </a:buClr>
            </a:pPr>
            <a:r>
              <a:rPr lang="da-DK" sz="1800" b="1" dirty="0">
                <a:solidFill>
                  <a:schemeClr val="bg1"/>
                </a:solidFill>
                <a:latin typeface="Segoe UI" panose="020B0502040204020203" pitchFamily="34" charset="0"/>
                <a:cs typeface="Segoe UI" panose="020B0502040204020203" pitchFamily="34" charset="0"/>
              </a:rPr>
              <a:t>ADHD-medicin: Når medicin har mange navne! </a:t>
            </a:r>
          </a:p>
        </p:txBody>
      </p:sp>
      <p:sp>
        <p:nvSpPr>
          <p:cNvPr id="10" name="Google Shape;147;p28">
            <a:extLst>
              <a:ext uri="{FF2B5EF4-FFF2-40B4-BE49-F238E27FC236}">
                <a16:creationId xmlns:a16="http://schemas.microsoft.com/office/drawing/2014/main" id="{2BFC00C2-3288-3E19-CEBB-58BC8B9F2C3C}"/>
              </a:ext>
            </a:extLst>
          </p:cNvPr>
          <p:cNvSpPr txBox="1">
            <a:spLocks/>
          </p:cNvSpPr>
          <p:nvPr/>
        </p:nvSpPr>
        <p:spPr>
          <a:xfrm>
            <a:off x="495300" y="2208048"/>
            <a:ext cx="11214460" cy="784830"/>
          </a:xfrm>
          <a:prstGeom prst="rect">
            <a:avLst/>
          </a:prstGeom>
          <a:solidFill>
            <a:schemeClr val="bg1"/>
          </a:solidFill>
        </p:spPr>
        <p:txBody>
          <a:bodyPr spcFirstLastPara="1" vert="horz" wrap="square" lIns="0" tIns="0" rIns="0" bIns="0" rtlCol="0" anchor="t" anchorCtr="0">
            <a:sp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0"/>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0"/>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00000"/>
              </a:lnSpc>
              <a:buSzPts val="770"/>
              <a:buNone/>
            </a:pPr>
            <a:r>
              <a:rPr lang="da-DK" sz="1700" dirty="0">
                <a:solidFill>
                  <a:schemeClr val="tx1">
                    <a:lumMod val="65000"/>
                    <a:lumOff val="35000"/>
                  </a:schemeClr>
                </a:solidFill>
                <a:latin typeface="+mn-lt"/>
              </a:rPr>
              <a:t>Hvis du har ADHD, eller kender nogen der har, så har du sikkert oplevet det: medicin, der hedder én ting ét sted og noget helt andet et andet sted eller deles ind i grupper med navne som centralstimulantia og døgndækkkende uden, du helt er informeret om forskellene! </a:t>
            </a:r>
          </a:p>
        </p:txBody>
      </p:sp>
      <p:sp>
        <p:nvSpPr>
          <p:cNvPr id="26" name="Titel 1">
            <a:extLst>
              <a:ext uri="{FF2B5EF4-FFF2-40B4-BE49-F238E27FC236}">
                <a16:creationId xmlns:a16="http://schemas.microsoft.com/office/drawing/2014/main" id="{8CD9968E-AC14-9706-FD88-B2EF8C8D434B}"/>
              </a:ext>
            </a:extLst>
          </p:cNvPr>
          <p:cNvSpPr txBox="1">
            <a:spLocks/>
          </p:cNvSpPr>
          <p:nvPr/>
        </p:nvSpPr>
        <p:spPr>
          <a:xfrm>
            <a:off x="500860" y="-794"/>
            <a:ext cx="11214460" cy="1325563"/>
          </a:xfrm>
          <a:prstGeom prst="rect">
            <a:avLst/>
          </a:prstGeom>
        </p:spPr>
        <p:txBody>
          <a:bodyPr vert="horz" lIns="91440" tIns="45720" rIns="91440" bIns="45720" rtlCol="0" anchor="ctr">
            <a:normAutofit/>
          </a:bodyPr>
          <a:lstStyle>
            <a:lvl1pPr defTabSz="914400">
              <a:lnSpc>
                <a:spcPct val="90000"/>
              </a:lnSpc>
              <a:spcBef>
                <a:spcPct val="0"/>
              </a:spcBef>
              <a:buNone/>
              <a:defRPr sz="4400">
                <a:solidFill>
                  <a:srgbClr val="644D79"/>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da" dirty="0"/>
              <a:t>Medicinsk behandling - præparater</a:t>
            </a:r>
            <a:endParaRPr lang="da-DK" dirty="0"/>
          </a:p>
        </p:txBody>
      </p:sp>
      <p:grpSp>
        <p:nvGrpSpPr>
          <p:cNvPr id="133" name="Group 132">
            <a:extLst>
              <a:ext uri="{FF2B5EF4-FFF2-40B4-BE49-F238E27FC236}">
                <a16:creationId xmlns:a16="http://schemas.microsoft.com/office/drawing/2014/main" id="{A000F53B-E3E2-5BC1-3E71-67E2B1DD34EB}"/>
              </a:ext>
            </a:extLst>
          </p:cNvPr>
          <p:cNvGrpSpPr/>
          <p:nvPr/>
        </p:nvGrpSpPr>
        <p:grpSpPr>
          <a:xfrm>
            <a:off x="500860" y="3068613"/>
            <a:ext cx="11053929" cy="1766150"/>
            <a:chOff x="918729" y="3138475"/>
            <a:chExt cx="10427383" cy="1666042"/>
          </a:xfrm>
        </p:grpSpPr>
        <p:sp>
          <p:nvSpPr>
            <p:cNvPr id="14" name="Rectangle 13">
              <a:extLst>
                <a:ext uri="{FF2B5EF4-FFF2-40B4-BE49-F238E27FC236}">
                  <a16:creationId xmlns:a16="http://schemas.microsoft.com/office/drawing/2014/main" id="{0C361D19-CCD5-929C-2532-AE7A450A6C7D}"/>
                </a:ext>
              </a:extLst>
            </p:cNvPr>
            <p:cNvSpPr/>
            <p:nvPr/>
          </p:nvSpPr>
          <p:spPr>
            <a:xfrm>
              <a:off x="4408380" y="3146695"/>
              <a:ext cx="3423921"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latin typeface="+mn-lt"/>
                </a:rPr>
                <a:t>Lisdexamfetamin – </a:t>
              </a:r>
              <a:r>
                <a:rPr lang="da-DK" sz="1400" dirty="0">
                  <a:solidFill>
                    <a:schemeClr val="tx1">
                      <a:lumMod val="65000"/>
                      <a:lumOff val="35000"/>
                    </a:schemeClr>
                  </a:solidFill>
                </a:rPr>
                <a:t>Elvanse</a:t>
              </a:r>
            </a:p>
          </p:txBody>
        </p:sp>
        <p:sp>
          <p:nvSpPr>
            <p:cNvPr id="29" name="Rectangle 28">
              <a:extLst>
                <a:ext uri="{FF2B5EF4-FFF2-40B4-BE49-F238E27FC236}">
                  <a16:creationId xmlns:a16="http://schemas.microsoft.com/office/drawing/2014/main" id="{B76C9AD5-5972-F118-0A2B-93B977494F20}"/>
                </a:ext>
              </a:extLst>
            </p:cNvPr>
            <p:cNvSpPr/>
            <p:nvPr/>
          </p:nvSpPr>
          <p:spPr>
            <a:xfrm>
              <a:off x="4398398" y="4001738"/>
              <a:ext cx="3423921"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rPr>
                <a:t>Dexamfetamin –  </a:t>
              </a:r>
              <a:r>
                <a:rPr lang="da-DK" sz="1400" dirty="0">
                  <a:solidFill>
                    <a:schemeClr val="tx1">
                      <a:lumMod val="65000"/>
                      <a:lumOff val="35000"/>
                    </a:schemeClr>
                  </a:solidFill>
                </a:rPr>
                <a:t>fx. Attentin</a:t>
              </a:r>
            </a:p>
          </p:txBody>
        </p:sp>
        <p:sp>
          <p:nvSpPr>
            <p:cNvPr id="30" name="Rectangle 29">
              <a:extLst>
                <a:ext uri="{FF2B5EF4-FFF2-40B4-BE49-F238E27FC236}">
                  <a16:creationId xmlns:a16="http://schemas.microsoft.com/office/drawing/2014/main" id="{8B4F5E94-8586-FE2C-CA4B-E7B16BF312DF}"/>
                </a:ext>
              </a:extLst>
            </p:cNvPr>
            <p:cNvSpPr/>
            <p:nvPr/>
          </p:nvSpPr>
          <p:spPr>
            <a:xfrm>
              <a:off x="7922191" y="4009753"/>
              <a:ext cx="3423921"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latin typeface="+mn-lt"/>
                </a:rPr>
                <a:t>Atomoxetin – </a:t>
              </a:r>
              <a:r>
                <a:rPr lang="da-DK" sz="1400" dirty="0">
                  <a:solidFill>
                    <a:schemeClr val="tx1">
                      <a:lumMod val="65000"/>
                      <a:lumOff val="35000"/>
                    </a:schemeClr>
                  </a:solidFill>
                </a:rPr>
                <a:t>tidl. Strattera</a:t>
              </a:r>
            </a:p>
          </p:txBody>
        </p:sp>
        <p:sp>
          <p:nvSpPr>
            <p:cNvPr id="40" name="Rectangle 39">
              <a:extLst>
                <a:ext uri="{FF2B5EF4-FFF2-40B4-BE49-F238E27FC236}">
                  <a16:creationId xmlns:a16="http://schemas.microsoft.com/office/drawing/2014/main" id="{91561F1A-787F-8567-7A19-1D7C55001CB2}"/>
                </a:ext>
              </a:extLst>
            </p:cNvPr>
            <p:cNvSpPr/>
            <p:nvPr/>
          </p:nvSpPr>
          <p:spPr>
            <a:xfrm>
              <a:off x="7889327" y="3138475"/>
              <a:ext cx="3456785" cy="7947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0" bIns="0" rtlCol="0" anchor="ctr"/>
            <a:lstStyle/>
            <a:p>
              <a:pPr defTabSz="914400">
                <a:defRPr/>
              </a:pPr>
              <a:r>
                <a:rPr lang="da-DK" sz="1400" b="1" dirty="0">
                  <a:solidFill>
                    <a:schemeClr val="tx1">
                      <a:lumMod val="65000"/>
                      <a:lumOff val="35000"/>
                    </a:schemeClr>
                  </a:solidFill>
                </a:rPr>
                <a:t>Guanfacin – </a:t>
              </a:r>
              <a:r>
                <a:rPr lang="da-DK" sz="1400" dirty="0">
                  <a:solidFill>
                    <a:schemeClr val="tx1">
                      <a:lumMod val="65000"/>
                      <a:lumOff val="35000"/>
                    </a:schemeClr>
                  </a:solidFill>
                </a:rPr>
                <a:t>Intuniv</a:t>
              </a:r>
            </a:p>
          </p:txBody>
        </p:sp>
        <p:grpSp>
          <p:nvGrpSpPr>
            <p:cNvPr id="58" name="Group 57">
              <a:extLst>
                <a:ext uri="{FF2B5EF4-FFF2-40B4-BE49-F238E27FC236}">
                  <a16:creationId xmlns:a16="http://schemas.microsoft.com/office/drawing/2014/main" id="{7085D124-CC9C-DBA9-BE0C-B2E4F09C44CE}"/>
                </a:ext>
              </a:extLst>
            </p:cNvPr>
            <p:cNvGrpSpPr/>
            <p:nvPr/>
          </p:nvGrpSpPr>
          <p:grpSpPr>
            <a:xfrm>
              <a:off x="4557538" y="3348351"/>
              <a:ext cx="539966" cy="539966"/>
              <a:chOff x="6701536" y="2490023"/>
              <a:chExt cx="539966" cy="539966"/>
            </a:xfrm>
          </p:grpSpPr>
          <p:sp>
            <p:nvSpPr>
              <p:cNvPr id="16" name="Rectangle 10">
                <a:extLst>
                  <a:ext uri="{FF2B5EF4-FFF2-40B4-BE49-F238E27FC236}">
                    <a16:creationId xmlns:a16="http://schemas.microsoft.com/office/drawing/2014/main" id="{C1DE01DB-1D53-4F17-B0E7-673FF078FD4F}"/>
                  </a:ext>
                </a:extLst>
              </p:cNvPr>
              <p:cNvSpPr/>
              <p:nvPr/>
            </p:nvSpPr>
            <p:spPr>
              <a:xfrm>
                <a:off x="6701536" y="2490023"/>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20" name="Group 19">
                <a:extLst>
                  <a:ext uri="{FF2B5EF4-FFF2-40B4-BE49-F238E27FC236}">
                    <a16:creationId xmlns:a16="http://schemas.microsoft.com/office/drawing/2014/main" id="{9B63E6C2-8560-AFD6-97A1-81B97CA57153}"/>
                  </a:ext>
                </a:extLst>
              </p:cNvPr>
              <p:cNvGrpSpPr/>
              <p:nvPr/>
            </p:nvGrpSpPr>
            <p:grpSpPr>
              <a:xfrm flipH="1">
                <a:off x="6839612" y="2628101"/>
                <a:ext cx="263814" cy="263812"/>
                <a:chOff x="731839" y="1907031"/>
                <a:chExt cx="388301" cy="388301"/>
              </a:xfrm>
            </p:grpSpPr>
            <p:sp>
              <p:nvSpPr>
                <p:cNvPr id="21" name="Rectangle 3">
                  <a:extLst>
                    <a:ext uri="{FF2B5EF4-FFF2-40B4-BE49-F238E27FC236}">
                      <a16:creationId xmlns:a16="http://schemas.microsoft.com/office/drawing/2014/main" id="{EEF3520C-0335-501C-23C3-BB23FD1740FE}"/>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22" name="Freeform 334">
                  <a:extLst>
                    <a:ext uri="{FF2B5EF4-FFF2-40B4-BE49-F238E27FC236}">
                      <a16:creationId xmlns:a16="http://schemas.microsoft.com/office/drawing/2014/main" id="{37CECC5A-E38F-B611-0879-3A931373950D}"/>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nvGrpSpPr>
            <p:cNvPr id="60" name="Group 59">
              <a:extLst>
                <a:ext uri="{FF2B5EF4-FFF2-40B4-BE49-F238E27FC236}">
                  <a16:creationId xmlns:a16="http://schemas.microsoft.com/office/drawing/2014/main" id="{942EE424-9670-EC94-EB18-0D3F154051E7}"/>
                </a:ext>
              </a:extLst>
            </p:cNvPr>
            <p:cNvGrpSpPr/>
            <p:nvPr/>
          </p:nvGrpSpPr>
          <p:grpSpPr>
            <a:xfrm>
              <a:off x="975120" y="4238922"/>
              <a:ext cx="539966" cy="539966"/>
              <a:chOff x="975120" y="3846808"/>
              <a:chExt cx="539966" cy="539966"/>
            </a:xfrm>
          </p:grpSpPr>
          <p:sp>
            <p:nvSpPr>
              <p:cNvPr id="31" name="Rectangle 10">
                <a:extLst>
                  <a:ext uri="{FF2B5EF4-FFF2-40B4-BE49-F238E27FC236}">
                    <a16:creationId xmlns:a16="http://schemas.microsoft.com/office/drawing/2014/main" id="{1C11B023-804E-8068-27A0-374B435597FD}"/>
                  </a:ext>
                </a:extLst>
              </p:cNvPr>
              <p:cNvSpPr/>
              <p:nvPr/>
            </p:nvSpPr>
            <p:spPr>
              <a:xfrm>
                <a:off x="975120" y="3846808"/>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33" name="Group 32">
                <a:extLst>
                  <a:ext uri="{FF2B5EF4-FFF2-40B4-BE49-F238E27FC236}">
                    <a16:creationId xmlns:a16="http://schemas.microsoft.com/office/drawing/2014/main" id="{49AF1F9E-8033-CFE4-2930-7636F1558849}"/>
                  </a:ext>
                </a:extLst>
              </p:cNvPr>
              <p:cNvGrpSpPr/>
              <p:nvPr/>
            </p:nvGrpSpPr>
            <p:grpSpPr>
              <a:xfrm flipH="1">
                <a:off x="1113196" y="3984886"/>
                <a:ext cx="263814" cy="263812"/>
                <a:chOff x="731839" y="1907031"/>
                <a:chExt cx="388301" cy="388301"/>
              </a:xfrm>
            </p:grpSpPr>
            <p:sp>
              <p:nvSpPr>
                <p:cNvPr id="37" name="Rectangle 3">
                  <a:extLst>
                    <a:ext uri="{FF2B5EF4-FFF2-40B4-BE49-F238E27FC236}">
                      <a16:creationId xmlns:a16="http://schemas.microsoft.com/office/drawing/2014/main" id="{842B81A7-92CF-06FF-C670-8F0FD90A3728}"/>
                    </a:ext>
                  </a:extLst>
                </p:cNvPr>
                <p:cNvSpPr/>
                <p:nvPr/>
              </p:nvSpPr>
              <p:spPr>
                <a:xfrm>
                  <a:off x="731839" y="1907031"/>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38" name="Freeform 334">
                  <a:extLst>
                    <a:ext uri="{FF2B5EF4-FFF2-40B4-BE49-F238E27FC236}">
                      <a16:creationId xmlns:a16="http://schemas.microsoft.com/office/drawing/2014/main" id="{0D1834E4-6584-1299-E3FD-6F3E0D4C8A30}"/>
                    </a:ext>
                  </a:extLst>
                </p:cNvPr>
                <p:cNvSpPr>
                  <a:spLocks/>
                </p:cNvSpPr>
                <p:nvPr/>
              </p:nvSpPr>
              <p:spPr bwMode="auto">
                <a:xfrm rot="5400000">
                  <a:off x="838102" y="2056849"/>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nvGrpSpPr>
            <p:cNvPr id="57" name="Group 56">
              <a:extLst>
                <a:ext uri="{FF2B5EF4-FFF2-40B4-BE49-F238E27FC236}">
                  <a16:creationId xmlns:a16="http://schemas.microsoft.com/office/drawing/2014/main" id="{214CD5D4-3A1D-2848-7278-E8521233EB5F}"/>
                </a:ext>
              </a:extLst>
            </p:cNvPr>
            <p:cNvGrpSpPr/>
            <p:nvPr/>
          </p:nvGrpSpPr>
          <p:grpSpPr>
            <a:xfrm>
              <a:off x="4557538" y="4107482"/>
              <a:ext cx="539966" cy="539966"/>
              <a:chOff x="6701536" y="3715368"/>
              <a:chExt cx="539966" cy="539966"/>
            </a:xfrm>
          </p:grpSpPr>
          <p:sp>
            <p:nvSpPr>
              <p:cNvPr id="32" name="Rectangle 10">
                <a:extLst>
                  <a:ext uri="{FF2B5EF4-FFF2-40B4-BE49-F238E27FC236}">
                    <a16:creationId xmlns:a16="http://schemas.microsoft.com/office/drawing/2014/main" id="{549BEC44-2079-75AF-A29F-F6641A9A8B62}"/>
                  </a:ext>
                </a:extLst>
              </p:cNvPr>
              <p:cNvSpPr/>
              <p:nvPr/>
            </p:nvSpPr>
            <p:spPr>
              <a:xfrm>
                <a:off x="6701536" y="3715368"/>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34" name="Group 33">
                <a:extLst>
                  <a:ext uri="{FF2B5EF4-FFF2-40B4-BE49-F238E27FC236}">
                    <a16:creationId xmlns:a16="http://schemas.microsoft.com/office/drawing/2014/main" id="{76DDCE1B-940A-72E5-FB60-876E1CFA593F}"/>
                  </a:ext>
                </a:extLst>
              </p:cNvPr>
              <p:cNvGrpSpPr/>
              <p:nvPr/>
            </p:nvGrpSpPr>
            <p:grpSpPr>
              <a:xfrm flipH="1">
                <a:off x="6839612" y="3853443"/>
                <a:ext cx="263814" cy="263812"/>
                <a:chOff x="731839" y="1713559"/>
                <a:chExt cx="388301" cy="388301"/>
              </a:xfrm>
            </p:grpSpPr>
            <p:sp>
              <p:nvSpPr>
                <p:cNvPr id="35" name="Rectangle 3">
                  <a:extLst>
                    <a:ext uri="{FF2B5EF4-FFF2-40B4-BE49-F238E27FC236}">
                      <a16:creationId xmlns:a16="http://schemas.microsoft.com/office/drawing/2014/main" id="{79298DBF-77DE-102F-B8AD-12D4EEFD4FC5}"/>
                    </a:ext>
                  </a:extLst>
                </p:cNvPr>
                <p:cNvSpPr/>
                <p:nvPr/>
              </p:nvSpPr>
              <p:spPr>
                <a:xfrm>
                  <a:off x="731839" y="1713559"/>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36" name="Freeform 334">
                  <a:extLst>
                    <a:ext uri="{FF2B5EF4-FFF2-40B4-BE49-F238E27FC236}">
                      <a16:creationId xmlns:a16="http://schemas.microsoft.com/office/drawing/2014/main" id="{1CA16EB4-FA69-9F29-958C-EF4EB8AC7FD1}"/>
                    </a:ext>
                  </a:extLst>
                </p:cNvPr>
                <p:cNvSpPr>
                  <a:spLocks/>
                </p:cNvSpPr>
                <p:nvPr/>
              </p:nvSpPr>
              <p:spPr bwMode="auto">
                <a:xfrm rot="5400000">
                  <a:off x="838102" y="1899653"/>
                  <a:ext cx="175776"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nvGrpSpPr>
            <p:cNvPr id="130" name="Group 129">
              <a:extLst>
                <a:ext uri="{FF2B5EF4-FFF2-40B4-BE49-F238E27FC236}">
                  <a16:creationId xmlns:a16="http://schemas.microsoft.com/office/drawing/2014/main" id="{78B76489-B368-C42E-B80A-4B1DE6EF9A7F}"/>
                </a:ext>
              </a:extLst>
            </p:cNvPr>
            <p:cNvGrpSpPr/>
            <p:nvPr/>
          </p:nvGrpSpPr>
          <p:grpSpPr>
            <a:xfrm>
              <a:off x="918729" y="3146695"/>
              <a:ext cx="7620239" cy="1649364"/>
              <a:chOff x="918729" y="3146695"/>
              <a:chExt cx="7620239" cy="1649364"/>
            </a:xfrm>
          </p:grpSpPr>
          <p:sp>
            <p:nvSpPr>
              <p:cNvPr id="13" name="Rectangle 12">
                <a:extLst>
                  <a:ext uri="{FF2B5EF4-FFF2-40B4-BE49-F238E27FC236}">
                    <a16:creationId xmlns:a16="http://schemas.microsoft.com/office/drawing/2014/main" id="{D6A7084B-C3B0-6E36-9C4A-6E998ECCBDA0}"/>
                  </a:ext>
                </a:extLst>
              </p:cNvPr>
              <p:cNvSpPr/>
              <p:nvPr/>
            </p:nvSpPr>
            <p:spPr>
              <a:xfrm>
                <a:off x="918729" y="3146695"/>
                <a:ext cx="3417982" cy="164936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936000" tIns="0" rIns="144000" bIns="0" rtlCol="0" anchor="ctr"/>
              <a:lstStyle/>
              <a:p>
                <a:pPr defTabSz="914400">
                  <a:defRPr/>
                </a:pPr>
                <a:r>
                  <a:rPr lang="da-DK" sz="1400" b="1" dirty="0">
                    <a:solidFill>
                      <a:schemeClr val="tx1">
                        <a:lumMod val="65000"/>
                        <a:lumOff val="35000"/>
                      </a:schemeClr>
                    </a:solidFill>
                  </a:rPr>
                  <a:t>Methylphenidat – </a:t>
                </a:r>
                <a:r>
                  <a:rPr lang="da-DK" sz="1400" dirty="0">
                    <a:solidFill>
                      <a:schemeClr val="tx1">
                        <a:lumMod val="65000"/>
                        <a:lumOff val="35000"/>
                      </a:schemeClr>
                    </a:solidFill>
                  </a:rPr>
                  <a:t>fx.      Ritalin, Concerta, Medikinet, Equasym, Motiron...</a:t>
                </a:r>
              </a:p>
            </p:txBody>
          </p:sp>
          <p:grpSp>
            <p:nvGrpSpPr>
              <p:cNvPr id="61" name="Group 60">
                <a:extLst>
                  <a:ext uri="{FF2B5EF4-FFF2-40B4-BE49-F238E27FC236}">
                    <a16:creationId xmlns:a16="http://schemas.microsoft.com/office/drawing/2014/main" id="{C4AA9334-DA0E-1B1E-7F77-293F0336005C}"/>
                  </a:ext>
                </a:extLst>
              </p:cNvPr>
              <p:cNvGrpSpPr/>
              <p:nvPr/>
            </p:nvGrpSpPr>
            <p:grpSpPr>
              <a:xfrm>
                <a:off x="7999002" y="3315551"/>
                <a:ext cx="539966" cy="539966"/>
                <a:chOff x="838462" y="4727596"/>
                <a:chExt cx="539966" cy="539966"/>
              </a:xfrm>
            </p:grpSpPr>
            <p:sp>
              <p:nvSpPr>
                <p:cNvPr id="15" name="Rectangle 10">
                  <a:extLst>
                    <a:ext uri="{FF2B5EF4-FFF2-40B4-BE49-F238E27FC236}">
                      <a16:creationId xmlns:a16="http://schemas.microsoft.com/office/drawing/2014/main" id="{4A5ACCB4-629F-27CA-DB2D-5C0450E9D078}"/>
                    </a:ext>
                  </a:extLst>
                </p:cNvPr>
                <p:cNvSpPr/>
                <p:nvPr/>
              </p:nvSpPr>
              <p:spPr>
                <a:xfrm>
                  <a:off x="838462" y="4727596"/>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17" name="Group 16">
                  <a:extLst>
                    <a:ext uri="{FF2B5EF4-FFF2-40B4-BE49-F238E27FC236}">
                      <a16:creationId xmlns:a16="http://schemas.microsoft.com/office/drawing/2014/main" id="{C2304F5E-DCF0-260A-2DE9-C1543F96E849}"/>
                    </a:ext>
                  </a:extLst>
                </p:cNvPr>
                <p:cNvGrpSpPr/>
                <p:nvPr/>
              </p:nvGrpSpPr>
              <p:grpSpPr>
                <a:xfrm flipH="1">
                  <a:off x="976539" y="4881349"/>
                  <a:ext cx="263814" cy="263811"/>
                  <a:chOff x="932984" y="1229490"/>
                  <a:chExt cx="388302" cy="388300"/>
                </a:xfrm>
              </p:grpSpPr>
              <p:sp>
                <p:nvSpPr>
                  <p:cNvPr id="18" name="Rectangle 3">
                    <a:extLst>
                      <a:ext uri="{FF2B5EF4-FFF2-40B4-BE49-F238E27FC236}">
                        <a16:creationId xmlns:a16="http://schemas.microsoft.com/office/drawing/2014/main" id="{8BDEF480-7A30-CBA2-A078-D2E0B827FDD3}"/>
                      </a:ext>
                    </a:extLst>
                  </p:cNvPr>
                  <p:cNvSpPr/>
                  <p:nvPr/>
                </p:nvSpPr>
                <p:spPr>
                  <a:xfrm>
                    <a:off x="932984" y="1229490"/>
                    <a:ext cx="388302" cy="3883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9" name="Freeform 334">
                    <a:extLst>
                      <a:ext uri="{FF2B5EF4-FFF2-40B4-BE49-F238E27FC236}">
                        <a16:creationId xmlns:a16="http://schemas.microsoft.com/office/drawing/2014/main" id="{5480C88C-0614-FF6C-DD27-5272D45E8E87}"/>
                      </a:ext>
                    </a:extLst>
                  </p:cNvPr>
                  <p:cNvSpPr>
                    <a:spLocks/>
                  </p:cNvSpPr>
                  <p:nvPr/>
                </p:nvSpPr>
                <p:spPr bwMode="auto">
                  <a:xfrm rot="5400000">
                    <a:off x="994917" y="1401970"/>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59" name="Group 58">
              <a:extLst>
                <a:ext uri="{FF2B5EF4-FFF2-40B4-BE49-F238E27FC236}">
                  <a16:creationId xmlns:a16="http://schemas.microsoft.com/office/drawing/2014/main" id="{4A7ECD88-43A1-817A-2BF7-AE404A543F62}"/>
                </a:ext>
              </a:extLst>
            </p:cNvPr>
            <p:cNvGrpSpPr/>
            <p:nvPr/>
          </p:nvGrpSpPr>
          <p:grpSpPr>
            <a:xfrm>
              <a:off x="975120" y="3734446"/>
              <a:ext cx="539966" cy="539966"/>
              <a:chOff x="975120" y="2876118"/>
              <a:chExt cx="539966" cy="539966"/>
            </a:xfrm>
          </p:grpSpPr>
          <p:sp>
            <p:nvSpPr>
              <p:cNvPr id="42" name="Rectangle 10">
                <a:extLst>
                  <a:ext uri="{FF2B5EF4-FFF2-40B4-BE49-F238E27FC236}">
                    <a16:creationId xmlns:a16="http://schemas.microsoft.com/office/drawing/2014/main" id="{B53285AE-AB60-AD9C-0EB5-7B2A668DE575}"/>
                  </a:ext>
                </a:extLst>
              </p:cNvPr>
              <p:cNvSpPr/>
              <p:nvPr/>
            </p:nvSpPr>
            <p:spPr>
              <a:xfrm>
                <a:off x="975120" y="2876118"/>
                <a:ext cx="539966" cy="539966"/>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grpSp>
            <p:nvGrpSpPr>
              <p:cNvPr id="44" name="Group 43">
                <a:extLst>
                  <a:ext uri="{FF2B5EF4-FFF2-40B4-BE49-F238E27FC236}">
                    <a16:creationId xmlns:a16="http://schemas.microsoft.com/office/drawing/2014/main" id="{5F3967FA-B6DF-53C5-5502-4A8D6D50E3E7}"/>
                  </a:ext>
                </a:extLst>
              </p:cNvPr>
              <p:cNvGrpSpPr/>
              <p:nvPr/>
            </p:nvGrpSpPr>
            <p:grpSpPr>
              <a:xfrm flipH="1">
                <a:off x="1121412" y="3022451"/>
                <a:ext cx="263814" cy="263817"/>
                <a:chOff x="719746" y="2487424"/>
                <a:chExt cx="388301" cy="388301"/>
              </a:xfrm>
            </p:grpSpPr>
            <p:sp>
              <p:nvSpPr>
                <p:cNvPr id="48" name="Rectangle 3">
                  <a:extLst>
                    <a:ext uri="{FF2B5EF4-FFF2-40B4-BE49-F238E27FC236}">
                      <a16:creationId xmlns:a16="http://schemas.microsoft.com/office/drawing/2014/main" id="{FC065B7E-3CBA-29E1-6A31-2B22369AA2ED}"/>
                    </a:ext>
                  </a:extLst>
                </p:cNvPr>
                <p:cNvSpPr/>
                <p:nvPr/>
              </p:nvSpPr>
              <p:spPr>
                <a:xfrm>
                  <a:off x="719746" y="2487424"/>
                  <a:ext cx="388301" cy="388301"/>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49" name="Freeform 334">
                  <a:extLst>
                    <a:ext uri="{FF2B5EF4-FFF2-40B4-BE49-F238E27FC236}">
                      <a16:creationId xmlns:a16="http://schemas.microsoft.com/office/drawing/2014/main" id="{248B8C01-9CA2-F0E2-CBCA-E8F442414798}"/>
                    </a:ext>
                  </a:extLst>
                </p:cNvPr>
                <p:cNvSpPr>
                  <a:spLocks/>
                </p:cNvSpPr>
                <p:nvPr/>
              </p:nvSpPr>
              <p:spPr bwMode="auto">
                <a:xfrm rot="5400000">
                  <a:off x="826010" y="2613065"/>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sp>
        <p:nvSpPr>
          <p:cNvPr id="134" name="Google Shape;147;p28">
            <a:extLst>
              <a:ext uri="{FF2B5EF4-FFF2-40B4-BE49-F238E27FC236}">
                <a16:creationId xmlns:a16="http://schemas.microsoft.com/office/drawing/2014/main" id="{A9E24223-2D83-A76C-BA9A-D7341B7CB012}"/>
              </a:ext>
            </a:extLst>
          </p:cNvPr>
          <p:cNvSpPr txBox="1">
            <a:spLocks/>
          </p:cNvSpPr>
          <p:nvPr/>
        </p:nvSpPr>
        <p:spPr>
          <a:xfrm>
            <a:off x="655055" y="5383711"/>
            <a:ext cx="11054705" cy="1107996"/>
          </a:xfrm>
          <a:prstGeom prst="rect">
            <a:avLst/>
          </a:prstGeom>
          <a:noFill/>
        </p:spPr>
        <p:txBody>
          <a:bodyPr spcFirstLastPara="1" vert="horz" wrap="square" lIns="0" tIns="0" rIns="0" bIns="0" rtlCol="0" anchor="t" anchorCtr="0">
            <a:sp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0"/>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0"/>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0"/>
              </a:spcBef>
              <a:spcAft>
                <a:spcPts val="0"/>
              </a:spcAft>
              <a:buSzPts val="1400"/>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00000"/>
              </a:lnSpc>
              <a:buClr>
                <a:schemeClr val="dk1"/>
              </a:buClr>
              <a:buSzPts val="770"/>
              <a:buNone/>
            </a:pPr>
            <a:r>
              <a:rPr lang="da-DK" sz="1800" dirty="0">
                <a:solidFill>
                  <a:schemeClr val="tx1">
                    <a:lumMod val="65000"/>
                    <a:lumOff val="35000"/>
                  </a:schemeClr>
                </a:solidFill>
                <a:latin typeface="+mn-lt"/>
              </a:rPr>
              <a:t>At finde rundt i ADHD-medicin kan føles som en blanding af en medicinsk skattejagt og et forsøg på at udtale trylleformularer fra Harry Potter.  </a:t>
            </a:r>
            <a:br>
              <a:rPr lang="da-DK" sz="1800" dirty="0">
                <a:solidFill>
                  <a:schemeClr val="tx1">
                    <a:lumMod val="65000"/>
                    <a:lumOff val="35000"/>
                  </a:schemeClr>
                </a:solidFill>
                <a:latin typeface="+mn-lt"/>
              </a:rPr>
            </a:br>
            <a:br>
              <a:rPr lang="da-DK" sz="1800" dirty="0">
                <a:solidFill>
                  <a:schemeClr val="tx1">
                    <a:lumMod val="65000"/>
                    <a:lumOff val="35000"/>
                  </a:schemeClr>
                </a:solidFill>
                <a:latin typeface="+mn-lt"/>
              </a:rPr>
            </a:br>
            <a:r>
              <a:rPr lang="da-DK" sz="1800" dirty="0">
                <a:solidFill>
                  <a:schemeClr val="tx1">
                    <a:lumMod val="65000"/>
                    <a:lumOff val="35000"/>
                  </a:schemeClr>
                </a:solidFill>
                <a:latin typeface="+mn-lt"/>
              </a:rPr>
              <a:t>Men bare rolig – uanset navnet handler det hele om at finde det, der virker bedst for DIG! </a:t>
            </a:r>
          </a:p>
        </p:txBody>
      </p:sp>
      <p:cxnSp>
        <p:nvCxnSpPr>
          <p:cNvPr id="137" name="Straight Connector 136">
            <a:extLst>
              <a:ext uri="{FF2B5EF4-FFF2-40B4-BE49-F238E27FC236}">
                <a16:creationId xmlns:a16="http://schemas.microsoft.com/office/drawing/2014/main" id="{FF533A0F-51D4-910F-551A-1D894BDC3BB7}"/>
              </a:ext>
            </a:extLst>
          </p:cNvPr>
          <p:cNvCxnSpPr>
            <a:cxnSpLocks/>
          </p:cNvCxnSpPr>
          <p:nvPr/>
        </p:nvCxnSpPr>
        <p:spPr>
          <a:xfrm>
            <a:off x="494460" y="5465420"/>
            <a:ext cx="0" cy="353962"/>
          </a:xfrm>
          <a:prstGeom prst="line">
            <a:avLst/>
          </a:prstGeom>
          <a:ln w="28575">
            <a:solidFill>
              <a:srgbClr val="70578B"/>
            </a:solidFill>
          </a:ln>
        </p:spPr>
        <p:style>
          <a:lnRef idx="2">
            <a:schemeClr val="accent1"/>
          </a:lnRef>
          <a:fillRef idx="0">
            <a:schemeClr val="accent1"/>
          </a:fillRef>
          <a:effectRef idx="1">
            <a:schemeClr val="accent1"/>
          </a:effectRef>
          <a:fontRef idx="minor">
            <a:schemeClr val="tx1"/>
          </a:fontRef>
        </p:style>
      </p:cxnSp>
      <p:sp>
        <p:nvSpPr>
          <p:cNvPr id="4" name="Rectangle 10">
            <a:extLst>
              <a:ext uri="{FF2B5EF4-FFF2-40B4-BE49-F238E27FC236}">
                <a16:creationId xmlns:a16="http://schemas.microsoft.com/office/drawing/2014/main" id="{8D454826-4563-04BF-338A-8DB87399C841}"/>
              </a:ext>
            </a:extLst>
          </p:cNvPr>
          <p:cNvSpPr/>
          <p:nvPr/>
        </p:nvSpPr>
        <p:spPr>
          <a:xfrm>
            <a:off x="8019690" y="4048087"/>
            <a:ext cx="572411" cy="572411"/>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ID"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5" name="Freeform 334">
            <a:extLst>
              <a:ext uri="{FF2B5EF4-FFF2-40B4-BE49-F238E27FC236}">
                <a16:creationId xmlns:a16="http://schemas.microsoft.com/office/drawing/2014/main" id="{DDE2B6BA-A0DA-78C7-3074-C3707758845B}"/>
              </a:ext>
            </a:extLst>
          </p:cNvPr>
          <p:cNvSpPr>
            <a:spLocks/>
          </p:cNvSpPr>
          <p:nvPr/>
        </p:nvSpPr>
        <p:spPr bwMode="auto">
          <a:xfrm rot="16200000" flipH="1">
            <a:off x="8310116" y="4250845"/>
            <a:ext cx="126597" cy="63859"/>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sp>
        <p:nvSpPr>
          <p:cNvPr id="6" name="Rectangle 3">
            <a:extLst>
              <a:ext uri="{FF2B5EF4-FFF2-40B4-BE49-F238E27FC236}">
                <a16:creationId xmlns:a16="http://schemas.microsoft.com/office/drawing/2014/main" id="{38453DDF-0846-0CEC-7A1E-E9BBC3C429C9}"/>
              </a:ext>
            </a:extLst>
          </p:cNvPr>
          <p:cNvSpPr/>
          <p:nvPr/>
        </p:nvSpPr>
        <p:spPr>
          <a:xfrm flipH="1">
            <a:off x="8181958" y="4169299"/>
            <a:ext cx="279666" cy="279663"/>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9" name="Freeform 334">
            <a:extLst>
              <a:ext uri="{FF2B5EF4-FFF2-40B4-BE49-F238E27FC236}">
                <a16:creationId xmlns:a16="http://schemas.microsoft.com/office/drawing/2014/main" id="{4EA601AD-7F20-455E-B954-878E0683F1FB}"/>
              </a:ext>
            </a:extLst>
          </p:cNvPr>
          <p:cNvSpPr>
            <a:spLocks/>
          </p:cNvSpPr>
          <p:nvPr/>
        </p:nvSpPr>
        <p:spPr bwMode="auto">
          <a:xfrm rot="16200000" flipH="1">
            <a:off x="8283165" y="4270722"/>
            <a:ext cx="126597" cy="63859"/>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spTree>
    <p:extLst>
      <p:ext uri="{BB962C8B-B14F-4D97-AF65-F5344CB8AC3E}">
        <p14:creationId xmlns:p14="http://schemas.microsoft.com/office/powerpoint/2010/main" val="2658167796"/>
      </p:ext>
    </p:extLst>
  </p:cSld>
  <p:clrMapOvr>
    <a:masterClrMapping/>
  </p:clrMapOvr>
  <p:transition spd="slow">
    <p:push dir="u"/>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4421E25-BD2B-4ABE-8ECC-ECBD8A162976}"/>
              </a:ext>
            </a:extLst>
          </p:cNvPr>
          <p:cNvSpPr/>
          <p:nvPr/>
        </p:nvSpPr>
        <p:spPr>
          <a:xfrm>
            <a:off x="2164080" y="2133839"/>
            <a:ext cx="8290560" cy="2979417"/>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a:extLst>
              <a:ext uri="{FF2B5EF4-FFF2-40B4-BE49-F238E27FC236}">
                <a16:creationId xmlns:a16="http://schemas.microsoft.com/office/drawing/2014/main" id="{D4CB4F86-E0E6-6948-EB08-05AB5F7CB398}"/>
              </a:ext>
            </a:extLst>
          </p:cNvPr>
          <p:cNvSpPr/>
          <p:nvPr/>
        </p:nvSpPr>
        <p:spPr>
          <a:xfrm>
            <a:off x="647700" y="1242060"/>
            <a:ext cx="6858000" cy="1424940"/>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a:extLst>
              <a:ext uri="{FF2B5EF4-FFF2-40B4-BE49-F238E27FC236}">
                <a16:creationId xmlns:a16="http://schemas.microsoft.com/office/drawing/2014/main" id="{362D5CF7-FD00-3A04-FADF-D8E9D8D3289F}"/>
              </a:ext>
            </a:extLst>
          </p:cNvPr>
          <p:cNvSpPr/>
          <p:nvPr/>
        </p:nvSpPr>
        <p:spPr>
          <a:xfrm>
            <a:off x="0" y="6309359"/>
            <a:ext cx="12192000" cy="548641"/>
          </a:xfrm>
          <a:prstGeom prst="rect">
            <a:avLst/>
          </a:prstGeom>
          <a:solidFill>
            <a:srgbClr val="F2EE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20F8FE1-D68C-8248-B439-1ACB3A75A770}"/>
              </a:ext>
            </a:extLst>
          </p:cNvPr>
          <p:cNvSpPr>
            <a:spLocks noGrp="1"/>
          </p:cNvSpPr>
          <p:nvPr>
            <p:ph type="title"/>
          </p:nvPr>
        </p:nvSpPr>
        <p:spPr>
          <a:xfrm>
            <a:off x="964221" y="1638628"/>
            <a:ext cx="10572221" cy="769441"/>
          </a:xfrm>
        </p:spPr>
        <p:txBody>
          <a:bodyPr/>
          <a:lstStyle/>
          <a:p>
            <a:r>
              <a:rPr lang="da-DK" dirty="0">
                <a:solidFill>
                  <a:schemeClr val="bg1"/>
                </a:solidFill>
                <a:latin typeface="+mn-lt"/>
              </a:rPr>
              <a:t>Hvad kan medicin gøre?</a:t>
            </a:r>
          </a:p>
        </p:txBody>
      </p:sp>
      <p:sp>
        <p:nvSpPr>
          <p:cNvPr id="3" name="Pladsholder til indhold 2">
            <a:extLst>
              <a:ext uri="{FF2B5EF4-FFF2-40B4-BE49-F238E27FC236}">
                <a16:creationId xmlns:a16="http://schemas.microsoft.com/office/drawing/2014/main" id="{6E07BEEB-7C84-9C52-EA16-EA23DAE74475}"/>
              </a:ext>
            </a:extLst>
          </p:cNvPr>
          <p:cNvSpPr>
            <a:spLocks noGrp="1"/>
          </p:cNvSpPr>
          <p:nvPr>
            <p:ph idx="1"/>
          </p:nvPr>
        </p:nvSpPr>
        <p:spPr>
          <a:xfrm>
            <a:off x="2727960" y="3190727"/>
            <a:ext cx="7299960" cy="2000548"/>
          </a:xfrm>
        </p:spPr>
        <p:txBody>
          <a:bodyPr>
            <a:normAutofit/>
          </a:bodyPr>
          <a:lstStyle/>
          <a:p>
            <a:pPr marL="0" indent="0" algn="l" rtl="0">
              <a:spcAft>
                <a:spcPts val="1600"/>
              </a:spcAft>
              <a:buNone/>
            </a:pPr>
            <a:r>
              <a:rPr lang="da-DK" sz="3600" b="1" dirty="0">
                <a:solidFill>
                  <a:srgbClr val="70578B"/>
                </a:solidFill>
              </a:rPr>
              <a:t>Hvad oplever I, at medicinen har hjulpet jeres pårørende med?</a:t>
            </a:r>
          </a:p>
        </p:txBody>
      </p:sp>
      <p:pic>
        <p:nvPicPr>
          <p:cNvPr id="6" name="Billede 5">
            <a:extLst>
              <a:ext uri="{FF2B5EF4-FFF2-40B4-BE49-F238E27FC236}">
                <a16:creationId xmlns:a16="http://schemas.microsoft.com/office/drawing/2014/main" id="{EC306391-C08F-4953-139F-4C723E85519D}"/>
              </a:ext>
            </a:extLst>
          </p:cNvPr>
          <p:cNvPicPr>
            <a:picLocks noChangeAspect="1"/>
          </p:cNvPicPr>
          <p:nvPr/>
        </p:nvPicPr>
        <p:blipFill>
          <a:blip r:embed="rId2" cstate="screen">
            <a:clrChange>
              <a:clrFrom>
                <a:srgbClr val="FEFEFE"/>
              </a:clrFrom>
              <a:clrTo>
                <a:srgbClr val="FEFEFE">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a:stretch/>
        </p:blipFill>
        <p:spPr>
          <a:xfrm flipH="1">
            <a:off x="5334000" y="4582638"/>
            <a:ext cx="6858000" cy="2240280"/>
          </a:xfrm>
          <a:prstGeom prst="rect">
            <a:avLst/>
          </a:prstGeom>
        </p:spPr>
      </p:pic>
    </p:spTree>
    <p:extLst>
      <p:ext uri="{BB962C8B-B14F-4D97-AF65-F5344CB8AC3E}">
        <p14:creationId xmlns:p14="http://schemas.microsoft.com/office/powerpoint/2010/main" val="233834815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0" name="Rektangel 9">
            <a:extLst>
              <a:ext uri="{FF2B5EF4-FFF2-40B4-BE49-F238E27FC236}">
                <a16:creationId xmlns:a16="http://schemas.microsoft.com/office/drawing/2014/main" id="{62A0C496-FA34-F75E-BEFC-E419AD193737}"/>
              </a:ext>
            </a:extLst>
          </p:cNvPr>
          <p:cNvSpPr/>
          <p:nvPr/>
        </p:nvSpPr>
        <p:spPr>
          <a:xfrm>
            <a:off x="0" y="0"/>
            <a:ext cx="3848099" cy="68580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FE19AF4B-815D-2B7D-6CCB-72F82CCAB666}"/>
              </a:ext>
            </a:extLst>
          </p:cNvPr>
          <p:cNvSpPr/>
          <p:nvPr/>
        </p:nvSpPr>
        <p:spPr>
          <a:xfrm>
            <a:off x="8330651" y="0"/>
            <a:ext cx="3848099" cy="685800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E5B70876-F3D1-D9CE-72F9-CED5E5C642C4}"/>
              </a:ext>
            </a:extLst>
          </p:cNvPr>
          <p:cNvSpPr/>
          <p:nvPr/>
        </p:nvSpPr>
        <p:spPr>
          <a:xfrm>
            <a:off x="1270000" y="486767"/>
            <a:ext cx="9994900" cy="1049933"/>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8" name="Google Shape;158;p3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rmAutofit fontScale="90000"/>
          </a:bodyPr>
          <a:lstStyle/>
          <a:p>
            <a:pPr algn="ctr" rtl="0"/>
            <a:r>
              <a:rPr lang="da" dirty="0">
                <a:solidFill>
                  <a:schemeClr val="bg1"/>
                </a:solidFill>
              </a:rPr>
              <a:t>Følelsesregulering - emotionel dysregulering </a:t>
            </a:r>
            <a:endParaRPr dirty="0">
              <a:solidFill>
                <a:schemeClr val="bg1"/>
              </a:solidFill>
            </a:endParaRPr>
          </a:p>
        </p:txBody>
      </p:sp>
      <p:sp>
        <p:nvSpPr>
          <p:cNvPr id="159" name="Google Shape;159;p30"/>
          <p:cNvSpPr txBox="1">
            <a:spLocks noGrp="1"/>
          </p:cNvSpPr>
          <p:nvPr>
            <p:ph type="body" idx="1"/>
          </p:nvPr>
        </p:nvSpPr>
        <p:spPr>
          <a:xfrm>
            <a:off x="3472252" y="2059417"/>
            <a:ext cx="5274000" cy="4555200"/>
          </a:xfrm>
          <a:prstGeom prst="rect">
            <a:avLst/>
          </a:prstGeom>
        </p:spPr>
        <p:txBody>
          <a:bodyPr spcFirstLastPara="1" wrap="square" lIns="121900" tIns="121900" rIns="121900" bIns="121900" anchor="t" anchorCtr="0">
            <a:normAutofit lnSpcReduction="10000"/>
          </a:bodyPr>
          <a:lstStyle/>
          <a:p>
            <a:pPr marL="0" indent="0" algn="ctr" rtl="0">
              <a:spcBef>
                <a:spcPts val="1600"/>
              </a:spcBef>
              <a:buNone/>
            </a:pPr>
            <a:r>
              <a:rPr lang="da" dirty="0">
                <a:solidFill>
                  <a:schemeClr val="tx1">
                    <a:lumMod val="75000"/>
                    <a:lumOff val="25000"/>
                  </a:schemeClr>
                </a:solidFill>
              </a:rPr>
              <a:t>Kontrol - kontroltab</a:t>
            </a:r>
            <a:endParaRPr dirty="0">
              <a:solidFill>
                <a:schemeClr val="tx1">
                  <a:lumMod val="75000"/>
                  <a:lumOff val="25000"/>
                </a:schemeClr>
              </a:solidFill>
            </a:endParaRPr>
          </a:p>
          <a:p>
            <a:pPr marL="0" indent="0" algn="ctr" rtl="0">
              <a:spcBef>
                <a:spcPts val="1600"/>
              </a:spcBef>
              <a:buNone/>
            </a:pPr>
            <a:r>
              <a:rPr lang="da" dirty="0">
                <a:solidFill>
                  <a:schemeClr val="tx1">
                    <a:lumMod val="75000"/>
                    <a:lumOff val="25000"/>
                  </a:schemeClr>
                </a:solidFill>
              </a:rPr>
              <a:t>Afhængighed</a:t>
            </a:r>
            <a:endParaRPr dirty="0">
              <a:solidFill>
                <a:schemeClr val="tx1">
                  <a:lumMod val="75000"/>
                  <a:lumOff val="25000"/>
                </a:schemeClr>
              </a:solidFill>
            </a:endParaRPr>
          </a:p>
          <a:p>
            <a:pPr marL="0" indent="0" algn="ctr" rtl="0">
              <a:spcBef>
                <a:spcPts val="1600"/>
              </a:spcBef>
              <a:buNone/>
            </a:pPr>
            <a:r>
              <a:rPr lang="da" dirty="0">
                <a:solidFill>
                  <a:schemeClr val="tx1">
                    <a:lumMod val="75000"/>
                    <a:lumOff val="25000"/>
                  </a:schemeClr>
                </a:solidFill>
              </a:rPr>
              <a:t>Energi og restitution</a:t>
            </a:r>
            <a:endParaRPr dirty="0">
              <a:solidFill>
                <a:schemeClr val="tx1">
                  <a:lumMod val="75000"/>
                  <a:lumOff val="25000"/>
                </a:schemeClr>
              </a:solidFill>
            </a:endParaRPr>
          </a:p>
          <a:p>
            <a:pPr marL="0" indent="0" algn="ctr" rtl="0">
              <a:spcBef>
                <a:spcPts val="1600"/>
              </a:spcBef>
              <a:buNone/>
            </a:pPr>
            <a:r>
              <a:rPr lang="da" dirty="0">
                <a:solidFill>
                  <a:schemeClr val="tx1">
                    <a:lumMod val="75000"/>
                    <a:lumOff val="25000"/>
                  </a:schemeClr>
                </a:solidFill>
              </a:rPr>
              <a:t>Økonomi og “ADHD-afgift” </a:t>
            </a:r>
            <a:endParaRPr dirty="0">
              <a:solidFill>
                <a:schemeClr val="tx1">
                  <a:lumMod val="75000"/>
                  <a:lumOff val="25000"/>
                </a:schemeClr>
              </a:solidFill>
            </a:endParaRPr>
          </a:p>
          <a:p>
            <a:pPr marL="0" indent="0" algn="ctr" rtl="0">
              <a:spcBef>
                <a:spcPts val="1600"/>
              </a:spcBef>
              <a:spcAft>
                <a:spcPts val="1600"/>
              </a:spcAft>
              <a:buNone/>
            </a:pPr>
            <a:r>
              <a:rPr lang="da" dirty="0">
                <a:solidFill>
                  <a:schemeClr val="tx1">
                    <a:lumMod val="75000"/>
                    <a:lumOff val="25000"/>
                  </a:schemeClr>
                </a:solidFill>
              </a:rPr>
              <a:t>Kost og spisemønstre</a:t>
            </a:r>
            <a:endParaRPr dirty="0">
              <a:solidFill>
                <a:schemeClr val="tx1">
                  <a:lumMod val="75000"/>
                  <a:lumOff val="25000"/>
                </a:schemeClr>
              </a:solidFill>
            </a:endParaRPr>
          </a:p>
        </p:txBody>
      </p:sp>
      <p:pic>
        <p:nvPicPr>
          <p:cNvPr id="8" name="Billede 7" descr="Et billede, der indeholder skitse, tegning, Stregtegning, clipart&#10;&#10;Indhold genereret af kunstig intelligens kan være forkert.">
            <a:extLst>
              <a:ext uri="{FF2B5EF4-FFF2-40B4-BE49-F238E27FC236}">
                <a16:creationId xmlns:a16="http://schemas.microsoft.com/office/drawing/2014/main" id="{F74122A6-ED18-9177-C369-13E9469A3149}"/>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val="0"/>
              </a:ext>
            </a:extLst>
          </a:blip>
          <a:srcRect l="20347" r="8901"/>
          <a:stretch/>
        </p:blipFill>
        <p:spPr>
          <a:xfrm>
            <a:off x="39754" y="3144292"/>
            <a:ext cx="3941327" cy="3713708"/>
          </a:xfrm>
          <a:prstGeom prst="rect">
            <a:avLst/>
          </a:prstGeom>
        </p:spPr>
      </p:pic>
      <p:pic>
        <p:nvPicPr>
          <p:cNvPr id="9" name="Billede 8" descr="Et billede, der indeholder skitse, tegning, Stregtegning, illustration/afbildning&#10;&#10;Indhold genereret af kunstig intelligens kan være forkert.">
            <a:extLst>
              <a:ext uri="{FF2B5EF4-FFF2-40B4-BE49-F238E27FC236}">
                <a16:creationId xmlns:a16="http://schemas.microsoft.com/office/drawing/2014/main" id="{6A70FC23-EB56-4629-12E9-F0A03333A1D3}"/>
              </a:ext>
            </a:extLst>
          </p:cNvPr>
          <p:cNvPicPr>
            <a:picLocks noChangeAspect="1"/>
          </p:cNvPicPr>
          <p:nvPr/>
        </p:nvPicPr>
        <p:blipFill>
          <a:blip r:embed="rId4"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val="0"/>
              </a:ext>
            </a:extLst>
          </a:blip>
          <a:srcRect l="13075" r="9388"/>
          <a:stretch/>
        </p:blipFill>
        <p:spPr>
          <a:xfrm>
            <a:off x="8786006" y="3209175"/>
            <a:ext cx="3432498" cy="3583941"/>
          </a:xfrm>
          <a:prstGeom prst="rect">
            <a:avLst/>
          </a:prstGeom>
        </p:spPr>
      </p:pic>
    </p:spTree>
    <p:extLst>
      <p:ext uri="{BB962C8B-B14F-4D97-AF65-F5344CB8AC3E}">
        <p14:creationId xmlns:p14="http://schemas.microsoft.com/office/powerpoint/2010/main" val="151403359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7BD50-DFA2-0115-E464-DF760FA82D4C}"/>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436934C1-36BC-380F-BBF5-8D27008AC44B}"/>
              </a:ext>
            </a:extLst>
          </p:cNvPr>
          <p:cNvSpPr/>
          <p:nvPr/>
        </p:nvSpPr>
        <p:spPr>
          <a:xfrm>
            <a:off x="7762875" y="1430338"/>
            <a:ext cx="4429126" cy="462756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650C5EDA-4F95-1933-A9CA-3909EF6D8A29}"/>
              </a:ext>
            </a:extLst>
          </p:cNvPr>
          <p:cNvSpPr>
            <a:spLocks noGrp="1"/>
          </p:cNvSpPr>
          <p:nvPr>
            <p:ph type="title"/>
          </p:nvPr>
        </p:nvSpPr>
        <p:spPr>
          <a:xfrm>
            <a:off x="500860" y="-794"/>
            <a:ext cx="11214460" cy="1325563"/>
          </a:xfrm>
        </p:spPr>
        <p:txBody>
          <a:bodyPr/>
          <a:lstStyle/>
          <a:p>
            <a:r>
              <a:rPr lang="da-DK" dirty="0">
                <a:solidFill>
                  <a:srgbClr val="644D79"/>
                </a:solidFill>
              </a:rPr>
              <a:t>Overstimulering </a:t>
            </a:r>
          </a:p>
        </p:txBody>
      </p:sp>
      <p:grpSp>
        <p:nvGrpSpPr>
          <p:cNvPr id="9" name="Group 8">
            <a:extLst>
              <a:ext uri="{FF2B5EF4-FFF2-40B4-BE49-F238E27FC236}">
                <a16:creationId xmlns:a16="http://schemas.microsoft.com/office/drawing/2014/main" id="{A6E7F3D7-4D43-201E-4E78-C43C01B1B857}"/>
              </a:ext>
            </a:extLst>
          </p:cNvPr>
          <p:cNvGrpSpPr/>
          <p:nvPr/>
        </p:nvGrpSpPr>
        <p:grpSpPr>
          <a:xfrm>
            <a:off x="0" y="1430337"/>
            <a:ext cx="8267700" cy="1091821"/>
            <a:chOff x="0" y="1430337"/>
            <a:chExt cx="8267700" cy="1457086"/>
          </a:xfrm>
        </p:grpSpPr>
        <p:sp>
          <p:nvSpPr>
            <p:cNvPr id="18" name="Rectangle 17">
              <a:extLst>
                <a:ext uri="{FF2B5EF4-FFF2-40B4-BE49-F238E27FC236}">
                  <a16:creationId xmlns:a16="http://schemas.microsoft.com/office/drawing/2014/main" id="{6B4770C3-AA30-20C3-CD95-68900A614022}"/>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11" name="Rectangle 10">
              <a:extLst>
                <a:ext uri="{FF2B5EF4-FFF2-40B4-BE49-F238E27FC236}">
                  <a16:creationId xmlns:a16="http://schemas.microsoft.com/office/drawing/2014/main" id="{589AD460-99BE-E65B-7849-35F9C556D4CA}"/>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72E48335-2026-838A-80ED-1B5A9D2E6CE4}"/>
                </a:ext>
              </a:extLst>
            </p:cNvPr>
            <p:cNvSpPr txBox="1"/>
            <p:nvPr/>
          </p:nvSpPr>
          <p:spPr>
            <a:xfrm>
              <a:off x="1038224" y="1655719"/>
              <a:ext cx="6806138" cy="100631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Overstimulering kan føre til mental udmattelse: </a:t>
              </a:r>
            </a:p>
            <a:p>
              <a:r>
                <a:rPr lang="da-DK" sz="1400" dirty="0">
                  <a:solidFill>
                    <a:schemeClr val="tx1">
                      <a:lumMod val="65000"/>
                      <a:lumOff val="35000"/>
                    </a:schemeClr>
                  </a:solidFill>
                </a:rPr>
                <a:t>Når hjernen konstant modtager for mange indtryk, kan det være svært at filtrere det, der er vigtigt, hvilket kan føre til træthed og stress.</a:t>
              </a:r>
            </a:p>
          </p:txBody>
        </p:sp>
      </p:grpSp>
      <p:grpSp>
        <p:nvGrpSpPr>
          <p:cNvPr id="12" name="Group 11">
            <a:extLst>
              <a:ext uri="{FF2B5EF4-FFF2-40B4-BE49-F238E27FC236}">
                <a16:creationId xmlns:a16="http://schemas.microsoft.com/office/drawing/2014/main" id="{5B767D8E-E5B0-8C6F-0A83-74D54FA17B25}"/>
              </a:ext>
            </a:extLst>
          </p:cNvPr>
          <p:cNvGrpSpPr/>
          <p:nvPr/>
        </p:nvGrpSpPr>
        <p:grpSpPr>
          <a:xfrm>
            <a:off x="0" y="2608917"/>
            <a:ext cx="8267700" cy="1091821"/>
            <a:chOff x="0" y="1430337"/>
            <a:chExt cx="8267700" cy="1457086"/>
          </a:xfrm>
        </p:grpSpPr>
        <p:sp>
          <p:nvSpPr>
            <p:cNvPr id="19" name="Rectangle 18">
              <a:extLst>
                <a:ext uri="{FF2B5EF4-FFF2-40B4-BE49-F238E27FC236}">
                  <a16:creationId xmlns:a16="http://schemas.microsoft.com/office/drawing/2014/main" id="{7E1F70B1-CFA6-989D-E221-1712CDEC06CC}"/>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20" name="Rectangle 19">
              <a:extLst>
                <a:ext uri="{FF2B5EF4-FFF2-40B4-BE49-F238E27FC236}">
                  <a16:creationId xmlns:a16="http://schemas.microsoft.com/office/drawing/2014/main" id="{224CE557-B095-AAE1-DB4A-2A0B5E54599A}"/>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BDDAC807-CBAA-F2F6-90B9-CF38E90BB7C0}"/>
                </a:ext>
              </a:extLst>
            </p:cNvPr>
            <p:cNvSpPr txBox="1"/>
            <p:nvPr/>
          </p:nvSpPr>
          <p:spPr>
            <a:xfrm>
              <a:off x="1038224" y="1655721"/>
              <a:ext cx="6806138" cy="1006319"/>
            </a:xfrm>
            <a:prstGeom prst="rect">
              <a:avLst/>
            </a:prstGeom>
            <a:noFill/>
          </p:spPr>
          <p:txBody>
            <a:bodyPr wrap="square" lIns="0" tIns="0" rIns="0" bIns="0" anchor="ctr" anchorCtr="0">
              <a:spAutoFit/>
            </a:bodyPr>
            <a:lstStyle/>
            <a:p>
              <a:pPr>
                <a:spcAft>
                  <a:spcPts val="600"/>
                </a:spcAft>
              </a:pPr>
              <a:r>
                <a:rPr lang="da-DK" sz="1600" b="1" dirty="0">
                  <a:solidFill>
                    <a:schemeClr val="tx1">
                      <a:lumMod val="65000"/>
                      <a:lumOff val="35000"/>
                    </a:schemeClr>
                  </a:solidFill>
                </a:rPr>
                <a:t>Sanseindtryk kan blive overvældende: </a:t>
              </a:r>
            </a:p>
            <a:p>
              <a:r>
                <a:rPr lang="da-DK" sz="1400" dirty="0">
                  <a:solidFill>
                    <a:schemeClr val="tx1">
                      <a:lumMod val="65000"/>
                      <a:lumOff val="35000"/>
                    </a:schemeClr>
                  </a:solidFill>
                </a:rPr>
                <a:t>Støj, lys, hurtigt skiftende information (som på sociale medier) og kaos kan hurtigt blive for meget, og det kan påvirke koncentrationen og evnen til at fokusere.</a:t>
              </a:r>
            </a:p>
          </p:txBody>
        </p:sp>
      </p:grpSp>
      <p:grpSp>
        <p:nvGrpSpPr>
          <p:cNvPr id="22" name="Group 21">
            <a:extLst>
              <a:ext uri="{FF2B5EF4-FFF2-40B4-BE49-F238E27FC236}">
                <a16:creationId xmlns:a16="http://schemas.microsoft.com/office/drawing/2014/main" id="{53A7497A-329F-F5FA-3D38-3986B5C164E6}"/>
              </a:ext>
            </a:extLst>
          </p:cNvPr>
          <p:cNvGrpSpPr/>
          <p:nvPr/>
        </p:nvGrpSpPr>
        <p:grpSpPr>
          <a:xfrm>
            <a:off x="0" y="3787497"/>
            <a:ext cx="8267700" cy="1091821"/>
            <a:chOff x="0" y="1430337"/>
            <a:chExt cx="8267700" cy="1457086"/>
          </a:xfrm>
        </p:grpSpPr>
        <p:sp>
          <p:nvSpPr>
            <p:cNvPr id="23" name="Rectangle 22">
              <a:extLst>
                <a:ext uri="{FF2B5EF4-FFF2-40B4-BE49-F238E27FC236}">
                  <a16:creationId xmlns:a16="http://schemas.microsoft.com/office/drawing/2014/main" id="{F07D913C-75C9-BB69-AFCC-FFBFF3C1BABA}"/>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24" name="Rectangle 23">
              <a:extLst>
                <a:ext uri="{FF2B5EF4-FFF2-40B4-BE49-F238E27FC236}">
                  <a16:creationId xmlns:a16="http://schemas.microsoft.com/office/drawing/2014/main" id="{3079CC62-726F-367D-D7F0-B760375A5332}"/>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25" name="TextBox 24">
              <a:extLst>
                <a:ext uri="{FF2B5EF4-FFF2-40B4-BE49-F238E27FC236}">
                  <a16:creationId xmlns:a16="http://schemas.microsoft.com/office/drawing/2014/main" id="{ACEE3FDD-0871-8221-E5AF-68D00726212F}"/>
                </a:ext>
              </a:extLst>
            </p:cNvPr>
            <p:cNvSpPr txBox="1"/>
            <p:nvPr/>
          </p:nvSpPr>
          <p:spPr>
            <a:xfrm>
              <a:off x="1038224" y="1655721"/>
              <a:ext cx="6806138" cy="1006319"/>
            </a:xfrm>
            <a:prstGeom prst="rect">
              <a:avLst/>
            </a:prstGeom>
            <a:noFill/>
          </p:spPr>
          <p:txBody>
            <a:bodyPr wrap="square" lIns="0" tIns="0" rIns="0" bIns="0" anchor="ctr" anchorCtr="0">
              <a:spAutoFit/>
            </a:bodyPr>
            <a:lstStyle/>
            <a:p>
              <a:pPr>
                <a:spcAft>
                  <a:spcPts val="600"/>
                </a:spcAft>
              </a:pPr>
              <a:r>
                <a:rPr lang="da-DK" sz="1600" b="1" dirty="0">
                  <a:solidFill>
                    <a:schemeClr val="tx1">
                      <a:lumMod val="65000"/>
                      <a:lumOff val="35000"/>
                    </a:schemeClr>
                  </a:solidFill>
                </a:rPr>
                <a:t>Manglende evne til at filtrere: </a:t>
              </a:r>
            </a:p>
            <a:p>
              <a:r>
                <a:rPr lang="da-DK" sz="1400" dirty="0">
                  <a:solidFill>
                    <a:schemeClr val="tx1">
                      <a:lumMod val="65000"/>
                      <a:lumOff val="35000"/>
                    </a:schemeClr>
                  </a:solidFill>
                </a:rPr>
                <a:t>Voksne med ADHD har ofte svært ved at sortere mellem relevante og irrelevante indtryk, hvilket kan føre til, at de føler sig "overloadede" af omgivelserne.</a:t>
              </a:r>
            </a:p>
          </p:txBody>
        </p:sp>
      </p:grpSp>
      <p:grpSp>
        <p:nvGrpSpPr>
          <p:cNvPr id="26" name="Group 25">
            <a:extLst>
              <a:ext uri="{FF2B5EF4-FFF2-40B4-BE49-F238E27FC236}">
                <a16:creationId xmlns:a16="http://schemas.microsoft.com/office/drawing/2014/main" id="{7D8A699A-1BAA-EC59-B980-38222AAD84BC}"/>
              </a:ext>
            </a:extLst>
          </p:cNvPr>
          <p:cNvGrpSpPr/>
          <p:nvPr/>
        </p:nvGrpSpPr>
        <p:grpSpPr>
          <a:xfrm>
            <a:off x="0" y="4966077"/>
            <a:ext cx="8267700" cy="1091821"/>
            <a:chOff x="0" y="1430337"/>
            <a:chExt cx="8267700" cy="1457086"/>
          </a:xfrm>
        </p:grpSpPr>
        <p:sp>
          <p:nvSpPr>
            <p:cNvPr id="28" name="Rectangle 27">
              <a:extLst>
                <a:ext uri="{FF2B5EF4-FFF2-40B4-BE49-F238E27FC236}">
                  <a16:creationId xmlns:a16="http://schemas.microsoft.com/office/drawing/2014/main" id="{083EBA84-6DD7-014E-2472-11B26ECD5640}"/>
                </a:ext>
              </a:extLst>
            </p:cNvPr>
            <p:cNvSpPr/>
            <p:nvPr/>
          </p:nvSpPr>
          <p:spPr>
            <a:xfrm>
              <a:off x="600074" y="1430337"/>
              <a:ext cx="766762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29" name="Rectangle 28">
              <a:extLst>
                <a:ext uri="{FF2B5EF4-FFF2-40B4-BE49-F238E27FC236}">
                  <a16:creationId xmlns:a16="http://schemas.microsoft.com/office/drawing/2014/main" id="{8ADA2A03-C3DA-F50D-FFA0-FD1FF485188C}"/>
                </a:ext>
              </a:extLst>
            </p:cNvPr>
            <p:cNvSpPr/>
            <p:nvPr/>
          </p:nvSpPr>
          <p:spPr>
            <a:xfrm>
              <a:off x="0" y="1430338"/>
              <a:ext cx="600075"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30" name="TextBox 29">
              <a:extLst>
                <a:ext uri="{FF2B5EF4-FFF2-40B4-BE49-F238E27FC236}">
                  <a16:creationId xmlns:a16="http://schemas.microsoft.com/office/drawing/2014/main" id="{C04B4D49-4146-C3E3-42D5-1E57D129C2CA}"/>
                </a:ext>
              </a:extLst>
            </p:cNvPr>
            <p:cNvSpPr txBox="1"/>
            <p:nvPr/>
          </p:nvSpPr>
          <p:spPr>
            <a:xfrm>
              <a:off x="1038224" y="1655719"/>
              <a:ext cx="6806138" cy="1006319"/>
            </a:xfrm>
            <a:prstGeom prst="rect">
              <a:avLst/>
            </a:prstGeom>
            <a:noFill/>
          </p:spPr>
          <p:txBody>
            <a:bodyPr wrap="square" lIns="0" tIns="0" rIns="0" bIns="0" anchor="ctr" anchorCtr="0">
              <a:spAutoFit/>
            </a:bodyPr>
            <a:lstStyle/>
            <a:p>
              <a:pPr>
                <a:spcAft>
                  <a:spcPts val="600"/>
                </a:spcAft>
              </a:pPr>
              <a:r>
                <a:rPr lang="da-DK" sz="1600" b="1" dirty="0">
                  <a:solidFill>
                    <a:schemeClr val="tx1">
                      <a:lumMod val="65000"/>
                      <a:lumOff val="35000"/>
                    </a:schemeClr>
                  </a:solidFill>
                </a:rPr>
                <a:t>Fysiske symptomer: </a:t>
              </a:r>
            </a:p>
            <a:p>
              <a:r>
                <a:rPr lang="da-DK" sz="1400" dirty="0">
                  <a:solidFill>
                    <a:schemeClr val="tx1">
                      <a:lumMod val="65000"/>
                      <a:lumOff val="35000"/>
                    </a:schemeClr>
                  </a:solidFill>
                </a:rPr>
                <a:t>Overstimulering kan føre til fysiske symptomer som hovedpine, irritabilitet, sveden eller en følelse af at være "spændt op."</a:t>
              </a:r>
            </a:p>
          </p:txBody>
        </p:sp>
      </p:grpSp>
      <p:grpSp>
        <p:nvGrpSpPr>
          <p:cNvPr id="43" name="Group 42">
            <a:extLst>
              <a:ext uri="{FF2B5EF4-FFF2-40B4-BE49-F238E27FC236}">
                <a16:creationId xmlns:a16="http://schemas.microsoft.com/office/drawing/2014/main" id="{9D8AC99F-475E-2248-1E14-1FF0C4B801EF}"/>
              </a:ext>
            </a:extLst>
          </p:cNvPr>
          <p:cNvGrpSpPr/>
          <p:nvPr/>
        </p:nvGrpSpPr>
        <p:grpSpPr>
          <a:xfrm rot="16200000">
            <a:off x="369624" y="1795401"/>
            <a:ext cx="361692" cy="361692"/>
            <a:chOff x="3111431" y="1413967"/>
            <a:chExt cx="304417" cy="304417"/>
          </a:xfrm>
        </p:grpSpPr>
        <p:sp>
          <p:nvSpPr>
            <p:cNvPr id="44" name="Oval 43">
              <a:extLst>
                <a:ext uri="{FF2B5EF4-FFF2-40B4-BE49-F238E27FC236}">
                  <a16:creationId xmlns:a16="http://schemas.microsoft.com/office/drawing/2014/main" id="{DD402AAE-AF56-C7E5-FABD-6A7D64794522}"/>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958F1DE3-B64B-7872-0599-6E100FC7335F}"/>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5ED81490-A5FC-5494-71D5-CF15CDE4D3FC}"/>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91CB06C1-4223-1391-3416-BF314E4E618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2" name="Group 31">
            <a:extLst>
              <a:ext uri="{FF2B5EF4-FFF2-40B4-BE49-F238E27FC236}">
                <a16:creationId xmlns:a16="http://schemas.microsoft.com/office/drawing/2014/main" id="{A7F7333E-81D4-2772-9B55-B584205E7657}"/>
              </a:ext>
            </a:extLst>
          </p:cNvPr>
          <p:cNvGrpSpPr/>
          <p:nvPr/>
        </p:nvGrpSpPr>
        <p:grpSpPr>
          <a:xfrm rot="16200000">
            <a:off x="369624" y="2973981"/>
            <a:ext cx="361692" cy="361692"/>
            <a:chOff x="3111431" y="1413967"/>
            <a:chExt cx="304417" cy="304417"/>
          </a:xfrm>
        </p:grpSpPr>
        <p:sp>
          <p:nvSpPr>
            <p:cNvPr id="33" name="Oval 32">
              <a:extLst>
                <a:ext uri="{FF2B5EF4-FFF2-40B4-BE49-F238E27FC236}">
                  <a16:creationId xmlns:a16="http://schemas.microsoft.com/office/drawing/2014/main" id="{2A8FDFF4-0328-6601-04F8-AB2C7147A3E3}"/>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71633E30-ABA9-A662-D5C8-4E1DD4521987}"/>
                </a:ext>
              </a:extLst>
            </p:cNvPr>
            <p:cNvGrpSpPr/>
            <p:nvPr/>
          </p:nvGrpSpPr>
          <p:grpSpPr>
            <a:xfrm>
              <a:off x="3153306" y="1455844"/>
              <a:ext cx="220666" cy="220664"/>
              <a:chOff x="10154583" y="3154385"/>
              <a:chExt cx="327680" cy="327678"/>
            </a:xfrm>
          </p:grpSpPr>
          <p:sp>
            <p:nvSpPr>
              <p:cNvPr id="35" name="Oval 34">
                <a:extLst>
                  <a:ext uri="{FF2B5EF4-FFF2-40B4-BE49-F238E27FC236}">
                    <a16:creationId xmlns:a16="http://schemas.microsoft.com/office/drawing/2014/main" id="{CACF9A84-2814-9978-3AA4-59BF88930FD5}"/>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6" name="Freeform 334">
                <a:extLst>
                  <a:ext uri="{FF2B5EF4-FFF2-40B4-BE49-F238E27FC236}">
                    <a16:creationId xmlns:a16="http://schemas.microsoft.com/office/drawing/2014/main" id="{95721A7E-0BF7-4C35-8A42-FDD08C757FE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7" name="Group 36">
            <a:extLst>
              <a:ext uri="{FF2B5EF4-FFF2-40B4-BE49-F238E27FC236}">
                <a16:creationId xmlns:a16="http://schemas.microsoft.com/office/drawing/2014/main" id="{1F70E404-CDCB-A746-7591-606FE6519DAB}"/>
              </a:ext>
            </a:extLst>
          </p:cNvPr>
          <p:cNvGrpSpPr/>
          <p:nvPr/>
        </p:nvGrpSpPr>
        <p:grpSpPr>
          <a:xfrm rot="16200000">
            <a:off x="369624" y="4152561"/>
            <a:ext cx="361692" cy="361692"/>
            <a:chOff x="3111431" y="1413967"/>
            <a:chExt cx="304417" cy="304417"/>
          </a:xfrm>
        </p:grpSpPr>
        <p:sp>
          <p:nvSpPr>
            <p:cNvPr id="38" name="Oval 37">
              <a:extLst>
                <a:ext uri="{FF2B5EF4-FFF2-40B4-BE49-F238E27FC236}">
                  <a16:creationId xmlns:a16="http://schemas.microsoft.com/office/drawing/2014/main" id="{311BE098-7996-6F40-C987-51AF852BA591}"/>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69CBF27C-ABA6-AC0A-D4A3-1BA05DCC9ED0}"/>
                </a:ext>
              </a:extLst>
            </p:cNvPr>
            <p:cNvGrpSpPr/>
            <p:nvPr/>
          </p:nvGrpSpPr>
          <p:grpSpPr>
            <a:xfrm>
              <a:off x="3153306" y="1455844"/>
              <a:ext cx="220666" cy="220664"/>
              <a:chOff x="10154583" y="3154385"/>
              <a:chExt cx="327680" cy="327678"/>
            </a:xfrm>
          </p:grpSpPr>
          <p:sp>
            <p:nvSpPr>
              <p:cNvPr id="40" name="Oval 39">
                <a:extLst>
                  <a:ext uri="{FF2B5EF4-FFF2-40B4-BE49-F238E27FC236}">
                    <a16:creationId xmlns:a16="http://schemas.microsoft.com/office/drawing/2014/main" id="{17BA79FC-D168-BF5F-A80D-2D3A68FA3C6F}"/>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5" name="Freeform 334">
                <a:extLst>
                  <a:ext uri="{FF2B5EF4-FFF2-40B4-BE49-F238E27FC236}">
                    <a16:creationId xmlns:a16="http://schemas.microsoft.com/office/drawing/2014/main" id="{2076AAF3-AE7B-DC4E-A6AE-D41357F050E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46" name="Group 45">
            <a:extLst>
              <a:ext uri="{FF2B5EF4-FFF2-40B4-BE49-F238E27FC236}">
                <a16:creationId xmlns:a16="http://schemas.microsoft.com/office/drawing/2014/main" id="{5C621390-BE5D-3C76-8CA1-0703756E05ED}"/>
              </a:ext>
            </a:extLst>
          </p:cNvPr>
          <p:cNvGrpSpPr/>
          <p:nvPr/>
        </p:nvGrpSpPr>
        <p:grpSpPr>
          <a:xfrm rot="16200000">
            <a:off x="369624" y="5331141"/>
            <a:ext cx="361692" cy="361692"/>
            <a:chOff x="3111431" y="1413967"/>
            <a:chExt cx="304417" cy="304417"/>
          </a:xfrm>
        </p:grpSpPr>
        <p:sp>
          <p:nvSpPr>
            <p:cNvPr id="47" name="Oval 46">
              <a:extLst>
                <a:ext uri="{FF2B5EF4-FFF2-40B4-BE49-F238E27FC236}">
                  <a16:creationId xmlns:a16="http://schemas.microsoft.com/office/drawing/2014/main" id="{DB6C834A-21DC-726C-8811-6930F8E1849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77CCA824-EBE2-0C96-7F4C-19D21B991AA6}"/>
                </a:ext>
              </a:extLst>
            </p:cNvPr>
            <p:cNvGrpSpPr/>
            <p:nvPr/>
          </p:nvGrpSpPr>
          <p:grpSpPr>
            <a:xfrm>
              <a:off x="3153306" y="1455844"/>
              <a:ext cx="220666" cy="220664"/>
              <a:chOff x="10154583" y="3154385"/>
              <a:chExt cx="327680" cy="327678"/>
            </a:xfrm>
          </p:grpSpPr>
          <p:sp>
            <p:nvSpPr>
              <p:cNvPr id="53" name="Oval 52">
                <a:extLst>
                  <a:ext uri="{FF2B5EF4-FFF2-40B4-BE49-F238E27FC236}">
                    <a16:creationId xmlns:a16="http://schemas.microsoft.com/office/drawing/2014/main" id="{92BA79CA-E74F-9422-5A3D-D3B616F24215}"/>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4" name="Freeform 334">
                <a:extLst>
                  <a:ext uri="{FF2B5EF4-FFF2-40B4-BE49-F238E27FC236}">
                    <a16:creationId xmlns:a16="http://schemas.microsoft.com/office/drawing/2014/main" id="{8F201253-190B-8923-D3B3-B9235831D866}"/>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pic>
        <p:nvPicPr>
          <p:cNvPr id="4" name="Billede 2">
            <a:extLst>
              <a:ext uri="{FF2B5EF4-FFF2-40B4-BE49-F238E27FC236}">
                <a16:creationId xmlns:a16="http://schemas.microsoft.com/office/drawing/2014/main" id="{13B46381-2E99-2D73-8497-62B992293E58}"/>
              </a:ext>
            </a:extLst>
          </p:cNvPr>
          <p:cNvPicPr>
            <a:picLocks noChangeAspect="1"/>
          </p:cNvPicPr>
          <p:nvPr/>
        </p:nvPicPr>
        <p:blipFill rotWithShape="1">
          <a:blip r:embed="rId3" cstate="screen">
            <a:duotone>
              <a:srgbClr val="8064A2">
                <a:shade val="45000"/>
                <a:satMod val="135000"/>
              </a:srgbClr>
              <a:prstClr val="white"/>
            </a:duotone>
            <a:clrChange>
              <a:clrFrom>
                <a:srgbClr val="FFFFFF"/>
              </a:clrFrom>
              <a:clrTo>
                <a:srgbClr val="FFFFFF">
                  <a:alpha val="0"/>
                </a:srgbClr>
              </a:clrTo>
            </a:clrChange>
            <a:extLst>
              <a:ext uri="{28A0092B-C50C-407E-A947-70E740481C1C}">
                <a14:useLocalDpi xmlns:a14="http://schemas.microsoft.com/office/drawing/2010/main"/>
              </a:ext>
            </a:extLst>
          </a:blip>
          <a:srcRect l="12376" r="12376"/>
          <a:stretch/>
        </p:blipFill>
        <p:spPr>
          <a:xfrm>
            <a:off x="8530182" y="1646280"/>
            <a:ext cx="3185568" cy="4233410"/>
          </a:xfrm>
          <a:prstGeom prst="rect">
            <a:avLst/>
          </a:prstGeom>
        </p:spPr>
      </p:pic>
      <p:sp>
        <p:nvSpPr>
          <p:cNvPr id="57" name="Tekstfelt 39">
            <a:extLst>
              <a:ext uri="{FF2B5EF4-FFF2-40B4-BE49-F238E27FC236}">
                <a16:creationId xmlns:a16="http://schemas.microsoft.com/office/drawing/2014/main" id="{B6126C24-58D9-1D8F-908C-461381973C3C}"/>
              </a:ext>
            </a:extLst>
          </p:cNvPr>
          <p:cNvSpPr txBox="1"/>
          <p:nvPr/>
        </p:nvSpPr>
        <p:spPr>
          <a:xfrm>
            <a:off x="495300" y="1094306"/>
            <a:ext cx="11220449" cy="246221"/>
          </a:xfrm>
          <a:prstGeom prst="rect">
            <a:avLst/>
          </a:prstGeom>
          <a:noFill/>
        </p:spPr>
        <p:txBody>
          <a:bodyPr wrap="square" lIns="0" tIns="0" rIns="0" bIns="0">
            <a:spAutoFit/>
          </a:bodyPr>
          <a:lstStyle/>
          <a:p>
            <a:pPr marL="0" indent="0" defTabSz="415778">
              <a:buFont typeface="Arial" panose="020B0604020202020204" pitchFamily="34" charset="0"/>
              <a:buNone/>
            </a:pPr>
            <a:r>
              <a:rPr lang="da-DK" sz="1600" dirty="0">
                <a:solidFill>
                  <a:schemeClr val="tx1">
                    <a:lumMod val="65000"/>
                    <a:lumOff val="35000"/>
                  </a:schemeClr>
                </a:solidFill>
              </a:rPr>
              <a:t>Overstimulering kan føre til mental udmattelse:</a:t>
            </a:r>
          </a:p>
        </p:txBody>
      </p:sp>
      <p:sp>
        <p:nvSpPr>
          <p:cNvPr id="3" name="TextBox 2">
            <a:extLst>
              <a:ext uri="{FF2B5EF4-FFF2-40B4-BE49-F238E27FC236}">
                <a16:creationId xmlns:a16="http://schemas.microsoft.com/office/drawing/2014/main" id="{7FCBF54D-53F6-0BAE-E6DC-9D3947701928}"/>
              </a:ext>
            </a:extLst>
          </p:cNvPr>
          <p:cNvSpPr txBox="1"/>
          <p:nvPr/>
        </p:nvSpPr>
        <p:spPr>
          <a:xfrm>
            <a:off x="495300" y="6117223"/>
            <a:ext cx="8891588" cy="784830"/>
          </a:xfrm>
          <a:prstGeom prst="rect">
            <a:avLst/>
          </a:prstGeom>
          <a:noFill/>
        </p:spPr>
        <p:txBody>
          <a:bodyPr wrap="square">
            <a:spAutoFit/>
          </a:bodyPr>
          <a:lstStyle/>
          <a:p>
            <a:pPr>
              <a:buNone/>
            </a:pPr>
            <a:r>
              <a:rPr lang="da-DK" sz="800" dirty="0"/>
              <a:t>Kilder</a:t>
            </a:r>
            <a:r>
              <a:rPr lang="da-DK" sz="700" dirty="0"/>
              <a:t>:</a:t>
            </a:r>
            <a:r>
              <a:rPr lang="da-DK" sz="700" i="1" dirty="0"/>
              <a:t>. ‘</a:t>
            </a:r>
          </a:p>
          <a:p>
            <a:r>
              <a:rPr lang="en-US" sz="800" dirty="0"/>
              <a:t>1.Barkley, R. A. (2006). </a:t>
            </a:r>
            <a:r>
              <a:rPr lang="en-US" sz="800" i="1" dirty="0"/>
              <a:t>ADHD: A handbook for diagnosis and treatment</a:t>
            </a:r>
            <a:r>
              <a:rPr lang="en-US" sz="800" dirty="0"/>
              <a:t> (3rd ed.). Guilford Press. </a:t>
            </a:r>
            <a:r>
              <a:rPr lang="en-US" sz="800" dirty="0">
                <a:hlinkClick r:id="rId4"/>
              </a:rPr>
              <a:t>https://www.guilford.com/books/ADHD/Russell-Barkley/9781462542550</a:t>
            </a:r>
            <a:endParaRPr lang="en-US" sz="800" dirty="0"/>
          </a:p>
          <a:p>
            <a:r>
              <a:rPr lang="en-US" sz="800" dirty="0"/>
              <a:t>2.  Von Möller, H., et al. (2014). </a:t>
            </a:r>
            <a:r>
              <a:rPr lang="en-US" sz="800" i="1" dirty="0"/>
              <a:t>ADHD hos </a:t>
            </a:r>
            <a:r>
              <a:rPr lang="en-US" sz="800" i="1" dirty="0" err="1"/>
              <a:t>børn</a:t>
            </a:r>
            <a:r>
              <a:rPr lang="en-US" sz="800" i="1" dirty="0"/>
              <a:t> </a:t>
            </a:r>
            <a:r>
              <a:rPr lang="en-US" sz="800" i="1" dirty="0" err="1"/>
              <a:t>og</a:t>
            </a:r>
            <a:r>
              <a:rPr lang="en-US" sz="800" i="1" dirty="0"/>
              <a:t> </a:t>
            </a:r>
            <a:r>
              <a:rPr lang="en-US" sz="800" i="1" dirty="0" err="1"/>
              <a:t>voksne</a:t>
            </a:r>
            <a:r>
              <a:rPr lang="en-US" sz="800" i="1" dirty="0"/>
              <a:t> – </a:t>
            </a:r>
            <a:r>
              <a:rPr lang="en-US" sz="800" i="1" dirty="0" err="1"/>
              <a:t>en</a:t>
            </a:r>
            <a:r>
              <a:rPr lang="en-US" sz="800" i="1" dirty="0"/>
              <a:t> </a:t>
            </a:r>
            <a:r>
              <a:rPr lang="en-US" sz="800" i="1" dirty="0" err="1"/>
              <a:t>lærebog</a:t>
            </a:r>
            <a:r>
              <a:rPr lang="en-US" sz="800" dirty="0"/>
              <a:t>. Munksgaard.</a:t>
            </a:r>
          </a:p>
          <a:p>
            <a:pPr>
              <a:buNone/>
            </a:pPr>
            <a:endParaRPr lang="en-US" sz="700" dirty="0"/>
          </a:p>
          <a:p>
            <a:endParaRPr lang="en-US" sz="700" dirty="0"/>
          </a:p>
          <a:p>
            <a:pPr lvl="1"/>
            <a:r>
              <a:rPr lang="da-DK" sz="700" i="1" dirty="0"/>
              <a:t> </a:t>
            </a:r>
          </a:p>
        </p:txBody>
      </p:sp>
    </p:spTree>
    <p:extLst>
      <p:ext uri="{BB962C8B-B14F-4D97-AF65-F5344CB8AC3E}">
        <p14:creationId xmlns:p14="http://schemas.microsoft.com/office/powerpoint/2010/main" val="263175689"/>
      </p:ext>
    </p:extLst>
  </p:cSld>
  <p:clrMapOvr>
    <a:masterClrMapping/>
  </p:clrMapOvr>
  <p:transition spd="slow">
    <p:push dir="u"/>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99E9F-6064-9E5E-E6CB-B116ED1F378C}"/>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45C09882-6DDF-5B52-C4A7-39715EF41A18}"/>
              </a:ext>
            </a:extLst>
          </p:cNvPr>
          <p:cNvSpPr/>
          <p:nvPr/>
        </p:nvSpPr>
        <p:spPr>
          <a:xfrm>
            <a:off x="7762875" y="0"/>
            <a:ext cx="4429126" cy="60579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6AFE8C33-6539-4FA4-02AF-0DF1BBFCC848}"/>
              </a:ext>
            </a:extLst>
          </p:cNvPr>
          <p:cNvSpPr>
            <a:spLocks noGrp="1"/>
          </p:cNvSpPr>
          <p:nvPr>
            <p:ph type="title"/>
          </p:nvPr>
        </p:nvSpPr>
        <p:spPr>
          <a:xfrm>
            <a:off x="500860" y="-794"/>
            <a:ext cx="11214460" cy="1325563"/>
          </a:xfrm>
        </p:spPr>
        <p:txBody>
          <a:bodyPr/>
          <a:lstStyle/>
          <a:p>
            <a:r>
              <a:rPr lang="da-DK" dirty="0">
                <a:solidFill>
                  <a:srgbClr val="644D79"/>
                </a:solidFill>
              </a:rPr>
              <a:t>Træthed </a:t>
            </a:r>
          </a:p>
        </p:txBody>
      </p:sp>
      <p:pic>
        <p:nvPicPr>
          <p:cNvPr id="2" name="Billede 2" descr="Et billede, der indeholder Stregtegning, skitse, tegning, stregtegning&#10;&#10;Indhold genereret af kunstig intelligens kan være forkert.">
            <a:extLst>
              <a:ext uri="{FF2B5EF4-FFF2-40B4-BE49-F238E27FC236}">
                <a16:creationId xmlns:a16="http://schemas.microsoft.com/office/drawing/2014/main" id="{2DDB1F37-7306-3915-6D67-1C7C6FCDFC36}"/>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a:stretch/>
        </p:blipFill>
        <p:spPr>
          <a:xfrm>
            <a:off x="7762875" y="3772936"/>
            <a:ext cx="3952875" cy="2284963"/>
          </a:xfrm>
          <a:prstGeom prst="rect">
            <a:avLst/>
          </a:prstGeom>
        </p:spPr>
      </p:pic>
      <p:grpSp>
        <p:nvGrpSpPr>
          <p:cNvPr id="80" name="Group 79">
            <a:extLst>
              <a:ext uri="{FF2B5EF4-FFF2-40B4-BE49-F238E27FC236}">
                <a16:creationId xmlns:a16="http://schemas.microsoft.com/office/drawing/2014/main" id="{4EA26723-DD62-993B-0C3A-0DE088E74C22}"/>
              </a:ext>
            </a:extLst>
          </p:cNvPr>
          <p:cNvGrpSpPr/>
          <p:nvPr/>
        </p:nvGrpSpPr>
        <p:grpSpPr>
          <a:xfrm>
            <a:off x="478001" y="1430337"/>
            <a:ext cx="11231758" cy="619200"/>
            <a:chOff x="500861" y="1430337"/>
            <a:chExt cx="11190277" cy="619200"/>
          </a:xfrm>
        </p:grpSpPr>
        <p:sp>
          <p:nvSpPr>
            <p:cNvPr id="63" name="Rectangle 62">
              <a:extLst>
                <a:ext uri="{FF2B5EF4-FFF2-40B4-BE49-F238E27FC236}">
                  <a16:creationId xmlns:a16="http://schemas.microsoft.com/office/drawing/2014/main" id="{6BC4F8B7-4A8F-B7ED-15E4-0ADE746DA7A2}"/>
                </a:ext>
              </a:extLst>
            </p:cNvPr>
            <p:cNvSpPr/>
            <p:nvPr/>
          </p:nvSpPr>
          <p:spPr>
            <a:xfrm>
              <a:off x="600073" y="1430337"/>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b="1" dirty="0">
                  <a:solidFill>
                    <a:srgbClr val="70578B"/>
                  </a:solidFill>
                </a:rPr>
                <a:t>Søvnproblemer: </a:t>
              </a:r>
              <a:r>
                <a:rPr lang="da-DK" sz="1300" dirty="0">
                  <a:solidFill>
                    <a:schemeClr val="tx1">
                      <a:lumMod val="65000"/>
                      <a:lumOff val="35000"/>
                    </a:schemeClr>
                  </a:solidFill>
                </a:rPr>
                <a:t>Mange voksne med ADHD har problemer med søvnen, som kan omfatte vanskeligheder med at falde i søvn, hyppige opvågninger og dårlig søvnkvalitet. Dårlig søvn forværrer træthed og koncentrationsbesvær i løbet af dagen. </a:t>
              </a:r>
            </a:p>
          </p:txBody>
        </p:sp>
        <p:sp>
          <p:nvSpPr>
            <p:cNvPr id="64" name="Rectangle 63">
              <a:extLst>
                <a:ext uri="{FF2B5EF4-FFF2-40B4-BE49-F238E27FC236}">
                  <a16:creationId xmlns:a16="http://schemas.microsoft.com/office/drawing/2014/main" id="{80BE8487-BF02-633E-0556-512166BC809E}"/>
                </a:ext>
              </a:extLst>
            </p:cNvPr>
            <p:cNvSpPr/>
            <p:nvPr/>
          </p:nvSpPr>
          <p:spPr>
            <a:xfrm>
              <a:off x="500861" y="1430337"/>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3" name="Group 82">
            <a:extLst>
              <a:ext uri="{FF2B5EF4-FFF2-40B4-BE49-F238E27FC236}">
                <a16:creationId xmlns:a16="http://schemas.microsoft.com/office/drawing/2014/main" id="{9CAA1020-11AF-6A4C-ECF9-2B46AD568DC8}"/>
              </a:ext>
            </a:extLst>
          </p:cNvPr>
          <p:cNvGrpSpPr/>
          <p:nvPr/>
        </p:nvGrpSpPr>
        <p:grpSpPr>
          <a:xfrm>
            <a:off x="478001" y="3835353"/>
            <a:ext cx="7443714" cy="619200"/>
            <a:chOff x="500861" y="3773917"/>
            <a:chExt cx="7416223" cy="619200"/>
          </a:xfrm>
        </p:grpSpPr>
        <p:sp>
          <p:nvSpPr>
            <p:cNvPr id="66" name="Rectangle 65">
              <a:extLst>
                <a:ext uri="{FF2B5EF4-FFF2-40B4-BE49-F238E27FC236}">
                  <a16:creationId xmlns:a16="http://schemas.microsoft.com/office/drawing/2014/main" id="{62026A45-EB12-6D25-F2C6-2FCA9B3E3822}"/>
                </a:ext>
              </a:extLst>
            </p:cNvPr>
            <p:cNvSpPr/>
            <p:nvPr/>
          </p:nvSpPr>
          <p:spPr>
            <a:xfrm>
              <a:off x="600073" y="3773917"/>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marL="0" indent="0">
                <a:spcAft>
                  <a:spcPts val="600"/>
                </a:spcAft>
                <a:buFont typeface="Arial" panose="020B0604020202020204" pitchFamily="34" charset="0"/>
                <a:buNone/>
              </a:pPr>
              <a:r>
                <a:rPr lang="da-DK" sz="1300" b="1" dirty="0">
                  <a:solidFill>
                    <a:srgbClr val="70578B"/>
                  </a:solidFill>
                </a:rPr>
                <a:t>Kognitiv udmattelse: </a:t>
              </a:r>
              <a:r>
                <a:rPr lang="da-DK" sz="1300" spc="-30" dirty="0">
                  <a:solidFill>
                    <a:schemeClr val="tx1">
                      <a:lumMod val="65000"/>
                      <a:lumOff val="35000"/>
                    </a:schemeClr>
                  </a:solidFill>
                </a:rPr>
                <a:t>Voksne med ADHD bruger ofte ekstra energi på at opretholde opmærksomhed og filtrere sanseindtryk, hvilket kan føre til mental træthed og udmattelse. </a:t>
              </a:r>
            </a:p>
          </p:txBody>
        </p:sp>
        <p:sp>
          <p:nvSpPr>
            <p:cNvPr id="67" name="Rectangle 66">
              <a:extLst>
                <a:ext uri="{FF2B5EF4-FFF2-40B4-BE49-F238E27FC236}">
                  <a16:creationId xmlns:a16="http://schemas.microsoft.com/office/drawing/2014/main" id="{ACD2997B-86D9-4095-4E81-AC8B4470548A}"/>
                </a:ext>
              </a:extLst>
            </p:cNvPr>
            <p:cNvSpPr/>
            <p:nvPr/>
          </p:nvSpPr>
          <p:spPr>
            <a:xfrm>
              <a:off x="500861" y="3773917"/>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1" name="Group 80">
            <a:extLst>
              <a:ext uri="{FF2B5EF4-FFF2-40B4-BE49-F238E27FC236}">
                <a16:creationId xmlns:a16="http://schemas.microsoft.com/office/drawing/2014/main" id="{B08B72E1-25D2-21EC-11D7-C63AF14A42CF}"/>
              </a:ext>
            </a:extLst>
          </p:cNvPr>
          <p:cNvGrpSpPr/>
          <p:nvPr/>
        </p:nvGrpSpPr>
        <p:grpSpPr>
          <a:xfrm>
            <a:off x="478001" y="2232009"/>
            <a:ext cx="11231758" cy="619200"/>
            <a:chOff x="500861" y="2211530"/>
            <a:chExt cx="11190277" cy="619200"/>
          </a:xfrm>
        </p:grpSpPr>
        <p:sp>
          <p:nvSpPr>
            <p:cNvPr id="56" name="Rectangle 55">
              <a:extLst>
                <a:ext uri="{FF2B5EF4-FFF2-40B4-BE49-F238E27FC236}">
                  <a16:creationId xmlns:a16="http://schemas.microsoft.com/office/drawing/2014/main" id="{2100B4BB-F7A9-D90B-3223-35C928DDA110}"/>
                </a:ext>
              </a:extLst>
            </p:cNvPr>
            <p:cNvSpPr/>
            <p:nvPr/>
          </p:nvSpPr>
          <p:spPr>
            <a:xfrm>
              <a:off x="600073" y="2211530"/>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b="1" dirty="0">
                  <a:solidFill>
                    <a:srgbClr val="70578B"/>
                  </a:solidFill>
                </a:rPr>
                <a:t>Overdreven mental anstrengelse: </a:t>
              </a:r>
              <a:r>
                <a:rPr lang="da-DK" sz="1300" dirty="0">
                  <a:solidFill>
                    <a:schemeClr val="tx1">
                      <a:lumMod val="65000"/>
                      <a:lumOff val="35000"/>
                    </a:schemeClr>
                  </a:solidFill>
                </a:rPr>
                <a:t>For at holde fokus på opgaver og organisere livet bruger voksne med ADHD ofte mere mental energi, hvilket resulterer i hurtigere udmattelse. </a:t>
              </a:r>
            </a:p>
          </p:txBody>
        </p:sp>
        <p:sp>
          <p:nvSpPr>
            <p:cNvPr id="58" name="Rectangle 57">
              <a:extLst>
                <a:ext uri="{FF2B5EF4-FFF2-40B4-BE49-F238E27FC236}">
                  <a16:creationId xmlns:a16="http://schemas.microsoft.com/office/drawing/2014/main" id="{0DBEB93C-4AF7-821B-69B9-59AE09E0EC55}"/>
                </a:ext>
              </a:extLst>
            </p:cNvPr>
            <p:cNvSpPr/>
            <p:nvPr/>
          </p:nvSpPr>
          <p:spPr>
            <a:xfrm>
              <a:off x="500861" y="2211530"/>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4" name="Group 83">
            <a:extLst>
              <a:ext uri="{FF2B5EF4-FFF2-40B4-BE49-F238E27FC236}">
                <a16:creationId xmlns:a16="http://schemas.microsoft.com/office/drawing/2014/main" id="{365B934C-DEFD-FF3F-B418-7CB985864689}"/>
              </a:ext>
            </a:extLst>
          </p:cNvPr>
          <p:cNvGrpSpPr/>
          <p:nvPr/>
        </p:nvGrpSpPr>
        <p:grpSpPr>
          <a:xfrm>
            <a:off x="478001" y="4637025"/>
            <a:ext cx="7443714" cy="619200"/>
            <a:chOff x="500861" y="4555110"/>
            <a:chExt cx="7416223" cy="619200"/>
          </a:xfrm>
        </p:grpSpPr>
        <p:sp>
          <p:nvSpPr>
            <p:cNvPr id="41" name="Rectangle 40">
              <a:extLst>
                <a:ext uri="{FF2B5EF4-FFF2-40B4-BE49-F238E27FC236}">
                  <a16:creationId xmlns:a16="http://schemas.microsoft.com/office/drawing/2014/main" id="{C3222179-3710-07D7-985E-1119FEDE6815}"/>
                </a:ext>
              </a:extLst>
            </p:cNvPr>
            <p:cNvSpPr/>
            <p:nvPr/>
          </p:nvSpPr>
          <p:spPr>
            <a:xfrm>
              <a:off x="600073" y="4555110"/>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b="1" dirty="0">
                  <a:solidFill>
                    <a:srgbClr val="70578B"/>
                  </a:solidFill>
                </a:rPr>
                <a:t>Høje krav og manglende energi: </a:t>
              </a:r>
              <a:r>
                <a:rPr lang="da-DK" sz="1300" spc="-30" dirty="0">
                  <a:solidFill>
                    <a:schemeClr val="tx1">
                      <a:lumMod val="65000"/>
                      <a:lumOff val="35000"/>
                    </a:schemeClr>
                  </a:solidFill>
                </a:rPr>
                <a:t>De konstante krav i hverdagen (arbejde, sociale forpligtelser) kan være svære at håndtere og skabe en følelse af konstant mental og fysisk træthed.</a:t>
              </a:r>
            </a:p>
          </p:txBody>
        </p:sp>
        <p:sp>
          <p:nvSpPr>
            <p:cNvPr id="42" name="Rectangle 41">
              <a:extLst>
                <a:ext uri="{FF2B5EF4-FFF2-40B4-BE49-F238E27FC236}">
                  <a16:creationId xmlns:a16="http://schemas.microsoft.com/office/drawing/2014/main" id="{4278D2C9-A3B2-206F-8C3F-93C5D123E74A}"/>
                </a:ext>
              </a:extLst>
            </p:cNvPr>
            <p:cNvSpPr/>
            <p:nvPr/>
          </p:nvSpPr>
          <p:spPr>
            <a:xfrm>
              <a:off x="500861" y="4555110"/>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5" name="Group 84">
            <a:extLst>
              <a:ext uri="{FF2B5EF4-FFF2-40B4-BE49-F238E27FC236}">
                <a16:creationId xmlns:a16="http://schemas.microsoft.com/office/drawing/2014/main" id="{EA9DBEE1-4F58-5BC9-3EED-D80CD9AAD955}"/>
              </a:ext>
            </a:extLst>
          </p:cNvPr>
          <p:cNvGrpSpPr/>
          <p:nvPr/>
        </p:nvGrpSpPr>
        <p:grpSpPr>
          <a:xfrm>
            <a:off x="478001" y="5438699"/>
            <a:ext cx="7443716" cy="619200"/>
            <a:chOff x="500861" y="5336304"/>
            <a:chExt cx="7416225" cy="619200"/>
          </a:xfrm>
        </p:grpSpPr>
        <p:sp>
          <p:nvSpPr>
            <p:cNvPr id="60" name="Rectangle 59">
              <a:extLst>
                <a:ext uri="{FF2B5EF4-FFF2-40B4-BE49-F238E27FC236}">
                  <a16:creationId xmlns:a16="http://schemas.microsoft.com/office/drawing/2014/main" id="{03B3EE57-4E07-CEA1-3AB9-4319AF7322DB}"/>
                </a:ext>
              </a:extLst>
            </p:cNvPr>
            <p:cNvSpPr/>
            <p:nvPr/>
          </p:nvSpPr>
          <p:spPr>
            <a:xfrm>
              <a:off x="600074" y="5336304"/>
              <a:ext cx="7317012"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b="1" dirty="0">
                  <a:solidFill>
                    <a:srgbClr val="70578B"/>
                  </a:solidFill>
                </a:rPr>
                <a:t>Emotionel belastning: </a:t>
              </a:r>
              <a:r>
                <a:rPr lang="da-DK" sz="1300" dirty="0">
                  <a:solidFill>
                    <a:schemeClr val="tx1">
                      <a:lumMod val="65000"/>
                      <a:lumOff val="35000"/>
                    </a:schemeClr>
                  </a:solidFill>
                </a:rPr>
                <a:t>Impulsivitet og følelsesmæssig reaktivitet kan føre til ekstra stress og følelsesmæssig udmattelse, hvilket bidrager til træthed. </a:t>
              </a:r>
            </a:p>
          </p:txBody>
        </p:sp>
        <p:sp>
          <p:nvSpPr>
            <p:cNvPr id="61" name="Rectangle 60">
              <a:extLst>
                <a:ext uri="{FF2B5EF4-FFF2-40B4-BE49-F238E27FC236}">
                  <a16:creationId xmlns:a16="http://schemas.microsoft.com/office/drawing/2014/main" id="{0228FA39-1FE2-9B8C-AF9E-60823FB10392}"/>
                </a:ext>
              </a:extLst>
            </p:cNvPr>
            <p:cNvSpPr/>
            <p:nvPr/>
          </p:nvSpPr>
          <p:spPr>
            <a:xfrm>
              <a:off x="500861" y="5336304"/>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grpSp>
        <p:nvGrpSpPr>
          <p:cNvPr id="82" name="Group 81">
            <a:extLst>
              <a:ext uri="{FF2B5EF4-FFF2-40B4-BE49-F238E27FC236}">
                <a16:creationId xmlns:a16="http://schemas.microsoft.com/office/drawing/2014/main" id="{F83D7997-9781-BAAE-19FE-661A7DEAA8DA}"/>
              </a:ext>
            </a:extLst>
          </p:cNvPr>
          <p:cNvGrpSpPr/>
          <p:nvPr/>
        </p:nvGrpSpPr>
        <p:grpSpPr>
          <a:xfrm>
            <a:off x="478001" y="3033681"/>
            <a:ext cx="11231758" cy="619200"/>
            <a:chOff x="500861" y="2992724"/>
            <a:chExt cx="11190277" cy="619200"/>
          </a:xfrm>
        </p:grpSpPr>
        <p:sp>
          <p:nvSpPr>
            <p:cNvPr id="16" name="Rectangle 15">
              <a:extLst>
                <a:ext uri="{FF2B5EF4-FFF2-40B4-BE49-F238E27FC236}">
                  <a16:creationId xmlns:a16="http://schemas.microsoft.com/office/drawing/2014/main" id="{50B6750E-FBC6-F47B-E1E2-DFF4B8E690B8}"/>
                </a:ext>
              </a:extLst>
            </p:cNvPr>
            <p:cNvSpPr/>
            <p:nvPr/>
          </p:nvSpPr>
          <p:spPr>
            <a:xfrm>
              <a:off x="600073" y="2992724"/>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b="1" dirty="0">
                  <a:solidFill>
                    <a:srgbClr val="70578B"/>
                  </a:solidFill>
                </a:rPr>
                <a:t>Cirkulær træthed: </a:t>
              </a:r>
              <a:r>
                <a:rPr lang="da-DK" sz="1300" dirty="0">
                  <a:solidFill>
                    <a:schemeClr val="tx1">
                      <a:lumMod val="65000"/>
                      <a:lumOff val="35000"/>
                    </a:schemeClr>
                  </a:solidFill>
                </a:rPr>
                <a:t>Søvnforstyrrelser og konstant mental anstrengelse kan skabe en ond cirkel, hvor træthed forværrer ADHD-symptomerne, som så igen forårsager yderligere træthed</a:t>
              </a:r>
            </a:p>
          </p:txBody>
        </p:sp>
        <p:sp>
          <p:nvSpPr>
            <p:cNvPr id="17" name="Rectangle 16">
              <a:extLst>
                <a:ext uri="{FF2B5EF4-FFF2-40B4-BE49-F238E27FC236}">
                  <a16:creationId xmlns:a16="http://schemas.microsoft.com/office/drawing/2014/main" id="{F977E5EB-62C6-4A4C-55D0-006647CD5896}"/>
                </a:ext>
              </a:extLst>
            </p:cNvPr>
            <p:cNvSpPr/>
            <p:nvPr/>
          </p:nvSpPr>
          <p:spPr>
            <a:xfrm>
              <a:off x="500861" y="2992724"/>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Segoe UI" panose="020B0502040204020203" pitchFamily="34" charset="0"/>
                <a:cs typeface="Segoe UI" panose="020B0502040204020203" pitchFamily="34" charset="0"/>
              </a:endParaRPr>
            </a:p>
          </p:txBody>
        </p:sp>
      </p:grpSp>
      <p:cxnSp>
        <p:nvCxnSpPr>
          <p:cNvPr id="4" name="Straight Connector 3">
            <a:extLst>
              <a:ext uri="{FF2B5EF4-FFF2-40B4-BE49-F238E27FC236}">
                <a16:creationId xmlns:a16="http://schemas.microsoft.com/office/drawing/2014/main" id="{259FAAD6-95CC-29E5-77FE-1F962D56FF4B}"/>
              </a:ext>
            </a:extLst>
          </p:cNvPr>
          <p:cNvCxnSpPr>
            <a:cxnSpLocks/>
          </p:cNvCxnSpPr>
          <p:nvPr/>
        </p:nvCxnSpPr>
        <p:spPr>
          <a:xfrm>
            <a:off x="478001" y="2140773"/>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28CE32C-C89F-944E-2362-DB1A08C8BB6D}"/>
              </a:ext>
            </a:extLst>
          </p:cNvPr>
          <p:cNvCxnSpPr>
            <a:cxnSpLocks/>
          </p:cNvCxnSpPr>
          <p:nvPr/>
        </p:nvCxnSpPr>
        <p:spPr>
          <a:xfrm>
            <a:off x="478001" y="2942445"/>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9E27274-AE95-9B5F-35A1-41D7EDCCB3EF}"/>
              </a:ext>
            </a:extLst>
          </p:cNvPr>
          <p:cNvCxnSpPr>
            <a:cxnSpLocks/>
          </p:cNvCxnSpPr>
          <p:nvPr/>
        </p:nvCxnSpPr>
        <p:spPr>
          <a:xfrm>
            <a:off x="478001" y="3744117"/>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F18C3EC8-B041-66CD-E944-04FB4C40207D}"/>
              </a:ext>
            </a:extLst>
          </p:cNvPr>
          <p:cNvCxnSpPr>
            <a:cxnSpLocks/>
          </p:cNvCxnSpPr>
          <p:nvPr/>
        </p:nvCxnSpPr>
        <p:spPr>
          <a:xfrm>
            <a:off x="478001" y="4545789"/>
            <a:ext cx="7284874"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C5862F2-DF88-1ECC-63A3-84B7518F6584}"/>
              </a:ext>
            </a:extLst>
          </p:cNvPr>
          <p:cNvCxnSpPr>
            <a:cxnSpLocks/>
          </p:cNvCxnSpPr>
          <p:nvPr/>
        </p:nvCxnSpPr>
        <p:spPr>
          <a:xfrm>
            <a:off x="478001" y="5347461"/>
            <a:ext cx="7284874"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35A2AA4-86B2-8D7D-D1FA-96619C9151BE}"/>
              </a:ext>
            </a:extLst>
          </p:cNvPr>
          <p:cNvSpPr txBox="1"/>
          <p:nvPr/>
        </p:nvSpPr>
        <p:spPr>
          <a:xfrm>
            <a:off x="478001" y="6056918"/>
            <a:ext cx="9707990" cy="846386"/>
          </a:xfrm>
          <a:prstGeom prst="rect">
            <a:avLst/>
          </a:prstGeom>
          <a:noFill/>
        </p:spPr>
        <p:txBody>
          <a:bodyPr wrap="square">
            <a:spAutoFit/>
          </a:bodyPr>
          <a:lstStyle/>
          <a:p>
            <a:pPr>
              <a:buNone/>
            </a:pPr>
            <a:r>
              <a:rPr lang="da-DK" sz="700" dirty="0"/>
              <a:t>Kilder:</a:t>
            </a:r>
            <a:r>
              <a:rPr lang="da-DK" sz="700" i="1" dirty="0"/>
              <a:t> </a:t>
            </a:r>
            <a:r>
              <a:rPr lang="en-US" sz="700" dirty="0"/>
              <a:t>1. Corkum, P., &amp; </a:t>
            </a:r>
            <a:r>
              <a:rPr lang="en-US" sz="700" dirty="0" err="1"/>
              <a:t>Moldofsky</a:t>
            </a:r>
            <a:r>
              <a:rPr lang="en-US" sz="700" dirty="0"/>
              <a:t>, H. (1995). Sleep problems in children with attention-deficit/hyperactivity disorder. </a:t>
            </a:r>
            <a:r>
              <a:rPr lang="en-US" sz="700" i="1" dirty="0"/>
              <a:t>Journal of the American Academy of Child and Adolescent Psychiatry, 34</a:t>
            </a:r>
            <a:r>
              <a:rPr lang="en-US" sz="700" dirty="0"/>
              <a:t>(4), 537–547. </a:t>
            </a:r>
            <a:r>
              <a:rPr lang="en-US" sz="700" dirty="0">
                <a:hlinkClick r:id="rId4"/>
              </a:rPr>
              <a:t>https://doi.org/10.1097/00004583-199504000-00009</a:t>
            </a:r>
            <a:r>
              <a:rPr lang="en-US" sz="700" dirty="0"/>
              <a:t>  2. Biederman et al   E. (2004). </a:t>
            </a:r>
            <a:r>
              <a:rPr lang="en-US" sz="700" i="1" dirty="0"/>
              <a:t>Gender effects on attention-deficit/hyperactivity disorder in adults: The importance of subtypes</a:t>
            </a:r>
            <a:r>
              <a:rPr lang="en-US" sz="700" dirty="0"/>
              <a:t>. Biological Psychiatry, 57(8), 819–824. </a:t>
            </a:r>
            <a:r>
              <a:rPr lang="en-US" sz="700" dirty="0">
                <a:hlinkClick r:id="rId5"/>
              </a:rPr>
              <a:t>https://doi.org/10.1016/j.biopsych.2003.12.003 3</a:t>
            </a:r>
            <a:r>
              <a:rPr lang="en-US" sz="700" dirty="0"/>
              <a:t>.  3. Faraone et al (2006). The age-dependent decline of attention-deficit/hyperactivity disorder: A meta-analysis of follow-up studies. </a:t>
            </a:r>
            <a:r>
              <a:rPr lang="en-US" sz="700" i="1" dirty="0"/>
              <a:t>Psychological Medicine, 36</a:t>
            </a:r>
            <a:r>
              <a:rPr lang="en-US" sz="700" dirty="0"/>
              <a:t>(2), 159–165. </a:t>
            </a:r>
            <a:r>
              <a:rPr lang="en-US" sz="700" dirty="0">
                <a:hlinkClick r:id="rId6"/>
              </a:rPr>
              <a:t>https://doi.org/10.1017/S003329170500471X</a:t>
            </a:r>
            <a:r>
              <a:rPr lang="en-US" sz="700" dirty="0"/>
              <a:t>  4. </a:t>
            </a:r>
            <a:r>
              <a:rPr lang="en-US" sz="700" dirty="0" err="1"/>
              <a:t>Kooij</a:t>
            </a:r>
            <a:r>
              <a:rPr lang="en-US" sz="700" dirty="0"/>
              <a:t>, S et al  (2010). European consensus statement on diagnosis and treatment of adult ADHD: The European Network Adult ADHD. </a:t>
            </a:r>
            <a:r>
              <a:rPr lang="en-US" sz="700" i="1" dirty="0"/>
              <a:t>BMC Psychiatry, 10</a:t>
            </a:r>
            <a:r>
              <a:rPr lang="en-US" sz="700" dirty="0"/>
              <a:t>, 67. </a:t>
            </a:r>
            <a:r>
              <a:rPr lang="en-US" sz="700" dirty="0">
                <a:hlinkClick r:id="rId7"/>
              </a:rPr>
              <a:t>https://doi.org/10.1186/1471-244X-10-67</a:t>
            </a:r>
            <a:r>
              <a:rPr lang="en-US" sz="700" dirty="0"/>
              <a:t>(  5. Asherson, P. (2012). </a:t>
            </a:r>
            <a:r>
              <a:rPr lang="en-US" sz="700" i="1" dirty="0"/>
              <a:t>Adult attention-deficit hyperactivity disorder: Key conceptual issues</a:t>
            </a:r>
            <a:r>
              <a:rPr lang="en-US" sz="700" dirty="0"/>
              <a:t>. </a:t>
            </a:r>
            <a:r>
              <a:rPr lang="en-US" sz="700" i="1" dirty="0"/>
              <a:t>The Lancet Psychiatry, 3</a:t>
            </a:r>
            <a:r>
              <a:rPr lang="en-US" sz="700" dirty="0"/>
              <a:t>(6), 1–2. </a:t>
            </a:r>
            <a:r>
              <a:rPr lang="en-US" sz="700" dirty="0">
                <a:hlinkClick r:id="rId8"/>
              </a:rPr>
              <a:t>https://doi.org/10.1016/S2215-0366(16)30013-0</a:t>
            </a:r>
            <a:r>
              <a:rPr lang="en-US" sz="700" dirty="0"/>
              <a:t> 6. Fuld reference til </a:t>
            </a:r>
            <a:r>
              <a:rPr lang="en-US" sz="700" dirty="0" err="1"/>
              <a:t>referencelisten:Barkley</a:t>
            </a:r>
            <a:r>
              <a:rPr lang="en-US" sz="700" dirty="0"/>
              <a:t>, R. A. (2006). ADHD: A handbook for diagnosis and treatment (3rd ed.). Guilford Press. https://www.guilford.com/books/ADHD/Russell-Barkley/9781462542550</a:t>
            </a:r>
          </a:p>
          <a:p>
            <a:pPr lvl="1"/>
            <a:r>
              <a:rPr lang="da-DK" sz="700" i="1" dirty="0"/>
              <a:t> </a:t>
            </a:r>
          </a:p>
        </p:txBody>
      </p:sp>
    </p:spTree>
    <p:extLst>
      <p:ext uri="{BB962C8B-B14F-4D97-AF65-F5344CB8AC3E}">
        <p14:creationId xmlns:p14="http://schemas.microsoft.com/office/powerpoint/2010/main" val="1022356316"/>
      </p:ext>
    </p:extLst>
  </p:cSld>
  <p:clrMapOvr>
    <a:masterClrMapping/>
  </p:clrMapOvr>
  <p:transition spd="slow">
    <p:push dir="u"/>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63787-791F-0F7B-0308-CB7A4E8E428F}"/>
            </a:ext>
          </a:extLst>
        </p:cNvPr>
        <p:cNvGrpSpPr/>
        <p:nvPr/>
      </p:nvGrpSpPr>
      <p:grpSpPr>
        <a:xfrm>
          <a:off x="0" y="0"/>
          <a:ext cx="0" cy="0"/>
          <a:chOff x="0" y="0"/>
          <a:chExt cx="0" cy="0"/>
        </a:xfrm>
      </p:grpSpPr>
      <p:sp>
        <p:nvSpPr>
          <p:cNvPr id="34" name="Rectangle 10">
            <a:extLst>
              <a:ext uri="{FF2B5EF4-FFF2-40B4-BE49-F238E27FC236}">
                <a16:creationId xmlns:a16="http://schemas.microsoft.com/office/drawing/2014/main" id="{2D363AB6-D33F-C3BD-6D8E-16E7656A700E}"/>
              </a:ext>
            </a:extLst>
          </p:cNvPr>
          <p:cNvSpPr/>
          <p:nvPr/>
        </p:nvSpPr>
        <p:spPr>
          <a:xfrm>
            <a:off x="495299" y="2546186"/>
            <a:ext cx="5642814" cy="119136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5" name="Rectangle 10">
            <a:extLst>
              <a:ext uri="{FF2B5EF4-FFF2-40B4-BE49-F238E27FC236}">
                <a16:creationId xmlns:a16="http://schemas.microsoft.com/office/drawing/2014/main" id="{AE834B6C-E498-E467-07C2-C509FE39FB9C}"/>
              </a:ext>
            </a:extLst>
          </p:cNvPr>
          <p:cNvSpPr/>
          <p:nvPr/>
        </p:nvSpPr>
        <p:spPr>
          <a:xfrm>
            <a:off x="495299" y="4866540"/>
            <a:ext cx="5642814" cy="1191360"/>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Rectangle 10">
            <a:extLst>
              <a:ext uri="{FF2B5EF4-FFF2-40B4-BE49-F238E27FC236}">
                <a16:creationId xmlns:a16="http://schemas.microsoft.com/office/drawing/2014/main" id="{2DEAE5E5-BAB7-F29E-31D6-7046CBAB76A6}"/>
              </a:ext>
            </a:extLst>
          </p:cNvPr>
          <p:cNvSpPr/>
          <p:nvPr/>
        </p:nvSpPr>
        <p:spPr>
          <a:xfrm>
            <a:off x="6096000" y="1333500"/>
            <a:ext cx="6096001" cy="47244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Rectangle 10">
            <a:extLst>
              <a:ext uri="{FF2B5EF4-FFF2-40B4-BE49-F238E27FC236}">
                <a16:creationId xmlns:a16="http://schemas.microsoft.com/office/drawing/2014/main" id="{F8B50C37-0AA1-F0F3-C411-153473AF1E3B}"/>
              </a:ext>
            </a:extLst>
          </p:cNvPr>
          <p:cNvSpPr/>
          <p:nvPr/>
        </p:nvSpPr>
        <p:spPr>
          <a:xfrm>
            <a:off x="7248522" y="1333500"/>
            <a:ext cx="4943479" cy="472440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E426E80F-411D-F50B-EF31-894ECC54F9B7}"/>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rPr>
              <a:t>Imposter Syndrom ved ADHD</a:t>
            </a:r>
            <a:endParaRPr lang="da-DK" sz="3600" baseline="30000" dirty="0">
              <a:solidFill>
                <a:srgbClr val="644D79"/>
              </a:solidFill>
            </a:endParaRPr>
          </a:p>
        </p:txBody>
      </p:sp>
      <p:sp>
        <p:nvSpPr>
          <p:cNvPr id="18" name="Rectangle 17">
            <a:extLst>
              <a:ext uri="{FF2B5EF4-FFF2-40B4-BE49-F238E27FC236}">
                <a16:creationId xmlns:a16="http://schemas.microsoft.com/office/drawing/2014/main" id="{45BC7F3C-A06C-0CBF-628B-62B3AE46A9FD}"/>
              </a:ext>
            </a:extLst>
          </p:cNvPr>
          <p:cNvSpPr/>
          <p:nvPr/>
        </p:nvSpPr>
        <p:spPr>
          <a:xfrm>
            <a:off x="500861" y="1324770"/>
            <a:ext cx="4933577" cy="1090146"/>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buFont typeface="Arial" panose="020B0604020202020204" pitchFamily="34" charset="0"/>
              <a:buNone/>
            </a:pPr>
            <a:r>
              <a:rPr lang="da-DK" sz="1400" b="1" dirty="0">
                <a:solidFill>
                  <a:srgbClr val="70578B"/>
                </a:solidFill>
              </a:rPr>
              <a:t>KERNEPROBLEMATIK</a:t>
            </a:r>
            <a:r>
              <a:rPr lang="da-DK" sz="1400" b="1" dirty="0">
                <a:solidFill>
                  <a:schemeClr val="dk1"/>
                </a:solidFill>
              </a:rPr>
              <a:t>:</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Følelse af at "snyde" eller "fake" sig igennem</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Manglende tro på egne evner</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Frygt for at blive "afsløret“</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Tilskriver succes til held frem for evner</a:t>
            </a:r>
          </a:p>
        </p:txBody>
      </p:sp>
      <p:sp>
        <p:nvSpPr>
          <p:cNvPr id="38" name="Rectangle 37">
            <a:extLst>
              <a:ext uri="{FF2B5EF4-FFF2-40B4-BE49-F238E27FC236}">
                <a16:creationId xmlns:a16="http://schemas.microsoft.com/office/drawing/2014/main" id="{113AFCAA-1F10-53D5-A01F-5B356AC1E369}"/>
              </a:ext>
            </a:extLst>
          </p:cNvPr>
          <p:cNvSpPr/>
          <p:nvPr/>
        </p:nvSpPr>
        <p:spPr>
          <a:xfrm>
            <a:off x="500861" y="2661635"/>
            <a:ext cx="4580425" cy="960462"/>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pPr>
            <a:r>
              <a:rPr lang="da-DK" sz="1400" b="1" dirty="0">
                <a:solidFill>
                  <a:schemeClr val="bg1"/>
                </a:solidFill>
              </a:rPr>
              <a:t>UDLØSENDE FAKTORER VED ADHD:</a:t>
            </a:r>
          </a:p>
          <a:p>
            <a:pPr marL="182880" indent="-182880">
              <a:buClr>
                <a:schemeClr val="bg1"/>
              </a:buClr>
              <a:buSzPts val="1100"/>
              <a:buFont typeface="Arial" panose="020B0604020202020204" pitchFamily="34" charset="0"/>
              <a:buChar char="•"/>
            </a:pPr>
            <a:r>
              <a:rPr lang="da-DK" sz="1250" dirty="0">
                <a:solidFill>
                  <a:schemeClr val="bg1"/>
                </a:solidFill>
              </a:rPr>
              <a:t>Uforudsigelig præstation</a:t>
            </a:r>
          </a:p>
          <a:p>
            <a:pPr marL="182880" indent="-182880">
              <a:buClr>
                <a:schemeClr val="bg1"/>
              </a:buClr>
              <a:buSzPts val="1100"/>
              <a:buFont typeface="Arial" panose="020B0604020202020204" pitchFamily="34" charset="0"/>
              <a:buChar char="•"/>
            </a:pPr>
            <a:r>
              <a:rPr lang="da-DK" sz="1250" dirty="0">
                <a:solidFill>
                  <a:schemeClr val="bg1"/>
                </a:solidFill>
              </a:rPr>
              <a:t>Nogle dage høj funktionsevne</a:t>
            </a:r>
          </a:p>
          <a:p>
            <a:pPr marL="182880" indent="-182880">
              <a:buClr>
                <a:schemeClr val="bg1"/>
              </a:buClr>
              <a:buSzPts val="1100"/>
              <a:buFont typeface="Arial" panose="020B0604020202020204" pitchFamily="34" charset="0"/>
              <a:buChar char="•"/>
            </a:pPr>
            <a:r>
              <a:rPr lang="da-DK" sz="1250" dirty="0">
                <a:solidFill>
                  <a:schemeClr val="bg1"/>
                </a:solidFill>
              </a:rPr>
              <a:t>Andre dage udfordringer med basale opgaver</a:t>
            </a:r>
          </a:p>
        </p:txBody>
      </p:sp>
      <p:sp>
        <p:nvSpPr>
          <p:cNvPr id="54" name="Rectangle 53">
            <a:extLst>
              <a:ext uri="{FF2B5EF4-FFF2-40B4-BE49-F238E27FC236}">
                <a16:creationId xmlns:a16="http://schemas.microsoft.com/office/drawing/2014/main" id="{287B4BDB-550A-F2AD-0EF9-795B15E65DDA}"/>
              </a:ext>
            </a:extLst>
          </p:cNvPr>
          <p:cNvSpPr/>
          <p:nvPr/>
        </p:nvSpPr>
        <p:spPr>
          <a:xfrm>
            <a:off x="500861" y="3868530"/>
            <a:ext cx="5281022" cy="859627"/>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pPr>
            <a:r>
              <a:rPr lang="da-DK" sz="1400" b="1" dirty="0">
                <a:solidFill>
                  <a:srgbClr val="70578B"/>
                </a:solidFill>
              </a:rPr>
              <a:t>KOMPENSATIONSSTRATEGIER:</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Overkompenserer</a:t>
            </a:r>
          </a:p>
          <a:p>
            <a:pPr marL="182880" indent="-182880">
              <a:buClr>
                <a:srgbClr val="70578B"/>
              </a:buClr>
              <a:buSzPts val="1100"/>
              <a:buFont typeface="Arial" panose="020B0604020202020204" pitchFamily="34" charset="0"/>
              <a:buChar char="•"/>
            </a:pPr>
            <a:r>
              <a:rPr lang="da-DK" sz="1250" dirty="0">
                <a:solidFill>
                  <a:schemeClr val="tx1">
                    <a:lumMod val="65000"/>
                    <a:lumOff val="35000"/>
                  </a:schemeClr>
                </a:solidFill>
              </a:rPr>
              <a:t>Skjuler ADHD-relaterede udfordringer</a:t>
            </a:r>
          </a:p>
        </p:txBody>
      </p:sp>
      <p:sp>
        <p:nvSpPr>
          <p:cNvPr id="62" name="Rectangle 61">
            <a:extLst>
              <a:ext uri="{FF2B5EF4-FFF2-40B4-BE49-F238E27FC236}">
                <a16:creationId xmlns:a16="http://schemas.microsoft.com/office/drawing/2014/main" id="{733BCEF4-0D8F-D74B-0827-E8C3E4857BDD}"/>
              </a:ext>
            </a:extLst>
          </p:cNvPr>
          <p:cNvSpPr/>
          <p:nvPr/>
        </p:nvSpPr>
        <p:spPr>
          <a:xfrm>
            <a:off x="500861" y="4916788"/>
            <a:ext cx="4933577" cy="1090864"/>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80000" tIns="0" rIns="182880" bIns="0" rtlCol="0" anchor="ctr"/>
          <a:lstStyle/>
          <a:p>
            <a:pPr>
              <a:spcAft>
                <a:spcPts val="400"/>
              </a:spcAft>
              <a:buFont typeface="Arial" panose="020B0604020202020204" pitchFamily="34" charset="0"/>
              <a:buNone/>
            </a:pPr>
            <a:r>
              <a:rPr lang="da-DK" sz="1400" b="1" dirty="0">
                <a:solidFill>
                  <a:schemeClr val="bg1"/>
                </a:solidFill>
              </a:rPr>
              <a:t>KONSEKVENSER:</a:t>
            </a:r>
          </a:p>
          <a:p>
            <a:pPr marL="182880" indent="-182880">
              <a:buClr>
                <a:schemeClr val="bg1"/>
              </a:buClr>
              <a:buSzPts val="1100"/>
              <a:buFont typeface="Arial" panose="020B0604020202020204" pitchFamily="34" charset="0"/>
              <a:buChar char="•"/>
            </a:pPr>
            <a:r>
              <a:rPr lang="da-DK" sz="1250" dirty="0">
                <a:solidFill>
                  <a:schemeClr val="bg1"/>
                </a:solidFill>
              </a:rPr>
              <a:t>Overarbejde for at "bevise sit værd“</a:t>
            </a:r>
          </a:p>
          <a:p>
            <a:pPr marL="182880" indent="-182880">
              <a:buClr>
                <a:schemeClr val="bg1"/>
              </a:buClr>
              <a:buSzPts val="1100"/>
              <a:buFont typeface="Arial" panose="020B0604020202020204" pitchFamily="34" charset="0"/>
              <a:buChar char="•"/>
            </a:pPr>
            <a:r>
              <a:rPr lang="da-DK" sz="1250" dirty="0">
                <a:solidFill>
                  <a:schemeClr val="bg1"/>
                </a:solidFill>
              </a:rPr>
              <a:t>Svært ved at tage imod ros</a:t>
            </a:r>
          </a:p>
          <a:p>
            <a:pPr marL="182880" indent="-182880">
              <a:buClr>
                <a:schemeClr val="bg1"/>
              </a:buClr>
              <a:buSzPts val="1100"/>
              <a:buFont typeface="Arial" panose="020B0604020202020204" pitchFamily="34" charset="0"/>
              <a:buChar char="•"/>
            </a:pPr>
            <a:r>
              <a:rPr lang="da-DK" sz="1250" dirty="0">
                <a:solidFill>
                  <a:schemeClr val="bg1"/>
                </a:solidFill>
              </a:rPr>
              <a:t>Undgår nye udfordringer</a:t>
            </a:r>
          </a:p>
          <a:p>
            <a:pPr marL="182880" indent="-182880">
              <a:buClr>
                <a:schemeClr val="bg1"/>
              </a:buClr>
              <a:buSzPts val="1100"/>
              <a:buFont typeface="Arial" panose="020B0604020202020204" pitchFamily="34" charset="0"/>
              <a:buChar char="•"/>
            </a:pPr>
            <a:r>
              <a:rPr lang="da-DK" sz="1250" dirty="0">
                <a:solidFill>
                  <a:schemeClr val="bg1"/>
                </a:solidFill>
              </a:rPr>
              <a:t>Stress og udbrændthed</a:t>
            </a:r>
          </a:p>
        </p:txBody>
      </p:sp>
      <p:pic>
        <p:nvPicPr>
          <p:cNvPr id="29" name="Billede 5" descr="Et billede, der indeholder skitse, Stregtegning, tegning, illustration/afbildning&#10;&#10;Indhold genereret af kunstig intelligens kan være forkert.">
            <a:extLst>
              <a:ext uri="{FF2B5EF4-FFF2-40B4-BE49-F238E27FC236}">
                <a16:creationId xmlns:a16="http://schemas.microsoft.com/office/drawing/2014/main" id="{5D423799-DA40-5C15-ABF7-6C419614B19F}"/>
              </a:ext>
            </a:extLst>
          </p:cNvPr>
          <p:cNvPicPr>
            <a:picLocks noChangeAspect="1"/>
          </p:cNvPicPr>
          <p:nvPr/>
        </p:nvPicPr>
        <p:blipFill>
          <a:blip r:embed="rId3" cstate="screen">
            <a:duotone>
              <a:srgbClr val="8064A2">
                <a:shade val="45000"/>
                <a:satMod val="135000"/>
              </a:srgbClr>
              <a:prstClr val="white"/>
            </a:duotone>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6047089" y="1828110"/>
            <a:ext cx="5656999" cy="4533584"/>
          </a:xfrm>
          <a:prstGeom prst="rect">
            <a:avLst/>
          </a:prstGeom>
        </p:spPr>
      </p:pic>
      <p:grpSp>
        <p:nvGrpSpPr>
          <p:cNvPr id="43" name="Group 42">
            <a:extLst>
              <a:ext uri="{FF2B5EF4-FFF2-40B4-BE49-F238E27FC236}">
                <a16:creationId xmlns:a16="http://schemas.microsoft.com/office/drawing/2014/main" id="{505E3881-ADCB-3419-DC81-115A1AD0155E}"/>
              </a:ext>
            </a:extLst>
          </p:cNvPr>
          <p:cNvGrpSpPr/>
          <p:nvPr/>
        </p:nvGrpSpPr>
        <p:grpSpPr>
          <a:xfrm rot="5400000" flipH="1">
            <a:off x="5899079" y="1689041"/>
            <a:ext cx="361692" cy="361692"/>
            <a:chOff x="3111431" y="1413967"/>
            <a:chExt cx="304417" cy="304417"/>
          </a:xfrm>
        </p:grpSpPr>
        <p:sp>
          <p:nvSpPr>
            <p:cNvPr id="44" name="Oval 43">
              <a:extLst>
                <a:ext uri="{FF2B5EF4-FFF2-40B4-BE49-F238E27FC236}">
                  <a16:creationId xmlns:a16="http://schemas.microsoft.com/office/drawing/2014/main" id="{270CB81D-B541-A920-0009-82C821B4256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F14121F3-CE73-4BD9-07B9-CF242C5F97FC}"/>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F4EA38C9-B842-5BBA-1CE6-C6B540EFFBC7}"/>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B6D6EB8D-0405-355F-3357-0065DC985433}"/>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7" name="Group 6">
            <a:extLst>
              <a:ext uri="{FF2B5EF4-FFF2-40B4-BE49-F238E27FC236}">
                <a16:creationId xmlns:a16="http://schemas.microsoft.com/office/drawing/2014/main" id="{0BC9AD85-BC53-76BE-82D1-51A334B1CCF4}"/>
              </a:ext>
            </a:extLst>
          </p:cNvPr>
          <p:cNvGrpSpPr/>
          <p:nvPr/>
        </p:nvGrpSpPr>
        <p:grpSpPr>
          <a:xfrm rot="5400000" flipH="1">
            <a:off x="5899079" y="2961064"/>
            <a:ext cx="361692" cy="361692"/>
            <a:chOff x="3111431" y="1413967"/>
            <a:chExt cx="304417" cy="304417"/>
          </a:xfrm>
        </p:grpSpPr>
        <p:sp>
          <p:nvSpPr>
            <p:cNvPr id="8" name="Oval 7">
              <a:extLst>
                <a:ext uri="{FF2B5EF4-FFF2-40B4-BE49-F238E27FC236}">
                  <a16:creationId xmlns:a16="http://schemas.microsoft.com/office/drawing/2014/main" id="{DEB3C0E6-B9C0-0DDB-FDE0-91F1442F23DA}"/>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CF7DC7BA-AFC6-3C0C-E307-D9BC83B9D871}"/>
                </a:ext>
              </a:extLst>
            </p:cNvPr>
            <p:cNvGrpSpPr/>
            <p:nvPr/>
          </p:nvGrpSpPr>
          <p:grpSpPr>
            <a:xfrm>
              <a:off x="3153306" y="1455844"/>
              <a:ext cx="220666" cy="220664"/>
              <a:chOff x="10154583" y="3154385"/>
              <a:chExt cx="327680" cy="327678"/>
            </a:xfrm>
          </p:grpSpPr>
          <p:sp>
            <p:nvSpPr>
              <p:cNvPr id="12" name="Oval 11">
                <a:extLst>
                  <a:ext uri="{FF2B5EF4-FFF2-40B4-BE49-F238E27FC236}">
                    <a16:creationId xmlns:a16="http://schemas.microsoft.com/office/drawing/2014/main" id="{D3CD7435-D305-39D2-AF7A-03EF3CF231B1}"/>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Freeform 334">
                <a:extLst>
                  <a:ext uri="{FF2B5EF4-FFF2-40B4-BE49-F238E27FC236}">
                    <a16:creationId xmlns:a16="http://schemas.microsoft.com/office/drawing/2014/main" id="{56D4DEF4-96E3-4264-487B-30F8929AD9FE}"/>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6" name="Group 15">
            <a:extLst>
              <a:ext uri="{FF2B5EF4-FFF2-40B4-BE49-F238E27FC236}">
                <a16:creationId xmlns:a16="http://schemas.microsoft.com/office/drawing/2014/main" id="{ABE82C96-0DB3-7AB6-748E-21D2EEB3D7D2}"/>
              </a:ext>
            </a:extLst>
          </p:cNvPr>
          <p:cNvGrpSpPr/>
          <p:nvPr/>
        </p:nvGrpSpPr>
        <p:grpSpPr>
          <a:xfrm rot="5400000" flipH="1">
            <a:off x="5899079" y="4117541"/>
            <a:ext cx="361692" cy="361692"/>
            <a:chOff x="3111431" y="1413967"/>
            <a:chExt cx="304417" cy="304417"/>
          </a:xfrm>
        </p:grpSpPr>
        <p:sp>
          <p:nvSpPr>
            <p:cNvPr id="17" name="Oval 16">
              <a:extLst>
                <a:ext uri="{FF2B5EF4-FFF2-40B4-BE49-F238E27FC236}">
                  <a16:creationId xmlns:a16="http://schemas.microsoft.com/office/drawing/2014/main" id="{5FCBE838-5810-35B8-B6E4-5C7CDC4B8681}"/>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6AA7FCA9-55A3-2DE8-1E78-9F103B3A7CB9}"/>
                </a:ext>
              </a:extLst>
            </p:cNvPr>
            <p:cNvGrpSpPr/>
            <p:nvPr/>
          </p:nvGrpSpPr>
          <p:grpSpPr>
            <a:xfrm>
              <a:off x="3153306" y="1455844"/>
              <a:ext cx="220666" cy="220664"/>
              <a:chOff x="10154583" y="3154385"/>
              <a:chExt cx="327680" cy="327678"/>
            </a:xfrm>
          </p:grpSpPr>
          <p:sp>
            <p:nvSpPr>
              <p:cNvPr id="20" name="Oval 19">
                <a:extLst>
                  <a:ext uri="{FF2B5EF4-FFF2-40B4-BE49-F238E27FC236}">
                    <a16:creationId xmlns:a16="http://schemas.microsoft.com/office/drawing/2014/main" id="{3EFA408C-D7BA-CD71-C7EC-82AD4F7B490F}"/>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Freeform 334">
                <a:extLst>
                  <a:ext uri="{FF2B5EF4-FFF2-40B4-BE49-F238E27FC236}">
                    <a16:creationId xmlns:a16="http://schemas.microsoft.com/office/drawing/2014/main" id="{6A0D430A-41B5-3CF5-C159-2F5765D764DC}"/>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4" name="Group 23">
            <a:extLst>
              <a:ext uri="{FF2B5EF4-FFF2-40B4-BE49-F238E27FC236}">
                <a16:creationId xmlns:a16="http://schemas.microsoft.com/office/drawing/2014/main" id="{DF611DC2-760E-F6CC-F0CD-2C0BBFD17C1B}"/>
              </a:ext>
            </a:extLst>
          </p:cNvPr>
          <p:cNvGrpSpPr/>
          <p:nvPr/>
        </p:nvGrpSpPr>
        <p:grpSpPr>
          <a:xfrm rot="5400000" flipH="1">
            <a:off x="5899079" y="5281418"/>
            <a:ext cx="361692" cy="361692"/>
            <a:chOff x="3111431" y="1413967"/>
            <a:chExt cx="304417" cy="304417"/>
          </a:xfrm>
        </p:grpSpPr>
        <p:sp>
          <p:nvSpPr>
            <p:cNvPr id="25" name="Oval 24">
              <a:extLst>
                <a:ext uri="{FF2B5EF4-FFF2-40B4-BE49-F238E27FC236}">
                  <a16:creationId xmlns:a16="http://schemas.microsoft.com/office/drawing/2014/main" id="{A10042ED-C337-400F-2BB1-716E518997C8}"/>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E9351BC7-935A-F75F-D464-F92EF55520A1}"/>
                </a:ext>
              </a:extLst>
            </p:cNvPr>
            <p:cNvGrpSpPr/>
            <p:nvPr/>
          </p:nvGrpSpPr>
          <p:grpSpPr>
            <a:xfrm>
              <a:off x="3153306" y="1455844"/>
              <a:ext cx="220666" cy="220664"/>
              <a:chOff x="10154583" y="3154385"/>
              <a:chExt cx="327680" cy="327678"/>
            </a:xfrm>
          </p:grpSpPr>
          <p:sp>
            <p:nvSpPr>
              <p:cNvPr id="27" name="Oval 26">
                <a:extLst>
                  <a:ext uri="{FF2B5EF4-FFF2-40B4-BE49-F238E27FC236}">
                    <a16:creationId xmlns:a16="http://schemas.microsoft.com/office/drawing/2014/main" id="{15E45DEA-B031-01AF-6FC6-27FC38565BB2}"/>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Freeform 334">
                <a:extLst>
                  <a:ext uri="{FF2B5EF4-FFF2-40B4-BE49-F238E27FC236}">
                    <a16:creationId xmlns:a16="http://schemas.microsoft.com/office/drawing/2014/main" id="{CEBE4DEF-65C8-29DA-6C64-402CBC8B0BFC}"/>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3" name="Tekstfelt 47">
            <a:extLst>
              <a:ext uri="{FF2B5EF4-FFF2-40B4-BE49-F238E27FC236}">
                <a16:creationId xmlns:a16="http://schemas.microsoft.com/office/drawing/2014/main" id="{3C3C6553-DB7C-DF36-3D06-0ABB83E84027}"/>
              </a:ext>
            </a:extLst>
          </p:cNvPr>
          <p:cNvSpPr txBox="1"/>
          <p:nvPr/>
        </p:nvSpPr>
        <p:spPr>
          <a:xfrm>
            <a:off x="438177" y="6364390"/>
            <a:ext cx="11214460" cy="495200"/>
          </a:xfrm>
          <a:prstGeom prst="rect">
            <a:avLst/>
          </a:prstGeom>
          <a:noFill/>
        </p:spPr>
        <p:txBody>
          <a:bodyPr wrap="square" lIns="0" tIns="0" rIns="0" bIns="0" anchor="ctr" anchorCtr="0">
            <a:spAutoFit/>
          </a:bodyPr>
          <a:lstStyle/>
          <a:p>
            <a:pPr marL="0" lvl="1"/>
            <a:r>
              <a:rPr lang="da-DK" sz="800" b="1" spc="-10" dirty="0">
                <a:solidFill>
                  <a:srgbClr val="70578B"/>
                </a:solidFill>
                <a:ea typeface="Calibri" panose="020F0502020204030204" pitchFamily="34" charset="0"/>
                <a:cs typeface="Calibri" panose="020F0502020204030204" pitchFamily="34" charset="0"/>
              </a:rPr>
              <a:t>KILDER:</a:t>
            </a:r>
          </a:p>
          <a:p>
            <a:pPr marL="0" lvl="1"/>
            <a:r>
              <a:rPr lang="en-US" sz="800" dirty="0"/>
              <a:t>Sedgwick-Müller, J. A., et al. (2022). University students with ADHD: UK Adult ADHD Network consensus. BMC Psychiatry, 22(1), 292. https://doi.org/10.1186/s12888-022-03987-5</a:t>
            </a:r>
          </a:p>
          <a:p>
            <a:pPr fontAlgn="base"/>
            <a:r>
              <a:rPr lang="en-US" dirty="0" err="1"/>
              <a:t>Ginapp</a:t>
            </a:r>
            <a:r>
              <a:rPr lang="en-US" dirty="0"/>
              <a:t> CM, et al. </a:t>
            </a:r>
            <a:r>
              <a:rPr lang="en-US" dirty="0" err="1"/>
              <a:t>PLoS</a:t>
            </a:r>
            <a:r>
              <a:rPr lang="en-US" dirty="0"/>
              <a:t> One  2023 Oct 12;18(10):e0292721. </a:t>
            </a:r>
            <a:r>
              <a:rPr lang="en-US" dirty="0" err="1"/>
              <a:t>doi</a:t>
            </a:r>
            <a:r>
              <a:rPr lang="en-US" dirty="0"/>
              <a:t>: 10.1371/journal.pone.0292721. </a:t>
            </a:r>
            <a:r>
              <a:rPr lang="en-US" dirty="0" err="1"/>
              <a:t>eCollection</a:t>
            </a:r>
            <a:r>
              <a:rPr lang="en-US" dirty="0"/>
              <a:t> 2023.</a:t>
            </a:r>
          </a:p>
          <a:p>
            <a:pPr marL="0" lvl="1"/>
            <a:endParaRPr lang="de-DE" sz="800" b="0" dirty="0">
              <a:solidFill>
                <a:schemeClr val="tx1">
                  <a:lumMod val="65000"/>
                  <a:lumOff val="35000"/>
                </a:schemeClr>
              </a:solidFill>
            </a:endParaRPr>
          </a:p>
        </p:txBody>
      </p:sp>
    </p:spTree>
    <p:extLst>
      <p:ext uri="{BB962C8B-B14F-4D97-AF65-F5344CB8AC3E}">
        <p14:creationId xmlns:p14="http://schemas.microsoft.com/office/powerpoint/2010/main" val="1282612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B7D25-C9D7-EF94-359A-8C0BDD50D21F}"/>
            </a:ext>
          </a:extLst>
        </p:cNvPr>
        <p:cNvGrpSpPr/>
        <p:nvPr/>
      </p:nvGrpSpPr>
      <p:grpSpPr>
        <a:xfrm>
          <a:off x="0" y="0"/>
          <a:ext cx="0" cy="0"/>
          <a:chOff x="0" y="0"/>
          <a:chExt cx="0" cy="0"/>
        </a:xfrm>
      </p:grpSpPr>
      <p:sp>
        <p:nvSpPr>
          <p:cNvPr id="40" name="Rectangle 10">
            <a:extLst>
              <a:ext uri="{FF2B5EF4-FFF2-40B4-BE49-F238E27FC236}">
                <a16:creationId xmlns:a16="http://schemas.microsoft.com/office/drawing/2014/main" id="{3CDAD488-B5D5-EF0C-EB5A-A4BBA486C0C9}"/>
              </a:ext>
            </a:extLst>
          </p:cNvPr>
          <p:cNvSpPr/>
          <p:nvPr/>
        </p:nvSpPr>
        <p:spPr>
          <a:xfrm>
            <a:off x="495299" y="1333500"/>
            <a:ext cx="5642814" cy="2392139"/>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Rectangle 10">
            <a:extLst>
              <a:ext uri="{FF2B5EF4-FFF2-40B4-BE49-F238E27FC236}">
                <a16:creationId xmlns:a16="http://schemas.microsoft.com/office/drawing/2014/main" id="{3B8709F4-FB13-ABE6-0FE5-16012471EF93}"/>
              </a:ext>
            </a:extLst>
          </p:cNvPr>
          <p:cNvSpPr/>
          <p:nvPr/>
        </p:nvSpPr>
        <p:spPr>
          <a:xfrm>
            <a:off x="6096000" y="3725639"/>
            <a:ext cx="6096001" cy="2332260"/>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7749265B-8CFB-73A4-F0FF-F9340321FA2F}"/>
              </a:ext>
            </a:extLst>
          </p:cNvPr>
          <p:cNvSpPr>
            <a:spLocks noGrp="1"/>
          </p:cNvSpPr>
          <p:nvPr>
            <p:ph type="title"/>
          </p:nvPr>
        </p:nvSpPr>
        <p:spPr>
          <a:xfrm>
            <a:off x="500860" y="-794"/>
            <a:ext cx="11214460" cy="1325563"/>
          </a:xfrm>
        </p:spPr>
        <p:txBody>
          <a:bodyPr>
            <a:normAutofit/>
          </a:bodyPr>
          <a:lstStyle/>
          <a:p>
            <a:r>
              <a:rPr lang="da-DK" sz="3600" dirty="0">
                <a:solidFill>
                  <a:srgbClr val="644D79"/>
                </a:solidFill>
              </a:rPr>
              <a:t>Lavt selvværd og afvisningsfølsomhed (RSD)</a:t>
            </a:r>
            <a:endParaRPr lang="da-DK" sz="3600" baseline="30000" dirty="0">
              <a:solidFill>
                <a:srgbClr val="644D79"/>
              </a:solidFill>
            </a:endParaRPr>
          </a:p>
        </p:txBody>
      </p:sp>
      <p:sp>
        <p:nvSpPr>
          <p:cNvPr id="18" name="Rectangle 17">
            <a:extLst>
              <a:ext uri="{FF2B5EF4-FFF2-40B4-BE49-F238E27FC236}">
                <a16:creationId xmlns:a16="http://schemas.microsoft.com/office/drawing/2014/main" id="{4B5E961E-69D6-1D89-7E2F-15B636374E61}"/>
              </a:ext>
            </a:extLst>
          </p:cNvPr>
          <p:cNvSpPr/>
          <p:nvPr/>
        </p:nvSpPr>
        <p:spPr>
          <a:xfrm>
            <a:off x="500861" y="1984496"/>
            <a:ext cx="3712324" cy="1090146"/>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74320" tIns="0" rIns="182880" bIns="0" rtlCol="0" anchor="ctr"/>
          <a:lstStyle/>
          <a:p>
            <a:pPr>
              <a:buFont typeface="Arial" panose="020B0604020202020204" pitchFamily="34" charset="0"/>
              <a:buNone/>
            </a:pPr>
            <a:r>
              <a:rPr lang="da-DK" sz="1400" b="1" dirty="0">
                <a:solidFill>
                  <a:schemeClr val="bg1"/>
                </a:solidFill>
              </a:rPr>
              <a:t>AFVISNINGSFØLSOMHED (RSD - REJECTION SENSITIVE DYSPHORIA):</a:t>
            </a:r>
          </a:p>
          <a:p>
            <a:pPr>
              <a:buFont typeface="Arial" panose="020B0604020202020204" pitchFamily="34" charset="0"/>
              <a:buNone/>
            </a:pPr>
            <a:endParaRPr lang="da-DK" sz="1400" b="1" dirty="0">
              <a:solidFill>
                <a:schemeClr val="bg1"/>
              </a:solidFill>
            </a:endParaRPr>
          </a:p>
          <a:p>
            <a:pPr marL="182880" indent="-182880">
              <a:buClr>
                <a:schemeClr val="bg1"/>
              </a:buClr>
              <a:buSzPts val="1100"/>
              <a:buFont typeface="Arial" panose="020B0604020202020204" pitchFamily="34" charset="0"/>
              <a:buChar char="•"/>
            </a:pPr>
            <a:r>
              <a:rPr lang="da-DK" sz="1400" dirty="0">
                <a:solidFill>
                  <a:schemeClr val="bg1"/>
                </a:solidFill>
              </a:rPr>
              <a:t>Intens reaktion på oplevet afvisning</a:t>
            </a:r>
          </a:p>
          <a:p>
            <a:pPr marL="182880" indent="-182880">
              <a:buClr>
                <a:schemeClr val="bg1"/>
              </a:buClr>
              <a:buSzPts val="1100"/>
              <a:buFont typeface="Arial" panose="020B0604020202020204" pitchFamily="34" charset="0"/>
              <a:buChar char="•"/>
            </a:pPr>
            <a:r>
              <a:rPr lang="da-DK" sz="1400" dirty="0">
                <a:solidFill>
                  <a:schemeClr val="bg1"/>
                </a:solidFill>
              </a:rPr>
              <a:t>Overdreven følsomhed over for kritik</a:t>
            </a:r>
          </a:p>
          <a:p>
            <a:pPr marL="182880" indent="-182880">
              <a:buClr>
                <a:schemeClr val="bg1"/>
              </a:buClr>
              <a:buSzPts val="1100"/>
              <a:buFont typeface="Arial" panose="020B0604020202020204" pitchFamily="34" charset="0"/>
              <a:buChar char="•"/>
            </a:pPr>
            <a:r>
              <a:rPr lang="da-DK" sz="1400" dirty="0">
                <a:solidFill>
                  <a:schemeClr val="bg1"/>
                </a:solidFill>
              </a:rPr>
              <a:t>Kropslige reaktioner ved afvisning</a:t>
            </a:r>
          </a:p>
          <a:p>
            <a:pPr marL="182880" indent="-182880">
              <a:buClr>
                <a:schemeClr val="bg1"/>
              </a:buClr>
              <a:buSzPts val="1100"/>
              <a:buFont typeface="Arial" panose="020B0604020202020204" pitchFamily="34" charset="0"/>
              <a:buChar char="•"/>
            </a:pPr>
            <a:r>
              <a:rPr lang="da-DK" sz="1400" dirty="0">
                <a:solidFill>
                  <a:schemeClr val="bg1"/>
                </a:solidFill>
              </a:rPr>
              <a:t>Social tilbagetrækning som beskyttelse</a:t>
            </a:r>
          </a:p>
        </p:txBody>
      </p:sp>
      <p:sp>
        <p:nvSpPr>
          <p:cNvPr id="38" name="Rectangle 37">
            <a:extLst>
              <a:ext uri="{FF2B5EF4-FFF2-40B4-BE49-F238E27FC236}">
                <a16:creationId xmlns:a16="http://schemas.microsoft.com/office/drawing/2014/main" id="{3F41C269-72E4-5BB5-AE35-4DA2AF1F9086}"/>
              </a:ext>
            </a:extLst>
          </p:cNvPr>
          <p:cNvSpPr/>
          <p:nvPr/>
        </p:nvSpPr>
        <p:spPr>
          <a:xfrm>
            <a:off x="500861" y="4411538"/>
            <a:ext cx="3563139" cy="960462"/>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74320" tIns="0" rIns="182880" bIns="0" rtlCol="0" anchor="ctr"/>
          <a:lstStyle/>
          <a:p>
            <a:pPr>
              <a:buFont typeface="Arial" panose="020B0604020202020204" pitchFamily="34" charset="0"/>
              <a:buNone/>
            </a:pPr>
            <a:r>
              <a:rPr lang="da-DK" sz="1400" b="1" dirty="0">
                <a:solidFill>
                  <a:srgbClr val="70578B"/>
                </a:solidFill>
              </a:rPr>
              <a:t>SELVBILLEDE OG FØLELSE AF UTILSTRÆKKELIGHED:</a:t>
            </a:r>
          </a:p>
          <a:p>
            <a:pPr>
              <a:buFont typeface="Arial" panose="020B0604020202020204" pitchFamily="34" charset="0"/>
              <a:buNone/>
            </a:pPr>
            <a:endParaRPr lang="da-DK" sz="1400" b="1" dirty="0">
              <a:solidFill>
                <a:srgbClr val="70578B"/>
              </a:solidFill>
            </a:endParaRP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Vedvarende selvtvivl</a:t>
            </a: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Undervurdering af egne evner</a:t>
            </a: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Frygt for at blive "afsløret"</a:t>
            </a:r>
          </a:p>
          <a:p>
            <a:pPr marL="182880" indent="-182880">
              <a:buClr>
                <a:srgbClr val="70578B"/>
              </a:buClr>
              <a:buSzPts val="1100"/>
              <a:buFont typeface="Arial" panose="020B0604020202020204" pitchFamily="34" charset="0"/>
              <a:buChar char="•"/>
            </a:pPr>
            <a:r>
              <a:rPr lang="da-DK" sz="1400" dirty="0">
                <a:solidFill>
                  <a:schemeClr val="tx1">
                    <a:lumMod val="65000"/>
                    <a:lumOff val="35000"/>
                  </a:schemeClr>
                </a:solidFill>
              </a:rPr>
              <a:t>Overdreven selvkritik</a:t>
            </a:r>
          </a:p>
        </p:txBody>
      </p:sp>
      <p:pic>
        <p:nvPicPr>
          <p:cNvPr id="31" name="Billede 5" descr="Et billede, der indeholder skitse, Stregtegning, tegning, kunst&#10;&#10;Indhold genereret af kunstig intelligens kan være forkert.">
            <a:extLst>
              <a:ext uri="{FF2B5EF4-FFF2-40B4-BE49-F238E27FC236}">
                <a16:creationId xmlns:a16="http://schemas.microsoft.com/office/drawing/2014/main" id="{14E2B1EC-7CD8-7808-5539-277296871C89}"/>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6138112" y="701062"/>
            <a:ext cx="6049154" cy="6049154"/>
          </a:xfrm>
          <a:prstGeom prst="rect">
            <a:avLst/>
          </a:prstGeom>
        </p:spPr>
      </p:pic>
      <p:grpSp>
        <p:nvGrpSpPr>
          <p:cNvPr id="43" name="Group 42">
            <a:extLst>
              <a:ext uri="{FF2B5EF4-FFF2-40B4-BE49-F238E27FC236}">
                <a16:creationId xmlns:a16="http://schemas.microsoft.com/office/drawing/2014/main" id="{47173F9A-24E1-DB14-5D7B-58BC2D39C16B}"/>
              </a:ext>
            </a:extLst>
          </p:cNvPr>
          <p:cNvGrpSpPr/>
          <p:nvPr/>
        </p:nvGrpSpPr>
        <p:grpSpPr>
          <a:xfrm rot="5400000" flipH="1">
            <a:off x="5858203" y="2270760"/>
            <a:ext cx="517706" cy="517706"/>
            <a:chOff x="3111431" y="1413967"/>
            <a:chExt cx="304417" cy="304417"/>
          </a:xfrm>
        </p:grpSpPr>
        <p:sp>
          <p:nvSpPr>
            <p:cNvPr id="44" name="Oval 43">
              <a:extLst>
                <a:ext uri="{FF2B5EF4-FFF2-40B4-BE49-F238E27FC236}">
                  <a16:creationId xmlns:a16="http://schemas.microsoft.com/office/drawing/2014/main" id="{5D9B2C7D-5958-CBA5-A84A-87A6ED69D4C0}"/>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F513DDC7-D343-796B-3ECF-11FCCBBBDB12}"/>
                </a:ext>
              </a:extLst>
            </p:cNvPr>
            <p:cNvGrpSpPr/>
            <p:nvPr/>
          </p:nvGrpSpPr>
          <p:grpSpPr>
            <a:xfrm>
              <a:off x="3153310" y="1455843"/>
              <a:ext cx="220666" cy="220664"/>
              <a:chOff x="10154588" y="3154384"/>
              <a:chExt cx="327680" cy="327678"/>
            </a:xfrm>
          </p:grpSpPr>
          <p:sp>
            <p:nvSpPr>
              <p:cNvPr id="51" name="Oval 50">
                <a:extLst>
                  <a:ext uri="{FF2B5EF4-FFF2-40B4-BE49-F238E27FC236}">
                    <a16:creationId xmlns:a16="http://schemas.microsoft.com/office/drawing/2014/main" id="{686F06A9-D5FE-2F15-780E-4551AD017126}"/>
                  </a:ext>
                </a:extLst>
              </p:cNvPr>
              <p:cNvSpPr/>
              <p:nvPr/>
            </p:nvSpPr>
            <p:spPr>
              <a:xfrm>
                <a:off x="10154588" y="3154384"/>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2" name="Freeform 334">
                <a:extLst>
                  <a:ext uri="{FF2B5EF4-FFF2-40B4-BE49-F238E27FC236}">
                    <a16:creationId xmlns:a16="http://schemas.microsoft.com/office/drawing/2014/main" id="{8EC9505B-8451-22E0-49D9-BAF7730E1B1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4" name="Group 33">
            <a:extLst>
              <a:ext uri="{FF2B5EF4-FFF2-40B4-BE49-F238E27FC236}">
                <a16:creationId xmlns:a16="http://schemas.microsoft.com/office/drawing/2014/main" id="{8DE241BC-E11C-D15C-1153-D59EE46E9928}"/>
              </a:ext>
            </a:extLst>
          </p:cNvPr>
          <p:cNvGrpSpPr/>
          <p:nvPr/>
        </p:nvGrpSpPr>
        <p:grpSpPr>
          <a:xfrm rot="5400000" flipH="1">
            <a:off x="5858203" y="4632960"/>
            <a:ext cx="517706" cy="517706"/>
            <a:chOff x="3111431" y="1413967"/>
            <a:chExt cx="304417" cy="304417"/>
          </a:xfrm>
        </p:grpSpPr>
        <p:sp>
          <p:nvSpPr>
            <p:cNvPr id="35" name="Oval 34">
              <a:extLst>
                <a:ext uri="{FF2B5EF4-FFF2-40B4-BE49-F238E27FC236}">
                  <a16:creationId xmlns:a16="http://schemas.microsoft.com/office/drawing/2014/main" id="{9506C079-A93A-BD53-F115-77E8D8BD2FAA}"/>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F6325542-5962-4549-D545-330095AA685B}"/>
                </a:ext>
              </a:extLst>
            </p:cNvPr>
            <p:cNvGrpSpPr/>
            <p:nvPr/>
          </p:nvGrpSpPr>
          <p:grpSpPr>
            <a:xfrm>
              <a:off x="3153306" y="1455844"/>
              <a:ext cx="220666" cy="220664"/>
              <a:chOff x="10154583" y="3154385"/>
              <a:chExt cx="327680" cy="327678"/>
            </a:xfrm>
          </p:grpSpPr>
          <p:sp>
            <p:nvSpPr>
              <p:cNvPr id="37" name="Oval 36">
                <a:extLst>
                  <a:ext uri="{FF2B5EF4-FFF2-40B4-BE49-F238E27FC236}">
                    <a16:creationId xmlns:a16="http://schemas.microsoft.com/office/drawing/2014/main" id="{BD8A3817-9DDE-B1CF-0DDA-B685B9796D00}"/>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Freeform 334">
                <a:extLst>
                  <a:ext uri="{FF2B5EF4-FFF2-40B4-BE49-F238E27FC236}">
                    <a16:creationId xmlns:a16="http://schemas.microsoft.com/office/drawing/2014/main" id="{0E62D665-E166-4D35-0606-653BFAE3813A}"/>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4" name="Tekstfelt 47">
            <a:extLst>
              <a:ext uri="{FF2B5EF4-FFF2-40B4-BE49-F238E27FC236}">
                <a16:creationId xmlns:a16="http://schemas.microsoft.com/office/drawing/2014/main" id="{D936DE56-E454-9E71-C4C5-0AEE390AB6CE}"/>
              </a:ext>
            </a:extLst>
          </p:cNvPr>
          <p:cNvSpPr txBox="1"/>
          <p:nvPr/>
        </p:nvSpPr>
        <p:spPr>
          <a:xfrm>
            <a:off x="0" y="6082761"/>
            <a:ext cx="10148614" cy="623248"/>
          </a:xfrm>
          <a:prstGeom prst="rect">
            <a:avLst/>
          </a:prstGeom>
          <a:noFill/>
        </p:spPr>
        <p:txBody>
          <a:bodyPr wrap="square">
            <a:spAutoFit/>
          </a:bodyPr>
          <a:lstStyle/>
          <a:p>
            <a:pPr marL="457200" lvl="1" indent="0">
              <a:buNone/>
            </a:pPr>
            <a:r>
              <a:rPr lang="da-DK" sz="1050" dirty="0">
                <a:latin typeface="Calibri" panose="020F0502020204030204" pitchFamily="34" charset="0"/>
                <a:ea typeface="Calibri" panose="020F0502020204030204" pitchFamily="34" charset="0"/>
                <a:cs typeface="Calibri" panose="020F0502020204030204" pitchFamily="34" charset="0"/>
              </a:rPr>
              <a:t>Kilder:</a:t>
            </a:r>
          </a:p>
          <a:p>
            <a:pPr marL="457200" lvl="1" indent="0">
              <a:buNone/>
            </a:pPr>
            <a:r>
              <a:rPr lang="en-US" sz="800" dirty="0">
                <a:latin typeface="Calibri" panose="020F0502020204030204" pitchFamily="34" charset="0"/>
                <a:ea typeface="Calibri" panose="020F0502020204030204" pitchFamily="34" charset="0"/>
                <a:cs typeface="Calibri" panose="020F0502020204030204" pitchFamily="34" charset="0"/>
              </a:rPr>
              <a:t>1.Ginapp CM, et al. SSM Qual Res Health . 2023 Jun:3:100223 </a:t>
            </a:r>
          </a:p>
          <a:p>
            <a:pPr marL="457200" lvl="1" indent="0">
              <a:buNone/>
            </a:pPr>
            <a:r>
              <a:rPr lang="en-US" sz="800" dirty="0"/>
              <a:t>2. Sedgwick-</a:t>
            </a:r>
            <a:r>
              <a:rPr lang="en-US" sz="800" dirty="0" err="1"/>
              <a:t>Mülle</a:t>
            </a:r>
            <a:r>
              <a:rPr lang="en-US" sz="800" dirty="0"/>
              <a:t> et al (2022). University students with attention deficit hyperactivity disorder (ADHD): A consensus statement from the UK Adult ADHD Network (UKAAN). </a:t>
            </a:r>
            <a:r>
              <a:rPr lang="en-US" sz="800" i="1" dirty="0"/>
              <a:t>BMC Psychiatry, 22</a:t>
            </a:r>
            <a:r>
              <a:rPr lang="en-US" sz="800" dirty="0"/>
              <a:t>(1), 292. </a:t>
            </a:r>
            <a:r>
              <a:rPr lang="en-US" sz="800" dirty="0">
                <a:hlinkClick r:id="rId4"/>
              </a:rPr>
              <a:t>https://doi.org/10.1186/s12888-022-03898-z</a:t>
            </a:r>
            <a:endParaRPr lang="en-US" sz="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2264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79B4D-679C-C4B2-4D40-92288151670D}"/>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25C8AB8B-D560-EFF4-9341-B267A0E85B4B}"/>
              </a:ext>
            </a:extLst>
          </p:cNvPr>
          <p:cNvSpPr/>
          <p:nvPr/>
        </p:nvSpPr>
        <p:spPr>
          <a:xfrm>
            <a:off x="0" y="0"/>
            <a:ext cx="12192001" cy="1911956"/>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Titel 1">
            <a:extLst>
              <a:ext uri="{FF2B5EF4-FFF2-40B4-BE49-F238E27FC236}">
                <a16:creationId xmlns:a16="http://schemas.microsoft.com/office/drawing/2014/main" id="{6577F145-88AC-E4E0-6461-75388AB62526}"/>
              </a:ext>
            </a:extLst>
          </p:cNvPr>
          <p:cNvSpPr>
            <a:spLocks noGrp="1"/>
          </p:cNvSpPr>
          <p:nvPr>
            <p:ph type="title"/>
          </p:nvPr>
        </p:nvSpPr>
        <p:spPr>
          <a:xfrm>
            <a:off x="536440" y="-270878"/>
            <a:ext cx="11214460" cy="1325563"/>
          </a:xfrm>
        </p:spPr>
        <p:txBody>
          <a:bodyPr/>
          <a:lstStyle/>
          <a:p>
            <a:r>
              <a:rPr lang="da-DK" dirty="0">
                <a:solidFill>
                  <a:srgbClr val="644D79"/>
                </a:solidFill>
                <a:latin typeface="Calibri" panose="020F0502020204030204" pitchFamily="34" charset="0"/>
                <a:ea typeface="Calibri" panose="020F0502020204030204" pitchFamily="34" charset="0"/>
                <a:cs typeface="Calibri" panose="020F0502020204030204" pitchFamily="34" charset="0"/>
              </a:rPr>
              <a:t>Ekstrem kravudgående afærd (PDA) </a:t>
            </a:r>
          </a:p>
        </p:txBody>
      </p:sp>
      <p:grpSp>
        <p:nvGrpSpPr>
          <p:cNvPr id="80" name="Group 79">
            <a:extLst>
              <a:ext uri="{FF2B5EF4-FFF2-40B4-BE49-F238E27FC236}">
                <a16:creationId xmlns:a16="http://schemas.microsoft.com/office/drawing/2014/main" id="{C10A7E81-279F-6A72-1F09-BFC45EC32218}"/>
              </a:ext>
            </a:extLst>
          </p:cNvPr>
          <p:cNvGrpSpPr/>
          <p:nvPr/>
        </p:nvGrpSpPr>
        <p:grpSpPr>
          <a:xfrm>
            <a:off x="554200" y="1917794"/>
            <a:ext cx="11231758" cy="619200"/>
            <a:chOff x="500861" y="1430337"/>
            <a:chExt cx="11190277" cy="619200"/>
          </a:xfrm>
        </p:grpSpPr>
        <p:sp>
          <p:nvSpPr>
            <p:cNvPr id="63" name="Rectangle 62">
              <a:extLst>
                <a:ext uri="{FF2B5EF4-FFF2-40B4-BE49-F238E27FC236}">
                  <a16:creationId xmlns:a16="http://schemas.microsoft.com/office/drawing/2014/main" id="{561E17AA-EEFD-4A13-4E9A-B03BD395AA07}"/>
                </a:ext>
              </a:extLst>
            </p:cNvPr>
            <p:cNvSpPr/>
            <p:nvPr/>
          </p:nvSpPr>
          <p:spPr>
            <a:xfrm>
              <a:off x="600073" y="1430337"/>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 og PDA overlap: Voksne med ADHD kan også udvise træk af PDA, som inkluderer undgåelse af krav og en tendens til at reagere på opgaver eller forpligtelser med modstand og stress. Begge tilstande kan føre til vanskeligheder med at håndtere hverdagslige opgaver.</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a:t>
              </a:r>
              <a:endPar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4" name="Rectangle 63">
              <a:extLst>
                <a:ext uri="{FF2B5EF4-FFF2-40B4-BE49-F238E27FC236}">
                  <a16:creationId xmlns:a16="http://schemas.microsoft.com/office/drawing/2014/main" id="{9C9A0258-8219-0DFB-1526-526E128C85B7}"/>
                </a:ext>
              </a:extLst>
            </p:cNvPr>
            <p:cNvSpPr/>
            <p:nvPr/>
          </p:nvSpPr>
          <p:spPr>
            <a:xfrm>
              <a:off x="500861" y="1430337"/>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3" name="Group 82">
            <a:extLst>
              <a:ext uri="{FF2B5EF4-FFF2-40B4-BE49-F238E27FC236}">
                <a16:creationId xmlns:a16="http://schemas.microsoft.com/office/drawing/2014/main" id="{35ACF97C-C9F9-7968-515E-3BF044D91566}"/>
              </a:ext>
            </a:extLst>
          </p:cNvPr>
          <p:cNvGrpSpPr/>
          <p:nvPr/>
        </p:nvGrpSpPr>
        <p:grpSpPr>
          <a:xfrm>
            <a:off x="554200" y="4322810"/>
            <a:ext cx="11231758" cy="619200"/>
            <a:chOff x="500861" y="3773917"/>
            <a:chExt cx="7416223" cy="619200"/>
          </a:xfrm>
        </p:grpSpPr>
        <p:sp>
          <p:nvSpPr>
            <p:cNvPr id="66" name="Rectangle 65">
              <a:extLst>
                <a:ext uri="{FF2B5EF4-FFF2-40B4-BE49-F238E27FC236}">
                  <a16:creationId xmlns:a16="http://schemas.microsoft.com/office/drawing/2014/main" id="{142E2828-0015-FBC7-E3F1-5A103C0D720A}"/>
                </a:ext>
              </a:extLst>
            </p:cNvPr>
            <p:cNvSpPr/>
            <p:nvPr/>
          </p:nvSpPr>
          <p:spPr>
            <a:xfrm>
              <a:off x="600073" y="3773917"/>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indent="0">
                <a:spcAft>
                  <a:spcPts val="600"/>
                </a:spcAft>
                <a:buFont typeface="Arial" panose="020B0604020202020204" pitchFamily="34" charset="0"/>
                <a:buNone/>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Håndtering af sociale krav: Voksne med både ADHD og PDA kan have svært ved at håndtere sociale krav eller forpligtelser, hvilket fører til frustration, tilbagetrækning og undgåelse af interaktioner.</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a:t>
              </a:r>
            </a:p>
          </p:txBody>
        </p:sp>
        <p:sp>
          <p:nvSpPr>
            <p:cNvPr id="67" name="Rectangle 66">
              <a:extLst>
                <a:ext uri="{FF2B5EF4-FFF2-40B4-BE49-F238E27FC236}">
                  <a16:creationId xmlns:a16="http://schemas.microsoft.com/office/drawing/2014/main" id="{B1981DE5-35C4-EF13-B37B-559D14147DB5}"/>
                </a:ext>
              </a:extLst>
            </p:cNvPr>
            <p:cNvSpPr/>
            <p:nvPr/>
          </p:nvSpPr>
          <p:spPr>
            <a:xfrm>
              <a:off x="500861" y="3773917"/>
              <a:ext cx="65752"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1" name="Group 80">
            <a:extLst>
              <a:ext uri="{FF2B5EF4-FFF2-40B4-BE49-F238E27FC236}">
                <a16:creationId xmlns:a16="http://schemas.microsoft.com/office/drawing/2014/main" id="{18D50931-D7EA-6279-42E9-B9D581820330}"/>
              </a:ext>
            </a:extLst>
          </p:cNvPr>
          <p:cNvGrpSpPr/>
          <p:nvPr/>
        </p:nvGrpSpPr>
        <p:grpSpPr>
          <a:xfrm>
            <a:off x="554200" y="2719466"/>
            <a:ext cx="11231758" cy="619200"/>
            <a:chOff x="500861" y="2211530"/>
            <a:chExt cx="11190277" cy="619200"/>
          </a:xfrm>
        </p:grpSpPr>
        <p:sp>
          <p:nvSpPr>
            <p:cNvPr id="56" name="Rectangle 55">
              <a:extLst>
                <a:ext uri="{FF2B5EF4-FFF2-40B4-BE49-F238E27FC236}">
                  <a16:creationId xmlns:a16="http://schemas.microsoft.com/office/drawing/2014/main" id="{129C4477-5D4C-AA67-3696-1C0A12D64CD5}"/>
                </a:ext>
              </a:extLst>
            </p:cNvPr>
            <p:cNvSpPr/>
            <p:nvPr/>
          </p:nvSpPr>
          <p:spPr>
            <a:xfrm>
              <a:off x="600073" y="2211530"/>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Modstand mod krav og autoritet: Personer med PDA har ofte en stærk modstand mod krav og kan opleve intens angst, når de bliver bedt om at gøre noget, hvilket kan blive forstærket af ADHD's impulsivitet og problemer med impulskontrol. </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2</a:t>
              </a:r>
            </a:p>
          </p:txBody>
        </p:sp>
        <p:sp>
          <p:nvSpPr>
            <p:cNvPr id="58" name="Rectangle 57">
              <a:extLst>
                <a:ext uri="{FF2B5EF4-FFF2-40B4-BE49-F238E27FC236}">
                  <a16:creationId xmlns:a16="http://schemas.microsoft.com/office/drawing/2014/main" id="{A1F5F37B-D163-C8DA-4E85-274B044CA570}"/>
                </a:ext>
              </a:extLst>
            </p:cNvPr>
            <p:cNvSpPr/>
            <p:nvPr/>
          </p:nvSpPr>
          <p:spPr>
            <a:xfrm>
              <a:off x="500861" y="2211530"/>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4" name="Group 83">
            <a:extLst>
              <a:ext uri="{FF2B5EF4-FFF2-40B4-BE49-F238E27FC236}">
                <a16:creationId xmlns:a16="http://schemas.microsoft.com/office/drawing/2014/main" id="{FBFA9FF3-53D6-7602-B5AF-CFE0E4DDD22B}"/>
              </a:ext>
            </a:extLst>
          </p:cNvPr>
          <p:cNvGrpSpPr/>
          <p:nvPr/>
        </p:nvGrpSpPr>
        <p:grpSpPr>
          <a:xfrm>
            <a:off x="554200" y="5124482"/>
            <a:ext cx="11231758" cy="619200"/>
            <a:chOff x="500861" y="4555110"/>
            <a:chExt cx="7416223" cy="619200"/>
          </a:xfrm>
        </p:grpSpPr>
        <p:sp>
          <p:nvSpPr>
            <p:cNvPr id="41" name="Rectangle 40">
              <a:extLst>
                <a:ext uri="{FF2B5EF4-FFF2-40B4-BE49-F238E27FC236}">
                  <a16:creationId xmlns:a16="http://schemas.microsoft.com/office/drawing/2014/main" id="{ACC9032F-B42D-44A2-F165-FA9DDA26A038}"/>
                </a:ext>
              </a:extLst>
            </p:cNvPr>
            <p:cNvSpPr/>
            <p:nvPr/>
          </p:nvSpPr>
          <p:spPr>
            <a:xfrm>
              <a:off x="600073" y="4555110"/>
              <a:ext cx="7317011"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Svært ved at opretholde rutiner og strukturer: ADHD's problemer med organisation og struktur kan forværre PDA-symptomer, hvilket gør det sværere at følge faste rutiner og få udført daglige opgaver.</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4</a:t>
              </a:r>
            </a:p>
          </p:txBody>
        </p:sp>
        <p:sp>
          <p:nvSpPr>
            <p:cNvPr id="42" name="Rectangle 41">
              <a:extLst>
                <a:ext uri="{FF2B5EF4-FFF2-40B4-BE49-F238E27FC236}">
                  <a16:creationId xmlns:a16="http://schemas.microsoft.com/office/drawing/2014/main" id="{7802EB73-E860-B16E-BEE8-764710C27A76}"/>
                </a:ext>
              </a:extLst>
            </p:cNvPr>
            <p:cNvSpPr/>
            <p:nvPr/>
          </p:nvSpPr>
          <p:spPr>
            <a:xfrm>
              <a:off x="500861" y="4555110"/>
              <a:ext cx="65752"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5" name="Group 84">
            <a:extLst>
              <a:ext uri="{FF2B5EF4-FFF2-40B4-BE49-F238E27FC236}">
                <a16:creationId xmlns:a16="http://schemas.microsoft.com/office/drawing/2014/main" id="{73931190-4C3F-19D6-580C-213C8809B842}"/>
              </a:ext>
            </a:extLst>
          </p:cNvPr>
          <p:cNvGrpSpPr/>
          <p:nvPr/>
        </p:nvGrpSpPr>
        <p:grpSpPr>
          <a:xfrm>
            <a:off x="554199" y="5926156"/>
            <a:ext cx="11231761" cy="619200"/>
            <a:chOff x="500861" y="5336304"/>
            <a:chExt cx="7416225" cy="619200"/>
          </a:xfrm>
        </p:grpSpPr>
        <p:sp>
          <p:nvSpPr>
            <p:cNvPr id="60" name="Rectangle 59">
              <a:extLst>
                <a:ext uri="{FF2B5EF4-FFF2-40B4-BE49-F238E27FC236}">
                  <a16:creationId xmlns:a16="http://schemas.microsoft.com/office/drawing/2014/main" id="{9955E92A-DDB4-30C1-E842-B8B2C5F8AEBB}"/>
                </a:ext>
              </a:extLst>
            </p:cNvPr>
            <p:cNvSpPr/>
            <p:nvPr/>
          </p:nvSpPr>
          <p:spPr>
            <a:xfrm>
              <a:off x="600074" y="5336304"/>
              <a:ext cx="7317012"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Angst og stress: PDA kan føre til øget angst og stress, som for voksne med ADHD kan blive værre, fordi de allerede kæmper med at håndtere opgaver, der kræver fokus og opmærksomhed.</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1</a:t>
              </a:r>
            </a:p>
          </p:txBody>
        </p:sp>
        <p:sp>
          <p:nvSpPr>
            <p:cNvPr id="61" name="Rectangle 60">
              <a:extLst>
                <a:ext uri="{FF2B5EF4-FFF2-40B4-BE49-F238E27FC236}">
                  <a16:creationId xmlns:a16="http://schemas.microsoft.com/office/drawing/2014/main" id="{CBD42E6E-64A5-AF9D-B848-DCC399C970FF}"/>
                </a:ext>
              </a:extLst>
            </p:cNvPr>
            <p:cNvSpPr/>
            <p:nvPr/>
          </p:nvSpPr>
          <p:spPr>
            <a:xfrm>
              <a:off x="500861" y="5336304"/>
              <a:ext cx="65752"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2" name="Group 81">
            <a:extLst>
              <a:ext uri="{FF2B5EF4-FFF2-40B4-BE49-F238E27FC236}">
                <a16:creationId xmlns:a16="http://schemas.microsoft.com/office/drawing/2014/main" id="{C0872571-2606-1922-A01B-71051757F303}"/>
              </a:ext>
            </a:extLst>
          </p:cNvPr>
          <p:cNvGrpSpPr/>
          <p:nvPr/>
        </p:nvGrpSpPr>
        <p:grpSpPr>
          <a:xfrm>
            <a:off x="554200" y="3521138"/>
            <a:ext cx="11231758" cy="619200"/>
            <a:chOff x="500861" y="2992724"/>
            <a:chExt cx="11190277" cy="619200"/>
          </a:xfrm>
        </p:grpSpPr>
        <p:sp>
          <p:nvSpPr>
            <p:cNvPr id="16" name="Rectangle 15">
              <a:extLst>
                <a:ext uri="{FF2B5EF4-FFF2-40B4-BE49-F238E27FC236}">
                  <a16:creationId xmlns:a16="http://schemas.microsoft.com/office/drawing/2014/main" id="{E6BF10E0-BA89-D449-2CFF-04662A3C1255}"/>
                </a:ext>
              </a:extLst>
            </p:cNvPr>
            <p:cNvSpPr/>
            <p:nvPr/>
          </p:nvSpPr>
          <p:spPr>
            <a:xfrm>
              <a:off x="600073" y="2992724"/>
              <a:ext cx="11091065" cy="618219"/>
            </a:xfrm>
            <a:prstGeom prst="rect">
              <a:avLst/>
            </a:prstGeom>
            <a:no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252000" tIns="108000" rIns="216000" bIns="108000" rtlCol="0" anchor="ctr">
              <a:spAutoFit/>
            </a:bodyPr>
            <a:lstStyle/>
            <a:p>
              <a:pPr>
                <a:spcAft>
                  <a:spcPts val="600"/>
                </a:spcAft>
              </a:pPr>
              <a:r>
                <a:rPr lang="da-DK" sz="13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Kombination af ADHD's impulsivitet og PDA's kravangst: ADHD kan bidrage til øget impulsivitet og mangel på struktur, hvilket gør det sværere at håndtere den angst og undgåelse, der er typisk for PDA.</a:t>
              </a:r>
              <a:r>
                <a:rPr lang="da-DK" sz="1300" baseline="30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3</a:t>
              </a:r>
            </a:p>
          </p:txBody>
        </p:sp>
        <p:sp>
          <p:nvSpPr>
            <p:cNvPr id="17" name="Rectangle 16">
              <a:extLst>
                <a:ext uri="{FF2B5EF4-FFF2-40B4-BE49-F238E27FC236}">
                  <a16:creationId xmlns:a16="http://schemas.microsoft.com/office/drawing/2014/main" id="{9C4B2162-A635-7BE1-6961-64B6D19E4D33}"/>
                </a:ext>
              </a:extLst>
            </p:cNvPr>
            <p:cNvSpPr/>
            <p:nvPr/>
          </p:nvSpPr>
          <p:spPr>
            <a:xfrm>
              <a:off x="500861" y="2992724"/>
              <a:ext cx="99214" cy="6192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cxnSp>
        <p:nvCxnSpPr>
          <p:cNvPr id="4" name="Straight Connector 3">
            <a:extLst>
              <a:ext uri="{FF2B5EF4-FFF2-40B4-BE49-F238E27FC236}">
                <a16:creationId xmlns:a16="http://schemas.microsoft.com/office/drawing/2014/main" id="{88C89545-A1B8-D47C-6FCB-EAABB45D7A09}"/>
              </a:ext>
            </a:extLst>
          </p:cNvPr>
          <p:cNvCxnSpPr>
            <a:cxnSpLocks/>
          </p:cNvCxnSpPr>
          <p:nvPr/>
        </p:nvCxnSpPr>
        <p:spPr>
          <a:xfrm>
            <a:off x="554200" y="2628230"/>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CB96988-34CC-5DC3-C7B8-D48CC2D55A9F}"/>
              </a:ext>
            </a:extLst>
          </p:cNvPr>
          <p:cNvCxnSpPr>
            <a:cxnSpLocks/>
          </p:cNvCxnSpPr>
          <p:nvPr/>
        </p:nvCxnSpPr>
        <p:spPr>
          <a:xfrm>
            <a:off x="554200" y="3429902"/>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553805D-1495-EEB9-1E1A-ED968A85B9BF}"/>
              </a:ext>
            </a:extLst>
          </p:cNvPr>
          <p:cNvCxnSpPr>
            <a:cxnSpLocks/>
          </p:cNvCxnSpPr>
          <p:nvPr/>
        </p:nvCxnSpPr>
        <p:spPr>
          <a:xfrm>
            <a:off x="554200" y="4231574"/>
            <a:ext cx="1123774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AA1621F-A271-525F-1067-83745D506B15}"/>
              </a:ext>
            </a:extLst>
          </p:cNvPr>
          <p:cNvCxnSpPr>
            <a:cxnSpLocks/>
          </p:cNvCxnSpPr>
          <p:nvPr/>
        </p:nvCxnSpPr>
        <p:spPr>
          <a:xfrm>
            <a:off x="554200" y="5033246"/>
            <a:ext cx="11231758"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DF38237-549F-BFE8-FEA5-E63A579A7D09}"/>
              </a:ext>
            </a:extLst>
          </p:cNvPr>
          <p:cNvCxnSpPr>
            <a:cxnSpLocks/>
          </p:cNvCxnSpPr>
          <p:nvPr/>
        </p:nvCxnSpPr>
        <p:spPr>
          <a:xfrm>
            <a:off x="554200" y="5834918"/>
            <a:ext cx="11213139" cy="0"/>
          </a:xfrm>
          <a:prstGeom prst="line">
            <a:avLst/>
          </a:prstGeom>
          <a:ln w="31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Tekstfelt 11">
            <a:extLst>
              <a:ext uri="{FF2B5EF4-FFF2-40B4-BE49-F238E27FC236}">
                <a16:creationId xmlns:a16="http://schemas.microsoft.com/office/drawing/2014/main" id="{88C08D90-431D-F669-24FC-F770027C5E99}"/>
              </a:ext>
            </a:extLst>
          </p:cNvPr>
          <p:cNvSpPr txBox="1"/>
          <p:nvPr/>
        </p:nvSpPr>
        <p:spPr>
          <a:xfrm>
            <a:off x="477999" y="684748"/>
            <a:ext cx="11095942" cy="923330"/>
          </a:xfrm>
          <a:prstGeom prst="rect">
            <a:avLst/>
          </a:prstGeom>
          <a:noFill/>
        </p:spPr>
        <p:txBody>
          <a:bodyPr wrap="square">
            <a:spAutoFit/>
          </a:bodyPr>
          <a:lstStyle/>
          <a:p>
            <a:pPr marL="0" indent="0" algn="l" rtl="0">
              <a:buNone/>
            </a:pPr>
            <a:r>
              <a:rPr lang="da-DK" sz="1800" b="1" dirty="0" err="1">
                <a:solidFill>
                  <a:srgbClr val="70578B"/>
                </a:solidFill>
                <a:latin typeface="Calibri" panose="020F0502020204030204" pitchFamily="34" charset="0"/>
                <a:ea typeface="Calibri" panose="020F0502020204030204" pitchFamily="34" charset="0"/>
                <a:cs typeface="Calibri" panose="020F0502020204030204" pitchFamily="34" charset="0"/>
              </a:rPr>
              <a:t>Pathological</a:t>
            </a:r>
            <a:r>
              <a:rPr lang="da-DK" sz="1800" b="1" dirty="0">
                <a:solidFill>
                  <a:srgbClr val="70578B"/>
                </a:solidFill>
                <a:latin typeface="Calibri" panose="020F0502020204030204" pitchFamily="34" charset="0"/>
                <a:ea typeface="Calibri" panose="020F0502020204030204" pitchFamily="34" charset="0"/>
                <a:cs typeface="Calibri" panose="020F0502020204030204" pitchFamily="34" charset="0"/>
              </a:rPr>
              <a:t> Demand </a:t>
            </a:r>
            <a:r>
              <a:rPr lang="da-DK" sz="1800" b="1" dirty="0" err="1">
                <a:solidFill>
                  <a:srgbClr val="70578B"/>
                </a:solidFill>
                <a:latin typeface="Calibri" panose="020F0502020204030204" pitchFamily="34" charset="0"/>
                <a:ea typeface="Calibri" panose="020F0502020204030204" pitchFamily="34" charset="0"/>
                <a:cs typeface="Calibri" panose="020F0502020204030204" pitchFamily="34" charset="0"/>
              </a:rPr>
              <a:t>Avoidance</a:t>
            </a:r>
            <a:r>
              <a:rPr lang="da-DK" sz="1800" b="1" dirty="0">
                <a:solidFill>
                  <a:srgbClr val="70578B"/>
                </a:solidFill>
                <a:latin typeface="Calibri" panose="020F0502020204030204" pitchFamily="34" charset="0"/>
                <a:ea typeface="Calibri" panose="020F0502020204030204" pitchFamily="34" charset="0"/>
                <a:cs typeface="Calibri" panose="020F0502020204030204" pitchFamily="34" charset="0"/>
              </a:rPr>
              <a:t> </a:t>
            </a:r>
            <a:r>
              <a:rPr lang="da-DK" sz="1800" dirty="0">
                <a:solidFill>
                  <a:srgbClr val="70578B"/>
                </a:solidFill>
                <a:latin typeface="Calibri" panose="020F0502020204030204" pitchFamily="34" charset="0"/>
                <a:ea typeface="Calibri" panose="020F0502020204030204" pitchFamily="34" charset="0"/>
                <a:cs typeface="Calibri" panose="020F0502020204030204" pitchFamily="34" charset="0"/>
              </a:rPr>
              <a:t>ekstrem modstand mod krav og forventninger, selv når de er enkle eller velmenende. Denne modstand skyldes ofte en intens angst for at blive kontrolleret eller pålagt forpligtelser, og de reagerer typisk med undgåelse, udslæt eller vrede.</a:t>
            </a:r>
            <a:endParaRPr lang="da-DK" sz="1600"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3D418467-A24E-6BC3-A45C-4C9EFF70B22B}"/>
              </a:ext>
            </a:extLst>
          </p:cNvPr>
          <p:cNvSpPr txBox="1"/>
          <p:nvPr/>
        </p:nvSpPr>
        <p:spPr>
          <a:xfrm>
            <a:off x="653779" y="6394831"/>
            <a:ext cx="9430747" cy="495200"/>
          </a:xfrm>
          <a:prstGeom prst="rect">
            <a:avLst/>
          </a:prstGeom>
          <a:noFill/>
        </p:spPr>
        <p:txBody>
          <a:bodyPr wrap="square" rtlCol="0">
            <a:spAutoFit/>
          </a:bodyPr>
          <a:lstStyle/>
          <a:p>
            <a:r>
              <a:rPr lang="en-US" sz="600" dirty="0"/>
              <a:t>1. Egan et all 2018 </a:t>
            </a:r>
            <a:r>
              <a:rPr lang="en-US" sz="600" i="1" dirty="0"/>
              <a:t>The pathological demand avoidance (PDA) profile in adult populations: Preliminary evidence of its relationship with ADHD and personality disorders. Journal of Developmental and Physical Disabilities, 30</a:t>
            </a:r>
            <a:r>
              <a:rPr lang="en-US" sz="600" dirty="0"/>
              <a:t>(4), 563–578. </a:t>
            </a:r>
            <a:r>
              <a:rPr lang="en-US" sz="600" dirty="0">
                <a:hlinkClick r:id="rId3"/>
              </a:rPr>
              <a:t>https://doi.org/10.1007/s10882-018-9592-1</a:t>
            </a:r>
            <a:r>
              <a:rPr lang="en-US" sz="600" dirty="0"/>
              <a:t> 2. Woodbury-Smith, M., &amp; Dein, K. (2010). Asperger syndrome and criminal </a:t>
            </a:r>
            <a:r>
              <a:rPr lang="en-US" sz="600" dirty="0" err="1"/>
              <a:t>behaviour</a:t>
            </a:r>
            <a:r>
              <a:rPr lang="en-US" sz="600" dirty="0"/>
              <a:t>. </a:t>
            </a:r>
            <a:r>
              <a:rPr lang="en-US" sz="600" i="1" dirty="0"/>
              <a:t>Advances in Psychiatric Treatment, 16</a:t>
            </a:r>
            <a:r>
              <a:rPr lang="en-US" sz="600" dirty="0"/>
              <a:t>(3), 174–182. </a:t>
            </a:r>
            <a:r>
              <a:rPr lang="en-US" sz="600" dirty="0">
                <a:hlinkClick r:id="rId4"/>
              </a:rPr>
              <a:t>https://doi.org/10.1192/apt.bp.108.006852 3</a:t>
            </a:r>
            <a:r>
              <a:rPr lang="en-US" sz="600" dirty="0"/>
              <a:t>. 3. </a:t>
            </a:r>
            <a:r>
              <a:rPr lang="en-US" sz="600" dirty="0" err="1"/>
              <a:t>Gillberg</a:t>
            </a:r>
            <a:r>
              <a:rPr lang="en-US" sz="600" dirty="0"/>
              <a:t>, C. (2010). </a:t>
            </a:r>
            <a:r>
              <a:rPr lang="en-US" sz="600" i="1" dirty="0"/>
              <a:t>The essence of autism and other neurodevelopmental conditions: Rethinking co-morbidity, assessment, and intervention</a:t>
            </a:r>
            <a:r>
              <a:rPr lang="en-US" sz="600" dirty="0"/>
              <a:t>. London: Jessica Kingsley Publishers. 4.  Husain, M. et all (2016). Impulse control and ADHD: Implications for daily functioning. </a:t>
            </a:r>
            <a:r>
              <a:rPr lang="en-US" sz="600" i="1" dirty="0"/>
              <a:t>Cognitive Neuropsychiatry, 21</a:t>
            </a:r>
            <a:r>
              <a:rPr lang="en-US" sz="600" dirty="0"/>
              <a:t>(4), 300–319. https://doi.org/10.1080/13546805.2016.1197909</a:t>
            </a:r>
          </a:p>
          <a:p>
            <a:endParaRPr lang="en-DK" dirty="0"/>
          </a:p>
        </p:txBody>
      </p:sp>
    </p:spTree>
    <p:extLst>
      <p:ext uri="{BB962C8B-B14F-4D97-AF65-F5344CB8AC3E}">
        <p14:creationId xmlns:p14="http://schemas.microsoft.com/office/powerpoint/2010/main" val="734342841"/>
      </p:ext>
    </p:extLst>
  </p:cSld>
  <p:clrMapOvr>
    <a:masterClrMapping/>
  </p:clrMapOvr>
  <p:transition spd="slow">
    <p:push dir="u"/>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4A5CE-6457-ACBF-E7C8-96ABE783F14D}"/>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81616BAB-2F54-A14A-C0E6-1FD4958B9427}"/>
              </a:ext>
            </a:extLst>
          </p:cNvPr>
          <p:cNvSpPr/>
          <p:nvPr/>
        </p:nvSpPr>
        <p:spPr>
          <a:xfrm>
            <a:off x="11715750" y="0"/>
            <a:ext cx="476251" cy="1430337"/>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7F12F38F-2EC2-6BF3-5252-CEE5758A102B}"/>
              </a:ext>
            </a:extLst>
          </p:cNvPr>
          <p:cNvSpPr/>
          <p:nvPr/>
        </p:nvSpPr>
        <p:spPr>
          <a:xfrm>
            <a:off x="600074" y="1430337"/>
            <a:ext cx="1111567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41" name="Rectangle 40">
            <a:extLst>
              <a:ext uri="{FF2B5EF4-FFF2-40B4-BE49-F238E27FC236}">
                <a16:creationId xmlns:a16="http://schemas.microsoft.com/office/drawing/2014/main" id="{67CB097D-64AF-54CC-162A-042AD55CD9D8}"/>
              </a:ext>
            </a:extLst>
          </p:cNvPr>
          <p:cNvSpPr/>
          <p:nvPr/>
        </p:nvSpPr>
        <p:spPr>
          <a:xfrm>
            <a:off x="600074" y="3015577"/>
            <a:ext cx="11115676" cy="1457085"/>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400" dirty="0">
              <a:solidFill>
                <a:schemeClr val="dk1"/>
              </a:solidFill>
              <a:latin typeface="+mn-lt"/>
            </a:endParaRPr>
          </a:p>
        </p:txBody>
      </p:sp>
      <p:sp>
        <p:nvSpPr>
          <p:cNvPr id="42" name="Rectangle 41">
            <a:extLst>
              <a:ext uri="{FF2B5EF4-FFF2-40B4-BE49-F238E27FC236}">
                <a16:creationId xmlns:a16="http://schemas.microsoft.com/office/drawing/2014/main" id="{FF20714D-BE64-97C2-38B5-9564C5B45E17}"/>
              </a:ext>
            </a:extLst>
          </p:cNvPr>
          <p:cNvSpPr/>
          <p:nvPr/>
        </p:nvSpPr>
        <p:spPr>
          <a:xfrm>
            <a:off x="500860" y="4600815"/>
            <a:ext cx="11208899"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defTabSz="914400">
              <a:spcBef>
                <a:spcPct val="20000"/>
              </a:spcBef>
              <a:buClr>
                <a:srgbClr val="C00000"/>
              </a:buClr>
            </a:pPr>
            <a:endParaRPr lang="da-DK" sz="1400" b="1" dirty="0">
              <a:solidFill>
                <a:schemeClr val="bg1"/>
              </a:solidFill>
            </a:endParaRPr>
          </a:p>
        </p:txBody>
      </p:sp>
      <p:sp>
        <p:nvSpPr>
          <p:cNvPr id="10" name="Titel 1">
            <a:extLst>
              <a:ext uri="{FF2B5EF4-FFF2-40B4-BE49-F238E27FC236}">
                <a16:creationId xmlns:a16="http://schemas.microsoft.com/office/drawing/2014/main" id="{08736907-CA0B-7418-14A7-CFD858DD8C13}"/>
              </a:ext>
            </a:extLst>
          </p:cNvPr>
          <p:cNvSpPr>
            <a:spLocks noGrp="1"/>
          </p:cNvSpPr>
          <p:nvPr>
            <p:ph type="title"/>
          </p:nvPr>
        </p:nvSpPr>
        <p:spPr>
          <a:xfrm>
            <a:off x="500860" y="-794"/>
            <a:ext cx="11214460" cy="1325563"/>
          </a:xfrm>
        </p:spPr>
        <p:txBody>
          <a:bodyPr>
            <a:normAutofit fontScale="90000"/>
          </a:bodyPr>
          <a:lstStyle/>
          <a:p>
            <a:r>
              <a:rPr lang="da-DK" dirty="0">
                <a:solidFill>
                  <a:srgbClr val="644D79"/>
                </a:solidFill>
              </a:rPr>
              <a:t>Mestringsstrategier og hvorfor det er vigtigt!</a:t>
            </a:r>
            <a:endParaRPr lang="da-DK" baseline="30000" dirty="0">
              <a:solidFill>
                <a:srgbClr val="644D79"/>
              </a:solidFill>
            </a:endParaRPr>
          </a:p>
        </p:txBody>
      </p:sp>
      <p:sp>
        <p:nvSpPr>
          <p:cNvPr id="11" name="Rectangle 10">
            <a:extLst>
              <a:ext uri="{FF2B5EF4-FFF2-40B4-BE49-F238E27FC236}">
                <a16:creationId xmlns:a16="http://schemas.microsoft.com/office/drawing/2014/main" id="{E91D8D63-90D4-0AFE-A356-6C97F05F9572}"/>
              </a:ext>
            </a:extLst>
          </p:cNvPr>
          <p:cNvSpPr/>
          <p:nvPr/>
        </p:nvSpPr>
        <p:spPr>
          <a:xfrm>
            <a:off x="500861" y="1430338"/>
            <a:ext cx="99214"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400" b="1" dirty="0">
              <a:solidFill>
                <a:schemeClr val="bg1"/>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FBE80C46-7484-A6FD-BB8C-6A13FAEE14E7}"/>
              </a:ext>
            </a:extLst>
          </p:cNvPr>
          <p:cNvSpPr/>
          <p:nvPr/>
        </p:nvSpPr>
        <p:spPr>
          <a:xfrm>
            <a:off x="500861" y="3015577"/>
            <a:ext cx="99214" cy="1457085"/>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US" sz="2400" b="1" dirty="0">
              <a:solidFill>
                <a:schemeClr val="bg1"/>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FB87AA37-E346-D290-872F-2BD45515B9AE}"/>
              </a:ext>
            </a:extLst>
          </p:cNvPr>
          <p:cNvSpPr txBox="1"/>
          <p:nvPr/>
        </p:nvSpPr>
        <p:spPr>
          <a:xfrm>
            <a:off x="1038224" y="1851104"/>
            <a:ext cx="10340976" cy="615553"/>
          </a:xfrm>
          <a:prstGeom prst="rect">
            <a:avLst/>
          </a:prstGeom>
          <a:noFill/>
        </p:spPr>
        <p:txBody>
          <a:bodyPr wrap="square" lIns="0" tIns="0" rIns="0" bIns="0" anchor="ctr" anchorCtr="0">
            <a:spAutoFit/>
          </a:bodyPr>
          <a:lstStyle/>
          <a:p>
            <a:pPr defTabSz="914400">
              <a:defRPr/>
            </a:pPr>
            <a:r>
              <a:rPr lang="da-DK" sz="2000" b="1" dirty="0">
                <a:solidFill>
                  <a:schemeClr val="tx1">
                    <a:lumMod val="65000"/>
                    <a:lumOff val="35000"/>
                  </a:schemeClr>
                </a:solidFill>
              </a:rPr>
              <a:t>Mestringsstrategier</a:t>
            </a:r>
            <a:r>
              <a:rPr lang="da-DK" sz="2000" dirty="0">
                <a:solidFill>
                  <a:schemeClr val="tx1">
                    <a:lumMod val="65000"/>
                    <a:lumOff val="35000"/>
                  </a:schemeClr>
                </a:solidFill>
              </a:rPr>
              <a:t> er de værktøjer og tiltag, vi bruger for at navigere i livet med de udfordringer, det bringer – især når ADHD er en del af ligningen.</a:t>
            </a:r>
          </a:p>
        </p:txBody>
      </p:sp>
      <p:sp>
        <p:nvSpPr>
          <p:cNvPr id="16" name="TextBox 15">
            <a:extLst>
              <a:ext uri="{FF2B5EF4-FFF2-40B4-BE49-F238E27FC236}">
                <a16:creationId xmlns:a16="http://schemas.microsoft.com/office/drawing/2014/main" id="{AC1A9AD6-4F68-F563-1277-812AB9B23C5D}"/>
              </a:ext>
            </a:extLst>
          </p:cNvPr>
          <p:cNvSpPr txBox="1"/>
          <p:nvPr/>
        </p:nvSpPr>
        <p:spPr>
          <a:xfrm>
            <a:off x="1038224" y="3128566"/>
            <a:ext cx="7133503" cy="1231106"/>
          </a:xfrm>
          <a:prstGeom prst="rect">
            <a:avLst/>
          </a:prstGeom>
          <a:noFill/>
        </p:spPr>
        <p:txBody>
          <a:bodyPr wrap="square" lIns="0" tIns="0" rIns="0" bIns="0" anchor="ctr" anchorCtr="0">
            <a:spAutoFit/>
          </a:bodyPr>
          <a:lstStyle/>
          <a:p>
            <a:pPr defTabSz="914400">
              <a:defRPr/>
            </a:pPr>
            <a:r>
              <a:rPr lang="da-DK" sz="2000" dirty="0">
                <a:solidFill>
                  <a:schemeClr val="tx1">
                    <a:lumMod val="65000"/>
                    <a:lumOff val="35000"/>
                  </a:schemeClr>
                </a:solidFill>
              </a:rPr>
              <a:t>De hjælper os med at:</a:t>
            </a:r>
          </a:p>
          <a:p>
            <a:pPr marL="182880" indent="-182880" defTabSz="914400">
              <a:buClr>
                <a:srgbClr val="BC89BF"/>
              </a:buClr>
              <a:buFont typeface="Arial" panose="020B0604020202020204" pitchFamily="34" charset="0"/>
              <a:buChar char="•"/>
              <a:defRPr/>
            </a:pPr>
            <a:r>
              <a:rPr lang="da-DK" sz="2000" dirty="0">
                <a:solidFill>
                  <a:schemeClr val="tx1">
                    <a:lumMod val="65000"/>
                    <a:lumOff val="35000"/>
                  </a:schemeClr>
                </a:solidFill>
              </a:rPr>
              <a:t>Frigive mental energi til det, der virkelig betyder noget</a:t>
            </a:r>
          </a:p>
          <a:p>
            <a:pPr marL="182880" indent="-182880" defTabSz="914400">
              <a:buClr>
                <a:srgbClr val="BC89BF"/>
              </a:buClr>
              <a:buFont typeface="Arial" panose="020B0604020202020204" pitchFamily="34" charset="0"/>
              <a:buChar char="•"/>
              <a:defRPr/>
            </a:pPr>
            <a:r>
              <a:rPr lang="da-DK" sz="2000" dirty="0">
                <a:solidFill>
                  <a:schemeClr val="tx1">
                    <a:lumMod val="65000"/>
                    <a:lumOff val="35000"/>
                  </a:schemeClr>
                </a:solidFill>
              </a:rPr>
              <a:t>Skabe mere stabilitet i hverdagen</a:t>
            </a:r>
          </a:p>
          <a:p>
            <a:pPr marL="182880" indent="-182880" defTabSz="914400">
              <a:buClr>
                <a:srgbClr val="BC89BF"/>
              </a:buClr>
              <a:buFont typeface="Arial" panose="020B0604020202020204" pitchFamily="34" charset="0"/>
              <a:buChar char="•"/>
              <a:defRPr/>
            </a:pPr>
            <a:r>
              <a:rPr lang="da-DK" sz="2000" dirty="0">
                <a:solidFill>
                  <a:schemeClr val="tx1">
                    <a:lumMod val="65000"/>
                    <a:lumOff val="35000"/>
                  </a:schemeClr>
                </a:solidFill>
              </a:rPr>
              <a:t>Øge livskvaliteten og mindske belastningen</a:t>
            </a:r>
          </a:p>
        </p:txBody>
      </p:sp>
      <p:sp>
        <p:nvSpPr>
          <p:cNvPr id="17" name="TextBox 16">
            <a:extLst>
              <a:ext uri="{FF2B5EF4-FFF2-40B4-BE49-F238E27FC236}">
                <a16:creationId xmlns:a16="http://schemas.microsoft.com/office/drawing/2014/main" id="{16E23307-D9F8-47D4-2357-56930B752560}"/>
              </a:ext>
            </a:extLst>
          </p:cNvPr>
          <p:cNvSpPr txBox="1"/>
          <p:nvPr/>
        </p:nvSpPr>
        <p:spPr>
          <a:xfrm>
            <a:off x="1038224" y="4867692"/>
            <a:ext cx="10056496" cy="923330"/>
          </a:xfrm>
          <a:prstGeom prst="rect">
            <a:avLst/>
          </a:prstGeom>
          <a:noFill/>
        </p:spPr>
        <p:txBody>
          <a:bodyPr wrap="square" lIns="0" tIns="0" rIns="0" bIns="0" anchor="ctr" anchorCtr="0">
            <a:spAutoFit/>
          </a:bodyPr>
          <a:lstStyle/>
          <a:p>
            <a:pPr defTabSz="914400">
              <a:defRPr/>
            </a:pPr>
            <a:r>
              <a:rPr lang="da-DK" sz="2000" dirty="0">
                <a:solidFill>
                  <a:schemeClr val="bg1"/>
                </a:solidFill>
              </a:rPr>
              <a:t>Ved at finde de rette strategier kan vi ikke bare overleve, men trives! </a:t>
            </a:r>
            <a:br>
              <a:rPr lang="da-DK" sz="2000" dirty="0">
                <a:solidFill>
                  <a:schemeClr val="bg1"/>
                </a:solidFill>
              </a:rPr>
            </a:br>
            <a:r>
              <a:rPr lang="da-DK" sz="2000" i="1" dirty="0">
                <a:solidFill>
                  <a:schemeClr val="bg1"/>
                </a:solidFill>
              </a:rPr>
              <a:t>“Med de rette </a:t>
            </a:r>
            <a:r>
              <a:rPr lang="da-DK" sz="2000" b="1" i="1" dirty="0">
                <a:solidFill>
                  <a:schemeClr val="bg1"/>
                </a:solidFill>
              </a:rPr>
              <a:t>strategier, medicin og støtte </a:t>
            </a:r>
            <a:r>
              <a:rPr lang="da-DK" sz="2000" i="1" dirty="0">
                <a:solidFill>
                  <a:schemeClr val="bg1"/>
                </a:solidFill>
              </a:rPr>
              <a:t>kan mange med ADHD leve et </a:t>
            </a:r>
            <a:r>
              <a:rPr lang="da-DK" sz="2000" b="1" i="1" dirty="0">
                <a:solidFill>
                  <a:schemeClr val="bg1"/>
                </a:solidFill>
              </a:rPr>
              <a:t>succesfuldt og tilfredsstillende liv”. </a:t>
            </a:r>
            <a:r>
              <a:rPr lang="da-DK" sz="2000" b="1" dirty="0">
                <a:solidFill>
                  <a:schemeClr val="bg1"/>
                </a:solidFill>
              </a:rPr>
              <a:t>Kirsten Callesen </a:t>
            </a:r>
            <a:endParaRPr lang="da-DK" sz="2000" dirty="0">
              <a:solidFill>
                <a:schemeClr val="bg1"/>
              </a:solidFill>
            </a:endParaRPr>
          </a:p>
        </p:txBody>
      </p:sp>
      <p:grpSp>
        <p:nvGrpSpPr>
          <p:cNvPr id="43" name="Group 42">
            <a:extLst>
              <a:ext uri="{FF2B5EF4-FFF2-40B4-BE49-F238E27FC236}">
                <a16:creationId xmlns:a16="http://schemas.microsoft.com/office/drawing/2014/main" id="{8FF5024A-A11E-BB6F-F6F7-35C51DACE0DD}"/>
              </a:ext>
            </a:extLst>
          </p:cNvPr>
          <p:cNvGrpSpPr/>
          <p:nvPr/>
        </p:nvGrpSpPr>
        <p:grpSpPr>
          <a:xfrm rot="16200000">
            <a:off x="369624" y="1978025"/>
            <a:ext cx="361692" cy="361692"/>
            <a:chOff x="3111431" y="1413967"/>
            <a:chExt cx="304417" cy="304417"/>
          </a:xfrm>
        </p:grpSpPr>
        <p:sp>
          <p:nvSpPr>
            <p:cNvPr id="44" name="Oval 43">
              <a:extLst>
                <a:ext uri="{FF2B5EF4-FFF2-40B4-BE49-F238E27FC236}">
                  <a16:creationId xmlns:a16="http://schemas.microsoft.com/office/drawing/2014/main" id="{CDCF2565-3885-610F-AEED-E8EBA36DE4E5}"/>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DCC5D2EC-2F65-8547-290A-BA66E6273D7C}"/>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502439CA-8899-D80A-A0E5-F5B678001BD7}"/>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2" name="Freeform 334">
                <a:extLst>
                  <a:ext uri="{FF2B5EF4-FFF2-40B4-BE49-F238E27FC236}">
                    <a16:creationId xmlns:a16="http://schemas.microsoft.com/office/drawing/2014/main" id="{88CC4994-D581-7A6B-9B7A-B9DEC2FA2A6C}"/>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68" name="Group 67">
            <a:extLst>
              <a:ext uri="{FF2B5EF4-FFF2-40B4-BE49-F238E27FC236}">
                <a16:creationId xmlns:a16="http://schemas.microsoft.com/office/drawing/2014/main" id="{05F40E79-804A-B8A6-2E4C-DA484AF532D1}"/>
              </a:ext>
            </a:extLst>
          </p:cNvPr>
          <p:cNvGrpSpPr/>
          <p:nvPr/>
        </p:nvGrpSpPr>
        <p:grpSpPr>
          <a:xfrm rot="16200000">
            <a:off x="369624" y="3563273"/>
            <a:ext cx="361692" cy="361692"/>
            <a:chOff x="3111431" y="1413967"/>
            <a:chExt cx="304417" cy="304417"/>
          </a:xfrm>
        </p:grpSpPr>
        <p:sp>
          <p:nvSpPr>
            <p:cNvPr id="69" name="Oval 68">
              <a:extLst>
                <a:ext uri="{FF2B5EF4-FFF2-40B4-BE49-F238E27FC236}">
                  <a16:creationId xmlns:a16="http://schemas.microsoft.com/office/drawing/2014/main" id="{83743AA7-5615-F0B7-1605-0A4B155D5636}"/>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DD37642B-505C-AB44-28AD-C5947DE2514D}"/>
                </a:ext>
              </a:extLst>
            </p:cNvPr>
            <p:cNvGrpSpPr/>
            <p:nvPr/>
          </p:nvGrpSpPr>
          <p:grpSpPr>
            <a:xfrm>
              <a:off x="3153306" y="1455844"/>
              <a:ext cx="220666" cy="220664"/>
              <a:chOff x="10154583" y="3154385"/>
              <a:chExt cx="327680" cy="327678"/>
            </a:xfrm>
          </p:grpSpPr>
          <p:sp>
            <p:nvSpPr>
              <p:cNvPr id="71" name="Oval 70">
                <a:extLst>
                  <a:ext uri="{FF2B5EF4-FFF2-40B4-BE49-F238E27FC236}">
                    <a16:creationId xmlns:a16="http://schemas.microsoft.com/office/drawing/2014/main" id="{EC6FAEE8-29F3-EC58-2922-596ADD9E6B50}"/>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2" name="Freeform 334">
                <a:extLst>
                  <a:ext uri="{FF2B5EF4-FFF2-40B4-BE49-F238E27FC236}">
                    <a16:creationId xmlns:a16="http://schemas.microsoft.com/office/drawing/2014/main" id="{793EBCFD-CCD6-EAE0-06CE-E139B102D731}"/>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2" name="Graphic 7">
            <a:extLst>
              <a:ext uri="{FF2B5EF4-FFF2-40B4-BE49-F238E27FC236}">
                <a16:creationId xmlns:a16="http://schemas.microsoft.com/office/drawing/2014/main" id="{F261216A-B372-ED0F-6B1C-4108D5F83AF2}"/>
              </a:ext>
            </a:extLst>
          </p:cNvPr>
          <p:cNvSpPr/>
          <p:nvPr/>
        </p:nvSpPr>
        <p:spPr>
          <a:xfrm>
            <a:off x="11232810" y="4755062"/>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chemeClr val="bg1"/>
          </a:solidFill>
          <a:ln w="9525" cap="flat">
            <a:noFill/>
            <a:prstDash val="solid"/>
            <a:miter/>
          </a:ln>
        </p:spPr>
        <p:txBody>
          <a:bodyPr rtlCol="0" anchor="ctr"/>
          <a:lstStyle/>
          <a:p>
            <a:endParaRPr lang="en-ID"/>
          </a:p>
        </p:txBody>
      </p:sp>
    </p:spTree>
    <p:extLst>
      <p:ext uri="{BB962C8B-B14F-4D97-AF65-F5344CB8AC3E}">
        <p14:creationId xmlns:p14="http://schemas.microsoft.com/office/powerpoint/2010/main" val="3719218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2" name="Tekstfelt 1">
            <a:extLst>
              <a:ext uri="{FF2B5EF4-FFF2-40B4-BE49-F238E27FC236}">
                <a16:creationId xmlns:a16="http://schemas.microsoft.com/office/drawing/2014/main" id="{0808D465-8AD9-A98B-10FA-2B60561CAF4A}"/>
              </a:ext>
            </a:extLst>
          </p:cNvPr>
          <p:cNvSpPr txBox="1"/>
          <p:nvPr/>
        </p:nvSpPr>
        <p:spPr>
          <a:xfrm>
            <a:off x="653143" y="310713"/>
            <a:ext cx="9928825" cy="998991"/>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Hvordan ADHD påvirker evnen til at planlægge og styre adfærd funktioner i hverdagen</a:t>
            </a:r>
            <a:endParaRPr kumimoji="1" lang="da-DK" sz="2000" dirty="0">
              <a:solidFill>
                <a:srgbClr val="70578B"/>
              </a:solidFill>
              <a:latin typeface="Calibri" panose="020F0502020204030204" pitchFamily="34" charset="0"/>
              <a:cs typeface="Calibri" panose="020F0502020204030204" pitchFamily="34" charset="0"/>
            </a:endParaRPr>
          </a:p>
        </p:txBody>
      </p:sp>
      <p:pic>
        <p:nvPicPr>
          <p:cNvPr id="4" name="Google Shape;74;p16">
            <a:extLst>
              <a:ext uri="{FF2B5EF4-FFF2-40B4-BE49-F238E27FC236}">
                <a16:creationId xmlns:a16="http://schemas.microsoft.com/office/drawing/2014/main" id="{2A5A342E-39E5-E8B5-3C95-BBD906A6323D}"/>
              </a:ext>
            </a:extLst>
          </p:cNvPr>
          <p:cNvPicPr preferRelativeResize="0"/>
          <p:nvPr/>
        </p:nvPicPr>
        <p:blipFill>
          <a:blip r:embed="rId3">
            <a:alphaModFix/>
            <a:duotone>
              <a:srgbClr val="8064A2">
                <a:shade val="45000"/>
                <a:satMod val="135000"/>
              </a:srgbClr>
              <a:prstClr val="white"/>
            </a:duotone>
            <a:extLst>
              <a:ext uri="{28A0092B-C50C-407E-A947-70E740481C1C}">
                <a14:useLocalDpi xmlns:a14="http://schemas.microsoft.com/office/drawing/2010/main"/>
              </a:ext>
            </a:extLst>
          </a:blip>
          <a:srcRect/>
          <a:stretch/>
        </p:blipFill>
        <p:spPr>
          <a:xfrm>
            <a:off x="127930" y="1311308"/>
            <a:ext cx="11502787" cy="4957011"/>
          </a:xfrm>
          <a:prstGeom prst="rect">
            <a:avLst/>
          </a:prstGeom>
          <a:noFill/>
          <a:ln>
            <a:noFill/>
          </a:ln>
        </p:spPr>
      </p:pic>
    </p:spTree>
    <p:extLst>
      <p:ext uri="{BB962C8B-B14F-4D97-AF65-F5344CB8AC3E}">
        <p14:creationId xmlns:p14="http://schemas.microsoft.com/office/powerpoint/2010/main" val="291743642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2EE6-13E5-69C7-6BCC-23D94130A6F8}"/>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62B5A242-0DFF-2961-3C84-F3073E5A1870}"/>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0" name="Rectangle 3">
            <a:extLst>
              <a:ext uri="{FF2B5EF4-FFF2-40B4-BE49-F238E27FC236}">
                <a16:creationId xmlns:a16="http://schemas.microsoft.com/office/drawing/2014/main" id="{72A178EB-9D62-EBF0-FD72-9D3E067626AB}"/>
              </a:ext>
            </a:extLst>
          </p:cNvPr>
          <p:cNvSpPr/>
          <p:nvPr/>
        </p:nvSpPr>
        <p:spPr>
          <a:xfrm>
            <a:off x="546520" y="449119"/>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10">
            <a:extLst>
              <a:ext uri="{FF2B5EF4-FFF2-40B4-BE49-F238E27FC236}">
                <a16:creationId xmlns:a16="http://schemas.microsoft.com/office/drawing/2014/main" id="{1B250D72-E2F2-A05B-DDC9-FB6ADBAC5593}"/>
              </a:ext>
            </a:extLst>
          </p:cNvPr>
          <p:cNvSpPr/>
          <p:nvPr/>
        </p:nvSpPr>
        <p:spPr>
          <a:xfrm>
            <a:off x="590810" y="1354699"/>
            <a:ext cx="4775990" cy="4200453"/>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7E2F4162-A88A-1F50-FF12-07D939C06EC5}"/>
              </a:ext>
            </a:extLst>
          </p:cNvPr>
          <p:cNvSpPr txBox="1"/>
          <p:nvPr/>
        </p:nvSpPr>
        <p:spPr>
          <a:xfrm>
            <a:off x="748282" y="1482796"/>
            <a:ext cx="4292900" cy="2862322"/>
          </a:xfrm>
          <a:prstGeom prst="rect">
            <a:avLst/>
          </a:prstGeom>
          <a:noFill/>
        </p:spPr>
        <p:txBody>
          <a:bodyPr wrap="square">
            <a:spAutoFit/>
          </a:bodyPr>
          <a:lstStyle/>
          <a:p>
            <a:pPr marL="285750" indent="-285750">
              <a:buFont typeface="Arial" panose="020B0604020202020204" pitchFamily="34" charset="0"/>
              <a:buChar char="•"/>
            </a:pPr>
            <a:r>
              <a:rPr lang="da-DK" sz="2000" dirty="0" err="1">
                <a:solidFill>
                  <a:schemeClr val="tx1">
                    <a:lumMod val="65000"/>
                    <a:lumOff val="35000"/>
                  </a:schemeClr>
                </a:solidFill>
              </a:rPr>
              <a:t>APP’s</a:t>
            </a:r>
            <a:endParaRPr lang="da-DK" sz="2000" dirty="0">
              <a:solidFill>
                <a:schemeClr val="tx1">
                  <a:lumMod val="65000"/>
                  <a:lumOff val="35000"/>
                </a:schemeClr>
              </a:solidFill>
            </a:endParaRPr>
          </a:p>
          <a:p>
            <a:pPr marL="285750" indent="-285750">
              <a:buFont typeface="Arial" panose="020B0604020202020204" pitchFamily="34" charset="0"/>
              <a:buChar char="•"/>
            </a:pPr>
            <a:r>
              <a:rPr lang="da-DK" sz="2000" dirty="0">
                <a:solidFill>
                  <a:schemeClr val="tx1">
                    <a:lumMod val="65000"/>
                    <a:lumOff val="35000"/>
                  </a:schemeClr>
                </a:solidFill>
              </a:rPr>
              <a:t>Alarmer</a:t>
            </a:r>
          </a:p>
          <a:p>
            <a:pPr marL="285750" indent="-285750">
              <a:buFont typeface="Arial" panose="020B0604020202020204" pitchFamily="34" charset="0"/>
              <a:buChar char="•"/>
            </a:pPr>
            <a:r>
              <a:rPr lang="da-DK" sz="2000" dirty="0">
                <a:solidFill>
                  <a:schemeClr val="tx1">
                    <a:lumMod val="65000"/>
                    <a:lumOff val="35000"/>
                  </a:schemeClr>
                </a:solidFill>
              </a:rPr>
              <a:t>Mobil</a:t>
            </a:r>
          </a:p>
          <a:p>
            <a:pPr marL="285750" indent="-285750">
              <a:buFont typeface="Arial" panose="020B0604020202020204" pitchFamily="34" charset="0"/>
              <a:buChar char="•"/>
            </a:pPr>
            <a:r>
              <a:rPr lang="da-DK" sz="2000" dirty="0">
                <a:solidFill>
                  <a:schemeClr val="tx1">
                    <a:lumMod val="65000"/>
                    <a:lumOff val="35000"/>
                  </a:schemeClr>
                </a:solidFill>
              </a:rPr>
              <a:t>Ure (Smartwatch,)Time timer</a:t>
            </a:r>
          </a:p>
          <a:p>
            <a:pPr marL="285750" indent="-285750">
              <a:buFont typeface="Arial" panose="020B0604020202020204" pitchFamily="34" charset="0"/>
              <a:buChar char="•"/>
            </a:pPr>
            <a:r>
              <a:rPr lang="da-DK" sz="2000" dirty="0">
                <a:solidFill>
                  <a:schemeClr val="tx1">
                    <a:lumMod val="65000"/>
                    <a:lumOff val="35000"/>
                  </a:schemeClr>
                </a:solidFill>
              </a:rPr>
              <a:t>Kalender (fysisk eller digital)</a:t>
            </a:r>
          </a:p>
          <a:p>
            <a:pPr marL="285750" indent="-285750">
              <a:buFont typeface="Arial" panose="020B0604020202020204" pitchFamily="34" charset="0"/>
              <a:buChar char="•"/>
            </a:pPr>
            <a:r>
              <a:rPr lang="da-DK" sz="2000" dirty="0">
                <a:solidFill>
                  <a:schemeClr val="tx1">
                    <a:lumMod val="65000"/>
                    <a:lumOff val="35000"/>
                  </a:schemeClr>
                </a:solidFill>
              </a:rPr>
              <a:t>Ugeplan</a:t>
            </a:r>
          </a:p>
          <a:p>
            <a:pPr marL="285750" indent="-285750">
              <a:buFont typeface="Arial" panose="020B0604020202020204" pitchFamily="34" charset="0"/>
              <a:buChar char="•"/>
            </a:pPr>
            <a:r>
              <a:rPr lang="da-DK" sz="2000" dirty="0">
                <a:solidFill>
                  <a:schemeClr val="tx1">
                    <a:lumMod val="65000"/>
                    <a:lumOff val="35000"/>
                  </a:schemeClr>
                </a:solidFill>
              </a:rPr>
              <a:t>Doseringsæsker</a:t>
            </a:r>
          </a:p>
          <a:p>
            <a:pPr marL="285750" indent="-285750">
              <a:buFont typeface="Arial" panose="020B0604020202020204" pitchFamily="34" charset="0"/>
              <a:buChar char="•"/>
            </a:pPr>
            <a:r>
              <a:rPr lang="da-DK" sz="2000" dirty="0">
                <a:solidFill>
                  <a:schemeClr val="tx1">
                    <a:lumMod val="65000"/>
                    <a:lumOff val="35000"/>
                  </a:schemeClr>
                </a:solidFill>
              </a:rPr>
              <a:t>Nøglevedhæng til medicin</a:t>
            </a:r>
          </a:p>
          <a:p>
            <a:endParaRPr lang="da-DK" sz="2000" dirty="0">
              <a:solidFill>
                <a:schemeClr val="tx1">
                  <a:lumMod val="65000"/>
                  <a:lumOff val="35000"/>
                </a:schemeClr>
              </a:solidFill>
            </a:endParaRPr>
          </a:p>
        </p:txBody>
      </p:sp>
      <p:sp>
        <p:nvSpPr>
          <p:cNvPr id="40" name="Tekstfelt 39">
            <a:extLst>
              <a:ext uri="{FF2B5EF4-FFF2-40B4-BE49-F238E27FC236}">
                <a16:creationId xmlns:a16="http://schemas.microsoft.com/office/drawing/2014/main" id="{864C67A9-248F-08AE-A062-6DA13DE3566C}"/>
              </a:ext>
            </a:extLst>
          </p:cNvPr>
          <p:cNvSpPr txBox="1"/>
          <p:nvPr/>
        </p:nvSpPr>
        <p:spPr>
          <a:xfrm>
            <a:off x="1233824" y="606986"/>
            <a:ext cx="8633615" cy="461665"/>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Værktøjer</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a:extLst>
              <a:ext uri="{FF2B5EF4-FFF2-40B4-BE49-F238E27FC236}">
                <a16:creationId xmlns:a16="http://schemas.microsoft.com/office/drawing/2014/main" id="{298F9098-C7B3-39F4-E0F0-F8BC2AC1AB59}"/>
              </a:ext>
            </a:extLst>
          </p:cNvPr>
          <p:cNvSpPr/>
          <p:nvPr/>
        </p:nvSpPr>
        <p:spPr>
          <a:xfrm>
            <a:off x="5519200" y="1354698"/>
            <a:ext cx="4904217" cy="420045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4354CD7C-BA6C-349C-537B-813EB038329E}"/>
              </a:ext>
            </a:extLst>
          </p:cNvPr>
          <p:cNvSpPr txBox="1"/>
          <p:nvPr/>
        </p:nvSpPr>
        <p:spPr>
          <a:xfrm>
            <a:off x="5844819" y="1415466"/>
            <a:ext cx="4292900" cy="3785652"/>
          </a:xfrm>
          <a:prstGeom prst="rect">
            <a:avLst/>
          </a:prstGeom>
          <a:noFill/>
        </p:spPr>
        <p:txBody>
          <a:bodyPr wrap="square">
            <a:spAutoFit/>
          </a:bodyPr>
          <a:lstStyle/>
          <a:p>
            <a:pPr marL="285750" indent="-285750">
              <a:buFont typeface="Arial" panose="020B0604020202020204" pitchFamily="34" charset="0"/>
              <a:buChar char="•"/>
            </a:pPr>
            <a:r>
              <a:rPr lang="da-DK" sz="2000" dirty="0">
                <a:solidFill>
                  <a:schemeClr val="tx1">
                    <a:lumMod val="65000"/>
                    <a:lumOff val="35000"/>
                  </a:schemeClr>
                </a:solidFill>
              </a:rPr>
              <a:t>Budgetskema</a:t>
            </a:r>
          </a:p>
          <a:p>
            <a:pPr marL="285750" indent="-285750">
              <a:buFont typeface="Arial" panose="020B0604020202020204" pitchFamily="34" charset="0"/>
              <a:buChar char="•"/>
            </a:pPr>
            <a:r>
              <a:rPr lang="da-DK" sz="2000" dirty="0">
                <a:solidFill>
                  <a:schemeClr val="tx1">
                    <a:lumMod val="65000"/>
                    <a:lumOff val="35000"/>
                  </a:schemeClr>
                </a:solidFill>
              </a:rPr>
              <a:t>Indkøbslister</a:t>
            </a:r>
          </a:p>
          <a:p>
            <a:pPr marL="285750" indent="-285750">
              <a:buFont typeface="Arial" panose="020B0604020202020204" pitchFamily="34" charset="0"/>
              <a:buChar char="•"/>
            </a:pPr>
            <a:r>
              <a:rPr lang="da-DK" sz="2000" dirty="0">
                <a:solidFill>
                  <a:schemeClr val="tx1">
                    <a:lumMod val="65000"/>
                    <a:lumOff val="35000"/>
                  </a:schemeClr>
                </a:solidFill>
              </a:rPr>
              <a:t>Fastlagte pauser</a:t>
            </a:r>
          </a:p>
          <a:p>
            <a:pPr marL="285750" indent="-285750">
              <a:buFont typeface="Arial" panose="020B0604020202020204" pitchFamily="34" charset="0"/>
              <a:buChar char="•"/>
            </a:pPr>
            <a:r>
              <a:rPr lang="da-DK" sz="2000" dirty="0">
                <a:solidFill>
                  <a:schemeClr val="tx1">
                    <a:lumMod val="65000"/>
                    <a:lumOff val="35000"/>
                  </a:schemeClr>
                </a:solidFill>
              </a:rPr>
              <a:t>To-do liste</a:t>
            </a:r>
          </a:p>
          <a:p>
            <a:pPr marL="285750" indent="-285750">
              <a:buFont typeface="Arial" panose="020B0604020202020204" pitchFamily="34" charset="0"/>
              <a:buChar char="•"/>
            </a:pPr>
            <a:r>
              <a:rPr lang="da-DK" sz="2000" dirty="0">
                <a:solidFill>
                  <a:schemeClr val="tx1">
                    <a:lumMod val="65000"/>
                    <a:lumOff val="35000"/>
                  </a:schemeClr>
                </a:solidFill>
              </a:rPr>
              <a:t>Ta-da liste </a:t>
            </a:r>
          </a:p>
          <a:p>
            <a:pPr marL="285750" indent="-285750">
              <a:buFont typeface="Arial" panose="020B0604020202020204" pitchFamily="34" charset="0"/>
              <a:buChar char="•"/>
            </a:pPr>
            <a:r>
              <a:rPr lang="da-DK" sz="2000" dirty="0">
                <a:solidFill>
                  <a:schemeClr val="tx1">
                    <a:lumMod val="65000"/>
                    <a:lumOff val="35000"/>
                  </a:schemeClr>
                </a:solidFill>
              </a:rPr>
              <a:t>Whiteboard</a:t>
            </a:r>
          </a:p>
          <a:p>
            <a:pPr marL="285750" indent="-285750">
              <a:buFont typeface="Arial" panose="020B0604020202020204" pitchFamily="34" charset="0"/>
              <a:buChar char="•"/>
            </a:pPr>
            <a:r>
              <a:rPr lang="da-DK" sz="2000" dirty="0">
                <a:solidFill>
                  <a:schemeClr val="tx1">
                    <a:lumMod val="65000"/>
                    <a:lumOff val="35000"/>
                  </a:schemeClr>
                </a:solidFill>
              </a:rPr>
              <a:t>Motivation - belønning</a:t>
            </a:r>
          </a:p>
          <a:p>
            <a:pPr marL="285750" indent="-285750">
              <a:buFont typeface="Arial" panose="020B0604020202020204" pitchFamily="34" charset="0"/>
              <a:buChar char="•"/>
            </a:pPr>
            <a:r>
              <a:rPr lang="da-DK" sz="2000" dirty="0" err="1">
                <a:solidFill>
                  <a:schemeClr val="tx1">
                    <a:lumMod val="65000"/>
                    <a:lumOff val="35000"/>
                  </a:schemeClr>
                </a:solidFill>
              </a:rPr>
              <a:t>Fidget</a:t>
            </a:r>
            <a:r>
              <a:rPr lang="da-DK" sz="2000" dirty="0">
                <a:solidFill>
                  <a:schemeClr val="tx1">
                    <a:lumMod val="65000"/>
                    <a:lumOff val="35000"/>
                  </a:schemeClr>
                </a:solidFill>
              </a:rPr>
              <a:t> </a:t>
            </a:r>
            <a:r>
              <a:rPr lang="da-DK" sz="2000" dirty="0" err="1">
                <a:solidFill>
                  <a:schemeClr val="tx1">
                    <a:lumMod val="65000"/>
                    <a:lumOff val="35000"/>
                  </a:schemeClr>
                </a:solidFill>
              </a:rPr>
              <a:t>toys</a:t>
            </a:r>
            <a:r>
              <a:rPr lang="da-DK" sz="2000" dirty="0">
                <a:solidFill>
                  <a:schemeClr val="tx1">
                    <a:lumMod val="65000"/>
                    <a:lumOff val="35000"/>
                  </a:schemeClr>
                </a:solidFill>
              </a:rPr>
              <a:t> - </a:t>
            </a:r>
            <a:r>
              <a:rPr lang="da-DK" sz="2000" dirty="0" err="1">
                <a:solidFill>
                  <a:schemeClr val="tx1">
                    <a:lumMod val="65000"/>
                    <a:lumOff val="35000"/>
                  </a:schemeClr>
                </a:solidFill>
              </a:rPr>
              <a:t>dimseting</a:t>
            </a:r>
            <a:r>
              <a:rPr lang="da-DK" sz="2000" dirty="0">
                <a:solidFill>
                  <a:schemeClr val="tx1">
                    <a:lumMod val="65000"/>
                    <a:lumOff val="35000"/>
                  </a:schemeClr>
                </a:solidFill>
              </a:rPr>
              <a:t> </a:t>
            </a:r>
          </a:p>
          <a:p>
            <a:pPr marL="285750" indent="-285750">
              <a:buFont typeface="Arial" panose="020B0604020202020204" pitchFamily="34" charset="0"/>
              <a:buChar char="•"/>
            </a:pPr>
            <a:r>
              <a:rPr lang="da-DK" sz="2000" dirty="0">
                <a:solidFill>
                  <a:schemeClr val="tx1">
                    <a:lumMod val="65000"/>
                    <a:lumOff val="35000"/>
                  </a:schemeClr>
                </a:solidFill>
              </a:rPr>
              <a:t>Tyngdedyne, tæpper, veste osv. </a:t>
            </a:r>
          </a:p>
          <a:p>
            <a:pPr marL="285750" indent="-285750">
              <a:buFont typeface="Arial" panose="020B0604020202020204" pitchFamily="34" charset="0"/>
              <a:buChar char="•"/>
            </a:pPr>
            <a:endParaRPr lang="da-DK" sz="2000" dirty="0">
              <a:solidFill>
                <a:schemeClr val="tx1">
                  <a:lumMod val="65000"/>
                  <a:lumOff val="35000"/>
                </a:schemeClr>
              </a:solidFill>
            </a:endParaRPr>
          </a:p>
          <a:p>
            <a:pPr marL="285750" indent="-285750">
              <a:buFont typeface="Arial" panose="020B0604020202020204" pitchFamily="34" charset="0"/>
              <a:buChar char="•"/>
            </a:pPr>
            <a:endParaRPr lang="da-DK" sz="2000" dirty="0">
              <a:solidFill>
                <a:schemeClr val="tx1">
                  <a:lumMod val="65000"/>
                  <a:lumOff val="35000"/>
                </a:schemeClr>
              </a:solidFill>
            </a:endParaRPr>
          </a:p>
          <a:p>
            <a:endParaRPr lang="da-DK" sz="2000" dirty="0">
              <a:solidFill>
                <a:schemeClr val="tx1">
                  <a:lumMod val="65000"/>
                  <a:lumOff val="35000"/>
                </a:schemeClr>
              </a:solidFill>
            </a:endParaRPr>
          </a:p>
        </p:txBody>
      </p:sp>
      <p:pic>
        <p:nvPicPr>
          <p:cNvPr id="4" name="Billede 3">
            <a:extLst>
              <a:ext uri="{FF2B5EF4-FFF2-40B4-BE49-F238E27FC236}">
                <a16:creationId xmlns:a16="http://schemas.microsoft.com/office/drawing/2014/main" id="{FDB96DC7-23A1-061C-D08B-8196B94C7F41}"/>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7328951" y="3610116"/>
            <a:ext cx="5587666" cy="3725421"/>
          </a:xfrm>
          <a:prstGeom prst="rect">
            <a:avLst/>
          </a:prstGeom>
        </p:spPr>
      </p:pic>
    </p:spTree>
    <p:extLst>
      <p:ext uri="{BB962C8B-B14F-4D97-AF65-F5344CB8AC3E}">
        <p14:creationId xmlns:p14="http://schemas.microsoft.com/office/powerpoint/2010/main" val="1767583268"/>
      </p:ext>
    </p:extLst>
  </p:cSld>
  <p:clrMapOvr>
    <a:masterClrMapping/>
  </p:clrMapOvr>
  <p:transition spd="slow">
    <p:push dir="u"/>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1F35F-C89D-553B-5522-05D908C4A4FD}"/>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BE5ADE5E-6200-6D37-2B42-C7FCC5D82586}"/>
              </a:ext>
            </a:extLst>
          </p:cNvPr>
          <p:cNvSpPr/>
          <p:nvPr/>
        </p:nvSpPr>
        <p:spPr>
          <a:xfrm>
            <a:off x="6347167" y="4225089"/>
            <a:ext cx="5844834" cy="1832811"/>
          </a:xfrm>
          <a:prstGeom prst="rect">
            <a:avLst/>
          </a:prstGeom>
          <a:solidFill>
            <a:srgbClr val="F5F1FA"/>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4489E5A2-60EA-6488-B3E3-3A7036285B40}"/>
              </a:ext>
            </a:extLst>
          </p:cNvPr>
          <p:cNvSpPr>
            <a:spLocks noGrp="1"/>
          </p:cNvSpPr>
          <p:nvPr>
            <p:ph type="title"/>
          </p:nvPr>
        </p:nvSpPr>
        <p:spPr>
          <a:xfrm>
            <a:off x="500860" y="-794"/>
            <a:ext cx="11214460" cy="1325563"/>
          </a:xfrm>
        </p:spPr>
        <p:txBody>
          <a:bodyPr/>
          <a:lstStyle/>
          <a:p>
            <a:r>
              <a:rPr lang="da-DK" dirty="0">
                <a:solidFill>
                  <a:srgbClr val="644D79"/>
                </a:solidFill>
              </a:rPr>
              <a:t>Støtte i brugen af mestringsstrategier </a:t>
            </a:r>
          </a:p>
        </p:txBody>
      </p:sp>
      <p:sp>
        <p:nvSpPr>
          <p:cNvPr id="112" name="Rectangle 111">
            <a:extLst>
              <a:ext uri="{FF2B5EF4-FFF2-40B4-BE49-F238E27FC236}">
                <a16:creationId xmlns:a16="http://schemas.microsoft.com/office/drawing/2014/main" id="{87D0C033-0502-B406-9BA6-8397AFDA869F}"/>
              </a:ext>
            </a:extLst>
          </p:cNvPr>
          <p:cNvSpPr/>
          <p:nvPr/>
        </p:nvSpPr>
        <p:spPr>
          <a:xfrm>
            <a:off x="500860" y="1336394"/>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Skabe et støttende miljø</a:t>
            </a:r>
          </a:p>
          <a:p>
            <a:pPr defTabSz="914400">
              <a:defRPr/>
            </a:pPr>
            <a:r>
              <a:rPr lang="da-DK" sz="1100" dirty="0">
                <a:solidFill>
                  <a:schemeClr val="dk1"/>
                </a:solidFill>
              </a:rPr>
              <a:t>Vær tålmodig og forstående</a:t>
            </a:r>
          </a:p>
          <a:p>
            <a:pPr defTabSz="914400">
              <a:defRPr/>
            </a:pPr>
            <a:r>
              <a:rPr lang="da-DK" sz="1100" dirty="0">
                <a:solidFill>
                  <a:schemeClr val="dk1"/>
                </a:solidFill>
              </a:rPr>
              <a:t>Skabe en rolig og struktureret atmosfære</a:t>
            </a:r>
          </a:p>
        </p:txBody>
      </p:sp>
      <p:sp>
        <p:nvSpPr>
          <p:cNvPr id="113" name="Rectangle 10">
            <a:extLst>
              <a:ext uri="{FF2B5EF4-FFF2-40B4-BE49-F238E27FC236}">
                <a16:creationId xmlns:a16="http://schemas.microsoft.com/office/drawing/2014/main" id="{B006007B-EBF5-38BC-4793-25EAD2ECD946}"/>
              </a:ext>
            </a:extLst>
          </p:cNvPr>
          <p:cNvSpPr/>
          <p:nvPr/>
        </p:nvSpPr>
        <p:spPr>
          <a:xfrm>
            <a:off x="728160" y="1445292"/>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15" name="Rectangle 3">
            <a:extLst>
              <a:ext uri="{FF2B5EF4-FFF2-40B4-BE49-F238E27FC236}">
                <a16:creationId xmlns:a16="http://schemas.microsoft.com/office/drawing/2014/main" id="{E4FD172B-69F7-A8D6-60C1-F8F872081C2C}"/>
              </a:ext>
            </a:extLst>
          </p:cNvPr>
          <p:cNvSpPr/>
          <p:nvPr/>
        </p:nvSpPr>
        <p:spPr>
          <a:xfrm flipH="1">
            <a:off x="890899" y="1573087"/>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01</a:t>
            </a:r>
          </a:p>
        </p:txBody>
      </p:sp>
      <p:sp>
        <p:nvSpPr>
          <p:cNvPr id="119" name="Rectangle 118">
            <a:extLst>
              <a:ext uri="{FF2B5EF4-FFF2-40B4-BE49-F238E27FC236}">
                <a16:creationId xmlns:a16="http://schemas.microsoft.com/office/drawing/2014/main" id="{8803782D-CD54-7654-3070-81FEA4F0D3CA}"/>
              </a:ext>
            </a:extLst>
          </p:cNvPr>
          <p:cNvSpPr/>
          <p:nvPr/>
        </p:nvSpPr>
        <p:spPr>
          <a:xfrm>
            <a:off x="500860" y="2299292"/>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Hjælpe med at opretholde struktur og rutiner</a:t>
            </a:r>
          </a:p>
          <a:p>
            <a:pPr defTabSz="914400">
              <a:defRPr/>
            </a:pPr>
            <a:r>
              <a:rPr lang="da-DK" sz="1100" dirty="0">
                <a:solidFill>
                  <a:schemeClr val="dk1"/>
                </a:solidFill>
              </a:rPr>
              <a:t>Opfordre til planlægning og organisering:</a:t>
            </a:r>
          </a:p>
          <a:p>
            <a:pPr defTabSz="914400">
              <a:defRPr/>
            </a:pPr>
            <a:r>
              <a:rPr lang="da-DK" sz="1100" dirty="0">
                <a:solidFill>
                  <a:schemeClr val="dk1"/>
                </a:solidFill>
              </a:rPr>
              <a:t>Hjælpe med at bryde opgaver ned</a:t>
            </a:r>
          </a:p>
        </p:txBody>
      </p:sp>
      <p:sp>
        <p:nvSpPr>
          <p:cNvPr id="120" name="Rectangle 10">
            <a:extLst>
              <a:ext uri="{FF2B5EF4-FFF2-40B4-BE49-F238E27FC236}">
                <a16:creationId xmlns:a16="http://schemas.microsoft.com/office/drawing/2014/main" id="{BE7B1050-3B13-A68F-DBEF-9D2CD71C5166}"/>
              </a:ext>
            </a:extLst>
          </p:cNvPr>
          <p:cNvSpPr/>
          <p:nvPr/>
        </p:nvSpPr>
        <p:spPr>
          <a:xfrm>
            <a:off x="728160" y="2408190"/>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21" name="Rectangle 3">
            <a:extLst>
              <a:ext uri="{FF2B5EF4-FFF2-40B4-BE49-F238E27FC236}">
                <a16:creationId xmlns:a16="http://schemas.microsoft.com/office/drawing/2014/main" id="{3F844652-129D-08EA-FB65-050CAB47D984}"/>
              </a:ext>
            </a:extLst>
          </p:cNvPr>
          <p:cNvSpPr/>
          <p:nvPr/>
        </p:nvSpPr>
        <p:spPr>
          <a:xfrm flipH="1">
            <a:off x="890899" y="2535985"/>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02</a:t>
            </a:r>
          </a:p>
        </p:txBody>
      </p:sp>
      <p:sp>
        <p:nvSpPr>
          <p:cNvPr id="123" name="Rectangle 122">
            <a:extLst>
              <a:ext uri="{FF2B5EF4-FFF2-40B4-BE49-F238E27FC236}">
                <a16:creationId xmlns:a16="http://schemas.microsoft.com/office/drawing/2014/main" id="{21280DA4-29B1-62A8-218D-DC4F9F5E541B}"/>
              </a:ext>
            </a:extLst>
          </p:cNvPr>
          <p:cNvSpPr/>
          <p:nvPr/>
        </p:nvSpPr>
        <p:spPr>
          <a:xfrm>
            <a:off x="500860" y="3262191"/>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en påmindelse og opmuntrer</a:t>
            </a:r>
          </a:p>
          <a:p>
            <a:pPr defTabSz="914400">
              <a:defRPr/>
            </a:pPr>
            <a:r>
              <a:rPr lang="da-DK" sz="1100" dirty="0">
                <a:solidFill>
                  <a:schemeClr val="dk1"/>
                </a:solidFill>
              </a:rPr>
              <a:t>Påmindelser om opgaver og deadlines</a:t>
            </a:r>
          </a:p>
          <a:p>
            <a:pPr defTabSz="914400">
              <a:defRPr/>
            </a:pPr>
            <a:r>
              <a:rPr lang="da-DK" sz="1100" dirty="0">
                <a:solidFill>
                  <a:schemeClr val="dk1"/>
                </a:solidFill>
              </a:rPr>
              <a:t>Opmuntring og positiv forstærkning</a:t>
            </a:r>
          </a:p>
        </p:txBody>
      </p:sp>
      <p:sp>
        <p:nvSpPr>
          <p:cNvPr id="124" name="Rectangle 10">
            <a:extLst>
              <a:ext uri="{FF2B5EF4-FFF2-40B4-BE49-F238E27FC236}">
                <a16:creationId xmlns:a16="http://schemas.microsoft.com/office/drawing/2014/main" id="{76443BAA-C12A-A11F-C22C-ED3EB109C4EC}"/>
              </a:ext>
            </a:extLst>
          </p:cNvPr>
          <p:cNvSpPr/>
          <p:nvPr/>
        </p:nvSpPr>
        <p:spPr>
          <a:xfrm>
            <a:off x="728160" y="3371089"/>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25" name="Rectangle 3">
            <a:extLst>
              <a:ext uri="{FF2B5EF4-FFF2-40B4-BE49-F238E27FC236}">
                <a16:creationId xmlns:a16="http://schemas.microsoft.com/office/drawing/2014/main" id="{406DEC4F-785A-8D60-3826-D730345F61A7}"/>
              </a:ext>
            </a:extLst>
          </p:cNvPr>
          <p:cNvSpPr/>
          <p:nvPr/>
        </p:nvSpPr>
        <p:spPr>
          <a:xfrm flipH="1">
            <a:off x="890899" y="3498884"/>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03</a:t>
            </a:r>
          </a:p>
        </p:txBody>
      </p:sp>
      <p:sp>
        <p:nvSpPr>
          <p:cNvPr id="127" name="Rectangle 126">
            <a:extLst>
              <a:ext uri="{FF2B5EF4-FFF2-40B4-BE49-F238E27FC236}">
                <a16:creationId xmlns:a16="http://schemas.microsoft.com/office/drawing/2014/main" id="{FF06169D-398A-3AF8-99CA-823CCDC3EB89}"/>
              </a:ext>
            </a:extLst>
          </p:cNvPr>
          <p:cNvSpPr/>
          <p:nvPr/>
        </p:nvSpPr>
        <p:spPr>
          <a:xfrm>
            <a:off x="500860" y="4225089"/>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Hjælpe med at skabe balance mellem arbejde og hvile</a:t>
            </a:r>
          </a:p>
          <a:p>
            <a:pPr defTabSz="914400">
              <a:defRPr/>
            </a:pPr>
            <a:r>
              <a:rPr lang="da-DK" sz="1100" dirty="0">
                <a:solidFill>
                  <a:schemeClr val="dk1"/>
                </a:solidFill>
              </a:rPr>
              <a:t>Fremme pauser og fysisk aktivitet</a:t>
            </a:r>
          </a:p>
          <a:p>
            <a:pPr defTabSz="914400">
              <a:defRPr/>
            </a:pPr>
            <a:r>
              <a:rPr lang="da-DK" sz="1100" dirty="0">
                <a:solidFill>
                  <a:schemeClr val="dk1"/>
                </a:solidFill>
              </a:rPr>
              <a:t>Støtte i afslapningsteknikker</a:t>
            </a:r>
          </a:p>
        </p:txBody>
      </p:sp>
      <p:sp>
        <p:nvSpPr>
          <p:cNvPr id="128" name="Rectangle 10">
            <a:extLst>
              <a:ext uri="{FF2B5EF4-FFF2-40B4-BE49-F238E27FC236}">
                <a16:creationId xmlns:a16="http://schemas.microsoft.com/office/drawing/2014/main" id="{8A50369E-CE1E-64D8-C4A6-9D0AABAEE075}"/>
              </a:ext>
            </a:extLst>
          </p:cNvPr>
          <p:cNvSpPr/>
          <p:nvPr/>
        </p:nvSpPr>
        <p:spPr>
          <a:xfrm>
            <a:off x="728160" y="4333987"/>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29" name="Rectangle 3">
            <a:extLst>
              <a:ext uri="{FF2B5EF4-FFF2-40B4-BE49-F238E27FC236}">
                <a16:creationId xmlns:a16="http://schemas.microsoft.com/office/drawing/2014/main" id="{7DEF739F-5EBE-36D0-44AF-53F7A5F55E8C}"/>
              </a:ext>
            </a:extLst>
          </p:cNvPr>
          <p:cNvSpPr/>
          <p:nvPr/>
        </p:nvSpPr>
        <p:spPr>
          <a:xfrm flipH="1">
            <a:off x="890899" y="4461782"/>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04</a:t>
            </a:r>
          </a:p>
        </p:txBody>
      </p:sp>
      <p:sp>
        <p:nvSpPr>
          <p:cNvPr id="131" name="Rectangle 130">
            <a:extLst>
              <a:ext uri="{FF2B5EF4-FFF2-40B4-BE49-F238E27FC236}">
                <a16:creationId xmlns:a16="http://schemas.microsoft.com/office/drawing/2014/main" id="{D89FBA7F-2FAB-1CD0-0C40-9B151BF4E940}"/>
              </a:ext>
            </a:extLst>
          </p:cNvPr>
          <p:cNvSpPr/>
          <p:nvPr/>
        </p:nvSpPr>
        <p:spPr>
          <a:xfrm>
            <a:off x="500860" y="5187986"/>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en aktiv deltager i behandlingsprocessen</a:t>
            </a:r>
          </a:p>
          <a:p>
            <a:pPr defTabSz="914400">
              <a:defRPr/>
            </a:pPr>
            <a:r>
              <a:rPr lang="da-DK" sz="1100" dirty="0">
                <a:solidFill>
                  <a:schemeClr val="dk1"/>
                </a:solidFill>
              </a:rPr>
              <a:t>Opfordre til terapi eller coaching</a:t>
            </a:r>
          </a:p>
          <a:p>
            <a:pPr defTabSz="914400">
              <a:defRPr/>
            </a:pPr>
            <a:r>
              <a:rPr lang="da-DK" sz="1100" dirty="0">
                <a:solidFill>
                  <a:schemeClr val="dk1"/>
                </a:solidFill>
              </a:rPr>
              <a:t>Støtte medicinsk behandling</a:t>
            </a:r>
          </a:p>
        </p:txBody>
      </p:sp>
      <p:sp>
        <p:nvSpPr>
          <p:cNvPr id="132" name="Rectangle 10">
            <a:extLst>
              <a:ext uri="{FF2B5EF4-FFF2-40B4-BE49-F238E27FC236}">
                <a16:creationId xmlns:a16="http://schemas.microsoft.com/office/drawing/2014/main" id="{CBD69737-1CB5-C722-736F-0A9119E9318E}"/>
              </a:ext>
            </a:extLst>
          </p:cNvPr>
          <p:cNvSpPr/>
          <p:nvPr/>
        </p:nvSpPr>
        <p:spPr>
          <a:xfrm>
            <a:off x="728160" y="5296884"/>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33" name="Rectangle 3">
            <a:extLst>
              <a:ext uri="{FF2B5EF4-FFF2-40B4-BE49-F238E27FC236}">
                <a16:creationId xmlns:a16="http://schemas.microsoft.com/office/drawing/2014/main" id="{74063523-FCE5-C40E-5DD8-346970407223}"/>
              </a:ext>
            </a:extLst>
          </p:cNvPr>
          <p:cNvSpPr/>
          <p:nvPr/>
        </p:nvSpPr>
        <p:spPr>
          <a:xfrm flipH="1">
            <a:off x="890899" y="5424679"/>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05</a:t>
            </a:r>
          </a:p>
        </p:txBody>
      </p:sp>
      <p:sp>
        <p:nvSpPr>
          <p:cNvPr id="153" name="Rectangle 152">
            <a:extLst>
              <a:ext uri="{FF2B5EF4-FFF2-40B4-BE49-F238E27FC236}">
                <a16:creationId xmlns:a16="http://schemas.microsoft.com/office/drawing/2014/main" id="{F7733562-8B4E-D2D3-420C-88712F660ABB}"/>
              </a:ext>
            </a:extLst>
          </p:cNvPr>
          <p:cNvSpPr/>
          <p:nvPr/>
        </p:nvSpPr>
        <p:spPr>
          <a:xfrm>
            <a:off x="6347167" y="1336394"/>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et støttende netværk for social interaktion</a:t>
            </a:r>
          </a:p>
          <a:p>
            <a:pPr defTabSz="914400">
              <a:defRPr/>
            </a:pPr>
            <a:r>
              <a:rPr lang="da-DK" sz="1100" dirty="0">
                <a:solidFill>
                  <a:schemeClr val="dk1"/>
                </a:solidFill>
              </a:rPr>
              <a:t>Skabe et støttende netværk</a:t>
            </a:r>
          </a:p>
          <a:p>
            <a:pPr defTabSz="914400">
              <a:defRPr/>
            </a:pPr>
            <a:r>
              <a:rPr lang="da-DK" sz="1100" dirty="0">
                <a:solidFill>
                  <a:schemeClr val="dk1"/>
                </a:solidFill>
              </a:rPr>
              <a:t>Være en god kommunikator</a:t>
            </a:r>
          </a:p>
        </p:txBody>
      </p:sp>
      <p:sp>
        <p:nvSpPr>
          <p:cNvPr id="154" name="Rectangle 10">
            <a:extLst>
              <a:ext uri="{FF2B5EF4-FFF2-40B4-BE49-F238E27FC236}">
                <a16:creationId xmlns:a16="http://schemas.microsoft.com/office/drawing/2014/main" id="{48B9E579-42AB-C232-DA97-C3D82657D262}"/>
              </a:ext>
            </a:extLst>
          </p:cNvPr>
          <p:cNvSpPr/>
          <p:nvPr/>
        </p:nvSpPr>
        <p:spPr>
          <a:xfrm>
            <a:off x="6574467" y="1445292"/>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55" name="Rectangle 3">
            <a:extLst>
              <a:ext uri="{FF2B5EF4-FFF2-40B4-BE49-F238E27FC236}">
                <a16:creationId xmlns:a16="http://schemas.microsoft.com/office/drawing/2014/main" id="{67114588-597E-B155-6332-BE193E210B74}"/>
              </a:ext>
            </a:extLst>
          </p:cNvPr>
          <p:cNvSpPr/>
          <p:nvPr/>
        </p:nvSpPr>
        <p:spPr>
          <a:xfrm flipH="1">
            <a:off x="6737206" y="1573087"/>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06</a:t>
            </a:r>
          </a:p>
        </p:txBody>
      </p:sp>
      <p:sp>
        <p:nvSpPr>
          <p:cNvPr id="150" name="Rectangle 149">
            <a:extLst>
              <a:ext uri="{FF2B5EF4-FFF2-40B4-BE49-F238E27FC236}">
                <a16:creationId xmlns:a16="http://schemas.microsoft.com/office/drawing/2014/main" id="{4459DB17-5F9F-5A46-D20B-CE0FCDE4F4A4}"/>
              </a:ext>
            </a:extLst>
          </p:cNvPr>
          <p:cNvSpPr/>
          <p:nvPr/>
        </p:nvSpPr>
        <p:spPr>
          <a:xfrm>
            <a:off x="6347167" y="2299292"/>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Fremme realistiske mål og forventninger</a:t>
            </a:r>
          </a:p>
          <a:p>
            <a:pPr defTabSz="914400">
              <a:defRPr/>
            </a:pPr>
            <a:r>
              <a:rPr lang="da-DK" sz="1100" dirty="0">
                <a:solidFill>
                  <a:schemeClr val="dk1"/>
                </a:solidFill>
              </a:rPr>
              <a:t>Sæt realistiske og opnåelige mål</a:t>
            </a:r>
          </a:p>
          <a:p>
            <a:pPr defTabSz="914400">
              <a:defRPr/>
            </a:pPr>
            <a:r>
              <a:rPr lang="da-DK" sz="1100" dirty="0">
                <a:solidFill>
                  <a:schemeClr val="dk1"/>
                </a:solidFill>
              </a:rPr>
              <a:t>Vær fleksibel i krav og forventninger</a:t>
            </a:r>
          </a:p>
        </p:txBody>
      </p:sp>
      <p:sp>
        <p:nvSpPr>
          <p:cNvPr id="151" name="Rectangle 10">
            <a:extLst>
              <a:ext uri="{FF2B5EF4-FFF2-40B4-BE49-F238E27FC236}">
                <a16:creationId xmlns:a16="http://schemas.microsoft.com/office/drawing/2014/main" id="{19BC0FAA-53AB-E36E-2ECF-27FF53D54F48}"/>
              </a:ext>
            </a:extLst>
          </p:cNvPr>
          <p:cNvSpPr/>
          <p:nvPr/>
        </p:nvSpPr>
        <p:spPr>
          <a:xfrm>
            <a:off x="6574467" y="2408190"/>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52" name="Rectangle 3">
            <a:extLst>
              <a:ext uri="{FF2B5EF4-FFF2-40B4-BE49-F238E27FC236}">
                <a16:creationId xmlns:a16="http://schemas.microsoft.com/office/drawing/2014/main" id="{1DA58447-EE59-5AE8-99C3-494E485689A6}"/>
              </a:ext>
            </a:extLst>
          </p:cNvPr>
          <p:cNvSpPr/>
          <p:nvPr/>
        </p:nvSpPr>
        <p:spPr>
          <a:xfrm flipH="1">
            <a:off x="6737206" y="2535985"/>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07</a:t>
            </a:r>
          </a:p>
        </p:txBody>
      </p:sp>
      <p:sp>
        <p:nvSpPr>
          <p:cNvPr id="147" name="Rectangle 146">
            <a:extLst>
              <a:ext uri="{FF2B5EF4-FFF2-40B4-BE49-F238E27FC236}">
                <a16:creationId xmlns:a16="http://schemas.microsoft.com/office/drawing/2014/main" id="{5639C7DD-D24D-D1C0-0C51-D17CA73A8969}"/>
              </a:ext>
            </a:extLst>
          </p:cNvPr>
          <p:cNvSpPr/>
          <p:nvPr/>
        </p:nvSpPr>
        <p:spPr>
          <a:xfrm>
            <a:off x="6347167" y="3262191"/>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Være en rollemodel for selvomsorg og mestring</a:t>
            </a:r>
          </a:p>
          <a:p>
            <a:pPr defTabSz="914400">
              <a:defRPr/>
            </a:pPr>
            <a:r>
              <a:rPr lang="da-DK" sz="1100" dirty="0">
                <a:solidFill>
                  <a:schemeClr val="dk1"/>
                </a:solidFill>
              </a:rPr>
              <a:t>Vis hvordan man håndterer stress</a:t>
            </a:r>
          </a:p>
          <a:p>
            <a:pPr defTabSz="914400">
              <a:defRPr/>
            </a:pPr>
            <a:r>
              <a:rPr lang="da-DK" sz="1100" dirty="0">
                <a:solidFill>
                  <a:schemeClr val="dk1"/>
                </a:solidFill>
              </a:rPr>
              <a:t>Opfordre til selvomsorg</a:t>
            </a:r>
          </a:p>
        </p:txBody>
      </p:sp>
      <p:sp>
        <p:nvSpPr>
          <p:cNvPr id="148" name="Rectangle 10">
            <a:extLst>
              <a:ext uri="{FF2B5EF4-FFF2-40B4-BE49-F238E27FC236}">
                <a16:creationId xmlns:a16="http://schemas.microsoft.com/office/drawing/2014/main" id="{DB8A85B4-C643-53DB-A616-75D955280A9D}"/>
              </a:ext>
            </a:extLst>
          </p:cNvPr>
          <p:cNvSpPr/>
          <p:nvPr/>
        </p:nvSpPr>
        <p:spPr>
          <a:xfrm>
            <a:off x="6574467" y="3371089"/>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49" name="Rectangle 3">
            <a:extLst>
              <a:ext uri="{FF2B5EF4-FFF2-40B4-BE49-F238E27FC236}">
                <a16:creationId xmlns:a16="http://schemas.microsoft.com/office/drawing/2014/main" id="{62625AA1-8F0E-FABC-F7F5-EA0FC6722CAD}"/>
              </a:ext>
            </a:extLst>
          </p:cNvPr>
          <p:cNvSpPr/>
          <p:nvPr/>
        </p:nvSpPr>
        <p:spPr>
          <a:xfrm flipH="1">
            <a:off x="6737206" y="3498884"/>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08</a:t>
            </a:r>
          </a:p>
        </p:txBody>
      </p:sp>
      <p:sp>
        <p:nvSpPr>
          <p:cNvPr id="144" name="Rectangle 143">
            <a:extLst>
              <a:ext uri="{FF2B5EF4-FFF2-40B4-BE49-F238E27FC236}">
                <a16:creationId xmlns:a16="http://schemas.microsoft.com/office/drawing/2014/main" id="{0D9E6E89-D121-393B-1DA8-336344320F7B}"/>
              </a:ext>
            </a:extLst>
          </p:cNvPr>
          <p:cNvSpPr/>
          <p:nvPr/>
        </p:nvSpPr>
        <p:spPr>
          <a:xfrm>
            <a:off x="6347167" y="4225089"/>
            <a:ext cx="5368583" cy="869914"/>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260000" tIns="0" rIns="0" bIns="0" rtlCol="0" anchor="ctr"/>
          <a:lstStyle/>
          <a:p>
            <a:pPr defTabSz="914400">
              <a:defRPr/>
            </a:pPr>
            <a:r>
              <a:rPr lang="da-DK" sz="1100" b="1" dirty="0">
                <a:solidFill>
                  <a:srgbClr val="70578B"/>
                </a:solidFill>
              </a:rPr>
              <a:t>Skabe åben og støttende kommunikation</a:t>
            </a:r>
          </a:p>
          <a:p>
            <a:pPr defTabSz="914400">
              <a:defRPr/>
            </a:pPr>
            <a:r>
              <a:rPr lang="da-DK" sz="1100" dirty="0">
                <a:solidFill>
                  <a:schemeClr val="dk1"/>
                </a:solidFill>
              </a:rPr>
              <a:t>Lyt aktivt</a:t>
            </a:r>
          </a:p>
          <a:p>
            <a:pPr defTabSz="914400">
              <a:defRPr/>
            </a:pPr>
            <a:r>
              <a:rPr lang="da-DK" sz="1100" dirty="0">
                <a:solidFill>
                  <a:schemeClr val="dk1"/>
                </a:solidFill>
              </a:rPr>
              <a:t>Skab et åbent og støttende miljø</a:t>
            </a:r>
          </a:p>
        </p:txBody>
      </p:sp>
      <p:sp>
        <p:nvSpPr>
          <p:cNvPr id="145" name="Rectangle 10">
            <a:extLst>
              <a:ext uri="{FF2B5EF4-FFF2-40B4-BE49-F238E27FC236}">
                <a16:creationId xmlns:a16="http://schemas.microsoft.com/office/drawing/2014/main" id="{3A68B22A-9F7A-82A4-67B9-B37F28E6ED1F}"/>
              </a:ext>
            </a:extLst>
          </p:cNvPr>
          <p:cNvSpPr/>
          <p:nvPr/>
        </p:nvSpPr>
        <p:spPr>
          <a:xfrm>
            <a:off x="6574467" y="4333987"/>
            <a:ext cx="789501" cy="652118"/>
          </a:xfrm>
          <a:prstGeom prst="rect">
            <a:avLst/>
          </a:prstGeom>
          <a:solidFill>
            <a:srgbClr val="E5DBF2"/>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algn="ctr">
              <a:spcBef>
                <a:spcPct val="20000"/>
              </a:spcBef>
              <a:buClr>
                <a:srgbClr val="C00000"/>
              </a:buClr>
            </a:pPr>
            <a:endParaRPr lang="en-ID" sz="1800" b="1" dirty="0">
              <a:solidFill>
                <a:schemeClr val="bg1"/>
              </a:solidFill>
              <a:cs typeface="Segoe UI" panose="020B0502040204020203" pitchFamily="34" charset="0"/>
            </a:endParaRPr>
          </a:p>
        </p:txBody>
      </p:sp>
      <p:sp>
        <p:nvSpPr>
          <p:cNvPr id="146" name="Rectangle 3">
            <a:extLst>
              <a:ext uri="{FF2B5EF4-FFF2-40B4-BE49-F238E27FC236}">
                <a16:creationId xmlns:a16="http://schemas.microsoft.com/office/drawing/2014/main" id="{A08301AE-5914-80E2-081A-4DEDDC7B5193}"/>
              </a:ext>
            </a:extLst>
          </p:cNvPr>
          <p:cNvSpPr/>
          <p:nvPr/>
        </p:nvSpPr>
        <p:spPr>
          <a:xfrm flipH="1">
            <a:off x="6737206" y="4461782"/>
            <a:ext cx="480068" cy="39653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ct val="20000"/>
              </a:spcBef>
              <a:buClr>
                <a:srgbClr val="C00000"/>
              </a:buClr>
            </a:pPr>
            <a:r>
              <a:rPr lang="en-AU" sz="1800" b="1" dirty="0">
                <a:solidFill>
                  <a:schemeClr val="bg1"/>
                </a:solidFill>
                <a:cs typeface="Segoe UI" panose="020B0502040204020203" pitchFamily="34" charset="0"/>
              </a:rPr>
              <a:t>09</a:t>
            </a:r>
          </a:p>
        </p:txBody>
      </p:sp>
    </p:spTree>
    <p:extLst>
      <p:ext uri="{BB962C8B-B14F-4D97-AF65-F5344CB8AC3E}">
        <p14:creationId xmlns:p14="http://schemas.microsoft.com/office/powerpoint/2010/main" val="1971606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6C6A7-6E38-B13C-D1C1-D84C0460E224}"/>
            </a:ext>
          </a:extLst>
        </p:cNvPr>
        <p:cNvGrpSpPr/>
        <p:nvPr/>
      </p:nvGrpSpPr>
      <p:grpSpPr>
        <a:xfrm>
          <a:off x="0" y="0"/>
          <a:ext cx="0" cy="0"/>
          <a:chOff x="0" y="0"/>
          <a:chExt cx="0" cy="0"/>
        </a:xfrm>
      </p:grpSpPr>
      <p:sp>
        <p:nvSpPr>
          <p:cNvPr id="4" name="Rectangle 10">
            <a:extLst>
              <a:ext uri="{FF2B5EF4-FFF2-40B4-BE49-F238E27FC236}">
                <a16:creationId xmlns:a16="http://schemas.microsoft.com/office/drawing/2014/main" id="{F1523B17-0065-49B4-A066-B5BC6C78620A}"/>
              </a:ext>
            </a:extLst>
          </p:cNvPr>
          <p:cNvSpPr/>
          <p:nvPr/>
        </p:nvSpPr>
        <p:spPr>
          <a:xfrm>
            <a:off x="0" y="-1"/>
            <a:ext cx="7528806"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271DCD0-7BA4-C3AC-C99C-508699E8E0EE}"/>
              </a:ext>
            </a:extLst>
          </p:cNvPr>
          <p:cNvSpPr>
            <a:spLocks noGrp="1"/>
          </p:cNvSpPr>
          <p:nvPr>
            <p:ph type="title"/>
          </p:nvPr>
        </p:nvSpPr>
        <p:spPr>
          <a:xfrm>
            <a:off x="423256" y="882044"/>
            <a:ext cx="4080166" cy="923330"/>
          </a:xfrm>
        </p:spPr>
        <p:txBody>
          <a:bodyPr/>
          <a:lstStyle/>
          <a:p>
            <a:r>
              <a:rPr lang="da-DK" sz="6000" dirty="0">
                <a:solidFill>
                  <a:srgbClr val="70578B"/>
                </a:solidFill>
                <a:latin typeface="+mn-lt"/>
              </a:rPr>
              <a:t>De 10 H´er</a:t>
            </a:r>
          </a:p>
        </p:txBody>
      </p:sp>
      <p:sp>
        <p:nvSpPr>
          <p:cNvPr id="6" name="Rektangel 5">
            <a:extLst>
              <a:ext uri="{FF2B5EF4-FFF2-40B4-BE49-F238E27FC236}">
                <a16:creationId xmlns:a16="http://schemas.microsoft.com/office/drawing/2014/main" id="{96F2C80E-9DB6-E6D5-CF40-E182258ED2E3}"/>
              </a:ext>
            </a:extLst>
          </p:cNvPr>
          <p:cNvSpPr/>
          <p:nvPr/>
        </p:nvSpPr>
        <p:spPr>
          <a:xfrm>
            <a:off x="5280661" y="882044"/>
            <a:ext cx="6690360" cy="5093910"/>
          </a:xfrm>
          <a:prstGeom prst="rect">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9A4E011F-8071-56FE-B1F9-24C7AC82BEEB}"/>
              </a:ext>
            </a:extLst>
          </p:cNvPr>
          <p:cNvSpPr>
            <a:spLocks noGrp="1"/>
          </p:cNvSpPr>
          <p:nvPr>
            <p:ph idx="1"/>
          </p:nvPr>
        </p:nvSpPr>
        <p:spPr>
          <a:xfrm>
            <a:off x="5695137" y="1429019"/>
            <a:ext cx="6073607" cy="3693319"/>
          </a:xfrm>
        </p:spPr>
        <p:txBody>
          <a:bodyPr>
            <a:normAutofit/>
          </a:bodyPr>
          <a:lstStyle/>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vad skal jeg lave? (indhold) </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vorfor</a:t>
            </a:r>
            <a:r>
              <a:rPr lang="da-DK" sz="2400" b="0" dirty="0">
                <a:solidFill>
                  <a:schemeClr val="bg1"/>
                </a:solidFill>
                <a:latin typeface="+mn-lt"/>
              </a:rPr>
              <a:t> skal jeg lave det? (mening)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vordan</a:t>
            </a:r>
            <a:r>
              <a:rPr lang="da-DK" sz="2400" b="0" dirty="0">
                <a:solidFill>
                  <a:schemeClr val="bg1"/>
                </a:solidFill>
                <a:latin typeface="+mn-lt"/>
              </a:rPr>
              <a:t> skal jeg lave det ? (metode)</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skal jeg lave det? (placering)</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vornår</a:t>
            </a:r>
            <a:r>
              <a:rPr lang="da-DK" sz="2400" b="0" dirty="0">
                <a:solidFill>
                  <a:schemeClr val="bg1"/>
                </a:solidFill>
                <a:latin typeface="+mn-lt"/>
              </a:rPr>
              <a:t> skal jeg lave det? (tidspunkt)</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længe skal jeg lave det? (tidshorisont)</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vem</a:t>
            </a:r>
            <a:r>
              <a:rPr lang="da-DK" sz="2400" b="0" dirty="0">
                <a:solidFill>
                  <a:schemeClr val="bg1"/>
                </a:solidFill>
                <a:latin typeface="+mn-lt"/>
              </a:rPr>
              <a:t> skal jeg lave det med? (personer)</a:t>
            </a:r>
          </a:p>
          <a:p>
            <a:pPr marL="285750" indent="-285750">
              <a:buFont typeface="Arial" panose="020B0604020202020204" pitchFamily="34" charset="0"/>
              <a:buChar char="•"/>
            </a:pPr>
            <a:r>
              <a:rPr lang="da-DK" sz="2400" dirty="0">
                <a:solidFill>
                  <a:schemeClr val="bg1"/>
                </a:solidFill>
                <a:latin typeface="+mn-lt"/>
              </a:rPr>
              <a:t>H </a:t>
            </a:r>
            <a:r>
              <a:rPr lang="da-DK" sz="2400" b="0" dirty="0">
                <a:solidFill>
                  <a:schemeClr val="bg1"/>
                </a:solidFill>
                <a:latin typeface="+mn-lt"/>
              </a:rPr>
              <a:t>vor meget skal jeg lave? (mængde)</a:t>
            </a:r>
          </a:p>
          <a:p>
            <a:pPr marL="285750" indent="-285750">
              <a:buFont typeface="Arial" panose="020B0604020202020204" pitchFamily="34" charset="0"/>
              <a:buChar char="•"/>
            </a:pPr>
            <a:r>
              <a:rPr lang="da-DK" sz="2400" dirty="0">
                <a:solidFill>
                  <a:schemeClr val="bg1"/>
                </a:solidFill>
                <a:latin typeface="+mn-lt"/>
              </a:rPr>
              <a:t>H </a:t>
            </a:r>
            <a:r>
              <a:rPr lang="da-DK" sz="2400" b="0" dirty="0" err="1">
                <a:solidFill>
                  <a:schemeClr val="bg1"/>
                </a:solidFill>
                <a:latin typeface="+mn-lt"/>
              </a:rPr>
              <a:t>vem</a:t>
            </a:r>
            <a:r>
              <a:rPr lang="da-DK" sz="2400" b="0" dirty="0">
                <a:solidFill>
                  <a:schemeClr val="bg1"/>
                </a:solidFill>
                <a:latin typeface="+mn-lt"/>
              </a:rPr>
              <a:t> kan jeg få hjælp af ? (person)</a:t>
            </a:r>
          </a:p>
          <a:p>
            <a:pPr marL="285750" indent="-285750">
              <a:buFont typeface="Arial" panose="020B0604020202020204" pitchFamily="34" charset="0"/>
              <a:buChar char="•"/>
            </a:pPr>
            <a:r>
              <a:rPr lang="da-DK" sz="2400" b="0" dirty="0">
                <a:solidFill>
                  <a:schemeClr val="bg1"/>
                </a:solidFill>
                <a:latin typeface="+mn-lt"/>
              </a:rPr>
              <a:t>H vad skal jeg lave bagefter? (indhold)</a:t>
            </a:r>
          </a:p>
        </p:txBody>
      </p:sp>
      <p:sp>
        <p:nvSpPr>
          <p:cNvPr id="12" name="Tekstfelt 11">
            <a:extLst>
              <a:ext uri="{FF2B5EF4-FFF2-40B4-BE49-F238E27FC236}">
                <a16:creationId xmlns:a16="http://schemas.microsoft.com/office/drawing/2014/main" id="{7E5C2A24-04AA-4313-0708-C7AFE709FE86}"/>
              </a:ext>
            </a:extLst>
          </p:cNvPr>
          <p:cNvSpPr txBox="1"/>
          <p:nvPr/>
        </p:nvSpPr>
        <p:spPr>
          <a:xfrm>
            <a:off x="7600950" y="6089675"/>
            <a:ext cx="3705225" cy="246221"/>
          </a:xfrm>
          <a:prstGeom prst="rect">
            <a:avLst/>
          </a:prstGeom>
          <a:noFill/>
        </p:spPr>
        <p:txBody>
          <a:bodyPr wrap="square">
            <a:spAutoFit/>
          </a:bodyPr>
          <a:lstStyle/>
          <a:p>
            <a:pPr indent="0" algn="l" rtl="0">
              <a:spcBef>
                <a:spcPts val="1600"/>
              </a:spcBef>
              <a:spcAft>
                <a:spcPts val="1600"/>
              </a:spcAft>
              <a:buNone/>
            </a:pPr>
            <a:r>
              <a:rPr lang="da-DK" sz="1000" dirty="0"/>
              <a:t>kilde: overlevelsesguiden.dk</a:t>
            </a:r>
          </a:p>
        </p:txBody>
      </p:sp>
      <p:pic>
        <p:nvPicPr>
          <p:cNvPr id="7" name="Billede 6">
            <a:extLst>
              <a:ext uri="{FF2B5EF4-FFF2-40B4-BE49-F238E27FC236}">
                <a16:creationId xmlns:a16="http://schemas.microsoft.com/office/drawing/2014/main" id="{C7AFFADC-53CF-4D51-DCA0-F5F447DE5FE6}"/>
              </a:ext>
            </a:extLst>
          </p:cNvPr>
          <p:cNvPicPr>
            <a:picLocks noChangeAspect="1"/>
          </p:cNvPicPr>
          <p:nvPr/>
        </p:nvPicPr>
        <p:blipFill>
          <a:blip r:embed="rId2" cstate="screen">
            <a:clrChange>
              <a:clrFrom>
                <a:srgbClr val="FFFFFF"/>
              </a:clrFrom>
              <a:clrTo>
                <a:srgbClr val="FFFFFF">
                  <a:alpha val="0"/>
                </a:srgbClr>
              </a:clrTo>
            </a:clrChange>
            <a:duotone>
              <a:srgbClr val="8064A2">
                <a:shade val="45000"/>
                <a:satMod val="135000"/>
              </a:srgbClr>
              <a:prstClr val="white"/>
            </a:duotone>
            <a:alphaModFix amt="35000"/>
            <a:extLst>
              <a:ext uri="{28A0092B-C50C-407E-A947-70E740481C1C}">
                <a14:useLocalDpi xmlns:a14="http://schemas.microsoft.com/office/drawing/2010/main"/>
              </a:ext>
            </a:extLst>
          </a:blip>
          <a:stretch>
            <a:fillRect/>
          </a:stretch>
        </p:blipFill>
        <p:spPr>
          <a:xfrm>
            <a:off x="627659" y="2197100"/>
            <a:ext cx="3662328" cy="4232274"/>
          </a:xfrm>
          <a:prstGeom prst="rect">
            <a:avLst/>
          </a:prstGeom>
        </p:spPr>
      </p:pic>
    </p:spTree>
    <p:extLst>
      <p:ext uri="{BB962C8B-B14F-4D97-AF65-F5344CB8AC3E}">
        <p14:creationId xmlns:p14="http://schemas.microsoft.com/office/powerpoint/2010/main" val="406384681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C1337-0BB9-7641-3621-D5E2F0E3DBF3}"/>
            </a:ext>
          </a:extLst>
        </p:cNvPr>
        <p:cNvGrpSpPr/>
        <p:nvPr/>
      </p:nvGrpSpPr>
      <p:grpSpPr>
        <a:xfrm>
          <a:off x="0" y="0"/>
          <a:ext cx="0" cy="0"/>
          <a:chOff x="0" y="0"/>
          <a:chExt cx="0" cy="0"/>
        </a:xfrm>
      </p:grpSpPr>
      <p:sp>
        <p:nvSpPr>
          <p:cNvPr id="27" name="Rectangle 10">
            <a:extLst>
              <a:ext uri="{FF2B5EF4-FFF2-40B4-BE49-F238E27FC236}">
                <a16:creationId xmlns:a16="http://schemas.microsoft.com/office/drawing/2014/main" id="{20432868-77EA-65BF-49A8-F86DCCC16BA9}"/>
              </a:ext>
            </a:extLst>
          </p:cNvPr>
          <p:cNvSpPr/>
          <p:nvPr/>
        </p:nvSpPr>
        <p:spPr>
          <a:xfrm>
            <a:off x="7762875" y="1"/>
            <a:ext cx="4429126" cy="2209484"/>
          </a:xfrm>
          <a:prstGeom prst="rect">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Titel 1">
            <a:extLst>
              <a:ext uri="{FF2B5EF4-FFF2-40B4-BE49-F238E27FC236}">
                <a16:creationId xmlns:a16="http://schemas.microsoft.com/office/drawing/2014/main" id="{CE86AF30-CCDC-BE74-A305-39C333E381B1}"/>
              </a:ext>
            </a:extLst>
          </p:cNvPr>
          <p:cNvSpPr>
            <a:spLocks noGrp="1"/>
          </p:cNvSpPr>
          <p:nvPr>
            <p:ph type="title"/>
          </p:nvPr>
        </p:nvSpPr>
        <p:spPr>
          <a:xfrm>
            <a:off x="500860" y="-794"/>
            <a:ext cx="11214460" cy="1325563"/>
          </a:xfrm>
        </p:spPr>
        <p:txBody>
          <a:bodyPr/>
          <a:lstStyle/>
          <a:p>
            <a:r>
              <a:rPr lang="da-DK" dirty="0">
                <a:solidFill>
                  <a:srgbClr val="644D79"/>
                </a:solidFill>
              </a:rPr>
              <a:t>Kommunikation </a:t>
            </a:r>
          </a:p>
        </p:txBody>
      </p:sp>
      <p:grpSp>
        <p:nvGrpSpPr>
          <p:cNvPr id="70" name="Group 69">
            <a:extLst>
              <a:ext uri="{FF2B5EF4-FFF2-40B4-BE49-F238E27FC236}">
                <a16:creationId xmlns:a16="http://schemas.microsoft.com/office/drawing/2014/main" id="{2CDC4E60-475F-8082-760F-55972A31BC61}"/>
              </a:ext>
            </a:extLst>
          </p:cNvPr>
          <p:cNvGrpSpPr/>
          <p:nvPr/>
        </p:nvGrpSpPr>
        <p:grpSpPr>
          <a:xfrm>
            <a:off x="0" y="1333500"/>
            <a:ext cx="11709758" cy="875984"/>
            <a:chOff x="0" y="1333500"/>
            <a:chExt cx="11709758" cy="875984"/>
          </a:xfrm>
        </p:grpSpPr>
        <p:grpSp>
          <p:nvGrpSpPr>
            <p:cNvPr id="9" name="Group 8">
              <a:extLst>
                <a:ext uri="{FF2B5EF4-FFF2-40B4-BE49-F238E27FC236}">
                  <a16:creationId xmlns:a16="http://schemas.microsoft.com/office/drawing/2014/main" id="{9E2663A6-FB18-6696-5F5D-F72F6E948DA6}"/>
                </a:ext>
              </a:extLst>
            </p:cNvPr>
            <p:cNvGrpSpPr/>
            <p:nvPr/>
          </p:nvGrpSpPr>
          <p:grpSpPr>
            <a:xfrm>
              <a:off x="0" y="1333500"/>
              <a:ext cx="11709758" cy="875984"/>
              <a:chOff x="0" y="1430337"/>
              <a:chExt cx="11709758" cy="1169041"/>
            </a:xfrm>
          </p:grpSpPr>
          <p:sp>
            <p:nvSpPr>
              <p:cNvPr id="18" name="Rectangle 17">
                <a:extLst>
                  <a:ext uri="{FF2B5EF4-FFF2-40B4-BE49-F238E27FC236}">
                    <a16:creationId xmlns:a16="http://schemas.microsoft.com/office/drawing/2014/main" id="{BF796686-6075-167D-9085-C1EF33C5F420}"/>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11" name="Rectangle 10">
                <a:extLst>
                  <a:ext uri="{FF2B5EF4-FFF2-40B4-BE49-F238E27FC236}">
                    <a16:creationId xmlns:a16="http://schemas.microsoft.com/office/drawing/2014/main" id="{548D026E-7AA1-3C1C-9DF4-C0A4D58FD1BC}"/>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99243D1C-80CE-40BD-79C3-9ABE58283CA3}"/>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Vær tydelig og konkret</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Når hjernen konstant modtager for mange indtryk, kan det være svært at filtrere det, der er vigtigt, hvilket kan føre til træthed og stress.</a:t>
                </a:r>
              </a:p>
            </p:txBody>
          </p:sp>
        </p:grpSp>
        <p:grpSp>
          <p:nvGrpSpPr>
            <p:cNvPr id="43" name="Group 42">
              <a:extLst>
                <a:ext uri="{FF2B5EF4-FFF2-40B4-BE49-F238E27FC236}">
                  <a16:creationId xmlns:a16="http://schemas.microsoft.com/office/drawing/2014/main" id="{C377D253-67CF-58FF-66D3-77D49459C921}"/>
                </a:ext>
              </a:extLst>
            </p:cNvPr>
            <p:cNvGrpSpPr/>
            <p:nvPr/>
          </p:nvGrpSpPr>
          <p:grpSpPr>
            <a:xfrm rot="16200000">
              <a:off x="369624" y="1590646"/>
              <a:ext cx="361692" cy="361692"/>
              <a:chOff x="3111431" y="1413967"/>
              <a:chExt cx="304417" cy="304417"/>
            </a:xfrm>
          </p:grpSpPr>
          <p:sp>
            <p:nvSpPr>
              <p:cNvPr id="44" name="Oval 43">
                <a:extLst>
                  <a:ext uri="{FF2B5EF4-FFF2-40B4-BE49-F238E27FC236}">
                    <a16:creationId xmlns:a16="http://schemas.microsoft.com/office/drawing/2014/main" id="{5B61FAE0-1C0E-D9ED-6B33-BEFA7DD3CF9F}"/>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50" name="Group 49">
                <a:extLst>
                  <a:ext uri="{FF2B5EF4-FFF2-40B4-BE49-F238E27FC236}">
                    <a16:creationId xmlns:a16="http://schemas.microsoft.com/office/drawing/2014/main" id="{BBA021F5-FE7B-1ADF-6C4C-8BAAFDC53148}"/>
                  </a:ext>
                </a:extLst>
              </p:cNvPr>
              <p:cNvGrpSpPr/>
              <p:nvPr/>
            </p:nvGrpSpPr>
            <p:grpSpPr>
              <a:xfrm>
                <a:off x="3153306" y="1455844"/>
                <a:ext cx="220666" cy="220664"/>
                <a:chOff x="10154583" y="3154385"/>
                <a:chExt cx="327680" cy="327678"/>
              </a:xfrm>
            </p:grpSpPr>
            <p:sp>
              <p:nvSpPr>
                <p:cNvPr id="51" name="Oval 50">
                  <a:extLst>
                    <a:ext uri="{FF2B5EF4-FFF2-40B4-BE49-F238E27FC236}">
                      <a16:creationId xmlns:a16="http://schemas.microsoft.com/office/drawing/2014/main" id="{A1CE2BC5-80A1-3303-5F37-FB162711DCB2}"/>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52" name="Freeform 334">
                  <a:extLst>
                    <a:ext uri="{FF2B5EF4-FFF2-40B4-BE49-F238E27FC236}">
                      <a16:creationId xmlns:a16="http://schemas.microsoft.com/office/drawing/2014/main" id="{D00D46CF-F0B3-B600-159E-D5672E3D9C3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71" name="Group 70">
            <a:extLst>
              <a:ext uri="{FF2B5EF4-FFF2-40B4-BE49-F238E27FC236}">
                <a16:creationId xmlns:a16="http://schemas.microsoft.com/office/drawing/2014/main" id="{3838831E-1239-9B82-D4C9-3715BD5A487A}"/>
              </a:ext>
            </a:extLst>
          </p:cNvPr>
          <p:cNvGrpSpPr/>
          <p:nvPr/>
        </p:nvGrpSpPr>
        <p:grpSpPr>
          <a:xfrm>
            <a:off x="0" y="2293445"/>
            <a:ext cx="11709758" cy="875984"/>
            <a:chOff x="0" y="1333500"/>
            <a:chExt cx="11709758" cy="875984"/>
          </a:xfrm>
        </p:grpSpPr>
        <p:grpSp>
          <p:nvGrpSpPr>
            <p:cNvPr id="72" name="Group 71">
              <a:extLst>
                <a:ext uri="{FF2B5EF4-FFF2-40B4-BE49-F238E27FC236}">
                  <a16:creationId xmlns:a16="http://schemas.microsoft.com/office/drawing/2014/main" id="{A7FCD1B4-19BC-2563-2EEA-8886C5AFAE8D}"/>
                </a:ext>
              </a:extLst>
            </p:cNvPr>
            <p:cNvGrpSpPr/>
            <p:nvPr/>
          </p:nvGrpSpPr>
          <p:grpSpPr>
            <a:xfrm>
              <a:off x="0" y="1333500"/>
              <a:ext cx="11709758" cy="875984"/>
              <a:chOff x="0" y="1430337"/>
              <a:chExt cx="11709758" cy="1169041"/>
            </a:xfrm>
          </p:grpSpPr>
          <p:sp>
            <p:nvSpPr>
              <p:cNvPr id="78" name="Rectangle 77">
                <a:extLst>
                  <a:ext uri="{FF2B5EF4-FFF2-40B4-BE49-F238E27FC236}">
                    <a16:creationId xmlns:a16="http://schemas.microsoft.com/office/drawing/2014/main" id="{AABCB8F6-607D-BAA4-1537-CA01C684DA6E}"/>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79" name="Rectangle 78">
                <a:extLst>
                  <a:ext uri="{FF2B5EF4-FFF2-40B4-BE49-F238E27FC236}">
                    <a16:creationId xmlns:a16="http://schemas.microsoft.com/office/drawing/2014/main" id="{ACA2170D-F0DC-4C95-BE5D-52200E86C50C}"/>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80" name="TextBox 79">
                <a:extLst>
                  <a:ext uri="{FF2B5EF4-FFF2-40B4-BE49-F238E27FC236}">
                    <a16:creationId xmlns:a16="http://schemas.microsoft.com/office/drawing/2014/main" id="{0A07507F-7F6B-B57B-6D3B-FDD93D365533}"/>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Brug visuelle hjælpemidler</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Noter, skemaer eller påmindelser kan hjælpe med at understøtte mundtlig kommunikation og gøre information lettere at huske.</a:t>
                </a:r>
              </a:p>
            </p:txBody>
          </p:sp>
        </p:grpSp>
        <p:grpSp>
          <p:nvGrpSpPr>
            <p:cNvPr id="73" name="Group 72">
              <a:extLst>
                <a:ext uri="{FF2B5EF4-FFF2-40B4-BE49-F238E27FC236}">
                  <a16:creationId xmlns:a16="http://schemas.microsoft.com/office/drawing/2014/main" id="{A037CC4C-5E46-63AE-F930-163D956BEB4B}"/>
                </a:ext>
              </a:extLst>
            </p:cNvPr>
            <p:cNvGrpSpPr/>
            <p:nvPr/>
          </p:nvGrpSpPr>
          <p:grpSpPr>
            <a:xfrm rot="16200000">
              <a:off x="369624" y="1590646"/>
              <a:ext cx="361692" cy="361692"/>
              <a:chOff x="3111431" y="1413967"/>
              <a:chExt cx="304417" cy="304417"/>
            </a:xfrm>
          </p:grpSpPr>
          <p:sp>
            <p:nvSpPr>
              <p:cNvPr id="74" name="Oval 73">
                <a:extLst>
                  <a:ext uri="{FF2B5EF4-FFF2-40B4-BE49-F238E27FC236}">
                    <a16:creationId xmlns:a16="http://schemas.microsoft.com/office/drawing/2014/main" id="{18F1C0B5-6916-4167-12F6-90D41379ED03}"/>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75" name="Group 74">
                <a:extLst>
                  <a:ext uri="{FF2B5EF4-FFF2-40B4-BE49-F238E27FC236}">
                    <a16:creationId xmlns:a16="http://schemas.microsoft.com/office/drawing/2014/main" id="{84E90739-FBD2-1DDE-B170-DEC65E3F526C}"/>
                  </a:ext>
                </a:extLst>
              </p:cNvPr>
              <p:cNvGrpSpPr/>
              <p:nvPr/>
            </p:nvGrpSpPr>
            <p:grpSpPr>
              <a:xfrm>
                <a:off x="3153306" y="1455844"/>
                <a:ext cx="220666" cy="220664"/>
                <a:chOff x="10154583" y="3154385"/>
                <a:chExt cx="327680" cy="327678"/>
              </a:xfrm>
            </p:grpSpPr>
            <p:sp>
              <p:nvSpPr>
                <p:cNvPr id="76" name="Oval 75">
                  <a:extLst>
                    <a:ext uri="{FF2B5EF4-FFF2-40B4-BE49-F238E27FC236}">
                      <a16:creationId xmlns:a16="http://schemas.microsoft.com/office/drawing/2014/main" id="{4B9F2448-F578-83C9-356B-2DC1BCCC02DA}"/>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77" name="Freeform 334">
                  <a:extLst>
                    <a:ext uri="{FF2B5EF4-FFF2-40B4-BE49-F238E27FC236}">
                      <a16:creationId xmlns:a16="http://schemas.microsoft.com/office/drawing/2014/main" id="{F53024E2-036A-80A2-96C5-414FBCCA8018}"/>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81" name="Group 80">
            <a:extLst>
              <a:ext uri="{FF2B5EF4-FFF2-40B4-BE49-F238E27FC236}">
                <a16:creationId xmlns:a16="http://schemas.microsoft.com/office/drawing/2014/main" id="{72EF6D0D-A828-999A-5733-5E997D95EEDC}"/>
              </a:ext>
            </a:extLst>
          </p:cNvPr>
          <p:cNvGrpSpPr/>
          <p:nvPr/>
        </p:nvGrpSpPr>
        <p:grpSpPr>
          <a:xfrm>
            <a:off x="0" y="3253390"/>
            <a:ext cx="11709758" cy="875984"/>
            <a:chOff x="0" y="1333500"/>
            <a:chExt cx="11709758" cy="875984"/>
          </a:xfrm>
        </p:grpSpPr>
        <p:grpSp>
          <p:nvGrpSpPr>
            <p:cNvPr id="82" name="Group 81">
              <a:extLst>
                <a:ext uri="{FF2B5EF4-FFF2-40B4-BE49-F238E27FC236}">
                  <a16:creationId xmlns:a16="http://schemas.microsoft.com/office/drawing/2014/main" id="{C2C536BA-36AB-2A81-8B06-AF5811AAB5EC}"/>
                </a:ext>
              </a:extLst>
            </p:cNvPr>
            <p:cNvGrpSpPr/>
            <p:nvPr/>
          </p:nvGrpSpPr>
          <p:grpSpPr>
            <a:xfrm>
              <a:off x="0" y="1333500"/>
              <a:ext cx="11709758" cy="875984"/>
              <a:chOff x="0" y="1430337"/>
              <a:chExt cx="11709758" cy="1169041"/>
            </a:xfrm>
          </p:grpSpPr>
          <p:sp>
            <p:nvSpPr>
              <p:cNvPr id="88" name="Rectangle 87">
                <a:extLst>
                  <a:ext uri="{FF2B5EF4-FFF2-40B4-BE49-F238E27FC236}">
                    <a16:creationId xmlns:a16="http://schemas.microsoft.com/office/drawing/2014/main" id="{68444380-6BBA-07E1-4B98-50011DF37C6F}"/>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89" name="Rectangle 88">
                <a:extLst>
                  <a:ext uri="{FF2B5EF4-FFF2-40B4-BE49-F238E27FC236}">
                    <a16:creationId xmlns:a16="http://schemas.microsoft.com/office/drawing/2014/main" id="{8CDA9E5C-06C0-160B-6E97-29B6D9D4EE6C}"/>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90" name="TextBox 89">
                <a:extLst>
                  <a:ext uri="{FF2B5EF4-FFF2-40B4-BE49-F238E27FC236}">
                    <a16:creationId xmlns:a16="http://schemas.microsoft.com/office/drawing/2014/main" id="{32979E24-236B-45D8-09C3-78CE790D6A52}"/>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Vær tålmodig</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Giv tid til at bearbejde information, og vær åben for at gentage eller omformulere, hvis nødvendigt.</a:t>
                </a:r>
              </a:p>
            </p:txBody>
          </p:sp>
        </p:grpSp>
        <p:grpSp>
          <p:nvGrpSpPr>
            <p:cNvPr id="83" name="Group 82">
              <a:extLst>
                <a:ext uri="{FF2B5EF4-FFF2-40B4-BE49-F238E27FC236}">
                  <a16:creationId xmlns:a16="http://schemas.microsoft.com/office/drawing/2014/main" id="{3A07B4A4-789E-7023-4B9D-7532B03CDE3F}"/>
                </a:ext>
              </a:extLst>
            </p:cNvPr>
            <p:cNvGrpSpPr/>
            <p:nvPr/>
          </p:nvGrpSpPr>
          <p:grpSpPr>
            <a:xfrm rot="16200000">
              <a:off x="369624" y="1590646"/>
              <a:ext cx="361692" cy="361692"/>
              <a:chOff x="3111431" y="1413967"/>
              <a:chExt cx="304417" cy="304417"/>
            </a:xfrm>
          </p:grpSpPr>
          <p:sp>
            <p:nvSpPr>
              <p:cNvPr id="84" name="Oval 83">
                <a:extLst>
                  <a:ext uri="{FF2B5EF4-FFF2-40B4-BE49-F238E27FC236}">
                    <a16:creationId xmlns:a16="http://schemas.microsoft.com/office/drawing/2014/main" id="{1E1131A8-0566-217A-1173-09EFABD77350}"/>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85" name="Group 84">
                <a:extLst>
                  <a:ext uri="{FF2B5EF4-FFF2-40B4-BE49-F238E27FC236}">
                    <a16:creationId xmlns:a16="http://schemas.microsoft.com/office/drawing/2014/main" id="{0B23464D-D899-0165-BD0F-EBC44C74AB4D}"/>
                  </a:ext>
                </a:extLst>
              </p:cNvPr>
              <p:cNvGrpSpPr/>
              <p:nvPr/>
            </p:nvGrpSpPr>
            <p:grpSpPr>
              <a:xfrm>
                <a:off x="3153306" y="1455844"/>
                <a:ext cx="220666" cy="220664"/>
                <a:chOff x="10154583" y="3154385"/>
                <a:chExt cx="327680" cy="327678"/>
              </a:xfrm>
            </p:grpSpPr>
            <p:sp>
              <p:nvSpPr>
                <p:cNvPr id="86" name="Oval 85">
                  <a:extLst>
                    <a:ext uri="{FF2B5EF4-FFF2-40B4-BE49-F238E27FC236}">
                      <a16:creationId xmlns:a16="http://schemas.microsoft.com/office/drawing/2014/main" id="{4EA668CE-83CA-D363-C38D-481488C9891E}"/>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87" name="Freeform 334">
                  <a:extLst>
                    <a:ext uri="{FF2B5EF4-FFF2-40B4-BE49-F238E27FC236}">
                      <a16:creationId xmlns:a16="http://schemas.microsoft.com/office/drawing/2014/main" id="{BF94B4FA-FEC1-7F2B-588F-5348B248E7DA}"/>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91" name="Group 90">
            <a:extLst>
              <a:ext uri="{FF2B5EF4-FFF2-40B4-BE49-F238E27FC236}">
                <a16:creationId xmlns:a16="http://schemas.microsoft.com/office/drawing/2014/main" id="{C2489296-1F12-6313-521A-0106D8E17909}"/>
              </a:ext>
            </a:extLst>
          </p:cNvPr>
          <p:cNvGrpSpPr/>
          <p:nvPr/>
        </p:nvGrpSpPr>
        <p:grpSpPr>
          <a:xfrm>
            <a:off x="0" y="4213335"/>
            <a:ext cx="11709758" cy="875984"/>
            <a:chOff x="0" y="1333500"/>
            <a:chExt cx="11709758" cy="875984"/>
          </a:xfrm>
        </p:grpSpPr>
        <p:grpSp>
          <p:nvGrpSpPr>
            <p:cNvPr id="92" name="Group 91">
              <a:extLst>
                <a:ext uri="{FF2B5EF4-FFF2-40B4-BE49-F238E27FC236}">
                  <a16:creationId xmlns:a16="http://schemas.microsoft.com/office/drawing/2014/main" id="{FCD74278-C25B-F0CC-DF4B-A3EE0B7013ED}"/>
                </a:ext>
              </a:extLst>
            </p:cNvPr>
            <p:cNvGrpSpPr/>
            <p:nvPr/>
          </p:nvGrpSpPr>
          <p:grpSpPr>
            <a:xfrm>
              <a:off x="0" y="1333500"/>
              <a:ext cx="11709758" cy="875984"/>
              <a:chOff x="0" y="1430337"/>
              <a:chExt cx="11709758" cy="1169041"/>
            </a:xfrm>
          </p:grpSpPr>
          <p:sp>
            <p:nvSpPr>
              <p:cNvPr id="98" name="Rectangle 97">
                <a:extLst>
                  <a:ext uri="{FF2B5EF4-FFF2-40B4-BE49-F238E27FC236}">
                    <a16:creationId xmlns:a16="http://schemas.microsoft.com/office/drawing/2014/main" id="{D31E1D4E-FE7C-EA03-AAF5-997BB8EDC0AB}"/>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99" name="Rectangle 98">
                <a:extLst>
                  <a:ext uri="{FF2B5EF4-FFF2-40B4-BE49-F238E27FC236}">
                    <a16:creationId xmlns:a16="http://schemas.microsoft.com/office/drawing/2014/main" id="{E500F246-69F1-1839-76C5-45BAA8C42FC1}"/>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00" name="TextBox 99">
                <a:extLst>
                  <a:ext uri="{FF2B5EF4-FFF2-40B4-BE49-F238E27FC236}">
                    <a16:creationId xmlns:a16="http://schemas.microsoft.com/office/drawing/2014/main" id="{683FA6B3-E9D7-1D4F-D3A9-BC39A1F3993A}"/>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Skab et roligt miljø</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Minimér distraktioner og støj, så der kan fokuseres bedre under samtaler.</a:t>
                </a:r>
              </a:p>
            </p:txBody>
          </p:sp>
        </p:grpSp>
        <p:grpSp>
          <p:nvGrpSpPr>
            <p:cNvPr id="93" name="Group 92">
              <a:extLst>
                <a:ext uri="{FF2B5EF4-FFF2-40B4-BE49-F238E27FC236}">
                  <a16:creationId xmlns:a16="http://schemas.microsoft.com/office/drawing/2014/main" id="{CC6CEB26-F543-3AA1-6F97-EA226891F7B9}"/>
                </a:ext>
              </a:extLst>
            </p:cNvPr>
            <p:cNvGrpSpPr/>
            <p:nvPr/>
          </p:nvGrpSpPr>
          <p:grpSpPr>
            <a:xfrm rot="16200000">
              <a:off x="369624" y="1590646"/>
              <a:ext cx="361692" cy="361692"/>
              <a:chOff x="3111431" y="1413967"/>
              <a:chExt cx="304417" cy="304417"/>
            </a:xfrm>
          </p:grpSpPr>
          <p:sp>
            <p:nvSpPr>
              <p:cNvPr id="94" name="Oval 93">
                <a:extLst>
                  <a:ext uri="{FF2B5EF4-FFF2-40B4-BE49-F238E27FC236}">
                    <a16:creationId xmlns:a16="http://schemas.microsoft.com/office/drawing/2014/main" id="{EBE744C1-F084-D010-3A61-FF0194AAA3B7}"/>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95" name="Group 94">
                <a:extLst>
                  <a:ext uri="{FF2B5EF4-FFF2-40B4-BE49-F238E27FC236}">
                    <a16:creationId xmlns:a16="http://schemas.microsoft.com/office/drawing/2014/main" id="{C6179066-A3CB-7664-492F-2F667C6E4D90}"/>
                  </a:ext>
                </a:extLst>
              </p:cNvPr>
              <p:cNvGrpSpPr/>
              <p:nvPr/>
            </p:nvGrpSpPr>
            <p:grpSpPr>
              <a:xfrm>
                <a:off x="3153306" y="1455844"/>
                <a:ext cx="220666" cy="220664"/>
                <a:chOff x="10154583" y="3154385"/>
                <a:chExt cx="327680" cy="327678"/>
              </a:xfrm>
            </p:grpSpPr>
            <p:sp>
              <p:nvSpPr>
                <p:cNvPr id="96" name="Oval 95">
                  <a:extLst>
                    <a:ext uri="{FF2B5EF4-FFF2-40B4-BE49-F238E27FC236}">
                      <a16:creationId xmlns:a16="http://schemas.microsoft.com/office/drawing/2014/main" id="{3CEFAD8B-E92F-6C4F-6DBA-0FE2B053CC2B}"/>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97" name="Freeform 334">
                  <a:extLst>
                    <a:ext uri="{FF2B5EF4-FFF2-40B4-BE49-F238E27FC236}">
                      <a16:creationId xmlns:a16="http://schemas.microsoft.com/office/drawing/2014/main" id="{864CC007-4AFD-35CD-D4E0-D09E7E47AF1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grpSp>
        <p:nvGrpSpPr>
          <p:cNvPr id="101" name="Group 100">
            <a:extLst>
              <a:ext uri="{FF2B5EF4-FFF2-40B4-BE49-F238E27FC236}">
                <a16:creationId xmlns:a16="http://schemas.microsoft.com/office/drawing/2014/main" id="{2881A4EE-3874-C6DF-75CD-C3FBAA918F3B}"/>
              </a:ext>
            </a:extLst>
          </p:cNvPr>
          <p:cNvGrpSpPr/>
          <p:nvPr/>
        </p:nvGrpSpPr>
        <p:grpSpPr>
          <a:xfrm>
            <a:off x="0" y="5173279"/>
            <a:ext cx="11709758" cy="875984"/>
            <a:chOff x="0" y="1333500"/>
            <a:chExt cx="11709758" cy="875984"/>
          </a:xfrm>
        </p:grpSpPr>
        <p:grpSp>
          <p:nvGrpSpPr>
            <p:cNvPr id="102" name="Group 101">
              <a:extLst>
                <a:ext uri="{FF2B5EF4-FFF2-40B4-BE49-F238E27FC236}">
                  <a16:creationId xmlns:a16="http://schemas.microsoft.com/office/drawing/2014/main" id="{2C2B7266-CB43-0831-F234-EEF500598122}"/>
                </a:ext>
              </a:extLst>
            </p:cNvPr>
            <p:cNvGrpSpPr/>
            <p:nvPr/>
          </p:nvGrpSpPr>
          <p:grpSpPr>
            <a:xfrm>
              <a:off x="0" y="1333500"/>
              <a:ext cx="11709758" cy="875984"/>
              <a:chOff x="0" y="1430337"/>
              <a:chExt cx="11709758" cy="1169041"/>
            </a:xfrm>
          </p:grpSpPr>
          <p:sp>
            <p:nvSpPr>
              <p:cNvPr id="108" name="Rectangle 107">
                <a:extLst>
                  <a:ext uri="{FF2B5EF4-FFF2-40B4-BE49-F238E27FC236}">
                    <a16:creationId xmlns:a16="http://schemas.microsoft.com/office/drawing/2014/main" id="{8FA8E2D2-3EF8-8D4F-5CC6-FE0A3ADB5F8C}"/>
                  </a:ext>
                </a:extLst>
              </p:cNvPr>
              <p:cNvSpPr/>
              <p:nvPr/>
            </p:nvSpPr>
            <p:spPr>
              <a:xfrm>
                <a:off x="600073" y="1430337"/>
                <a:ext cx="11109685" cy="1169041"/>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lIns="1188720" tIns="0" rIns="182880" bIns="0" rtlCol="0" anchor="ctr"/>
              <a:lstStyle/>
              <a:p>
                <a:pPr defTabSz="914400">
                  <a:defRPr/>
                </a:pPr>
                <a:endParaRPr lang="da-DK" sz="1200" dirty="0">
                  <a:solidFill>
                    <a:schemeClr val="tx1">
                      <a:lumMod val="65000"/>
                      <a:lumOff val="35000"/>
                    </a:schemeClr>
                  </a:solidFill>
                  <a:latin typeface="+mn-lt"/>
                </a:endParaRPr>
              </a:p>
            </p:txBody>
          </p:sp>
          <p:sp>
            <p:nvSpPr>
              <p:cNvPr id="109" name="Rectangle 108">
                <a:extLst>
                  <a:ext uri="{FF2B5EF4-FFF2-40B4-BE49-F238E27FC236}">
                    <a16:creationId xmlns:a16="http://schemas.microsoft.com/office/drawing/2014/main" id="{F55799FF-2DB6-7268-5F70-0715763E405D}"/>
                  </a:ext>
                </a:extLst>
              </p:cNvPr>
              <p:cNvSpPr/>
              <p:nvPr/>
            </p:nvSpPr>
            <p:spPr>
              <a:xfrm>
                <a:off x="0" y="1430338"/>
                <a:ext cx="600075" cy="116904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da-DK"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0" name="TextBox 109">
                <a:extLst>
                  <a:ext uri="{FF2B5EF4-FFF2-40B4-BE49-F238E27FC236}">
                    <a16:creationId xmlns:a16="http://schemas.microsoft.com/office/drawing/2014/main" id="{D06F38E4-5FA7-4E90-6D28-ACE43C974630}"/>
                  </a:ext>
                </a:extLst>
              </p:cNvPr>
              <p:cNvSpPr txBox="1"/>
              <p:nvPr/>
            </p:nvSpPr>
            <p:spPr>
              <a:xfrm>
                <a:off x="1038224" y="1624532"/>
                <a:ext cx="10671534" cy="718799"/>
              </a:xfrm>
              <a:prstGeom prst="rect">
                <a:avLst/>
              </a:prstGeom>
              <a:noFill/>
            </p:spPr>
            <p:txBody>
              <a:bodyPr wrap="square" lIns="0" tIns="0" rIns="0" bIns="0" anchor="ctr" anchorCtr="0">
                <a:spAutoFit/>
              </a:bodyPr>
              <a:lstStyle/>
              <a:p>
                <a:pPr marL="0" indent="0">
                  <a:spcAft>
                    <a:spcPts val="600"/>
                  </a:spcAft>
                  <a:buFont typeface="Arial" panose="020B0604020202020204" pitchFamily="34" charset="0"/>
                  <a:buNone/>
                </a:pPr>
                <a:r>
                  <a:rPr lang="da-DK" sz="1600" b="1" dirty="0">
                    <a:solidFill>
                      <a:schemeClr val="tx1">
                        <a:lumMod val="65000"/>
                        <a:lumOff val="35000"/>
                      </a:schemeClr>
                    </a:solidFill>
                  </a:rPr>
                  <a:t>Fokuser på positive opmuntringer</a:t>
                </a:r>
              </a:p>
              <a:p>
                <a:pPr marL="182880" indent="-182880" defTabSz="914400">
                  <a:buClr>
                    <a:srgbClr val="BC89BF"/>
                  </a:buClr>
                  <a:buFont typeface="Arial" panose="020B0604020202020204" pitchFamily="34" charset="0"/>
                  <a:buChar char="•"/>
                  <a:defRPr/>
                </a:pPr>
                <a:r>
                  <a:rPr lang="da-DK" sz="1400" dirty="0">
                    <a:solidFill>
                      <a:schemeClr val="tx1">
                        <a:lumMod val="65000"/>
                        <a:lumOff val="35000"/>
                      </a:schemeClr>
                    </a:solidFill>
                  </a:rPr>
                  <a:t>Fremhæv styrker og succeser for at opbygge selvtillid og undgå negativ feedback.</a:t>
                </a:r>
              </a:p>
            </p:txBody>
          </p:sp>
        </p:grpSp>
        <p:grpSp>
          <p:nvGrpSpPr>
            <p:cNvPr id="103" name="Group 102">
              <a:extLst>
                <a:ext uri="{FF2B5EF4-FFF2-40B4-BE49-F238E27FC236}">
                  <a16:creationId xmlns:a16="http://schemas.microsoft.com/office/drawing/2014/main" id="{D24325ED-2B61-3682-ED1C-69F2468E87C6}"/>
                </a:ext>
              </a:extLst>
            </p:cNvPr>
            <p:cNvGrpSpPr/>
            <p:nvPr/>
          </p:nvGrpSpPr>
          <p:grpSpPr>
            <a:xfrm rot="16200000">
              <a:off x="369624" y="1590646"/>
              <a:ext cx="361692" cy="361692"/>
              <a:chOff x="3111431" y="1413967"/>
              <a:chExt cx="304417" cy="304417"/>
            </a:xfrm>
          </p:grpSpPr>
          <p:sp>
            <p:nvSpPr>
              <p:cNvPr id="104" name="Oval 103">
                <a:extLst>
                  <a:ext uri="{FF2B5EF4-FFF2-40B4-BE49-F238E27FC236}">
                    <a16:creationId xmlns:a16="http://schemas.microsoft.com/office/drawing/2014/main" id="{EF6BC1DF-3ED4-5918-D4EF-EC6858A0FDF0}"/>
                  </a:ext>
                </a:extLst>
              </p:cNvPr>
              <p:cNvSpPr/>
              <p:nvPr/>
            </p:nvSpPr>
            <p:spPr>
              <a:xfrm>
                <a:off x="3111431" y="1413967"/>
                <a:ext cx="304417" cy="304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105" name="Group 104">
                <a:extLst>
                  <a:ext uri="{FF2B5EF4-FFF2-40B4-BE49-F238E27FC236}">
                    <a16:creationId xmlns:a16="http://schemas.microsoft.com/office/drawing/2014/main" id="{C4F00946-F6C8-B4C3-1636-E69388CCF9D7}"/>
                  </a:ext>
                </a:extLst>
              </p:cNvPr>
              <p:cNvGrpSpPr/>
              <p:nvPr/>
            </p:nvGrpSpPr>
            <p:grpSpPr>
              <a:xfrm>
                <a:off x="3153306" y="1455844"/>
                <a:ext cx="220666" cy="220664"/>
                <a:chOff x="10154583" y="3154385"/>
                <a:chExt cx="327680" cy="327678"/>
              </a:xfrm>
            </p:grpSpPr>
            <p:sp>
              <p:nvSpPr>
                <p:cNvPr id="106" name="Oval 105">
                  <a:extLst>
                    <a:ext uri="{FF2B5EF4-FFF2-40B4-BE49-F238E27FC236}">
                      <a16:creationId xmlns:a16="http://schemas.microsoft.com/office/drawing/2014/main" id="{42F4E9B8-2069-CBE1-9522-5751C7CF5A6A}"/>
                    </a:ext>
                  </a:extLst>
                </p:cNvPr>
                <p:cNvSpPr/>
                <p:nvPr/>
              </p:nvSpPr>
              <p:spPr>
                <a:xfrm>
                  <a:off x="10154583" y="3154385"/>
                  <a:ext cx="327680" cy="327678"/>
                </a:xfrm>
                <a:prstGeom prst="ellipse">
                  <a:avLst/>
                </a:prstGeom>
                <a:solidFill>
                  <a:srgbClr val="F5F1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lumMod val="65000"/>
                        <a:lumOff val="35000"/>
                      </a:schemeClr>
                    </a:solidFill>
                  </a:endParaRPr>
                </a:p>
              </p:txBody>
            </p:sp>
            <p:sp>
              <p:nvSpPr>
                <p:cNvPr id="107" name="Freeform 334">
                  <a:extLst>
                    <a:ext uri="{FF2B5EF4-FFF2-40B4-BE49-F238E27FC236}">
                      <a16:creationId xmlns:a16="http://schemas.microsoft.com/office/drawing/2014/main" id="{5476E072-A2FC-E582-DD6F-2D373FB50FE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rgbClr val="70578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solidFill>
                      <a:schemeClr val="tx1">
                        <a:lumMod val="65000"/>
                        <a:lumOff val="35000"/>
                      </a:schemeClr>
                    </a:solidFill>
                  </a:endParaRPr>
                </a:p>
              </p:txBody>
            </p:sp>
          </p:grpSp>
        </p:grpSp>
      </p:grpSp>
      <p:sp>
        <p:nvSpPr>
          <p:cNvPr id="2" name="Graphic 7">
            <a:extLst>
              <a:ext uri="{FF2B5EF4-FFF2-40B4-BE49-F238E27FC236}">
                <a16:creationId xmlns:a16="http://schemas.microsoft.com/office/drawing/2014/main" id="{9D6AA2EC-3509-94BB-47DF-E4507E10E89D}"/>
              </a:ext>
            </a:extLst>
          </p:cNvPr>
          <p:cNvSpPr/>
          <p:nvPr/>
        </p:nvSpPr>
        <p:spPr>
          <a:xfrm>
            <a:off x="11367140" y="853238"/>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Tree>
    <p:extLst>
      <p:ext uri="{BB962C8B-B14F-4D97-AF65-F5344CB8AC3E}">
        <p14:creationId xmlns:p14="http://schemas.microsoft.com/office/powerpoint/2010/main" val="398005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4" name="Rektangel 3">
            <a:extLst>
              <a:ext uri="{FF2B5EF4-FFF2-40B4-BE49-F238E27FC236}">
                <a16:creationId xmlns:a16="http://schemas.microsoft.com/office/drawing/2014/main" id="{17C16FB5-DC45-7ECE-ED71-A1CAC48E13C5}"/>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ctangle 10">
            <a:extLst>
              <a:ext uri="{FF2B5EF4-FFF2-40B4-BE49-F238E27FC236}">
                <a16:creationId xmlns:a16="http://schemas.microsoft.com/office/drawing/2014/main" id="{693090C4-9D49-FD9A-D6C2-0C8E0AFEBED2}"/>
              </a:ext>
            </a:extLst>
          </p:cNvPr>
          <p:cNvSpPr/>
          <p:nvPr/>
        </p:nvSpPr>
        <p:spPr>
          <a:xfrm>
            <a:off x="-1" y="-1"/>
            <a:ext cx="9115425" cy="6858001"/>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8" name="Google Shape;218;p40"/>
          <p:cNvSpPr txBox="1">
            <a:spLocks noGrp="1"/>
          </p:cNvSpPr>
          <p:nvPr>
            <p:ph type="title"/>
          </p:nvPr>
        </p:nvSpPr>
        <p:spPr>
          <a:xfrm>
            <a:off x="415600" y="299449"/>
            <a:ext cx="80045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644D79"/>
                </a:solidFill>
                <a:latin typeface="Calibri" panose="020F0502020204030204" pitchFamily="34" charset="0"/>
                <a:ea typeface="Calibri" panose="020F0502020204030204" pitchFamily="34" charset="0"/>
                <a:cs typeface="Calibri" panose="020F0502020204030204" pitchFamily="34" charset="0"/>
              </a:rPr>
              <a:t>Støttemuligheder til pårørende </a:t>
            </a:r>
            <a:endParaRPr dirty="0">
              <a:solidFill>
                <a:srgbClr val="644D79"/>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kstfelt 1">
            <a:extLst>
              <a:ext uri="{FF2B5EF4-FFF2-40B4-BE49-F238E27FC236}">
                <a16:creationId xmlns:a16="http://schemas.microsoft.com/office/drawing/2014/main" id="{633A67F3-AD3E-B273-1AC0-B71E2FBB0709}"/>
              </a:ext>
            </a:extLst>
          </p:cNvPr>
          <p:cNvSpPr txBox="1"/>
          <p:nvPr/>
        </p:nvSpPr>
        <p:spPr>
          <a:xfrm>
            <a:off x="496207" y="882074"/>
            <a:ext cx="7923893" cy="5755422"/>
          </a:xfrm>
          <a:prstGeom prst="rect">
            <a:avLst/>
          </a:prstGeom>
          <a:noFill/>
        </p:spPr>
        <p:txBody>
          <a:bodyPr wrap="square" rtlCol="0">
            <a:spAutoFit/>
          </a:bodyPr>
          <a:lstStyle/>
          <a:p>
            <a:pPr algn="l"/>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Sind</a:t>
            </a:r>
            <a:r>
              <a:rPr lang="da-DK" sz="1600" dirty="0">
                <a:solidFill>
                  <a:srgbClr val="70578B"/>
                </a:solidFill>
                <a:latin typeface="Calibri" panose="020F0502020204030204" pitchFamily="34" charset="0"/>
                <a:ea typeface="Calibri" panose="020F0502020204030204" pitchFamily="34" charset="0"/>
                <a:cs typeface="Calibri" panose="020F0502020204030204" pitchFamily="34" charset="0"/>
              </a:rPr>
              <a:t> </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 og rådgivning til håndtering af de udfordringer, der følger med at leve med en person med ADHD</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err="1">
                <a:solidFill>
                  <a:srgbClr val="70578B"/>
                </a:solidFill>
                <a:latin typeface="Calibri" panose="020F0502020204030204" pitchFamily="34" charset="0"/>
                <a:ea typeface="Calibri" panose="020F0502020204030204" pitchFamily="34" charset="0"/>
                <a:cs typeface="Calibri" panose="020F0502020204030204" pitchFamily="34" charset="0"/>
              </a:rPr>
              <a:t>Psykinfo</a:t>
            </a:r>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 </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Viden og info om behandlingstilbud samt rettigheder og muligheder for hjælp</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Sundhed.dk</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Adgang til vejledninger om ADHD, herunder behandling og støtte.</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ADHD foreningen</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adhd.dk tilbyder en masse information om ADHD, herunder hvordan man som pårørende kan håndtere situationer.</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Psykiatrifonden </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Støtte og vejledning til afdækning af rette behandlingstilbud</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Støtte fra praktiserende læger og speciallæger</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Pårørende kan få vejledning fra den praktiserende læge eller en specialist, som en psykiater </a:t>
            </a:r>
            <a:r>
              <a:rPr lang="da-DK"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eller neurolog (læge, der er er specialist i sygdomme i hjernen, nerverne og rygmarven), </a:t>
            </a:r>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som kan guide dem i, hvordan de bedst støtter den voksne, og hvilke ressourcer der findes i området.</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Regionale ADHD-klinikker</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Flere regioner har specialiserede ADHD-klinikker, der tilbyder udredning og behandling for voksne med ADHD. Mange af disse klinikker tilbyder også støtte til pårørende som en del af behandlingsforløbet.</a:t>
            </a:r>
          </a:p>
          <a:p>
            <a:pPr algn="l"/>
            <a:endParaRPr lang="da-DK"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da-DK" sz="1600" b="1" dirty="0">
                <a:solidFill>
                  <a:srgbClr val="70578B"/>
                </a:solidFill>
                <a:latin typeface="Calibri" panose="020F0502020204030204" pitchFamily="34" charset="0"/>
                <a:ea typeface="Calibri" panose="020F0502020204030204" pitchFamily="34" charset="0"/>
                <a:cs typeface="Calibri" panose="020F0502020204030204" pitchFamily="34" charset="0"/>
              </a:rPr>
              <a:t>Adhdoglivet.dk</a:t>
            </a:r>
          </a:p>
          <a:p>
            <a:pPr algn="l"/>
            <a:r>
              <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Online viden og støtte til pårørende bl.a. praktiske værktøjer og fællesskaber</a:t>
            </a:r>
          </a:p>
          <a:p>
            <a:pPr algn="l"/>
            <a:endParaRPr lang="da-DK"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Billede 5" descr="Et billede, der indeholder skitse, Stregtegning, tegning, illustration/afbildning&#10;&#10;Indhold genereret af kunstig intelligens kan være forkert.">
            <a:extLst>
              <a:ext uri="{FF2B5EF4-FFF2-40B4-BE49-F238E27FC236}">
                <a16:creationId xmlns:a16="http://schemas.microsoft.com/office/drawing/2014/main" id="{725E3C5D-FA8E-BAE1-1A35-CD972F56C332}"/>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val="0"/>
              </a:ext>
            </a:extLst>
          </a:blip>
          <a:stretch>
            <a:fillRect/>
          </a:stretch>
        </p:blipFill>
        <p:spPr>
          <a:xfrm>
            <a:off x="6989630" y="3304029"/>
            <a:ext cx="5945319" cy="3963546"/>
          </a:xfrm>
          <a:prstGeom prst="rect">
            <a:avLst/>
          </a:prstGeom>
        </p:spPr>
      </p:pic>
    </p:spTree>
    <p:extLst>
      <p:ext uri="{BB962C8B-B14F-4D97-AF65-F5344CB8AC3E}">
        <p14:creationId xmlns:p14="http://schemas.microsoft.com/office/powerpoint/2010/main" val="333749912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5" name="Rektangel 4">
            <a:extLst>
              <a:ext uri="{FF2B5EF4-FFF2-40B4-BE49-F238E27FC236}">
                <a16:creationId xmlns:a16="http://schemas.microsoft.com/office/drawing/2014/main" id="{09C64A48-0D96-F85F-A21B-4E7046A64782}"/>
              </a:ext>
            </a:extLst>
          </p:cNvPr>
          <p:cNvSpPr/>
          <p:nvPr/>
        </p:nvSpPr>
        <p:spPr>
          <a:xfrm>
            <a:off x="9886122" y="6149009"/>
            <a:ext cx="2305878" cy="7089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ctangle 10">
            <a:extLst>
              <a:ext uri="{FF2B5EF4-FFF2-40B4-BE49-F238E27FC236}">
                <a16:creationId xmlns:a16="http://schemas.microsoft.com/office/drawing/2014/main" id="{42F34FB3-041C-0099-BC8D-CF2F90FE526B}"/>
              </a:ext>
            </a:extLst>
          </p:cNvPr>
          <p:cNvSpPr/>
          <p:nvPr/>
        </p:nvSpPr>
        <p:spPr>
          <a:xfrm>
            <a:off x="-1" y="1552575"/>
            <a:ext cx="12192001" cy="3595992"/>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24" name="Google Shape;224;p4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anchor="t" anchorCtr="0">
            <a:normAutofit fontScale="90000"/>
          </a:bodyPr>
          <a:lstStyle/>
          <a:p>
            <a:pPr algn="l" rtl="0"/>
            <a:r>
              <a:rPr lang="da" dirty="0">
                <a:solidFill>
                  <a:srgbClr val="70578B"/>
                </a:solidFill>
                <a:latin typeface="Calibri" panose="020F0502020204030204" pitchFamily="34" charset="0"/>
                <a:ea typeface="Calibri" panose="020F0502020204030204" pitchFamily="34" charset="0"/>
                <a:cs typeface="Calibri" panose="020F0502020204030204" pitchFamily="34" charset="0"/>
              </a:rPr>
              <a:t>Husk der også er plads til dig som pårørende </a:t>
            </a:r>
            <a:endParaRPr dirty="0">
              <a:solidFill>
                <a:srgbClr val="70578B"/>
              </a:solidFill>
              <a:latin typeface="Calibri" panose="020F0502020204030204" pitchFamily="34" charset="0"/>
              <a:ea typeface="Calibri" panose="020F0502020204030204" pitchFamily="34" charset="0"/>
              <a:cs typeface="Calibri" panose="020F0502020204030204" pitchFamily="34" charset="0"/>
            </a:endParaRPr>
          </a:p>
        </p:txBody>
      </p:sp>
      <p:sp>
        <p:nvSpPr>
          <p:cNvPr id="225" name="Google Shape;225;p41"/>
          <p:cNvSpPr txBox="1">
            <a:spLocks noGrp="1"/>
          </p:cNvSpPr>
          <p:nvPr>
            <p:ph type="body" idx="1"/>
          </p:nvPr>
        </p:nvSpPr>
        <p:spPr>
          <a:xfrm>
            <a:off x="415600" y="1709433"/>
            <a:ext cx="11360800" cy="3243567"/>
          </a:xfrm>
          <a:prstGeom prst="rect">
            <a:avLst/>
          </a:prstGeom>
        </p:spPr>
        <p:txBody>
          <a:bodyPr spcFirstLastPara="1" wrap="square" lIns="121900" tIns="121900" rIns="121900" bIns="121900" anchor="t" anchorCtr="0">
            <a:normAutofit lnSpcReduction="10000"/>
          </a:bodyPr>
          <a:lstStyle/>
          <a:p>
            <a:pPr marL="457200" indent="-457200" algn="l" rtl="0"/>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Tag vare på dig selv - hold pauser og “mig-tid”</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Søg støtte - find grupper, rådgivning eller en god ven at dele med</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Lær om ADHD - jo mere viden, jo bedre forståelse og støtte</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Sæt realistiske forventninger - alle har grænser - tag små skridt</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Vær åben for dialog - beskriv dine behov og følelser</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lgn="l" rtl="0">
              <a:spcBef>
                <a:spcPts val="1600"/>
              </a:spcBef>
            </a:pPr>
            <a:r>
              <a:rPr lang="da" sz="2200" b="0" dirty="0">
                <a:solidFill>
                  <a:schemeClr val="bg1"/>
                </a:solidFill>
                <a:latin typeface="Calibri" panose="020F0502020204030204" pitchFamily="34" charset="0"/>
                <a:ea typeface="Calibri" panose="020F0502020204030204" pitchFamily="34" charset="0"/>
                <a:cs typeface="Calibri" panose="020F0502020204030204" pitchFamily="34" charset="0"/>
              </a:rPr>
              <a:t>Fejr de små sejre - fokus på succes giver motivation og energi</a:t>
            </a:r>
            <a:endParaRPr sz="22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Billede 2">
            <a:extLst>
              <a:ext uri="{FF2B5EF4-FFF2-40B4-BE49-F238E27FC236}">
                <a16:creationId xmlns:a16="http://schemas.microsoft.com/office/drawing/2014/main" id="{86212E8F-1CD3-DED0-4A52-CA417DA4333F}"/>
              </a:ext>
            </a:extLst>
          </p:cNvPr>
          <p:cNvPicPr>
            <a:picLocks noChangeAspect="1"/>
          </p:cNvPicPr>
          <p:nvPr/>
        </p:nvPicPr>
        <p:blipFill>
          <a:blip r:embed="rId3"/>
          <a:srcRect t="6324"/>
          <a:stretch/>
        </p:blipFill>
        <p:spPr>
          <a:xfrm>
            <a:off x="6381751" y="4777679"/>
            <a:ext cx="5602450" cy="2080321"/>
          </a:xfrm>
          <a:prstGeom prst="rect">
            <a:avLst/>
          </a:prstGeom>
        </p:spPr>
      </p:pic>
      <p:pic>
        <p:nvPicPr>
          <p:cNvPr id="4" name="Billede 3">
            <a:extLst>
              <a:ext uri="{FF2B5EF4-FFF2-40B4-BE49-F238E27FC236}">
                <a16:creationId xmlns:a16="http://schemas.microsoft.com/office/drawing/2014/main" id="{B1F612A3-76BC-D198-4C15-BFDE42C3C207}"/>
              </a:ext>
            </a:extLst>
          </p:cNvPr>
          <p:cNvPicPr>
            <a:picLocks noChangeAspect="1"/>
          </p:cNvPicPr>
          <p:nvPr/>
        </p:nvPicPr>
        <p:blipFill>
          <a:blip r:embed="rId3">
            <a:biLevel thresh="25000"/>
          </a:blip>
          <a:srcRect t="6324" b="76975"/>
          <a:stretch/>
        </p:blipFill>
        <p:spPr>
          <a:xfrm>
            <a:off x="6381750" y="4777680"/>
            <a:ext cx="5602450" cy="370888"/>
          </a:xfrm>
          <a:prstGeom prst="rect">
            <a:avLst/>
          </a:prstGeom>
        </p:spPr>
      </p:pic>
    </p:spTree>
    <p:extLst>
      <p:ext uri="{BB962C8B-B14F-4D97-AF65-F5344CB8AC3E}">
        <p14:creationId xmlns:p14="http://schemas.microsoft.com/office/powerpoint/2010/main" val="3933804438"/>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5" name="Rectangle 10">
            <a:extLst>
              <a:ext uri="{FF2B5EF4-FFF2-40B4-BE49-F238E27FC236}">
                <a16:creationId xmlns:a16="http://schemas.microsoft.com/office/drawing/2014/main" id="{7888AF5D-51BC-6291-F997-C0516C1DC89C}"/>
              </a:ext>
            </a:extLst>
          </p:cNvPr>
          <p:cNvSpPr/>
          <p:nvPr/>
        </p:nvSpPr>
        <p:spPr>
          <a:xfrm>
            <a:off x="0" y="0"/>
            <a:ext cx="12192001" cy="1609725"/>
          </a:xfrm>
          <a:prstGeom prst="rect">
            <a:avLst/>
          </a:prstGeom>
          <a:solidFill>
            <a:srgbClr val="70578B"/>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30" name="Google Shape;230;p42"/>
          <p:cNvSpPr txBox="1">
            <a:spLocks noGrp="1"/>
          </p:cNvSpPr>
          <p:nvPr>
            <p:ph type="title"/>
          </p:nvPr>
        </p:nvSpPr>
        <p:spPr>
          <a:xfrm>
            <a:off x="415600" y="384367"/>
            <a:ext cx="11360800" cy="763600"/>
          </a:xfrm>
          <a:prstGeom prst="rect">
            <a:avLst/>
          </a:prstGeom>
        </p:spPr>
        <p:txBody>
          <a:bodyPr spcFirstLastPara="1" vert="horz" wrap="square" lIns="121900" tIns="121900" rIns="121900" bIns="121900" anchor="t" anchorCtr="0">
            <a:normAutofit fontScale="90000"/>
          </a:bodyPr>
          <a:lstStyle/>
          <a:p>
            <a:pPr algn="l" rtl="0"/>
            <a:r>
              <a:rPr lang="da" sz="4000" dirty="0">
                <a:solidFill>
                  <a:schemeClr val="bg1"/>
                </a:solidFill>
                <a:latin typeface="Calibri" panose="020F0502020204030204" pitchFamily="34" charset="0"/>
                <a:ea typeface="Calibri" panose="020F0502020204030204" pitchFamily="34" charset="0"/>
                <a:cs typeface="Calibri" panose="020F0502020204030204" pitchFamily="34" charset="0"/>
              </a:rPr>
              <a:t>Bøger</a:t>
            </a:r>
            <a:endParaRPr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1" name="Google Shape;231;p42"/>
          <p:cNvSpPr txBox="1">
            <a:spLocks noGrp="1"/>
          </p:cNvSpPr>
          <p:nvPr>
            <p:ph type="body" idx="1"/>
          </p:nvPr>
        </p:nvSpPr>
        <p:spPr>
          <a:xfrm>
            <a:off x="431150" y="1841433"/>
            <a:ext cx="11360800" cy="4555200"/>
          </a:xfrm>
          <a:prstGeom prst="rect">
            <a:avLst/>
          </a:prstGeom>
        </p:spPr>
        <p:txBody>
          <a:bodyPr spcFirstLastPara="1" wrap="square" lIns="121900" tIns="121900" rIns="121900" bIns="121900" anchor="t" anchorCtr="0">
            <a:normAutofit/>
          </a:bodyPr>
          <a:lstStyle/>
          <a:p>
            <a:pPr marL="0" indent="0" algn="l" rtl="0">
              <a:buNone/>
            </a:pPr>
            <a:r>
              <a:rPr lang="da-DK" sz="2800" b="1" dirty="0">
                <a:solidFill>
                  <a:srgbClr val="70578B"/>
                </a:solidFill>
                <a:latin typeface="+mn-lt"/>
              </a:rPr>
              <a:t>Bøger, med følgende temaer, kan være givende at læse:</a:t>
            </a:r>
            <a:endParaRPr sz="2800" b="1" dirty="0">
              <a:solidFill>
                <a:srgbClr val="70578B"/>
              </a:solidFill>
              <a:latin typeface="+mn-lt"/>
            </a:endParaRPr>
          </a:p>
          <a:p>
            <a:pPr algn="l" rtl="0">
              <a:spcBef>
                <a:spcPts val="1600"/>
              </a:spcBef>
            </a:pPr>
            <a:r>
              <a:rPr lang="da" sz="2800" b="0" dirty="0">
                <a:solidFill>
                  <a:schemeClr val="tx1">
                    <a:lumMod val="65000"/>
                    <a:lumOff val="35000"/>
                  </a:schemeClr>
                </a:solidFill>
                <a:latin typeface="+mn-lt"/>
              </a:rPr>
              <a:t>ADHD og parforholdet</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ADHD og voksenlivet</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ADHD og relationer</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ADHD i voksenlivet</a:t>
            </a:r>
          </a:p>
          <a:p>
            <a:pPr algn="l" rtl="0"/>
            <a:r>
              <a:rPr lang="da" sz="2800" b="0" dirty="0">
                <a:solidFill>
                  <a:schemeClr val="tx1">
                    <a:lumMod val="65000"/>
                    <a:lumOff val="35000"/>
                  </a:schemeClr>
                </a:solidFill>
                <a:latin typeface="+mn-lt"/>
              </a:rPr>
              <a:t>ADHD og håndtering i hverdagen</a:t>
            </a:r>
            <a:endParaRPr sz="2800" b="0" dirty="0">
              <a:solidFill>
                <a:schemeClr val="tx1">
                  <a:lumMod val="65000"/>
                  <a:lumOff val="35000"/>
                </a:schemeClr>
              </a:solidFill>
              <a:latin typeface="+mn-lt"/>
            </a:endParaRPr>
          </a:p>
          <a:p>
            <a:pPr algn="l" rtl="0"/>
            <a:r>
              <a:rPr lang="da" sz="2800" b="0" dirty="0">
                <a:solidFill>
                  <a:schemeClr val="tx1">
                    <a:lumMod val="65000"/>
                    <a:lumOff val="35000"/>
                  </a:schemeClr>
                </a:solidFill>
                <a:latin typeface="+mn-lt"/>
              </a:rPr>
              <a:t>Viden og redskaber til at mestre livet</a:t>
            </a:r>
          </a:p>
          <a:p>
            <a:r>
              <a:rPr lang="da-DK" sz="2800" b="0" dirty="0">
                <a:solidFill>
                  <a:schemeClr val="tx1">
                    <a:lumMod val="65000"/>
                    <a:lumOff val="35000"/>
                  </a:schemeClr>
                </a:solidFill>
                <a:latin typeface="+mn-lt"/>
              </a:rPr>
              <a:t>Når hjernen arbejder anderledes</a:t>
            </a:r>
          </a:p>
        </p:txBody>
      </p:sp>
      <p:pic>
        <p:nvPicPr>
          <p:cNvPr id="4" name="Billede 3" descr="Et billede, der indeholder skitse, tegning, Stregtegning, stregtegning&#10;&#10;Indhold genereret af kunstig intelligens kan være forkert.">
            <a:extLst>
              <a:ext uri="{FF2B5EF4-FFF2-40B4-BE49-F238E27FC236}">
                <a16:creationId xmlns:a16="http://schemas.microsoft.com/office/drawing/2014/main" id="{B4AE4647-E4C0-C3A2-0C1C-514C7829B884}"/>
              </a:ext>
            </a:extLst>
          </p:cNvPr>
          <p:cNvPicPr>
            <a:picLocks noChangeAspect="1"/>
          </p:cNvPicPr>
          <p:nvPr/>
        </p:nvPicPr>
        <p:blipFill>
          <a:blip r:embed="rId3" cstate="screen">
            <a:clrChange>
              <a:clrFrom>
                <a:srgbClr val="FFFFFF"/>
              </a:clrFrom>
              <a:clrTo>
                <a:srgbClr val="FFFFFF">
                  <a:alpha val="0"/>
                </a:srgbClr>
              </a:clrTo>
            </a:clrChange>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5349550" y="3317034"/>
            <a:ext cx="6842450" cy="3991429"/>
          </a:xfrm>
          <a:prstGeom prst="rect">
            <a:avLst/>
          </a:prstGeom>
        </p:spPr>
      </p:pic>
    </p:spTree>
    <p:extLst>
      <p:ext uri="{BB962C8B-B14F-4D97-AF65-F5344CB8AC3E}">
        <p14:creationId xmlns:p14="http://schemas.microsoft.com/office/powerpoint/2010/main" val="157893946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5" name="Billede 4" descr="Et billede, der indeholder skitse, Stregtegning, tegning, Malebog&#10;&#10;Indhold genereret af kunstig intelligens kan være forkert.">
            <a:extLst>
              <a:ext uri="{FF2B5EF4-FFF2-40B4-BE49-F238E27FC236}">
                <a16:creationId xmlns:a16="http://schemas.microsoft.com/office/drawing/2014/main" id="{293DFF71-DAA9-961A-2FD9-EE313FB5996C}"/>
              </a:ext>
            </a:extLst>
          </p:cNvPr>
          <p:cNvPicPr>
            <a:picLocks noChangeAspect="1"/>
          </p:cNvPicPr>
          <p:nvPr/>
        </p:nvPicPr>
        <p:blipFill>
          <a:blip r:embed="rId3" cstate="screen">
            <a:clrChange>
              <a:clrFrom>
                <a:srgbClr val="D3DDDC"/>
              </a:clrFrom>
              <a:clrTo>
                <a:srgbClr val="D3DDDC">
                  <a:alpha val="0"/>
                </a:srgbClr>
              </a:clrTo>
            </a:clrChange>
            <a:duotone>
              <a:srgbClr val="8064A2">
                <a:shade val="45000"/>
                <a:satMod val="135000"/>
              </a:srgbClr>
              <a:prstClr val="white"/>
            </a:duotone>
            <a:extLst>
              <a:ext uri="{28A0092B-C50C-407E-A947-70E740481C1C}">
                <a14:useLocalDpi xmlns:a14="http://schemas.microsoft.com/office/drawing/2010/main"/>
              </a:ext>
            </a:extLst>
          </a:blip>
          <a:srcRect l="19152" t="9643" r="-1" b="8655"/>
          <a:stretch/>
        </p:blipFill>
        <p:spPr>
          <a:xfrm>
            <a:off x="0" y="295275"/>
            <a:ext cx="5749470" cy="5810250"/>
          </a:xfrm>
          <a:prstGeom prst="rect">
            <a:avLst/>
          </a:prstGeom>
        </p:spPr>
      </p:pic>
      <p:sp>
        <p:nvSpPr>
          <p:cNvPr id="236" name="Google Shape;236;p43"/>
          <p:cNvSpPr txBox="1">
            <a:spLocks noGrp="1"/>
          </p:cNvSpPr>
          <p:nvPr>
            <p:ph type="title"/>
          </p:nvPr>
        </p:nvSpPr>
        <p:spPr>
          <a:xfrm>
            <a:off x="7054854" y="298589"/>
            <a:ext cx="4305946" cy="763600"/>
          </a:xfrm>
          <a:prstGeom prst="rect">
            <a:avLst/>
          </a:prstGeom>
        </p:spPr>
        <p:txBody>
          <a:bodyPr spcFirstLastPara="1" vert="horz" wrap="square" lIns="121900" tIns="121900" rIns="121900" bIns="121900" anchor="t" anchorCtr="0">
            <a:noAutofit/>
          </a:bodyPr>
          <a:lstStyle/>
          <a:p>
            <a:pPr algn="r" rtl="0">
              <a:buClr>
                <a:schemeClr val="dk1"/>
              </a:buClr>
              <a:buSzPct val="39285"/>
            </a:pPr>
            <a:r>
              <a:rPr lang="da" sz="7200" dirty="0">
                <a:solidFill>
                  <a:srgbClr val="70578B"/>
                </a:solidFill>
                <a:latin typeface="+mn-lt"/>
              </a:rPr>
              <a:t>Podcasts</a:t>
            </a:r>
            <a:endParaRPr sz="6000" dirty="0">
              <a:solidFill>
                <a:srgbClr val="70578B"/>
              </a:solidFill>
              <a:latin typeface="+mn-lt"/>
            </a:endParaRPr>
          </a:p>
        </p:txBody>
      </p:sp>
      <p:sp>
        <p:nvSpPr>
          <p:cNvPr id="237" name="Google Shape;237;p43"/>
          <p:cNvSpPr txBox="1">
            <a:spLocks noGrp="1"/>
          </p:cNvSpPr>
          <p:nvPr>
            <p:ph type="body" idx="1"/>
          </p:nvPr>
        </p:nvSpPr>
        <p:spPr>
          <a:xfrm>
            <a:off x="0" y="1387613"/>
            <a:ext cx="11360800" cy="4555200"/>
          </a:xfrm>
          <a:prstGeom prst="rect">
            <a:avLst/>
          </a:prstGeom>
        </p:spPr>
        <p:txBody>
          <a:bodyPr spcFirstLastPara="1" wrap="square" lIns="121900" tIns="121900" rIns="121900" bIns="121900" anchor="t" anchorCtr="0">
            <a:normAutofit fontScale="92500" lnSpcReduction="10000"/>
          </a:bodyPr>
          <a:lstStyle/>
          <a:p>
            <a:pPr marL="0" indent="0" algn="r" rtl="0">
              <a:buNone/>
            </a:pPr>
            <a:r>
              <a:rPr lang="da" sz="2400" b="0" dirty="0">
                <a:latin typeface="+mn-lt"/>
              </a:rPr>
              <a:t>ADHD-podden (af ADHD-foreningen)</a:t>
            </a:r>
            <a:endParaRPr sz="2400" b="0" dirty="0">
              <a:latin typeface="+mn-lt"/>
            </a:endParaRPr>
          </a:p>
          <a:p>
            <a:pPr marL="0" indent="0" algn="r" rtl="0">
              <a:spcBef>
                <a:spcPts val="1600"/>
              </a:spcBef>
              <a:buNone/>
            </a:pPr>
            <a:r>
              <a:rPr lang="da" sz="2400" b="0" dirty="0">
                <a:latin typeface="+mn-lt"/>
              </a:rPr>
              <a:t>ADHD i praksis (af Psykologisk Rådgivnings Center)</a:t>
            </a:r>
            <a:endParaRPr sz="2400" b="0" dirty="0">
              <a:latin typeface="+mn-lt"/>
            </a:endParaRPr>
          </a:p>
          <a:p>
            <a:pPr marL="0" indent="0" algn="r" rtl="0">
              <a:spcBef>
                <a:spcPts val="1600"/>
              </a:spcBef>
              <a:buNone/>
            </a:pPr>
            <a:r>
              <a:rPr lang="da" sz="2400" b="0" dirty="0">
                <a:latin typeface="+mn-lt"/>
              </a:rPr>
              <a:t>Livet med ADHD</a:t>
            </a:r>
            <a:endParaRPr sz="2400" b="0" dirty="0">
              <a:latin typeface="+mn-lt"/>
            </a:endParaRPr>
          </a:p>
          <a:p>
            <a:pPr marL="0" indent="0" algn="r" rtl="0">
              <a:spcBef>
                <a:spcPts val="1600"/>
              </a:spcBef>
              <a:buNone/>
            </a:pPr>
            <a:r>
              <a:rPr lang="da" sz="2400" b="0" dirty="0">
                <a:latin typeface="+mn-lt"/>
              </a:rPr>
              <a:t>ADHD - i mit liv</a:t>
            </a:r>
            <a:endParaRPr sz="2400" b="0" dirty="0">
              <a:latin typeface="+mn-lt"/>
            </a:endParaRPr>
          </a:p>
          <a:p>
            <a:pPr marL="0" indent="0" algn="r" rtl="0">
              <a:spcBef>
                <a:spcPts val="1600"/>
              </a:spcBef>
              <a:buNone/>
            </a:pPr>
            <a:r>
              <a:rPr lang="da" sz="2400" b="0" dirty="0">
                <a:latin typeface="+mn-lt"/>
              </a:rPr>
              <a:t>Psykologi &amp; Livet</a:t>
            </a:r>
            <a:endParaRPr sz="2400" b="0" dirty="0">
              <a:latin typeface="+mn-lt"/>
            </a:endParaRPr>
          </a:p>
          <a:p>
            <a:pPr marL="0" indent="0" algn="r" rtl="0">
              <a:spcBef>
                <a:spcPts val="1600"/>
              </a:spcBef>
              <a:buNone/>
            </a:pPr>
            <a:r>
              <a:rPr lang="da" sz="2400" b="0" dirty="0">
                <a:latin typeface="+mn-lt"/>
              </a:rPr>
              <a:t>ADHD og Livet (af Takeda)</a:t>
            </a:r>
            <a:endParaRPr sz="2400" b="0" dirty="0">
              <a:latin typeface="+mn-lt"/>
            </a:endParaRPr>
          </a:p>
          <a:p>
            <a:pPr marL="0" indent="0" algn="r" rtl="0">
              <a:spcBef>
                <a:spcPts val="1600"/>
              </a:spcBef>
              <a:spcAft>
                <a:spcPts val="1600"/>
              </a:spcAft>
              <a:buNone/>
            </a:pPr>
            <a:r>
              <a:rPr lang="da" sz="2400" b="0" dirty="0">
                <a:latin typeface="+mn-lt"/>
              </a:rPr>
              <a:t>ADHD og Autisme podcast (af Manu Sareen)</a:t>
            </a:r>
          </a:p>
          <a:p>
            <a:pPr marL="0" indent="0" algn="r" rtl="0">
              <a:spcBef>
                <a:spcPts val="1600"/>
              </a:spcBef>
              <a:spcAft>
                <a:spcPts val="1600"/>
              </a:spcAft>
              <a:buNone/>
            </a:pPr>
            <a:r>
              <a:rPr lang="da" sz="2400" dirty="0"/>
              <a:t>Og mange flere...</a:t>
            </a:r>
            <a:endParaRPr sz="2400" b="0" dirty="0">
              <a:latin typeface="+mn-lt"/>
            </a:endParaRPr>
          </a:p>
        </p:txBody>
      </p:sp>
      <p:sp>
        <p:nvSpPr>
          <p:cNvPr id="6" name="Rektangel 5">
            <a:extLst>
              <a:ext uri="{FF2B5EF4-FFF2-40B4-BE49-F238E27FC236}">
                <a16:creationId xmlns:a16="http://schemas.microsoft.com/office/drawing/2014/main" id="{FCE5C7B6-8509-B148-6408-FD7643C5DF66}"/>
              </a:ext>
            </a:extLst>
          </p:cNvPr>
          <p:cNvSpPr/>
          <p:nvPr/>
        </p:nvSpPr>
        <p:spPr>
          <a:xfrm>
            <a:off x="0" y="5629275"/>
            <a:ext cx="12192000" cy="1239850"/>
          </a:xfrm>
          <a:prstGeom prst="rect">
            <a:avLst/>
          </a:prstGeom>
          <a:solidFill>
            <a:srgbClr val="E5D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5268338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4" name="object 2">
            <a:extLst>
              <a:ext uri="{FF2B5EF4-FFF2-40B4-BE49-F238E27FC236}">
                <a16:creationId xmlns:a16="http://schemas.microsoft.com/office/drawing/2014/main" id="{2550A817-926B-F300-C498-4431A97AC793}"/>
              </a:ext>
            </a:extLst>
          </p:cNvPr>
          <p:cNvSpPr txBox="1">
            <a:spLocks/>
          </p:cNvSpPr>
          <p:nvPr/>
        </p:nvSpPr>
        <p:spPr>
          <a:xfrm>
            <a:off x="47560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solidFill>
                  <a:srgbClr val="70578B"/>
                </a:solidFill>
                <a:latin typeface="+mn-lt"/>
                <a:cs typeface="Arial"/>
              </a:rPr>
              <a:t>Nøglebudskaber</a:t>
            </a:r>
          </a:p>
        </p:txBody>
      </p:sp>
      <p:sp>
        <p:nvSpPr>
          <p:cNvPr id="2" name="Rektangel 1">
            <a:extLst>
              <a:ext uri="{FF2B5EF4-FFF2-40B4-BE49-F238E27FC236}">
                <a16:creationId xmlns:a16="http://schemas.microsoft.com/office/drawing/2014/main" id="{9A29CCCC-35BC-BE72-4B52-3EC6298BD176}"/>
              </a:ext>
            </a:extLst>
          </p:cNvPr>
          <p:cNvSpPr/>
          <p:nvPr/>
        </p:nvSpPr>
        <p:spPr>
          <a:xfrm>
            <a:off x="859544" y="1174031"/>
            <a:ext cx="10272282" cy="616479"/>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dirty="0"/>
          </a:p>
        </p:txBody>
      </p:sp>
      <p:sp>
        <p:nvSpPr>
          <p:cNvPr id="6" name="Tekstfelt 5">
            <a:extLst>
              <a:ext uri="{FF2B5EF4-FFF2-40B4-BE49-F238E27FC236}">
                <a16:creationId xmlns:a16="http://schemas.microsoft.com/office/drawing/2014/main" id="{DE345EEC-6DB4-05E1-AD83-B320EF36BDAB}"/>
              </a:ext>
            </a:extLst>
          </p:cNvPr>
          <p:cNvSpPr txBox="1"/>
          <p:nvPr/>
        </p:nvSpPr>
        <p:spPr>
          <a:xfrm>
            <a:off x="1413254" y="1317299"/>
            <a:ext cx="4903041" cy="338554"/>
          </a:xfrm>
          <a:prstGeom prst="rect">
            <a:avLst/>
          </a:prstGeom>
          <a:noFill/>
        </p:spPr>
        <p:txBody>
          <a:bodyPr wrap="square">
            <a:spAutoFit/>
          </a:bodyPr>
          <a:lstStyle/>
          <a:p>
            <a:pPr marL="0" indent="0">
              <a:spcAft>
                <a:spcPts val="600"/>
              </a:spcAft>
              <a:buFont typeface="Arial" panose="020B0604020202020204" pitchFamily="34" charset="0"/>
              <a:buNone/>
            </a:pPr>
            <a:r>
              <a:rPr lang="da-DK" sz="1600" b="1" i="1" dirty="0">
                <a:solidFill>
                  <a:srgbClr val="70578B"/>
                </a:solidFill>
              </a:rPr>
              <a:t>“Jeg gør det ikke med vilje” </a:t>
            </a:r>
          </a:p>
        </p:txBody>
      </p:sp>
      <p:sp>
        <p:nvSpPr>
          <p:cNvPr id="3" name="Ellipse 2">
            <a:extLst>
              <a:ext uri="{FF2B5EF4-FFF2-40B4-BE49-F238E27FC236}">
                <a16:creationId xmlns:a16="http://schemas.microsoft.com/office/drawing/2014/main" id="{339C0CFD-B25B-2341-AB9C-DDAE12DF23E7}"/>
              </a:ext>
            </a:extLst>
          </p:cNvPr>
          <p:cNvSpPr/>
          <p:nvPr/>
        </p:nvSpPr>
        <p:spPr>
          <a:xfrm>
            <a:off x="475605" y="1132297"/>
            <a:ext cx="699948" cy="699947"/>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1</a:t>
            </a:r>
          </a:p>
        </p:txBody>
      </p:sp>
      <p:grpSp>
        <p:nvGrpSpPr>
          <p:cNvPr id="8" name="Gruppe 7">
            <a:extLst>
              <a:ext uri="{FF2B5EF4-FFF2-40B4-BE49-F238E27FC236}">
                <a16:creationId xmlns:a16="http://schemas.microsoft.com/office/drawing/2014/main" id="{8A547EBD-BEFE-5175-B032-2BB8237B1B85}"/>
              </a:ext>
            </a:extLst>
          </p:cNvPr>
          <p:cNvGrpSpPr/>
          <p:nvPr/>
        </p:nvGrpSpPr>
        <p:grpSpPr>
          <a:xfrm>
            <a:off x="475605" y="2007616"/>
            <a:ext cx="10656220" cy="699947"/>
            <a:chOff x="363997" y="1650516"/>
            <a:chExt cx="18769569"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0" y="1724025"/>
              <a:ext cx="18153136"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1827213"/>
              <a:ext cx="9538851" cy="596320"/>
            </a:xfrm>
            <a:prstGeom prst="rect">
              <a:avLst/>
            </a:prstGeom>
            <a:noFill/>
          </p:spPr>
          <p:txBody>
            <a:bodyPr wrap="square">
              <a:spAutoFit/>
            </a:bodyPr>
            <a:lstStyle/>
            <a:p>
              <a:pPr marL="0" indent="0">
                <a:spcAft>
                  <a:spcPts val="600"/>
                </a:spcAft>
                <a:buFont typeface="Arial" panose="020B0604020202020204" pitchFamily="34" charset="0"/>
                <a:buNone/>
              </a:pPr>
              <a:r>
                <a:rPr lang="da-DK" sz="1600" b="1" i="1" dirty="0">
                  <a:solidFill>
                    <a:srgbClr val="70578B"/>
                  </a:solidFill>
                </a:rPr>
                <a:t>“Hvis det  BARE var, så havde jeg gjort det”</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75605" y="2924669"/>
            <a:ext cx="10656220" cy="699947"/>
            <a:chOff x="363997" y="1650516"/>
            <a:chExt cx="18769568"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1937197"/>
              <a:ext cx="8636080" cy="596320"/>
            </a:xfrm>
            <a:prstGeom prst="rect">
              <a:avLst/>
            </a:prstGeom>
            <a:noFill/>
          </p:spPr>
          <p:txBody>
            <a:bodyPr wrap="square">
              <a:spAutoFit/>
            </a:bodyPr>
            <a:lstStyle/>
            <a:p>
              <a:pPr marL="0" indent="0">
                <a:spcAft>
                  <a:spcPts val="600"/>
                </a:spcAft>
                <a:buFont typeface="Arial" panose="020B0604020202020204" pitchFamily="34" charset="0"/>
                <a:buNone/>
              </a:pPr>
              <a:r>
                <a:rPr lang="da-DK" sz="1600" b="1" dirty="0">
                  <a:solidFill>
                    <a:srgbClr val="70578B"/>
                  </a:solidFill>
                </a:rPr>
                <a:t>ADHD er ikke en undskyldning - men en forklaring </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75605" y="3818212"/>
            <a:ext cx="10656220" cy="699947"/>
            <a:chOff x="363997" y="1650516"/>
            <a:chExt cx="18769568"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908629"/>
              <a:ext cx="8636080" cy="596320"/>
            </a:xfrm>
            <a:prstGeom prst="rect">
              <a:avLst/>
            </a:prstGeom>
            <a:noFill/>
          </p:spPr>
          <p:txBody>
            <a:bodyPr wrap="square">
              <a:spAutoFit/>
            </a:bodyPr>
            <a:lstStyle/>
            <a:p>
              <a:pPr marL="0" indent="0">
                <a:spcAft>
                  <a:spcPts val="600"/>
                </a:spcAft>
                <a:buFont typeface="Arial" panose="020B0604020202020204" pitchFamily="34" charset="0"/>
                <a:buNone/>
              </a:pPr>
              <a:r>
                <a:rPr lang="da-DK" sz="1600" b="1" dirty="0" err="1">
                  <a:solidFill>
                    <a:srgbClr val="70578B"/>
                  </a:solidFill>
                </a:rPr>
                <a:t>Fokusèr</a:t>
              </a:r>
              <a:r>
                <a:rPr lang="da-DK" sz="1600" b="1" dirty="0">
                  <a:solidFill>
                    <a:srgbClr val="70578B"/>
                  </a:solidFill>
                </a:rPr>
                <a:t> på løsninger frem for skyld </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4</a:t>
              </a:r>
            </a:p>
          </p:txBody>
        </p:sp>
      </p:grpSp>
      <p:grpSp>
        <p:nvGrpSpPr>
          <p:cNvPr id="20" name="Gruppe 19">
            <a:extLst>
              <a:ext uri="{FF2B5EF4-FFF2-40B4-BE49-F238E27FC236}">
                <a16:creationId xmlns:a16="http://schemas.microsoft.com/office/drawing/2014/main" id="{E9764FEB-1E0E-A5CD-66C7-B3C8B14CCBEC}"/>
              </a:ext>
            </a:extLst>
          </p:cNvPr>
          <p:cNvGrpSpPr/>
          <p:nvPr/>
        </p:nvGrpSpPr>
        <p:grpSpPr>
          <a:xfrm>
            <a:off x="475605" y="4711754"/>
            <a:ext cx="10656220" cy="699948"/>
            <a:chOff x="363997" y="1650516"/>
            <a:chExt cx="18769568" cy="1232870"/>
          </a:xfrm>
        </p:grpSpPr>
        <p:sp>
          <p:nvSpPr>
            <p:cNvPr id="21" name="Rektangel 20">
              <a:extLst>
                <a:ext uri="{FF2B5EF4-FFF2-40B4-BE49-F238E27FC236}">
                  <a16:creationId xmlns:a16="http://schemas.microsoft.com/office/drawing/2014/main" id="{C2D69228-8568-4D83-6345-52B6F8F4DE30}"/>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22" name="Tekstfelt 21">
              <a:extLst>
                <a:ext uri="{FF2B5EF4-FFF2-40B4-BE49-F238E27FC236}">
                  <a16:creationId xmlns:a16="http://schemas.microsoft.com/office/drawing/2014/main" id="{C0C066BB-EF55-7529-8894-0DBEE184BC6F}"/>
                </a:ext>
              </a:extLst>
            </p:cNvPr>
            <p:cNvSpPr txBox="1"/>
            <p:nvPr/>
          </p:nvSpPr>
          <p:spPr>
            <a:xfrm>
              <a:off x="2015148" y="1690746"/>
              <a:ext cx="9538850" cy="1192640"/>
            </a:xfrm>
            <a:prstGeom prst="rect">
              <a:avLst/>
            </a:prstGeom>
            <a:noFill/>
          </p:spPr>
          <p:txBody>
            <a:bodyPr wrap="square">
              <a:spAutoFit/>
            </a:bodyPr>
            <a:lstStyle/>
            <a:p>
              <a:pPr marL="0" indent="0">
                <a:spcAft>
                  <a:spcPts val="600"/>
                </a:spcAft>
                <a:buFont typeface="Arial" panose="020B0604020202020204" pitchFamily="34" charset="0"/>
                <a:buNone/>
              </a:pPr>
              <a:r>
                <a:rPr lang="da-DK" sz="1050" b="1" dirty="0">
                  <a:solidFill>
                    <a:srgbClr val="70578B"/>
                  </a:solidFill>
                </a:rPr>
                <a:t>Vær nysgerrig</a:t>
              </a:r>
            </a:p>
            <a:p>
              <a:pPr marL="182880" indent="-182880" defTabSz="914400">
                <a:buClr>
                  <a:srgbClr val="BC89BF"/>
                </a:buClr>
                <a:buFont typeface="Arial" panose="020B0604020202020204" pitchFamily="34" charset="0"/>
                <a:buChar char="•"/>
                <a:defRPr/>
              </a:pPr>
              <a:r>
                <a:rPr lang="da-DK" sz="1050" dirty="0">
                  <a:solidFill>
                    <a:srgbClr val="70578B"/>
                  </a:solidFill>
                </a:rPr>
                <a:t>Søg viden sammen </a:t>
              </a:r>
            </a:p>
            <a:p>
              <a:pPr marL="182880" indent="-182880" defTabSz="914400">
                <a:buClr>
                  <a:srgbClr val="BC89BF"/>
                </a:buClr>
                <a:buFont typeface="Arial" panose="020B0604020202020204" pitchFamily="34" charset="0"/>
                <a:buChar char="•"/>
                <a:defRPr/>
              </a:pPr>
              <a:r>
                <a:rPr lang="da-DK" sz="1050" dirty="0">
                  <a:solidFill>
                    <a:srgbClr val="70578B"/>
                  </a:solidFill>
                </a:rPr>
                <a:t>Stil spørgsmål til personen med ADHD.</a:t>
              </a:r>
            </a:p>
          </p:txBody>
        </p:sp>
        <p:sp>
          <p:nvSpPr>
            <p:cNvPr id="23" name="Ellipse 22">
              <a:extLst>
                <a:ext uri="{FF2B5EF4-FFF2-40B4-BE49-F238E27FC236}">
                  <a16:creationId xmlns:a16="http://schemas.microsoft.com/office/drawing/2014/main" id="{650F8391-762A-20D9-8308-87C8F6CF1CAC}"/>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5</a:t>
              </a:r>
            </a:p>
          </p:txBody>
        </p:sp>
      </p:grpSp>
      <p:grpSp>
        <p:nvGrpSpPr>
          <p:cNvPr id="7" name="Gruppe 6">
            <a:extLst>
              <a:ext uri="{FF2B5EF4-FFF2-40B4-BE49-F238E27FC236}">
                <a16:creationId xmlns:a16="http://schemas.microsoft.com/office/drawing/2014/main" id="{17C02A86-4B63-0327-2D6E-CE486D92568B}"/>
              </a:ext>
            </a:extLst>
          </p:cNvPr>
          <p:cNvGrpSpPr/>
          <p:nvPr/>
        </p:nvGrpSpPr>
        <p:grpSpPr>
          <a:xfrm>
            <a:off x="475605" y="5630961"/>
            <a:ext cx="10656220" cy="699948"/>
            <a:chOff x="363997" y="1650516"/>
            <a:chExt cx="18769568" cy="1232868"/>
          </a:xfrm>
        </p:grpSpPr>
        <p:sp>
          <p:nvSpPr>
            <p:cNvPr id="24" name="Rektangel 23">
              <a:extLst>
                <a:ext uri="{FF2B5EF4-FFF2-40B4-BE49-F238E27FC236}">
                  <a16:creationId xmlns:a16="http://schemas.microsoft.com/office/drawing/2014/main" id="{4FD33877-BA30-C732-2540-300990FF661F}"/>
                </a:ext>
              </a:extLst>
            </p:cNvPr>
            <p:cNvSpPr/>
            <p:nvPr/>
          </p:nvSpPr>
          <p:spPr>
            <a:xfrm>
              <a:off x="980431" y="1724025"/>
              <a:ext cx="18153134"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700"/>
            </a:p>
          </p:txBody>
        </p:sp>
        <p:sp>
          <p:nvSpPr>
            <p:cNvPr id="25" name="Tekstfelt 24">
              <a:extLst>
                <a:ext uri="{FF2B5EF4-FFF2-40B4-BE49-F238E27FC236}">
                  <a16:creationId xmlns:a16="http://schemas.microsoft.com/office/drawing/2014/main" id="{14D78FD7-A484-DB1C-BC1C-CE33A8F63851}"/>
                </a:ext>
              </a:extLst>
            </p:cNvPr>
            <p:cNvSpPr txBox="1"/>
            <p:nvPr/>
          </p:nvSpPr>
          <p:spPr>
            <a:xfrm>
              <a:off x="1955721" y="1908629"/>
              <a:ext cx="9538850" cy="596319"/>
            </a:xfrm>
            <a:prstGeom prst="rect">
              <a:avLst/>
            </a:prstGeom>
            <a:noFill/>
          </p:spPr>
          <p:txBody>
            <a:bodyPr wrap="square">
              <a:spAutoFit/>
            </a:bodyPr>
            <a:lstStyle/>
            <a:p>
              <a:pPr marL="0" indent="0">
                <a:spcAft>
                  <a:spcPts val="600"/>
                </a:spcAft>
                <a:buFont typeface="Arial" panose="020B0604020202020204" pitchFamily="34" charset="0"/>
                <a:buNone/>
              </a:pPr>
              <a:r>
                <a:rPr lang="da-DK" sz="1600" b="1" dirty="0">
                  <a:solidFill>
                    <a:srgbClr val="70578B"/>
                  </a:solidFill>
                </a:rPr>
                <a:t>ADHD forsvinder ikke - men I kan finde vejen sammen.</a:t>
              </a:r>
            </a:p>
          </p:txBody>
        </p:sp>
        <p:sp>
          <p:nvSpPr>
            <p:cNvPr id="26" name="Ellipse 25">
              <a:extLst>
                <a:ext uri="{FF2B5EF4-FFF2-40B4-BE49-F238E27FC236}">
                  <a16:creationId xmlns:a16="http://schemas.microsoft.com/office/drawing/2014/main" id="{6F9EEE93-F6C9-7336-70D8-0E7E06B44FB1}"/>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3600" dirty="0"/>
                <a:t>6</a:t>
              </a:r>
            </a:p>
          </p:txBody>
        </p:sp>
      </p:grpSp>
    </p:spTree>
    <p:extLst>
      <p:ext uri="{BB962C8B-B14F-4D97-AF65-F5344CB8AC3E}">
        <p14:creationId xmlns:p14="http://schemas.microsoft.com/office/powerpoint/2010/main" val="3725187363"/>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sz="5000" b="1" dirty="0">
                <a:solidFill>
                  <a:srgbClr val="70578B"/>
                </a:solidFill>
                <a:latin typeface="Calibri" panose="020F0502020204030204" pitchFamily="34" charset="0"/>
                <a:cs typeface="Calibri" panose="020F0502020204030204" pitchFamily="34" charset="0"/>
              </a:rPr>
              <a:t>Afslutning</a:t>
            </a:r>
            <a:endParaRPr sz="5000" b="1"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8088641" cy="1889234"/>
          </a:xfrm>
        </p:spPr>
        <p:txBody>
          <a:bodyPr>
            <a:noAutofit/>
          </a:bodyPr>
          <a:lstStyle/>
          <a:p>
            <a:pPr marL="0" indent="0">
              <a:lnSpc>
                <a:spcPct val="115000"/>
              </a:lnSpc>
              <a:spcAft>
                <a:spcPts val="800"/>
              </a:spcAft>
              <a:buNone/>
            </a:pPr>
            <a:r>
              <a:rPr lang="da-DK" sz="2000" b="1" kern="0" dirty="0">
                <a:solidFill>
                  <a:srgbClr val="70578B"/>
                </a:solidFill>
                <a:latin typeface="Calibri" panose="020F0502020204030204" pitchFamily="34" charset="0"/>
                <a:cs typeface="Calibri" panose="020F0502020204030204" pitchFamily="34" charset="0"/>
              </a:rPr>
              <a:t>Anne Mette Christiansen &amp; Berit Wittenkamp, psykiatriske sygeplejersker, i samarbejde med Takeda Pharma A/S.</a:t>
            </a:r>
          </a:p>
          <a:p>
            <a:pPr>
              <a:lnSpc>
                <a:spcPct val="115000"/>
              </a:lnSpc>
              <a:spcAft>
                <a:spcPts val="800"/>
              </a:spcAft>
              <a:buNone/>
            </a:pPr>
            <a:r>
              <a:rPr lang="da-DK" sz="2000" b="1" kern="0" dirty="0">
                <a:solidFill>
                  <a:srgbClr val="70578B"/>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54854011"/>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DC03-899A-768A-99A3-E781BDF5EBF1}"/>
              </a:ext>
            </a:extLst>
          </p:cNvPr>
          <p:cNvSpPr>
            <a:spLocks noGrp="1"/>
          </p:cNvSpPr>
          <p:nvPr>
            <p:ph type="title"/>
          </p:nvPr>
        </p:nvSpPr>
        <p:spPr>
          <a:xfrm>
            <a:off x="114479" y="-67014"/>
            <a:ext cx="10515600" cy="1325563"/>
          </a:xfrm>
        </p:spPr>
        <p:txBody>
          <a:bodyPr>
            <a:normAutofit/>
          </a:bodyPr>
          <a:lstStyle/>
          <a:p>
            <a:r>
              <a:rPr lang="en-US" sz="4000" b="1" dirty="0" err="1">
                <a:solidFill>
                  <a:srgbClr val="70578B"/>
                </a:solidFill>
                <a:latin typeface="Calibri" panose="020F0502020204030204" pitchFamily="34" charset="0"/>
                <a:cs typeface="Calibri" panose="020F0502020204030204" pitchFamily="34" charset="0"/>
              </a:rPr>
              <a:t>Referencer</a:t>
            </a:r>
            <a:r>
              <a:rPr lang="en-US" sz="4000" b="1" dirty="0">
                <a:solidFill>
                  <a:srgbClr val="70578B"/>
                </a:solidFill>
                <a:latin typeface="Calibri" panose="020F0502020204030204" pitchFamily="34" charset="0"/>
                <a:cs typeface="Calibri" panose="020F0502020204030204" pitchFamily="34" charset="0"/>
              </a:rPr>
              <a:t> </a:t>
            </a:r>
            <a:endParaRPr lang="en-DK" sz="4000" b="1" dirty="0">
              <a:solidFill>
                <a:srgbClr val="70578B"/>
              </a:solidFill>
              <a:latin typeface="Calibri" panose="020F0502020204030204" pitchFamily="34" charset="0"/>
              <a:cs typeface="Calibri" panose="020F0502020204030204" pitchFamily="34" charset="0"/>
            </a:endParaRPr>
          </a:p>
        </p:txBody>
      </p:sp>
      <p:sp>
        <p:nvSpPr>
          <p:cNvPr id="9" name="Rectangle 5">
            <a:extLst>
              <a:ext uri="{FF2B5EF4-FFF2-40B4-BE49-F238E27FC236}">
                <a16:creationId xmlns:a16="http://schemas.microsoft.com/office/drawing/2014/main" id="{D5E44146-4BB8-C887-FDEE-16C2ACA740E3}"/>
              </a:ext>
            </a:extLst>
          </p:cNvPr>
          <p:cNvSpPr>
            <a:spLocks noGrp="1" noChangeArrowheads="1"/>
          </p:cNvSpPr>
          <p:nvPr>
            <p:ph idx="1"/>
          </p:nvPr>
        </p:nvSpPr>
        <p:spPr bwMode="auto">
          <a:xfrm>
            <a:off x="114479" y="1352134"/>
            <a:ext cx="11963041"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US" altLang="en-DK" sz="2000" kern="0" dirty="0">
                <a:latin typeface="Calibri" panose="020F0502020204030204" pitchFamily="34" charset="0"/>
                <a:cs typeface="Calibri" panose="020F0502020204030204" pitchFamily="34" charset="0"/>
              </a:rPr>
              <a:t>C</a:t>
            </a:r>
            <a:r>
              <a:rPr lang="en-DK" altLang="en-DK" sz="2000" kern="0" dirty="0" err="1">
                <a:latin typeface="Calibri" panose="020F0502020204030204" pitchFamily="34" charset="0"/>
                <a:cs typeface="Calibri" panose="020F0502020204030204" pitchFamily="34" charset="0"/>
              </a:rPr>
              <a:t>orkum</a:t>
            </a:r>
            <a:r>
              <a:rPr lang="en-DK" altLang="en-DK" sz="2000" kern="0" dirty="0">
                <a:latin typeface="Calibri" panose="020F0502020204030204" pitchFamily="34" charset="0"/>
                <a:cs typeface="Calibri" panose="020F0502020204030204" pitchFamily="34" charset="0"/>
              </a:rPr>
              <a:t>, P., &amp; </a:t>
            </a:r>
            <a:r>
              <a:rPr lang="en-DK" altLang="en-DK" sz="2000" kern="0" dirty="0" err="1">
                <a:latin typeface="Calibri" panose="020F0502020204030204" pitchFamily="34" charset="0"/>
                <a:cs typeface="Calibri" panose="020F0502020204030204" pitchFamily="34" charset="0"/>
              </a:rPr>
              <a:t>Moldofsky</a:t>
            </a:r>
            <a:r>
              <a:rPr lang="en-DK" altLang="en-DK" sz="2000" kern="0" dirty="0">
                <a:latin typeface="Calibri" panose="020F0502020204030204" pitchFamily="34" charset="0"/>
                <a:cs typeface="Calibri" panose="020F0502020204030204" pitchFamily="34" charset="0"/>
              </a:rPr>
              <a:t>, H. (1995). Sleep and alertness in children with attention deficit hyperactivity disorder. DOI: —, </a:t>
            </a:r>
            <a:r>
              <a:rPr lang="en-DK" altLang="en-DK" sz="2000" kern="0"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https://pubmed.ncbi.nlm.nih.gov/7770343/</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Biederman, J., et al. (2004). Attention-deficit hyperactivity disorder in adults: a study of clinical characteristics, impairment, and comorbidity. DOI: 10.4088/JCP.v65n0403, </a:t>
            </a:r>
            <a:r>
              <a:rPr lang="en-DK" altLang="en-DK" sz="2000" kern="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https://pubmed.ncbi.nlm.nih.gov/16500798/</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Faraone, S. V., et al. (2006). The age-dependent decline of attention-deficit/hyperactivity disorder: a meta-analysis of follow-up studies. DOI: 10.1017/S0033291706006940, </a:t>
            </a:r>
            <a:r>
              <a:rPr lang="en-DK" altLang="en-DK" sz="2000" kern="0"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https://pubmed.ncbi.nlm.nih.gov/16961425/</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err="1">
                <a:latin typeface="Calibri" panose="020F0502020204030204" pitchFamily="34" charset="0"/>
                <a:cs typeface="Calibri" panose="020F0502020204030204" pitchFamily="34" charset="0"/>
              </a:rPr>
              <a:t>Kooij</a:t>
            </a:r>
            <a:r>
              <a:rPr lang="en-DK" altLang="en-DK" sz="2000" kern="0" dirty="0">
                <a:latin typeface="Calibri" panose="020F0502020204030204" pitchFamily="34" charset="0"/>
                <a:cs typeface="Calibri" panose="020F0502020204030204" pitchFamily="34" charset="0"/>
              </a:rPr>
              <a:t>, J. J. S., et al. (2010). European consensus statement on diagnosis and treatment of adult ADHD. DOI: 10.1186/1471-244X-10-67, https://bmcpsychiatry.biomedcentral.com/articles/10.1186/1471-244X-10-67</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Asherson, P. (2012). Adult attention-deficit hyperactivity disorder: a study of clinical characteristics, impairment, and comorbidity. DOI: 10.4088/JCP.v65n0403, </a:t>
            </a:r>
            <a:r>
              <a:rPr lang="en-DK" altLang="en-DK" sz="2000" kern="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https://pubmed.ncbi.nlm.nih.gov/16500798/</a:t>
            </a:r>
            <a:endParaRPr lang="en-DK" altLang="en-DK" sz="2000" kern="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lang="en-DK" altLang="en-DK" sz="2000" kern="0" dirty="0">
                <a:latin typeface="Calibri" panose="020F0502020204030204" pitchFamily="34" charset="0"/>
                <a:cs typeface="Calibri" panose="020F0502020204030204" pitchFamily="34" charset="0"/>
              </a:rPr>
              <a:t>Barkley, R. A. (2006). ADHD: A handbook for diagnosis and treatment. DOI: —, https://www.guilford.com/books/ADHD/Russell-Barkley/9781462542550</a:t>
            </a:r>
          </a:p>
        </p:txBody>
      </p:sp>
    </p:spTree>
    <p:extLst>
      <p:ext uri="{BB962C8B-B14F-4D97-AF65-F5344CB8AC3E}">
        <p14:creationId xmlns:p14="http://schemas.microsoft.com/office/powerpoint/2010/main" val="33282482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E36260AAA2C24086937F73F9E342C3" ma:contentTypeVersion="20" ma:contentTypeDescription="Create a new document." ma:contentTypeScope="" ma:versionID="da36a544d1e809dfbf9f4fdf05f10c89">
  <xsd:schema xmlns:xsd="http://www.w3.org/2001/XMLSchema" xmlns:xs="http://www.w3.org/2001/XMLSchema" xmlns:p="http://schemas.microsoft.com/office/2006/metadata/properties" xmlns:ns2="a2fe2a73-d781-4896-8717-f1cf32c8fed0" xmlns:ns3="c883a848-6457-4b26-ab5e-3baa15433f8c" targetNamespace="http://schemas.microsoft.com/office/2006/metadata/properties" ma:root="true" ma:fieldsID="bf2987d01a57e108a2c1b361f9925080" ns2:_="" ns3:_="">
    <xsd:import namespace="a2fe2a73-d781-4896-8717-f1cf32c8fed0"/>
    <xsd:import namespace="c883a848-6457-4b26-ab5e-3baa15433f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e2a73-d781-4896-8717-f1cf32c8f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1749a35e-9b4c-41a3-9e24-d57cd2885fd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83a848-6457-4b26-ab5e-3baa15433f8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000a524-8925-479a-9c58-1e04c1e93af1}" ma:internalName="TaxCatchAll" ma:showField="CatchAllData" ma:web="c883a848-6457-4b26-ab5e-3baa15433f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883a848-6457-4b26-ab5e-3baa15433f8c" xsi:nil="true"/>
    <lcf76f155ced4ddcb4097134ff3c332f xmlns="a2fe2a73-d781-4896-8717-f1cf32c8fe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38A4F92-1218-42B2-BBB7-CF565FDAC5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e2a73-d781-4896-8717-f1cf32c8fed0"/>
    <ds:schemaRef ds:uri="c883a848-6457-4b26-ab5e-3baa15433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561F71-4496-4525-B6DA-2D87826D457D}">
  <ds:schemaRefs>
    <ds:schemaRef ds:uri="http://schemas.microsoft.com/sharepoint/v3/contenttype/forms"/>
  </ds:schemaRefs>
</ds:datastoreItem>
</file>

<file path=customXml/itemProps3.xml><?xml version="1.0" encoding="utf-8"?>
<ds:datastoreItem xmlns:ds="http://schemas.openxmlformats.org/officeDocument/2006/customXml" ds:itemID="{64F58AB0-F858-49BE-BA6F-9F39007BF087}">
  <ds:schemaRefs>
    <ds:schemaRef ds:uri="http://purl.org/dc/term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883a848-6457-4b26-ab5e-3baa15433f8c"/>
    <ds:schemaRef ds:uri="a2fe2a73-d781-4896-8717-f1cf32c8fed0"/>
  </ds:schemaRefs>
</ds:datastoreItem>
</file>

<file path=docProps/app.xml><?xml version="1.0" encoding="utf-8"?>
<Properties xmlns="http://schemas.openxmlformats.org/officeDocument/2006/extended-properties" xmlns:vt="http://schemas.openxmlformats.org/officeDocument/2006/docPropsVTypes">
  <Template/>
  <TotalTime>98928</TotalTime>
  <Words>25105</Words>
  <Application>Microsoft Macintosh PowerPoint</Application>
  <PresentationFormat>Widescreen</PresentationFormat>
  <Paragraphs>2709</Paragraphs>
  <Slides>278</Slides>
  <Notes>165</Notes>
  <HiddenSlides>0</HiddenSlides>
  <MMClips>1</MMClips>
  <ScaleCrop>false</ScaleCrop>
  <HeadingPairs>
    <vt:vector size="8" baseType="variant">
      <vt:variant>
        <vt:lpstr>Benyttede skrifttyper</vt:lpstr>
      </vt:variant>
      <vt:variant>
        <vt:i4>12</vt:i4>
      </vt:variant>
      <vt:variant>
        <vt:lpstr>Tema</vt:lpstr>
      </vt:variant>
      <vt:variant>
        <vt:i4>1</vt:i4>
      </vt:variant>
      <vt:variant>
        <vt:lpstr>Integrerede OLE-servere</vt:lpstr>
      </vt:variant>
      <vt:variant>
        <vt:i4>1</vt:i4>
      </vt:variant>
      <vt:variant>
        <vt:lpstr>Slidetitler</vt:lpstr>
      </vt:variant>
      <vt:variant>
        <vt:i4>278</vt:i4>
      </vt:variant>
    </vt:vector>
  </HeadingPairs>
  <TitlesOfParts>
    <vt:vector size="292" baseType="lpstr">
      <vt:lpstr>Aptos</vt:lpstr>
      <vt:lpstr>Arial</vt:lpstr>
      <vt:lpstr>Calibri</vt:lpstr>
      <vt:lpstr>Calibri-Bold</vt:lpstr>
      <vt:lpstr>Montserrat</vt:lpstr>
      <vt:lpstr>Open Sans</vt:lpstr>
      <vt:lpstr>Roboto Mono Web</vt:lpstr>
      <vt:lpstr>Segoe UI</vt:lpstr>
      <vt:lpstr>Symbol</vt:lpstr>
      <vt:lpstr>Times New Roman</vt:lpstr>
      <vt:lpstr>Trebuchet MS</vt:lpstr>
      <vt:lpstr>Wingdings</vt:lpstr>
      <vt:lpstr>Office Theme</vt:lpstr>
      <vt:lpstr>think-cell Slide</vt:lpstr>
      <vt:lpstr>PowerPoint-præsentation</vt:lpstr>
      <vt:lpstr>PowerPoint-præsentation</vt:lpstr>
      <vt:lpstr>PowerPoint-præsentation</vt:lpstr>
      <vt:lpstr>Agenda for sessionen </vt:lpstr>
      <vt:lpstr>Præsentation</vt:lpstr>
      <vt:lpstr>Rammerne for Psykoedukation</vt:lpstr>
      <vt:lpstr>PowerPoint-præsentation</vt:lpstr>
      <vt:lpstr>Den gode udredning</vt:lpstr>
      <vt:lpstr>PowerPoint-præsentation</vt:lpstr>
      <vt:lpstr>Reaktioner på diagnosen</vt:lpstr>
      <vt:lpstr>PowerPoint-præsentation</vt:lpstr>
      <vt:lpstr>PowerPoint-præsentation</vt:lpstr>
      <vt:lpstr>PowerPoint-præsentation</vt:lpstr>
      <vt:lpstr>PowerPoint-præsentation</vt:lpstr>
      <vt:lpstr>Afslutning</vt:lpstr>
      <vt:lpstr>Kildeliste </vt:lpstr>
      <vt:lpstr>PowerPoint-præsentation</vt:lpstr>
      <vt:lpstr>PowerPoint-præsentation</vt:lpstr>
      <vt:lpstr>PowerPoint-præsentation</vt:lpstr>
      <vt:lpstr>Agenda for sessionen </vt:lpstr>
      <vt:lpstr>PowerPoint-præsentation</vt:lpstr>
      <vt:lpstr>ADHD og ADD</vt:lpstr>
      <vt:lpstr>PowerPoint-præsentation</vt:lpstr>
      <vt:lpstr>PowerPoint-præsentation</vt:lpstr>
      <vt:lpstr>ADHD er en måde, hjernen fungerer anderledes på – ikke noget, der er forkert.</vt:lpstr>
      <vt:lpstr>PowerPoint-præsentation</vt:lpstr>
      <vt:lpstr>Hvilke eksekutive funktioner er påvirkede?</vt:lpstr>
      <vt:lpstr>Hvilke eksekutive funktioner er påvirkede?</vt:lpstr>
      <vt:lpstr>Hvilke eksekutive funktioner er påvirkede?</vt:lpstr>
      <vt:lpstr>Hvilke eksekutive funktioner er påvirkede?</vt:lpstr>
      <vt:lpstr>Hvilke eksekutive funktioner er påvirkede?</vt:lpstr>
      <vt:lpstr>PowerPoint-præsentation</vt:lpstr>
      <vt:lpstr>Strategier til at håndtere eksekutive udfordringer</vt:lpstr>
      <vt:lpstr>Strategier til at håndtere eksekutive udfordringer</vt:lpstr>
      <vt:lpstr>Strategier til at håndtere eksekutive udfordringer</vt:lpstr>
      <vt:lpstr>Strategier til at håndtere eksekutive udfordringer</vt:lpstr>
      <vt:lpstr>Strategier til at håndtere eksekutive udfordringer</vt:lpstr>
      <vt:lpstr>PowerPoint-præsentation</vt:lpstr>
      <vt:lpstr>PowerPoint-præsentation</vt:lpstr>
      <vt:lpstr>PowerPoint-præsentation</vt:lpstr>
      <vt:lpstr>PowerPoint-præsentation</vt:lpstr>
      <vt:lpstr>PowerPoint-præsentation</vt:lpstr>
      <vt:lpstr>Strategier til at håndtere Time Blindness</vt:lpstr>
      <vt:lpstr>Strategier til at håndtere Time Blindness</vt:lpstr>
      <vt:lpstr>Strategier til at håndtere Time Blindness</vt:lpstr>
      <vt:lpstr>Strategier til at håndtere Time Blindness</vt:lpstr>
      <vt:lpstr>At huske på….</vt:lpstr>
      <vt:lpstr>PowerPoint-præsentation</vt:lpstr>
      <vt:lpstr>Afslutning</vt:lpstr>
      <vt:lpstr>PowerPoint-præsentation</vt:lpstr>
      <vt:lpstr>PowerPoint-præsentation</vt:lpstr>
      <vt:lpstr>PowerPoint-præsentation</vt:lpstr>
      <vt:lpstr>Agenda for sessionen </vt:lpstr>
      <vt:lpstr>Hvorfor fokus på kosten?</vt:lpstr>
      <vt:lpstr>PowerPoint-præsentation</vt:lpstr>
      <vt:lpstr>Ustabilt Blodsukker</vt:lpstr>
      <vt:lpstr>SLIK, SODAVAND OG HURTIGE KULHYDRATER</vt:lpstr>
      <vt:lpstr>Kulhydrater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Overspisning: Binge Eating Disorder (BED)</vt:lpstr>
      <vt:lpstr>Undervægtige og småspisende</vt:lpstr>
      <vt:lpstr>PowerPoint-præsentation</vt:lpstr>
      <vt:lpstr>PowerPoint-præsentation</vt:lpstr>
      <vt:lpstr>Afslutning</vt:lpstr>
      <vt:lpstr>PowerPoint-præsentation</vt:lpstr>
      <vt:lpstr>PowerPoint-præsentation</vt:lpstr>
      <vt:lpstr>PowerPoint-præsentation</vt:lpstr>
      <vt:lpstr>Agenda for sessionen </vt:lpstr>
      <vt:lpstr>Søvn </vt:lpstr>
      <vt:lpstr>Døgnrytme</vt:lpstr>
      <vt:lpstr>PowerPoint-præsentation</vt:lpstr>
      <vt:lpstr>Søvnproblemer og ADHD</vt:lpstr>
      <vt:lpstr>Dårlig søvn forværrer ADHD symptomer</vt:lpstr>
      <vt:lpstr>Refleksion</vt:lpstr>
      <vt:lpstr>Den gode søvn er et vigtigt fokusområde  i ADHD behandlingen </vt:lpstr>
      <vt:lpstr>Hvorfor kan du ikke sove?</vt:lpstr>
      <vt:lpstr>Døgnrytmen er forskudt ved ADHD</vt:lpstr>
      <vt:lpstr>Hvad kan du gøre?</vt:lpstr>
      <vt:lpstr>Gode aftenrutiner</vt:lpstr>
      <vt:lpstr>Skærme og blåt lys</vt:lpstr>
      <vt:lpstr>Tanker og bekymringer</vt:lpstr>
      <vt:lpstr>I sengen</vt:lpstr>
      <vt:lpstr>Når de gode rutiner ikke er nok</vt:lpstr>
      <vt:lpstr>Melatonin</vt:lpstr>
      <vt:lpstr>Melatonin </vt:lpstr>
      <vt:lpstr>Anden sovemedicin</vt:lpstr>
      <vt:lpstr>PowerPoint-præsentation</vt:lpstr>
      <vt:lpstr>Afslutning</vt:lpstr>
      <vt:lpstr> Kildeliste </vt:lpstr>
      <vt:lpstr>PowerPoint-præsentation</vt:lpstr>
      <vt:lpstr>PowerPoint-præsentation</vt:lpstr>
      <vt:lpstr>PowerPoint-præsentation</vt:lpstr>
      <vt:lpstr>Agenda for sessionen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Hvor og hvordan virker medicinen?</vt:lpstr>
      <vt:lpstr>Synapse*</vt:lpstr>
      <vt:lpstr>Medicin kan ikke stå alene</vt:lpstr>
      <vt:lpstr>PowerPoint-præsentation</vt:lpstr>
      <vt:lpstr>Hvad kan medicinen gøre?</vt:lpstr>
      <vt:lpstr>Hvor længe?</vt:lpstr>
      <vt:lpstr>Stor variation</vt:lpstr>
      <vt:lpstr>Bivirkninger</vt:lpstr>
      <vt:lpstr>Opstartsbivirkninger</vt:lpstr>
      <vt:lpstr>Bivirkninger</vt:lpstr>
      <vt:lpstr>Typiske medicinfænomener</vt:lpstr>
      <vt:lpstr>Medicinen virker ikke længere?</vt:lpstr>
      <vt:lpstr>Hvordan monitoreres medicin?</vt:lpstr>
      <vt:lpstr>PowerPoint-præsentation</vt:lpstr>
      <vt:lpstr>Hold styr på medicinen</vt:lpstr>
      <vt:lpstr>Medicin</vt:lpstr>
      <vt:lpstr>Receptpligtig medicin</vt:lpstr>
      <vt:lpstr>2 typer medicin</vt:lpstr>
      <vt:lpstr>PowerPoint-præsentation</vt:lpstr>
      <vt:lpstr>PowerPoint-præsentation</vt:lpstr>
      <vt:lpstr>PowerPoint-præsentation</vt:lpstr>
      <vt:lpstr>PowerPoint-præsentation</vt:lpstr>
      <vt:lpstr>Kombinationsbehandling </vt:lpstr>
      <vt:lpstr>Behandling af samtidige lidelser/diagnoser (komorbiditet)</vt:lpstr>
      <vt:lpstr>PowerPoint-præsentation</vt:lpstr>
      <vt:lpstr>Medicin og rejser</vt:lpstr>
      <vt:lpstr>Medicin og trafik</vt:lpstr>
      <vt:lpstr>Medicin og misbrug</vt:lpstr>
      <vt:lpstr>ADHD og seksualitet</vt:lpstr>
      <vt:lpstr>Kvinder og ADHD</vt:lpstr>
      <vt:lpstr>Kvinder og menstruationscyklus</vt:lpstr>
      <vt:lpstr>PMS (præmenstruelt syndrom)</vt:lpstr>
      <vt:lpstr>Graviditet</vt:lpstr>
      <vt:lpstr>PowerPoint-præsentation</vt:lpstr>
      <vt:lpstr>Afslutning</vt:lpstr>
      <vt:lpstr>PowerPoint-præsentation</vt:lpstr>
      <vt:lpstr>PowerPoint-præsentation</vt:lpstr>
      <vt:lpstr>PowerPoint-præsentation</vt:lpstr>
      <vt:lpstr>Agenda for sessionen </vt:lpstr>
      <vt:lpstr>PowerPoint-præsentation</vt:lpstr>
      <vt:lpstr>Hvad er følelser egentlig?</vt:lpstr>
      <vt:lpstr>PowerPoint-præsentation</vt:lpstr>
      <vt:lpstr>PowerPoint-præsentation</vt:lpstr>
      <vt:lpstr>PowerPoint-præsentation</vt:lpstr>
      <vt:lpstr>Aktuel forskning</vt:lpstr>
      <vt:lpstr>PowerPoint-præsentation</vt:lpstr>
      <vt:lpstr>PowerPoint-præsentation</vt:lpstr>
      <vt:lpstr>PowerPoint-præsentation</vt:lpstr>
      <vt:lpstr>ADHD: følger af følelsesmæssig dysregulering</vt:lpstr>
      <vt:lpstr>PowerPoint-præsentation</vt:lpstr>
      <vt:lpstr>PowerPoint-præsentation</vt:lpstr>
      <vt:lpstr>PowerPoint-præsentation</vt:lpstr>
      <vt:lpstr>Overbelastnings-nedlukningscyklus</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Afslutning</vt:lpstr>
      <vt:lpstr>Kildeliste </vt:lpstr>
      <vt:lpstr>PowerPoint-præsentation</vt:lpstr>
      <vt:lpstr>PowerPoint-præsentation</vt:lpstr>
      <vt:lpstr>PowerPoint-præsentation</vt:lpstr>
      <vt:lpstr>Agenda for sessionen </vt:lpstr>
      <vt:lpstr>PowerPoint-præsentation</vt:lpstr>
      <vt:lpstr>PowerPoint-præsentation</vt:lpstr>
      <vt:lpstr>PowerPoint-præsentation</vt:lpstr>
      <vt:lpstr>Planlægning og Organisering </vt:lpstr>
      <vt:lpstr>PowerPoint-præsentation</vt:lpstr>
      <vt:lpstr>To do lister  Skriv alle dine gøremål ned så du kan vinge af undervejs. </vt:lpstr>
      <vt:lpstr>Ta-da liste  Synliggør for dig selv hvilke opgaver du har fuldført   - skaber motivation - tilfredsstillelse ved at lykkes  </vt:lpstr>
      <vt:lpstr>Når opgaven bliver for uoverskuelig?</vt:lpstr>
      <vt:lpstr>De 10 H´er</vt:lpstr>
      <vt:lpstr>Pomodoro Teknikken - styrker fokus og koncentration  </vt:lpstr>
      <vt:lpstr>Rutiner </vt:lpstr>
      <vt:lpstr>Motivation </vt:lpstr>
      <vt:lpstr>Body double </vt:lpstr>
      <vt:lpstr>Tidsblindhed </vt:lpstr>
      <vt:lpstr>Strategier til tidsblindhed  </vt:lpstr>
      <vt:lpstr>PowerPoint-præsentation</vt:lpstr>
      <vt:lpstr>Eksempel</vt:lpstr>
      <vt:lpstr>PowerPoint-præsentation</vt:lpstr>
      <vt:lpstr>PowerPoint-præsentation</vt:lpstr>
      <vt:lpstr>PowerPoint-præsentation</vt:lpstr>
      <vt:lpstr>PowerPoint-præsentation</vt:lpstr>
      <vt:lpstr>PowerPoint-præsentation</vt:lpstr>
      <vt:lpstr>Rød, gul, grøn </vt:lpstr>
      <vt:lpstr>Find strategierne i fredstid </vt:lpstr>
      <vt:lpstr>Større følelsesmæssigt stabilitet</vt:lpstr>
      <vt:lpstr>Teknikker til at berolige nervesystemet </vt:lpstr>
      <vt:lpstr>Energiforvaltning</vt:lpstr>
      <vt:lpstr>Energiforvaltning</vt:lpstr>
      <vt:lpstr>Reducering af stimuli</vt:lpstr>
      <vt:lpstr>Motion og ADHD – Hvad gør det for hjernen?</vt:lpstr>
      <vt:lpstr>PowerPoint-præsentation</vt:lpstr>
      <vt:lpstr>PowerPoint-præsentation</vt:lpstr>
      <vt:lpstr>Next step</vt:lpstr>
      <vt:lpstr>PowerPoint-præsentation</vt:lpstr>
      <vt:lpstr>Afslutning</vt:lpstr>
      <vt:lpstr>PowerPoint-præsentation</vt:lpstr>
      <vt:lpstr>PowerPoint-præsentation</vt:lpstr>
      <vt:lpstr>PowerPoint-præsentation</vt:lpstr>
      <vt:lpstr>Agenda for sessionen </vt:lpstr>
      <vt:lpstr>PowerPoint-præsentation</vt:lpstr>
      <vt:lpstr>Hvad er psykoedukation?</vt:lpstr>
      <vt:lpstr>Hvorfor psykoedukation?</vt:lpstr>
      <vt:lpstr>Hvorfor er psykoedukation til pårørende vigtigt: </vt:lpstr>
      <vt:lpstr>Hvad er ADHD?</vt:lpstr>
      <vt:lpstr>Hvad er ADHD?</vt:lpstr>
      <vt:lpstr>ADHD og ADD</vt:lpstr>
      <vt:lpstr>ADHD er en variation i hjernen måde at fungere på</vt:lpstr>
      <vt:lpstr>Hvad er ADHD IKKE…. </vt:lpstr>
      <vt:lpstr>Min egen ADHD profil </vt:lpstr>
      <vt:lpstr>Har du mødt en med ADHD… Så har du mødt ÉN med ADHD. </vt:lpstr>
      <vt:lpstr>Ikke-medicinsk behandling - kost </vt:lpstr>
      <vt:lpstr>Ustabilt Blodsukker</vt:lpstr>
      <vt:lpstr>PowerPoint-præsentation</vt:lpstr>
      <vt:lpstr>Søvnproblemer og ADHD</vt:lpstr>
      <vt:lpstr>Dårlig søvn forværrer ADHD symptomer</vt:lpstr>
      <vt:lpstr>Døgnrytmen er forskudt ved ADHD</vt:lpstr>
      <vt:lpstr>Hvad kan der gøres?</vt:lpstr>
      <vt:lpstr>PowerPoint-præsentation</vt:lpstr>
      <vt:lpstr>PowerPoint-præsentation</vt:lpstr>
      <vt:lpstr>PowerPoint-præsentation</vt:lpstr>
      <vt:lpstr>PowerPoint-præsentation</vt:lpstr>
      <vt:lpstr>Hvad kan medicin gøre?</vt:lpstr>
      <vt:lpstr>Følelsesregulering - emotionel dysregulering </vt:lpstr>
      <vt:lpstr>Overstimulering </vt:lpstr>
      <vt:lpstr>Træthed </vt:lpstr>
      <vt:lpstr>Imposter Syndrom ved ADHD</vt:lpstr>
      <vt:lpstr>Lavt selvværd og afvisningsfølsomhed (RSD)</vt:lpstr>
      <vt:lpstr>Ekstrem kravudgående afærd (PDA) </vt:lpstr>
      <vt:lpstr>Mestringsstrategier og hvorfor det er vigtigt!</vt:lpstr>
      <vt:lpstr>PowerPoint-præsentation</vt:lpstr>
      <vt:lpstr>PowerPoint-præsentation</vt:lpstr>
      <vt:lpstr>Støtte i brugen af mestringsstrategier </vt:lpstr>
      <vt:lpstr>De 10 H´er</vt:lpstr>
      <vt:lpstr>Kommunikation </vt:lpstr>
      <vt:lpstr>Støttemuligheder til pårørende </vt:lpstr>
      <vt:lpstr>Husk der også er plads til dig som pårørende </vt:lpstr>
      <vt:lpstr>Bøger</vt:lpstr>
      <vt:lpstr>Podcasts</vt:lpstr>
      <vt:lpstr>PowerPoint-præsentation</vt:lpstr>
      <vt:lpstr>Afslutning</vt:lpstr>
      <vt:lpstr>Referencer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Bruger</dc:creator>
  <cp:lastModifiedBy>axc6031</cp:lastModifiedBy>
  <cp:revision>1630</cp:revision>
  <cp:lastPrinted>2025-01-21T09:05:27Z</cp:lastPrinted>
  <dcterms:created xsi:type="dcterms:W3CDTF">2017-03-01T15:26:00Z</dcterms:created>
  <dcterms:modified xsi:type="dcterms:W3CDTF">2025-09-08T09:04:50Z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LastSaved">
    <vt:filetime>2017-03-01T00:00:00Z</vt:filetime>
  </property>
  <property fmtid="{D5CDD505-2E9C-101B-9397-08002B2CF9AE}" pid="4" name="ContentTypeId">
    <vt:lpwstr>0x01010093E36260AAA2C24086937F73F9E342C3</vt:lpwstr>
  </property>
  <property fmtid="{D5CDD505-2E9C-101B-9397-08002B2CF9AE}" pid="5" name="MediaServiceImageTags">
    <vt:lpwstr/>
  </property>
</Properties>
</file>