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ags/tag2.xml" ContentType="application/vnd.openxmlformats-officedocument.presentationml.tags+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48" r:id="rId4"/>
  </p:sldMasterIdLst>
  <p:notesMasterIdLst>
    <p:notesMasterId r:id="rId38"/>
  </p:notesMasterIdLst>
  <p:sldIdLst>
    <p:sldId id="2146846697" r:id="rId5"/>
    <p:sldId id="2146846698" r:id="rId6"/>
    <p:sldId id="2146846694" r:id="rId7"/>
    <p:sldId id="2146846625" r:id="rId8"/>
    <p:sldId id="2146846626" r:id="rId9"/>
    <p:sldId id="2146846695" r:id="rId10"/>
    <p:sldId id="2146846627" r:id="rId11"/>
    <p:sldId id="2146846628" r:id="rId12"/>
    <p:sldId id="2146846629" r:id="rId13"/>
    <p:sldId id="2146846630" r:id="rId14"/>
    <p:sldId id="257" r:id="rId15"/>
    <p:sldId id="2146846631" r:id="rId16"/>
    <p:sldId id="2146846632" r:id="rId17"/>
    <p:sldId id="2146846633" r:id="rId18"/>
    <p:sldId id="2146846634" r:id="rId19"/>
    <p:sldId id="775" r:id="rId20"/>
    <p:sldId id="2146846635" r:id="rId21"/>
    <p:sldId id="2146846636" r:id="rId22"/>
    <p:sldId id="2146846637" r:id="rId23"/>
    <p:sldId id="2146846638" r:id="rId24"/>
    <p:sldId id="2146846639" r:id="rId25"/>
    <p:sldId id="2146846640" r:id="rId26"/>
    <p:sldId id="2146846641" r:id="rId27"/>
    <p:sldId id="2146846643" r:id="rId28"/>
    <p:sldId id="2146846644" r:id="rId29"/>
    <p:sldId id="2146846645" r:id="rId30"/>
    <p:sldId id="2146846648" r:id="rId31"/>
    <p:sldId id="2146846649" r:id="rId32"/>
    <p:sldId id="2146846650" r:id="rId33"/>
    <p:sldId id="2146846651" r:id="rId34"/>
    <p:sldId id="2146846652" r:id="rId35"/>
    <p:sldId id="2146846693" r:id="rId36"/>
    <p:sldId id="2146846696" r:id="rId37"/>
  </p:sldIdLst>
  <p:sldSz cx="12192000" cy="6858000"/>
  <p:notesSz cx="9309100" cy="7023100"/>
  <p:custDataLst>
    <p:tags r:id="rId39"/>
  </p:custDataLst>
  <p:defaultTextStyle>
    <a:defPPr>
      <a:defRPr lang="sv-SE"/>
    </a:defPPr>
    <a:lvl1pPr marL="0" algn="l" defTabSz="415778" rtl="0" eaLnBrk="1" latinLnBrk="0" hangingPunct="1">
      <a:defRPr sz="818" kern="1200">
        <a:solidFill>
          <a:schemeClr val="tx1"/>
        </a:solidFill>
        <a:latin typeface="+mn-lt"/>
        <a:ea typeface="+mn-ea"/>
        <a:cs typeface="+mn-cs"/>
      </a:defRPr>
    </a:lvl1pPr>
    <a:lvl2pPr marL="207889" algn="l" defTabSz="415778" rtl="0" eaLnBrk="1" latinLnBrk="0" hangingPunct="1">
      <a:defRPr sz="818" kern="1200">
        <a:solidFill>
          <a:schemeClr val="tx1"/>
        </a:solidFill>
        <a:latin typeface="+mn-lt"/>
        <a:ea typeface="+mn-ea"/>
        <a:cs typeface="+mn-cs"/>
      </a:defRPr>
    </a:lvl2pPr>
    <a:lvl3pPr marL="415778" algn="l" defTabSz="415778" rtl="0" eaLnBrk="1" latinLnBrk="0" hangingPunct="1">
      <a:defRPr sz="818" kern="1200">
        <a:solidFill>
          <a:schemeClr val="tx1"/>
        </a:solidFill>
        <a:latin typeface="+mn-lt"/>
        <a:ea typeface="+mn-ea"/>
        <a:cs typeface="+mn-cs"/>
      </a:defRPr>
    </a:lvl3pPr>
    <a:lvl4pPr marL="623667" algn="l" defTabSz="415778" rtl="0" eaLnBrk="1" latinLnBrk="0" hangingPunct="1">
      <a:defRPr sz="818" kern="1200">
        <a:solidFill>
          <a:schemeClr val="tx1"/>
        </a:solidFill>
        <a:latin typeface="+mn-lt"/>
        <a:ea typeface="+mn-ea"/>
        <a:cs typeface="+mn-cs"/>
      </a:defRPr>
    </a:lvl4pPr>
    <a:lvl5pPr marL="831555" algn="l" defTabSz="415778" rtl="0" eaLnBrk="1" latinLnBrk="0" hangingPunct="1">
      <a:defRPr sz="818" kern="1200">
        <a:solidFill>
          <a:schemeClr val="tx1"/>
        </a:solidFill>
        <a:latin typeface="+mn-lt"/>
        <a:ea typeface="+mn-ea"/>
        <a:cs typeface="+mn-cs"/>
      </a:defRPr>
    </a:lvl5pPr>
    <a:lvl6pPr marL="1039444" algn="l" defTabSz="415778" rtl="0" eaLnBrk="1" latinLnBrk="0" hangingPunct="1">
      <a:defRPr sz="818" kern="1200">
        <a:solidFill>
          <a:schemeClr val="tx1"/>
        </a:solidFill>
        <a:latin typeface="+mn-lt"/>
        <a:ea typeface="+mn-ea"/>
        <a:cs typeface="+mn-cs"/>
      </a:defRPr>
    </a:lvl6pPr>
    <a:lvl7pPr marL="1247333" algn="l" defTabSz="415778" rtl="0" eaLnBrk="1" latinLnBrk="0" hangingPunct="1">
      <a:defRPr sz="818" kern="1200">
        <a:solidFill>
          <a:schemeClr val="tx1"/>
        </a:solidFill>
        <a:latin typeface="+mn-lt"/>
        <a:ea typeface="+mn-ea"/>
        <a:cs typeface="+mn-cs"/>
      </a:defRPr>
    </a:lvl7pPr>
    <a:lvl8pPr marL="1455222" algn="l" defTabSz="415778" rtl="0" eaLnBrk="1" latinLnBrk="0" hangingPunct="1">
      <a:defRPr sz="818" kern="1200">
        <a:solidFill>
          <a:schemeClr val="tx1"/>
        </a:solidFill>
        <a:latin typeface="+mn-lt"/>
        <a:ea typeface="+mn-ea"/>
        <a:cs typeface="+mn-cs"/>
      </a:defRPr>
    </a:lvl8pPr>
    <a:lvl9pPr marL="1663111" algn="l" defTabSz="415778" rtl="0" eaLnBrk="1" latinLnBrk="0" hangingPunct="1">
      <a:defRPr sz="818"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sektion" id="{16C6589D-B79F-42D3-9D35-5388DA349551}">
          <p14:sldIdLst>
            <p14:sldId id="2146846697"/>
            <p14:sldId id="2146846698"/>
            <p14:sldId id="2146846694"/>
            <p14:sldId id="2146846625"/>
            <p14:sldId id="2146846626"/>
            <p14:sldId id="2146846695"/>
            <p14:sldId id="2146846627"/>
            <p14:sldId id="2146846628"/>
            <p14:sldId id="2146846629"/>
            <p14:sldId id="2146846630"/>
            <p14:sldId id="257"/>
            <p14:sldId id="2146846631"/>
            <p14:sldId id="2146846632"/>
            <p14:sldId id="2146846633"/>
            <p14:sldId id="2146846634"/>
            <p14:sldId id="775"/>
            <p14:sldId id="2146846635"/>
            <p14:sldId id="2146846636"/>
            <p14:sldId id="2146846637"/>
            <p14:sldId id="2146846638"/>
            <p14:sldId id="2146846639"/>
            <p14:sldId id="2146846640"/>
            <p14:sldId id="2146846641"/>
            <p14:sldId id="2146846643"/>
            <p14:sldId id="2146846644"/>
            <p14:sldId id="2146846645"/>
            <p14:sldId id="2146846648"/>
            <p14:sldId id="2146846649"/>
            <p14:sldId id="2146846650"/>
            <p14:sldId id="2146846651"/>
            <p14:sldId id="2146846652"/>
            <p14:sldId id="2146846693"/>
            <p14:sldId id="2146846696"/>
          </p14:sldIdLst>
        </p14:section>
      </p14:sectionLst>
    </p:ext>
    <p:ext uri="{EFAFB233-063F-42B5-8137-9DF3F51BA10A}">
      <p15:sldGuideLst xmlns:p15="http://schemas.microsoft.com/office/powerpoint/2012/main">
        <p15:guide id="1" orient="horz" pos="1310" userDrawn="1">
          <p15:clr>
            <a:srgbClr val="A4A3A4"/>
          </p15:clr>
        </p15:guide>
        <p15:guide id="2" pos="1309"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B8E117D-26C8-59B2-40DB-A224380E5203}" name="Jakobsen, Emil" initials="JE" userId="S::emil.jakobsen@takeda.com::2e5b58aa-c47a-4da2-9270-66556e74bd59"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Klefbeck, Mattias" initials="KM" lastIdx="5" clrIdx="0"/>
  <p:cmAuthor id="2" name="Bruno-Johansen, Charlotte" initials="BC" lastIdx="10" clrIdx="1">
    <p:extLst>
      <p:ext uri="{19B8F6BF-5375-455C-9EA6-DF929625EA0E}">
        <p15:presenceInfo xmlns:p15="http://schemas.microsoft.com/office/powerpoint/2012/main" userId="S::cjohansen@shire.com::23937232-577f-47e6-a1b0-57db0e03f57e" providerId="AD"/>
      </p:ext>
    </p:extLst>
  </p:cmAuthor>
  <p:cmAuthor id="3" name="Charlotte" initials="C" lastIdx="4" clrIdx="2">
    <p:extLst>
      <p:ext uri="{19B8F6BF-5375-455C-9EA6-DF929625EA0E}">
        <p15:presenceInfo xmlns:p15="http://schemas.microsoft.com/office/powerpoint/2012/main" userId="Charlotte"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504D"/>
    <a:srgbClr val="70578B"/>
    <a:srgbClr val="F5F1FA"/>
    <a:srgbClr val="E5DBF2"/>
    <a:srgbClr val="CBA5D0"/>
    <a:srgbClr val="BC89BF"/>
    <a:srgbClr val="801174"/>
    <a:srgbClr val="BACB32"/>
    <a:srgbClr val="26AEBC"/>
    <a:srgbClr val="F2EEF7"/>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86B5C35-9085-451D-A8D4-12EAAF4AB712}" v="44" dt="2025-08-08T12:47:33.042"/>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B9631B5-78F2-41C9-869B-9F39066F8104}" styleName="Mellanmörkt format 3 - Dekorfärg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D7AC3CCA-C797-4891-BE02-D94E43425B78}" styleName="Mellanmörkt format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E8034E78-7F5D-4C2E-B375-FC64B27BC917}" styleName="Mörkt forma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91EBBBCC-DAD2-459C-BE2E-F6DE35CF9A28}" styleName="Mörkt format 2 - Dekorfärg 3/Dekorfärg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72833802-FEF1-4C79-8D5D-14CF1EAF98D9}" styleName="Ljust format 2 - Dekorfärg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83" autoAdjust="0"/>
    <p:restoredTop sz="78692" autoAdjust="0"/>
  </p:normalViewPr>
  <p:slideViewPr>
    <p:cSldViewPr snapToGrid="0">
      <p:cViewPr varScale="1">
        <p:scale>
          <a:sx n="87" d="100"/>
          <a:sy n="87" d="100"/>
        </p:scale>
        <p:origin x="1576" y="184"/>
      </p:cViewPr>
      <p:guideLst>
        <p:guide orient="horz" pos="1310"/>
        <p:guide pos="1309"/>
      </p:guideLst>
    </p:cSldViewPr>
  </p:slideViewPr>
  <p:outlineViewPr>
    <p:cViewPr>
      <p:scale>
        <a:sx n="33" d="100"/>
        <a:sy n="33" d="100"/>
      </p:scale>
      <p:origin x="0" y="-2216"/>
    </p:cViewPr>
  </p:outlineViewPr>
  <p:notesTextViewPr>
    <p:cViewPr>
      <p:scale>
        <a:sx n="100" d="100"/>
        <a:sy n="100" d="100"/>
      </p:scale>
      <p:origin x="0" y="0"/>
    </p:cViewPr>
  </p:notesTextViewPr>
  <p:sorterViewPr>
    <p:cViewPr>
      <p:scale>
        <a:sx n="150" d="100"/>
        <a:sy n="150" d="100"/>
      </p:scale>
      <p:origin x="0" y="-1212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gs" Target="tags/tag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47" Type="http://schemas.microsoft.com/office/2018/10/relationships/authors" Targe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commentAuthors" Target="commentAuthors.xml"/><Relationship Id="rId45"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notesMaster" Target="notesMasters/notesMaster1.xml"/><Relationship Id="rId46" Type="http://schemas.microsoft.com/office/2015/10/relationships/revisionInfo" Target="revisionInfo.xml"/><Relationship Id="rId20" Type="http://schemas.openxmlformats.org/officeDocument/2006/relationships/slide" Target="slides/slide16.xml"/><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ndahl, Jesper" userId="e4ef0151-2101-4262-9fbd-8d573a5b5d87" providerId="ADAL" clId="{B86B5C35-9085-451D-A8D4-12EAAF4AB712}"/>
    <pc:docChg chg="undo custSel addSld delSld modSld modSection">
      <pc:chgData name="Lindahl, Jesper" userId="e4ef0151-2101-4262-9fbd-8d573a5b5d87" providerId="ADAL" clId="{B86B5C35-9085-451D-A8D4-12EAAF4AB712}" dt="2025-08-08T12:53:35.466" v="467" actId="47"/>
      <pc:docMkLst>
        <pc:docMk/>
      </pc:docMkLst>
      <pc:sldChg chg="modSp mod modNotesTx">
        <pc:chgData name="Lindahl, Jesper" userId="e4ef0151-2101-4262-9fbd-8d573a5b5d87" providerId="ADAL" clId="{B86B5C35-9085-451D-A8D4-12EAAF4AB712}" dt="2025-08-06T17:19:42.252" v="120" actId="20577"/>
        <pc:sldMkLst>
          <pc:docMk/>
          <pc:sldMk cId="1875059937" sldId="2146846626"/>
        </pc:sldMkLst>
        <pc:spChg chg="mod">
          <ac:chgData name="Lindahl, Jesper" userId="e4ef0151-2101-4262-9fbd-8d573a5b5d87" providerId="ADAL" clId="{B86B5C35-9085-451D-A8D4-12EAAF4AB712}" dt="2025-08-06T17:19:42.252" v="120" actId="20577"/>
          <ac:spMkLst>
            <pc:docMk/>
            <pc:sldMk cId="1875059937" sldId="2146846626"/>
            <ac:spMk id="2" creationId="{4D472835-4789-E876-ED21-E1E05692DD85}"/>
          </ac:spMkLst>
        </pc:spChg>
        <pc:spChg chg="mod">
          <ac:chgData name="Lindahl, Jesper" userId="e4ef0151-2101-4262-9fbd-8d573a5b5d87" providerId="ADAL" clId="{B86B5C35-9085-451D-A8D4-12EAAF4AB712}" dt="2025-08-06T17:12:51.574" v="105" actId="20577"/>
          <ac:spMkLst>
            <pc:docMk/>
            <pc:sldMk cId="1875059937" sldId="2146846626"/>
            <ac:spMk id="9" creationId="{4B3E116C-A6A2-5D8E-23B8-E0C1A0C37392}"/>
          </ac:spMkLst>
        </pc:spChg>
      </pc:sldChg>
      <pc:sldChg chg="modSp mod">
        <pc:chgData name="Lindahl, Jesper" userId="e4ef0151-2101-4262-9fbd-8d573a5b5d87" providerId="ADAL" clId="{B86B5C35-9085-451D-A8D4-12EAAF4AB712}" dt="2025-08-06T17:26:27.417" v="299" actId="120"/>
        <pc:sldMkLst>
          <pc:docMk/>
          <pc:sldMk cId="3822504607" sldId="2146846629"/>
        </pc:sldMkLst>
        <pc:spChg chg="mod">
          <ac:chgData name="Lindahl, Jesper" userId="e4ef0151-2101-4262-9fbd-8d573a5b5d87" providerId="ADAL" clId="{B86B5C35-9085-451D-A8D4-12EAAF4AB712}" dt="2025-08-06T17:26:27.417" v="299" actId="120"/>
          <ac:spMkLst>
            <pc:docMk/>
            <pc:sldMk cId="3822504607" sldId="2146846629"/>
            <ac:spMk id="3" creationId="{5488AEEA-05C1-0C5D-9A8C-703A9C09C3BD}"/>
          </ac:spMkLst>
        </pc:spChg>
        <pc:spChg chg="mod">
          <ac:chgData name="Lindahl, Jesper" userId="e4ef0151-2101-4262-9fbd-8d573a5b5d87" providerId="ADAL" clId="{B86B5C35-9085-451D-A8D4-12EAAF4AB712}" dt="2025-08-06T17:25:33.591" v="290" actId="14100"/>
          <ac:spMkLst>
            <pc:docMk/>
            <pc:sldMk cId="3822504607" sldId="2146846629"/>
            <ac:spMk id="10" creationId="{7351F2FA-9E71-ED08-0F05-D73181D7403C}"/>
          </ac:spMkLst>
        </pc:spChg>
      </pc:sldChg>
      <pc:sldChg chg="modSp mod">
        <pc:chgData name="Lindahl, Jesper" userId="e4ef0151-2101-4262-9fbd-8d573a5b5d87" providerId="ADAL" clId="{B86B5C35-9085-451D-A8D4-12EAAF4AB712}" dt="2025-08-06T17:27:43.519" v="327" actId="113"/>
        <pc:sldMkLst>
          <pc:docMk/>
          <pc:sldMk cId="3309264625" sldId="2146846630"/>
        </pc:sldMkLst>
        <pc:spChg chg="mod">
          <ac:chgData name="Lindahl, Jesper" userId="e4ef0151-2101-4262-9fbd-8d573a5b5d87" providerId="ADAL" clId="{B86B5C35-9085-451D-A8D4-12EAAF4AB712}" dt="2025-08-06T17:27:43.519" v="327" actId="113"/>
          <ac:spMkLst>
            <pc:docMk/>
            <pc:sldMk cId="3309264625" sldId="2146846630"/>
            <ac:spMk id="3" creationId="{E8217796-C1CE-B1B4-2B12-FC45E8BD3F52}"/>
          </ac:spMkLst>
        </pc:spChg>
        <pc:spChg chg="mod">
          <ac:chgData name="Lindahl, Jesper" userId="e4ef0151-2101-4262-9fbd-8d573a5b5d87" providerId="ADAL" clId="{B86B5C35-9085-451D-A8D4-12EAAF4AB712}" dt="2025-08-06T17:27:26.603" v="324"/>
          <ac:spMkLst>
            <pc:docMk/>
            <pc:sldMk cId="3309264625" sldId="2146846630"/>
            <ac:spMk id="7" creationId="{C675F6AF-2B2A-D781-E004-43CE7E10B7B1}"/>
          </ac:spMkLst>
        </pc:spChg>
        <pc:spChg chg="mod">
          <ac:chgData name="Lindahl, Jesper" userId="e4ef0151-2101-4262-9fbd-8d573a5b5d87" providerId="ADAL" clId="{B86B5C35-9085-451D-A8D4-12EAAF4AB712}" dt="2025-08-06T17:27:26.603" v="324"/>
          <ac:spMkLst>
            <pc:docMk/>
            <pc:sldMk cId="3309264625" sldId="2146846630"/>
            <ac:spMk id="29" creationId="{C3E0E3EE-5D6D-70D8-6441-516B4B768516}"/>
          </ac:spMkLst>
        </pc:spChg>
        <pc:spChg chg="mod">
          <ac:chgData name="Lindahl, Jesper" userId="e4ef0151-2101-4262-9fbd-8d573a5b5d87" providerId="ADAL" clId="{B86B5C35-9085-451D-A8D4-12EAAF4AB712}" dt="2025-08-06T17:27:26.603" v="324"/>
          <ac:spMkLst>
            <pc:docMk/>
            <pc:sldMk cId="3309264625" sldId="2146846630"/>
            <ac:spMk id="30" creationId="{420C9224-931B-76D0-7BE4-A0BC798A4FFF}"/>
          </ac:spMkLst>
        </pc:spChg>
        <pc:spChg chg="mod">
          <ac:chgData name="Lindahl, Jesper" userId="e4ef0151-2101-4262-9fbd-8d573a5b5d87" providerId="ADAL" clId="{B86B5C35-9085-451D-A8D4-12EAAF4AB712}" dt="2025-08-06T17:27:26.603" v="324"/>
          <ac:spMkLst>
            <pc:docMk/>
            <pc:sldMk cId="3309264625" sldId="2146846630"/>
            <ac:spMk id="32" creationId="{5464C184-0F03-E2E4-8828-B69A5C4F46AD}"/>
          </ac:spMkLst>
        </pc:spChg>
        <pc:spChg chg="mod">
          <ac:chgData name="Lindahl, Jesper" userId="e4ef0151-2101-4262-9fbd-8d573a5b5d87" providerId="ADAL" clId="{B86B5C35-9085-451D-A8D4-12EAAF4AB712}" dt="2025-08-06T17:27:26.603" v="324"/>
          <ac:spMkLst>
            <pc:docMk/>
            <pc:sldMk cId="3309264625" sldId="2146846630"/>
            <ac:spMk id="52" creationId="{F8834704-0E6D-5F33-9812-E5A01FD6E4BE}"/>
          </ac:spMkLst>
        </pc:spChg>
        <pc:grpChg chg="mod">
          <ac:chgData name="Lindahl, Jesper" userId="e4ef0151-2101-4262-9fbd-8d573a5b5d87" providerId="ADAL" clId="{B86B5C35-9085-451D-A8D4-12EAAF4AB712}" dt="2025-08-06T17:27:26.603" v="324"/>
          <ac:grpSpMkLst>
            <pc:docMk/>
            <pc:sldMk cId="3309264625" sldId="2146846630"/>
            <ac:grpSpMk id="4" creationId="{498943D6-8B35-E602-B335-20B9023C3F04}"/>
          </ac:grpSpMkLst>
        </pc:grpChg>
      </pc:sldChg>
      <pc:sldChg chg="modSp mod">
        <pc:chgData name="Lindahl, Jesper" userId="e4ef0151-2101-4262-9fbd-8d573a5b5d87" providerId="ADAL" clId="{B86B5C35-9085-451D-A8D4-12EAAF4AB712}" dt="2025-08-06T17:28:59.101" v="335" actId="113"/>
        <pc:sldMkLst>
          <pc:docMk/>
          <pc:sldMk cId="1420308805" sldId="2146846641"/>
        </pc:sldMkLst>
        <pc:spChg chg="mod">
          <ac:chgData name="Lindahl, Jesper" userId="e4ef0151-2101-4262-9fbd-8d573a5b5d87" providerId="ADAL" clId="{B86B5C35-9085-451D-A8D4-12EAAF4AB712}" dt="2025-08-06T17:28:59.101" v="335" actId="113"/>
          <ac:spMkLst>
            <pc:docMk/>
            <pc:sldMk cId="1420308805" sldId="2146846641"/>
            <ac:spMk id="2" creationId="{B20119E1-1C31-9309-05E5-13E8295B50DE}"/>
          </ac:spMkLst>
        </pc:spChg>
      </pc:sldChg>
      <pc:sldChg chg="modSp mod">
        <pc:chgData name="Lindahl, Jesper" userId="e4ef0151-2101-4262-9fbd-8d573a5b5d87" providerId="ADAL" clId="{B86B5C35-9085-451D-A8D4-12EAAF4AB712}" dt="2025-08-06T17:30:38.707" v="382" actId="1076"/>
        <pc:sldMkLst>
          <pc:docMk/>
          <pc:sldMk cId="623891243" sldId="2146846643"/>
        </pc:sldMkLst>
        <pc:spChg chg="mod">
          <ac:chgData name="Lindahl, Jesper" userId="e4ef0151-2101-4262-9fbd-8d573a5b5d87" providerId="ADAL" clId="{B86B5C35-9085-451D-A8D4-12EAAF4AB712}" dt="2025-08-06T17:29:36.892" v="337" actId="1076"/>
          <ac:spMkLst>
            <pc:docMk/>
            <pc:sldMk cId="623891243" sldId="2146846643"/>
            <ac:spMk id="10" creationId="{C24E1760-3CD0-BCCC-BB5C-08D455C34839}"/>
          </ac:spMkLst>
        </pc:spChg>
        <pc:spChg chg="mod">
          <ac:chgData name="Lindahl, Jesper" userId="e4ef0151-2101-4262-9fbd-8d573a5b5d87" providerId="ADAL" clId="{B86B5C35-9085-451D-A8D4-12EAAF4AB712}" dt="2025-08-06T17:30:38.707" v="382" actId="1076"/>
          <ac:spMkLst>
            <pc:docMk/>
            <pc:sldMk cId="623891243" sldId="2146846643"/>
            <ac:spMk id="56" creationId="{6936BD05-0901-A9A4-D9A4-6A95A7F8EBCD}"/>
          </ac:spMkLst>
        </pc:spChg>
      </pc:sldChg>
      <pc:sldChg chg="modSp mod">
        <pc:chgData name="Lindahl, Jesper" userId="e4ef0151-2101-4262-9fbd-8d573a5b5d87" providerId="ADAL" clId="{B86B5C35-9085-451D-A8D4-12EAAF4AB712}" dt="2025-08-06T17:31:28.390" v="388" actId="20577"/>
        <pc:sldMkLst>
          <pc:docMk/>
          <pc:sldMk cId="1722777358" sldId="2146846652"/>
        </pc:sldMkLst>
        <pc:spChg chg="mod">
          <ac:chgData name="Lindahl, Jesper" userId="e4ef0151-2101-4262-9fbd-8d573a5b5d87" providerId="ADAL" clId="{B86B5C35-9085-451D-A8D4-12EAAF4AB712}" dt="2025-08-06T17:31:28.390" v="388" actId="20577"/>
          <ac:spMkLst>
            <pc:docMk/>
            <pc:sldMk cId="1722777358" sldId="2146846652"/>
            <ac:spMk id="4" creationId="{D2411771-8A6F-A188-7F30-E3813AF9519A}"/>
          </ac:spMkLst>
        </pc:spChg>
      </pc:sldChg>
      <pc:sldChg chg="addSp delSp modSp mod">
        <pc:chgData name="Lindahl, Jesper" userId="e4ef0151-2101-4262-9fbd-8d573a5b5d87" providerId="ADAL" clId="{B86B5C35-9085-451D-A8D4-12EAAF4AB712}" dt="2025-08-08T12:50:38.767" v="465" actId="6549"/>
        <pc:sldMkLst>
          <pc:docMk/>
          <pc:sldMk cId="1476011704" sldId="2146846695"/>
        </pc:sldMkLst>
        <pc:spChg chg="mod">
          <ac:chgData name="Lindahl, Jesper" userId="e4ef0151-2101-4262-9fbd-8d573a5b5d87" providerId="ADAL" clId="{B86B5C35-9085-451D-A8D4-12EAAF4AB712}" dt="2025-08-08T12:46:04.921" v="389" actId="1076"/>
          <ac:spMkLst>
            <pc:docMk/>
            <pc:sldMk cId="1476011704" sldId="2146846695"/>
            <ac:spMk id="3" creationId="{963A90B6-982A-4B2B-1572-B6DA02782431}"/>
          </ac:spMkLst>
        </pc:spChg>
        <pc:spChg chg="del mod">
          <ac:chgData name="Lindahl, Jesper" userId="e4ef0151-2101-4262-9fbd-8d573a5b5d87" providerId="ADAL" clId="{B86B5C35-9085-451D-A8D4-12EAAF4AB712}" dt="2025-08-08T12:47:02.498" v="393" actId="478"/>
          <ac:spMkLst>
            <pc:docMk/>
            <pc:sldMk cId="1476011704" sldId="2146846695"/>
            <ac:spMk id="8" creationId="{427D7A3D-B122-CA34-E4B4-669CA0482090}"/>
          </ac:spMkLst>
        </pc:spChg>
        <pc:spChg chg="add mod">
          <ac:chgData name="Lindahl, Jesper" userId="e4ef0151-2101-4262-9fbd-8d573a5b5d87" providerId="ADAL" clId="{B86B5C35-9085-451D-A8D4-12EAAF4AB712}" dt="2025-08-08T12:50:38.767" v="465" actId="6549"/>
          <ac:spMkLst>
            <pc:docMk/>
            <pc:sldMk cId="1476011704" sldId="2146846695"/>
            <ac:spMk id="29" creationId="{28ABD9A1-92F3-5192-5774-202A1FB8A74C}"/>
          </ac:spMkLst>
        </pc:spChg>
        <pc:graphicFrameChg chg="mod">
          <ac:chgData name="Lindahl, Jesper" userId="e4ef0151-2101-4262-9fbd-8d573a5b5d87" providerId="ADAL" clId="{B86B5C35-9085-451D-A8D4-12EAAF4AB712}" dt="2025-08-06T17:22:19.986" v="150" actId="1035"/>
          <ac:graphicFrameMkLst>
            <pc:docMk/>
            <pc:sldMk cId="1476011704" sldId="2146846695"/>
            <ac:graphicFrameMk id="4" creationId="{A36D7EC2-B590-2CBE-0986-936F4F80248E}"/>
          </ac:graphicFrameMkLst>
        </pc:graphicFrameChg>
        <pc:graphicFrameChg chg="mod">
          <ac:chgData name="Lindahl, Jesper" userId="e4ef0151-2101-4262-9fbd-8d573a5b5d87" providerId="ADAL" clId="{B86B5C35-9085-451D-A8D4-12EAAF4AB712}" dt="2025-08-06T17:22:19.986" v="150" actId="1035"/>
          <ac:graphicFrameMkLst>
            <pc:docMk/>
            <pc:sldMk cId="1476011704" sldId="2146846695"/>
            <ac:graphicFrameMk id="22" creationId="{DECE4D0C-AE73-E7AD-A3AA-F5DFB77DDAD3}"/>
          </ac:graphicFrameMkLst>
        </pc:graphicFrameChg>
        <pc:graphicFrameChg chg="mod modGraphic">
          <ac:chgData name="Lindahl, Jesper" userId="e4ef0151-2101-4262-9fbd-8d573a5b5d87" providerId="ADAL" clId="{B86B5C35-9085-451D-A8D4-12EAAF4AB712}" dt="2025-08-06T17:24:04.711" v="207" actId="14734"/>
          <ac:graphicFrameMkLst>
            <pc:docMk/>
            <pc:sldMk cId="1476011704" sldId="2146846695"/>
            <ac:graphicFrameMk id="24" creationId="{4CF32028-C8C8-8649-99B5-E1B5B57E0F25}"/>
          </ac:graphicFrameMkLst>
        </pc:graphicFrameChg>
      </pc:sldChg>
      <pc:sldChg chg="new del">
        <pc:chgData name="Lindahl, Jesper" userId="e4ef0151-2101-4262-9fbd-8d573a5b5d87" providerId="ADAL" clId="{B86B5C35-9085-451D-A8D4-12EAAF4AB712}" dt="2025-08-08T12:53:35.466" v="467" actId="47"/>
        <pc:sldMkLst>
          <pc:docMk/>
          <pc:sldMk cId="966950928" sldId="2146846699"/>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61558547"/>
      </p:ext>
    </p:extLst>
  </p:cSld>
  <p:clrMap bg1="lt1" tx1="dk1" bg2="lt2" tx2="dk2" accent1="accent1" accent2="accent2" accent3="accent3" accent4="accent4" accent5="accent5" accent6="accent6" hlink="hlink" folHlink="folHlink"/>
  <p:notesStyle>
    <a:lvl1pPr marL="0" algn="l" defTabSz="415778" rtl="0" eaLnBrk="1" latinLnBrk="0" hangingPunct="1">
      <a:defRPr sz="546" kern="1200">
        <a:solidFill>
          <a:schemeClr val="tx1"/>
        </a:solidFill>
        <a:latin typeface="+mn-lt"/>
        <a:ea typeface="+mn-ea"/>
        <a:cs typeface="+mn-cs"/>
      </a:defRPr>
    </a:lvl1pPr>
    <a:lvl2pPr marL="207889" algn="l" defTabSz="415778" rtl="0" eaLnBrk="1" latinLnBrk="0" hangingPunct="1">
      <a:defRPr sz="546" kern="1200">
        <a:solidFill>
          <a:schemeClr val="tx1"/>
        </a:solidFill>
        <a:latin typeface="+mn-lt"/>
        <a:ea typeface="+mn-ea"/>
        <a:cs typeface="+mn-cs"/>
      </a:defRPr>
    </a:lvl2pPr>
    <a:lvl3pPr marL="415778" algn="l" defTabSz="415778" rtl="0" eaLnBrk="1" latinLnBrk="0" hangingPunct="1">
      <a:defRPr sz="546" kern="1200">
        <a:solidFill>
          <a:schemeClr val="tx1"/>
        </a:solidFill>
        <a:latin typeface="+mn-lt"/>
        <a:ea typeface="+mn-ea"/>
        <a:cs typeface="+mn-cs"/>
      </a:defRPr>
    </a:lvl3pPr>
    <a:lvl4pPr marL="623667" algn="l" defTabSz="415778" rtl="0" eaLnBrk="1" latinLnBrk="0" hangingPunct="1">
      <a:defRPr sz="546" kern="1200">
        <a:solidFill>
          <a:schemeClr val="tx1"/>
        </a:solidFill>
        <a:latin typeface="+mn-lt"/>
        <a:ea typeface="+mn-ea"/>
        <a:cs typeface="+mn-cs"/>
      </a:defRPr>
    </a:lvl4pPr>
    <a:lvl5pPr marL="831555" algn="l" defTabSz="415778" rtl="0" eaLnBrk="1" latinLnBrk="0" hangingPunct="1">
      <a:defRPr sz="546" kern="1200">
        <a:solidFill>
          <a:schemeClr val="tx1"/>
        </a:solidFill>
        <a:latin typeface="+mn-lt"/>
        <a:ea typeface="+mn-ea"/>
        <a:cs typeface="+mn-cs"/>
      </a:defRPr>
    </a:lvl5pPr>
    <a:lvl6pPr marL="1039444" algn="l" defTabSz="415778" rtl="0" eaLnBrk="1" latinLnBrk="0" hangingPunct="1">
      <a:defRPr sz="546" kern="1200">
        <a:solidFill>
          <a:schemeClr val="tx1"/>
        </a:solidFill>
        <a:latin typeface="+mn-lt"/>
        <a:ea typeface="+mn-ea"/>
        <a:cs typeface="+mn-cs"/>
      </a:defRPr>
    </a:lvl6pPr>
    <a:lvl7pPr marL="1247333" algn="l" defTabSz="415778" rtl="0" eaLnBrk="1" latinLnBrk="0" hangingPunct="1">
      <a:defRPr sz="546" kern="1200">
        <a:solidFill>
          <a:schemeClr val="tx1"/>
        </a:solidFill>
        <a:latin typeface="+mn-lt"/>
        <a:ea typeface="+mn-ea"/>
        <a:cs typeface="+mn-cs"/>
      </a:defRPr>
    </a:lvl7pPr>
    <a:lvl8pPr marL="1455222" algn="l" defTabSz="415778" rtl="0" eaLnBrk="1" latinLnBrk="0" hangingPunct="1">
      <a:defRPr sz="546" kern="1200">
        <a:solidFill>
          <a:schemeClr val="tx1"/>
        </a:solidFill>
        <a:latin typeface="+mn-lt"/>
        <a:ea typeface="+mn-ea"/>
        <a:cs typeface="+mn-cs"/>
      </a:defRPr>
    </a:lvl8pPr>
    <a:lvl9pPr marL="1663111" algn="l" defTabSz="415778" rtl="0" eaLnBrk="1" latinLnBrk="0" hangingPunct="1">
      <a:defRPr sz="546"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081D47-2637-2C7D-99FF-25CEB1FACE83}"/>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A14B411F-0092-F1D8-6623-2A4B27A73501}"/>
              </a:ext>
            </a:extLst>
          </p:cNvPr>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Pladsholder til noter 2">
            <a:extLst>
              <a:ext uri="{FF2B5EF4-FFF2-40B4-BE49-F238E27FC236}">
                <a16:creationId xmlns:a16="http://schemas.microsoft.com/office/drawing/2014/main" id="{FE4F5E48-0EB8-32E4-20B6-AB1DF8AB4E0A}"/>
              </a:ext>
            </a:extLst>
          </p:cNvPr>
          <p:cNvSpPr>
            <a:spLocks noGrp="1"/>
          </p:cNvSpPr>
          <p:nvPr>
            <p:ph type="body" idx="1"/>
          </p:nvPr>
        </p:nvSpPr>
        <p:spPr>
          <a:xfrm>
            <a:off x="930616" y="3379959"/>
            <a:ext cx="7447868" cy="2765623"/>
          </a:xfrm>
          <a:prstGeom prst="rect">
            <a:avLst/>
          </a:prstGeom>
        </p:spPr>
        <p:txBody>
          <a:bodyPr lIns="42437" tIns="21219" rIns="42437" bIns="21219"/>
          <a:lstStyle/>
          <a:p>
            <a:endParaRPr lang="da-DK" sz="400" dirty="0"/>
          </a:p>
        </p:txBody>
      </p:sp>
    </p:spTree>
    <p:extLst>
      <p:ext uri="{BB962C8B-B14F-4D97-AF65-F5344CB8AC3E}">
        <p14:creationId xmlns:p14="http://schemas.microsoft.com/office/powerpoint/2010/main" val="11939861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Notes Placeholder 2"/>
          <p:cNvSpPr>
            <a:spLocks noGrp="1"/>
          </p:cNvSpPr>
          <p:nvPr>
            <p:ph type="body" idx="1"/>
          </p:nvPr>
        </p:nvSpPr>
        <p:spPr>
          <a:xfrm>
            <a:off x="930275" y="3379788"/>
            <a:ext cx="7448550" cy="2765425"/>
          </a:xfrm>
          <a:prstGeom prst="rect">
            <a:avLst/>
          </a:prstGeom>
        </p:spPr>
        <p:txBody>
          <a:bodyPr/>
          <a:lstStyle/>
          <a:p>
            <a:endParaRPr lang="en-DK" dirty="0"/>
          </a:p>
        </p:txBody>
      </p:sp>
    </p:spTree>
    <p:extLst>
      <p:ext uri="{BB962C8B-B14F-4D97-AF65-F5344CB8AC3E}">
        <p14:creationId xmlns:p14="http://schemas.microsoft.com/office/powerpoint/2010/main" val="13816141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Notes Placeholder 2"/>
          <p:cNvSpPr>
            <a:spLocks noGrp="1"/>
          </p:cNvSpPr>
          <p:nvPr>
            <p:ph type="body" idx="1"/>
          </p:nvPr>
        </p:nvSpPr>
        <p:spPr>
          <a:xfrm>
            <a:off x="930275" y="3379788"/>
            <a:ext cx="7448550" cy="2765425"/>
          </a:xfrm>
          <a:prstGeom prst="rect">
            <a:avLst/>
          </a:prstGeom>
        </p:spPr>
        <p:txBody>
          <a:bodyPr/>
          <a:lstStyle/>
          <a:p>
            <a:endParaRPr lang="da-DK" sz="500" dirty="0">
              <a:ea typeface="Calibri"/>
              <a:cs typeface="Calibri"/>
            </a:endParaRPr>
          </a:p>
        </p:txBody>
      </p:sp>
    </p:spTree>
    <p:extLst>
      <p:ext uri="{BB962C8B-B14F-4D97-AF65-F5344CB8AC3E}">
        <p14:creationId xmlns:p14="http://schemas.microsoft.com/office/powerpoint/2010/main" val="11040539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Pladsholder til noter 2"/>
          <p:cNvSpPr>
            <a:spLocks noGrp="1"/>
          </p:cNvSpPr>
          <p:nvPr>
            <p:ph type="body" idx="1"/>
          </p:nvPr>
        </p:nvSpPr>
        <p:spPr>
          <a:xfrm>
            <a:off x="930275" y="3379788"/>
            <a:ext cx="7448550" cy="2765425"/>
          </a:xfrm>
          <a:prstGeom prst="rect">
            <a:avLst/>
          </a:prstGeom>
        </p:spPr>
        <p:txBody>
          <a:bodyPr/>
          <a:lstStyle/>
          <a:p>
            <a:pPr marL="0" marR="0" lvl="0" indent="0" algn="l" defTabSz="415778" rtl="0" eaLnBrk="1" fontAlgn="auto" latinLnBrk="0" hangingPunct="1">
              <a:lnSpc>
                <a:spcPct val="100000"/>
              </a:lnSpc>
              <a:spcBef>
                <a:spcPts val="0"/>
              </a:spcBef>
              <a:spcAft>
                <a:spcPts val="0"/>
              </a:spcAft>
              <a:buClrTx/>
              <a:buSzTx/>
              <a:buFontTx/>
              <a:buNone/>
              <a:tabLst/>
              <a:defRPr/>
            </a:pPr>
            <a:r>
              <a:rPr lang="en-US" dirty="0"/>
              <a:t>ICD‑10 (WHO) online-browser – ICD‑10 Version 2019 (</a:t>
            </a:r>
            <a:r>
              <a:rPr lang="en-US" dirty="0" err="1"/>
              <a:t>engelsk</a:t>
            </a:r>
            <a:r>
              <a:rPr lang="en-US" dirty="0"/>
              <a:t>)</a:t>
            </a:r>
          </a:p>
          <a:p>
            <a:pPr marL="0" marR="0" lvl="0" indent="0" algn="l" defTabSz="415778" rtl="0" eaLnBrk="1" fontAlgn="auto" latinLnBrk="0" hangingPunct="1">
              <a:lnSpc>
                <a:spcPct val="100000"/>
              </a:lnSpc>
              <a:spcBef>
                <a:spcPts val="0"/>
              </a:spcBef>
              <a:spcAft>
                <a:spcPts val="0"/>
              </a:spcAft>
              <a:buClrTx/>
              <a:buSzTx/>
              <a:buFontTx/>
              <a:buNone/>
              <a:tabLst/>
              <a:defRPr/>
            </a:pPr>
            <a:endParaRPr lang="da-DK" dirty="0"/>
          </a:p>
        </p:txBody>
      </p:sp>
    </p:spTree>
    <p:extLst>
      <p:ext uri="{BB962C8B-B14F-4D97-AF65-F5344CB8AC3E}">
        <p14:creationId xmlns:p14="http://schemas.microsoft.com/office/powerpoint/2010/main" val="42137621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FA77E7-F06E-F976-6E9D-C29EA92890AE}"/>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38CFF103-5B0D-E968-E45C-EAB190E115CA}"/>
              </a:ext>
            </a:extLst>
          </p:cNvPr>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Pladsholder til noter 2">
            <a:extLst>
              <a:ext uri="{FF2B5EF4-FFF2-40B4-BE49-F238E27FC236}">
                <a16:creationId xmlns:a16="http://schemas.microsoft.com/office/drawing/2014/main" id="{DE93C4B8-B134-5996-8295-23EE4AFF9447}"/>
              </a:ext>
            </a:extLst>
          </p:cNvPr>
          <p:cNvSpPr>
            <a:spLocks noGrp="1"/>
          </p:cNvSpPr>
          <p:nvPr>
            <p:ph type="body" idx="1"/>
          </p:nvPr>
        </p:nvSpPr>
        <p:spPr>
          <a:xfrm>
            <a:off x="930275" y="3379788"/>
            <a:ext cx="7448550" cy="2765425"/>
          </a:xfrm>
          <a:prstGeom prst="rect">
            <a:avLst/>
          </a:prstGeom>
        </p:spPr>
        <p:txBody>
          <a:bodyPr/>
          <a:lstStyle/>
          <a:p>
            <a:pPr>
              <a:buNone/>
            </a:pPr>
            <a:r>
              <a:rPr lang="en-US" b="1" dirty="0"/>
              <a:t>Opmærksomhedsproblemer:</a:t>
            </a:r>
            <a:r>
              <a:rPr lang="en-US" dirty="0"/>
              <a:t> Faraone et al., </a:t>
            </a:r>
            <a:r>
              <a:rPr lang="en-US" dirty="0" err="1"/>
              <a:t>Neurosci</a:t>
            </a:r>
            <a:r>
              <a:rPr lang="en-US" dirty="0"/>
              <a:t> </a:t>
            </a:r>
            <a:r>
              <a:rPr lang="en-US" dirty="0" err="1"/>
              <a:t>Biobehav</a:t>
            </a:r>
            <a:r>
              <a:rPr lang="en-US" dirty="0"/>
              <a:t> Rev. 2015;56:165-183.</a:t>
            </a:r>
          </a:p>
          <a:p>
            <a:pPr>
              <a:buNone/>
            </a:pPr>
            <a:r>
              <a:rPr lang="en-US" b="1" dirty="0" err="1"/>
              <a:t>Hyperaktivitet</a:t>
            </a:r>
            <a:r>
              <a:rPr lang="en-US" b="1" dirty="0"/>
              <a:t>:</a:t>
            </a:r>
            <a:r>
              <a:rPr lang="en-US" dirty="0"/>
              <a:t> Rubia S., Biol Psychiatry </a:t>
            </a:r>
            <a:r>
              <a:rPr lang="en-US" dirty="0" err="1"/>
              <a:t>Cogn</a:t>
            </a:r>
            <a:r>
              <a:rPr lang="en-US" dirty="0"/>
              <a:t> </a:t>
            </a:r>
            <a:r>
              <a:rPr lang="en-US" dirty="0" err="1"/>
              <a:t>Neurosci</a:t>
            </a:r>
            <a:r>
              <a:rPr lang="en-US" dirty="0"/>
              <a:t> Neuroimaging. 2018;3(9):709-716.</a:t>
            </a:r>
          </a:p>
          <a:p>
            <a:pPr>
              <a:buNone/>
            </a:pPr>
            <a:r>
              <a:rPr lang="en-US" b="1" dirty="0" err="1"/>
              <a:t>Impulsivitet</a:t>
            </a:r>
            <a:r>
              <a:rPr lang="en-US" b="1" dirty="0"/>
              <a:t>:</a:t>
            </a:r>
            <a:r>
              <a:rPr lang="en-US" dirty="0"/>
              <a:t> Barkley RA., Attention-Deficit Hyperactivity Disorder: A Handbook for Diagnosis and Treatment. 1997.</a:t>
            </a:r>
          </a:p>
          <a:p>
            <a:pPr>
              <a:buNone/>
            </a:pPr>
            <a:r>
              <a:rPr lang="en-US" b="1" dirty="0" err="1"/>
              <a:t>Distræthed</a:t>
            </a:r>
            <a:r>
              <a:rPr lang="en-US" b="1" dirty="0"/>
              <a:t> </a:t>
            </a:r>
            <a:r>
              <a:rPr lang="en-US" b="1" dirty="0" err="1"/>
              <a:t>og</a:t>
            </a:r>
            <a:r>
              <a:rPr lang="en-US" b="1" dirty="0"/>
              <a:t> </a:t>
            </a:r>
            <a:r>
              <a:rPr lang="en-US" b="1" dirty="0" err="1"/>
              <a:t>dagdrømmeri</a:t>
            </a:r>
            <a:r>
              <a:rPr lang="en-US" b="1" dirty="0"/>
              <a:t>:</a:t>
            </a:r>
            <a:r>
              <a:rPr lang="en-US" dirty="0"/>
              <a:t> Becker SP, et al., J </a:t>
            </a:r>
            <a:r>
              <a:rPr lang="en-US" dirty="0" err="1"/>
              <a:t>Abnorm</a:t>
            </a:r>
            <a:r>
              <a:rPr lang="en-US" dirty="0"/>
              <a:t> Child Psychol. 2016;44(8):1559-1574.</a:t>
            </a:r>
          </a:p>
          <a:p>
            <a:pPr>
              <a:buNone/>
            </a:pPr>
            <a:r>
              <a:rPr lang="en-US" b="1" dirty="0" err="1"/>
              <a:t>Svært</a:t>
            </a:r>
            <a:r>
              <a:rPr lang="en-US" b="1" dirty="0"/>
              <a:t> </a:t>
            </a:r>
            <a:r>
              <a:rPr lang="en-US" b="1" dirty="0" err="1"/>
              <a:t>ved</a:t>
            </a:r>
            <a:r>
              <a:rPr lang="en-US" b="1" dirty="0"/>
              <a:t> at </a:t>
            </a:r>
            <a:r>
              <a:rPr lang="en-US" b="1" dirty="0" err="1"/>
              <a:t>følge</a:t>
            </a:r>
            <a:r>
              <a:rPr lang="en-US" b="1" dirty="0"/>
              <a:t> </a:t>
            </a:r>
            <a:r>
              <a:rPr lang="en-US" b="1" dirty="0" err="1"/>
              <a:t>instruktioner</a:t>
            </a:r>
            <a:r>
              <a:rPr lang="en-US" b="1" dirty="0"/>
              <a:t> </a:t>
            </a:r>
            <a:r>
              <a:rPr lang="en-US" b="1" dirty="0" err="1"/>
              <a:t>og</a:t>
            </a:r>
            <a:r>
              <a:rPr lang="en-US" b="1" dirty="0"/>
              <a:t> </a:t>
            </a:r>
            <a:r>
              <a:rPr lang="en-US" b="1" dirty="0" err="1"/>
              <a:t>arbejdshukommelse</a:t>
            </a:r>
            <a:r>
              <a:rPr lang="en-US" b="1" dirty="0"/>
              <a:t>:</a:t>
            </a:r>
            <a:r>
              <a:rPr lang="en-US" dirty="0"/>
              <a:t> Martinussen R, et al., J Am </a:t>
            </a:r>
            <a:r>
              <a:rPr lang="en-US" dirty="0" err="1"/>
              <a:t>Acad</a:t>
            </a:r>
            <a:r>
              <a:rPr lang="en-US" dirty="0"/>
              <a:t> Child </a:t>
            </a:r>
            <a:r>
              <a:rPr lang="en-US" dirty="0" err="1"/>
              <a:t>Adolesc</a:t>
            </a:r>
            <a:r>
              <a:rPr lang="en-US" dirty="0"/>
              <a:t> Psychiatry. 2005;44(4):377-384.</a:t>
            </a:r>
          </a:p>
          <a:p>
            <a:pPr>
              <a:buNone/>
            </a:pPr>
            <a:r>
              <a:rPr lang="en-US" b="1" dirty="0" err="1"/>
              <a:t>Sidde</a:t>
            </a:r>
            <a:r>
              <a:rPr lang="en-US" b="1" dirty="0"/>
              <a:t> </a:t>
            </a:r>
            <a:r>
              <a:rPr lang="en-US" b="1" dirty="0" err="1"/>
              <a:t>stille</a:t>
            </a:r>
            <a:r>
              <a:rPr lang="en-US" b="1" dirty="0"/>
              <a:t> / </a:t>
            </a:r>
            <a:r>
              <a:rPr lang="en-US" b="1" dirty="0" err="1"/>
              <a:t>motorisk</a:t>
            </a:r>
            <a:r>
              <a:rPr lang="en-US" b="1" dirty="0"/>
              <a:t> </a:t>
            </a:r>
            <a:r>
              <a:rPr lang="en-US" b="1" dirty="0" err="1"/>
              <a:t>uro</a:t>
            </a:r>
            <a:r>
              <a:rPr lang="en-US" b="1" dirty="0"/>
              <a:t>:</a:t>
            </a:r>
            <a:r>
              <a:rPr lang="en-US" dirty="0"/>
              <a:t> </a:t>
            </a:r>
            <a:r>
              <a:rPr lang="en-US" dirty="0" err="1"/>
              <a:t>Zentall</a:t>
            </a:r>
            <a:r>
              <a:rPr lang="en-US" dirty="0"/>
              <a:t> SS., J Learn </a:t>
            </a:r>
            <a:r>
              <a:rPr lang="en-US" dirty="0" err="1"/>
              <a:t>Disabil</a:t>
            </a:r>
            <a:r>
              <a:rPr lang="en-US" dirty="0"/>
              <a:t>. 2006;39(2):103-112.</a:t>
            </a:r>
          </a:p>
          <a:p>
            <a:pPr>
              <a:buNone/>
            </a:pPr>
            <a:r>
              <a:rPr lang="en-US" b="1" dirty="0" err="1"/>
              <a:t>Problemer</a:t>
            </a:r>
            <a:r>
              <a:rPr lang="en-US" b="1" dirty="0"/>
              <a:t> med </a:t>
            </a:r>
            <a:r>
              <a:rPr lang="en-US" b="1" dirty="0" err="1"/>
              <a:t>tidsstyring</a:t>
            </a:r>
            <a:r>
              <a:rPr lang="en-US" b="1" dirty="0"/>
              <a:t>:</a:t>
            </a:r>
            <a:r>
              <a:rPr lang="en-US" dirty="0"/>
              <a:t> Toplak ME, et al., Neuropsychology. 2005;19(3):353-361.</a:t>
            </a:r>
          </a:p>
          <a:p>
            <a:pPr>
              <a:buNone/>
            </a:pPr>
            <a:r>
              <a:rPr lang="en-US" b="1" dirty="0"/>
              <a:t>Taler </a:t>
            </a:r>
            <a:r>
              <a:rPr lang="en-US" b="1" dirty="0" err="1"/>
              <a:t>meget</a:t>
            </a:r>
            <a:r>
              <a:rPr lang="en-US" b="1" dirty="0"/>
              <a:t>:</a:t>
            </a:r>
            <a:r>
              <a:rPr lang="en-US" dirty="0"/>
              <a:t> APA DSM-5, 2013.</a:t>
            </a:r>
          </a:p>
          <a:p>
            <a:pPr>
              <a:buNone/>
            </a:pPr>
            <a:r>
              <a:rPr lang="en-US" b="1" dirty="0" err="1"/>
              <a:t>Rastløshed</a:t>
            </a:r>
            <a:r>
              <a:rPr lang="en-US" b="1" dirty="0"/>
              <a:t> </a:t>
            </a:r>
            <a:r>
              <a:rPr lang="en-US" b="1" dirty="0" err="1"/>
              <a:t>og</a:t>
            </a:r>
            <a:r>
              <a:rPr lang="en-US" b="1" dirty="0"/>
              <a:t> </a:t>
            </a:r>
            <a:r>
              <a:rPr lang="en-US" b="1" dirty="0" err="1"/>
              <a:t>utålmodighed</a:t>
            </a:r>
            <a:r>
              <a:rPr lang="en-US" b="1" dirty="0"/>
              <a:t>:</a:t>
            </a:r>
            <a:r>
              <a:rPr lang="en-US" dirty="0"/>
              <a:t> Shaw P, et al., Biol Psychiatry. 2014;75(8):615-622.</a:t>
            </a:r>
          </a:p>
          <a:p>
            <a:r>
              <a:rPr lang="en-US" b="1" dirty="0" err="1"/>
              <a:t>Glemmer</a:t>
            </a:r>
            <a:r>
              <a:rPr lang="en-US" b="1" dirty="0"/>
              <a:t> ting </a:t>
            </a:r>
            <a:r>
              <a:rPr lang="en-US" b="1" dirty="0" err="1"/>
              <a:t>og</a:t>
            </a:r>
            <a:r>
              <a:rPr lang="en-US" b="1" dirty="0"/>
              <a:t> </a:t>
            </a:r>
            <a:r>
              <a:rPr lang="en-US" b="1" dirty="0" err="1"/>
              <a:t>organisatoriske</a:t>
            </a:r>
            <a:r>
              <a:rPr lang="en-US" b="1" dirty="0"/>
              <a:t> </a:t>
            </a:r>
            <a:r>
              <a:rPr lang="en-US" b="1" dirty="0" err="1"/>
              <a:t>vanskeligheder</a:t>
            </a:r>
            <a:r>
              <a:rPr lang="en-US" b="1" dirty="0"/>
              <a:t>:</a:t>
            </a:r>
            <a:r>
              <a:rPr lang="en-US" dirty="0"/>
              <a:t> Willcutt EG, et al., Psychol Bull. 2005;131(4):571-589.</a:t>
            </a:r>
          </a:p>
          <a:p>
            <a:endParaRPr lang="da-DK" dirty="0"/>
          </a:p>
        </p:txBody>
      </p:sp>
    </p:spTree>
    <p:extLst>
      <p:ext uri="{BB962C8B-B14F-4D97-AF65-F5344CB8AC3E}">
        <p14:creationId xmlns:p14="http://schemas.microsoft.com/office/powerpoint/2010/main" val="36625945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D5E1E2-66CD-F7BC-8421-2158E70B0C31}"/>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BAC8D8B5-5F6C-C02B-43B8-4224A0D24345}"/>
              </a:ext>
            </a:extLst>
          </p:cNvPr>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Pladsholder til noter 2">
            <a:extLst>
              <a:ext uri="{FF2B5EF4-FFF2-40B4-BE49-F238E27FC236}">
                <a16:creationId xmlns:a16="http://schemas.microsoft.com/office/drawing/2014/main" id="{5BE07E54-A7C2-A61C-A7E7-88561C217C25}"/>
              </a:ext>
            </a:extLst>
          </p:cNvPr>
          <p:cNvSpPr>
            <a:spLocks noGrp="1"/>
          </p:cNvSpPr>
          <p:nvPr>
            <p:ph type="body" idx="1"/>
          </p:nvPr>
        </p:nvSpPr>
        <p:spPr>
          <a:xfrm>
            <a:off x="930275" y="3379788"/>
            <a:ext cx="7448550" cy="2765425"/>
          </a:xfrm>
          <a:prstGeom prst="rect">
            <a:avLst/>
          </a:prstGeom>
        </p:spPr>
        <p:txBody>
          <a:bodyPr/>
          <a:lstStyle/>
          <a:p>
            <a:endParaRPr lang="da-DK" dirty="0"/>
          </a:p>
        </p:txBody>
      </p:sp>
    </p:spTree>
    <p:extLst>
      <p:ext uri="{BB962C8B-B14F-4D97-AF65-F5344CB8AC3E}">
        <p14:creationId xmlns:p14="http://schemas.microsoft.com/office/powerpoint/2010/main" val="22068034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C9DB6D-CA75-BCF1-EC75-67DA740C88CB}"/>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B2CFEEBD-3A84-E6CF-86D3-19F1A1413876}"/>
              </a:ext>
            </a:extLst>
          </p:cNvPr>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Pladsholder til noter 2">
            <a:extLst>
              <a:ext uri="{FF2B5EF4-FFF2-40B4-BE49-F238E27FC236}">
                <a16:creationId xmlns:a16="http://schemas.microsoft.com/office/drawing/2014/main" id="{7FA80EDD-CC9A-201A-FFBB-8ED67BA0400D}"/>
              </a:ext>
            </a:extLst>
          </p:cNvPr>
          <p:cNvSpPr>
            <a:spLocks noGrp="1"/>
          </p:cNvSpPr>
          <p:nvPr>
            <p:ph type="body" idx="1"/>
          </p:nvPr>
        </p:nvSpPr>
        <p:spPr>
          <a:xfrm>
            <a:off x="930275" y="3379788"/>
            <a:ext cx="7448550" cy="2765425"/>
          </a:xfrm>
          <a:prstGeom prst="rect">
            <a:avLst/>
          </a:prstGeom>
        </p:spPr>
        <p:txBody>
          <a:bodyPr/>
          <a:lstStyle/>
          <a:p>
            <a:endParaRPr lang="da-DK" dirty="0"/>
          </a:p>
        </p:txBody>
      </p:sp>
    </p:spTree>
    <p:extLst>
      <p:ext uri="{BB962C8B-B14F-4D97-AF65-F5344CB8AC3E}">
        <p14:creationId xmlns:p14="http://schemas.microsoft.com/office/powerpoint/2010/main" val="29899184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Notes Placeholder 2"/>
          <p:cNvSpPr>
            <a:spLocks noGrp="1"/>
          </p:cNvSpPr>
          <p:nvPr>
            <p:ph type="body" idx="1"/>
          </p:nvPr>
        </p:nvSpPr>
        <p:spPr>
          <a:xfrm>
            <a:off x="930275" y="3379788"/>
            <a:ext cx="7448550" cy="2765425"/>
          </a:xfrm>
          <a:prstGeom prst="rect">
            <a:avLst/>
          </a:prstGeom>
        </p:spPr>
        <p:txBody>
          <a:bodyPr/>
          <a:lstStyle/>
          <a:p>
            <a:endParaRPr lang="en-DK" dirty="0"/>
          </a:p>
        </p:txBody>
      </p:sp>
    </p:spTree>
    <p:extLst>
      <p:ext uri="{BB962C8B-B14F-4D97-AF65-F5344CB8AC3E}">
        <p14:creationId xmlns:p14="http://schemas.microsoft.com/office/powerpoint/2010/main" val="26281904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Notes Placeholder 2"/>
          <p:cNvSpPr>
            <a:spLocks noGrp="1"/>
          </p:cNvSpPr>
          <p:nvPr>
            <p:ph type="body" idx="1"/>
          </p:nvPr>
        </p:nvSpPr>
        <p:spPr>
          <a:xfrm>
            <a:off x="930275" y="3379788"/>
            <a:ext cx="7448550" cy="2765425"/>
          </a:xfrm>
          <a:prstGeom prst="rect">
            <a:avLst/>
          </a:prstGeom>
        </p:spPr>
        <p:txBody>
          <a:bodyPr/>
          <a:lstStyle/>
          <a:p>
            <a:endParaRPr lang="en-DK" dirty="0"/>
          </a:p>
        </p:txBody>
      </p:sp>
    </p:spTree>
    <p:extLst>
      <p:ext uri="{BB962C8B-B14F-4D97-AF65-F5344CB8AC3E}">
        <p14:creationId xmlns:p14="http://schemas.microsoft.com/office/powerpoint/2010/main" val="31658220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Notes Placeholder 2"/>
          <p:cNvSpPr>
            <a:spLocks noGrp="1"/>
          </p:cNvSpPr>
          <p:nvPr>
            <p:ph type="body" idx="1"/>
          </p:nvPr>
        </p:nvSpPr>
        <p:spPr>
          <a:xfrm>
            <a:off x="930275" y="3379788"/>
            <a:ext cx="7448550" cy="2765425"/>
          </a:xfrm>
          <a:prstGeom prst="rect">
            <a:avLst/>
          </a:prstGeom>
        </p:spPr>
        <p:txBody>
          <a:bodyPr/>
          <a:lstStyle/>
          <a:p>
            <a:endParaRPr lang="en-DK" dirty="0"/>
          </a:p>
        </p:txBody>
      </p:sp>
    </p:spTree>
    <p:extLst>
      <p:ext uri="{BB962C8B-B14F-4D97-AF65-F5344CB8AC3E}">
        <p14:creationId xmlns:p14="http://schemas.microsoft.com/office/powerpoint/2010/main" val="32970687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Notes Placeholder 2"/>
          <p:cNvSpPr>
            <a:spLocks noGrp="1"/>
          </p:cNvSpPr>
          <p:nvPr>
            <p:ph type="body" idx="1"/>
          </p:nvPr>
        </p:nvSpPr>
        <p:spPr>
          <a:xfrm>
            <a:off x="930275" y="3379788"/>
            <a:ext cx="7448550" cy="2765425"/>
          </a:xfrm>
          <a:prstGeom prst="rect">
            <a:avLst/>
          </a:prstGeom>
        </p:spPr>
        <p:txBody>
          <a:bodyPr/>
          <a:lstStyle/>
          <a:p>
            <a:endParaRPr lang="en-DK" dirty="0"/>
          </a:p>
        </p:txBody>
      </p:sp>
    </p:spTree>
    <p:extLst>
      <p:ext uri="{BB962C8B-B14F-4D97-AF65-F5344CB8AC3E}">
        <p14:creationId xmlns:p14="http://schemas.microsoft.com/office/powerpoint/2010/main" val="30602107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Notes Placeholder 2"/>
          <p:cNvSpPr>
            <a:spLocks noGrp="1"/>
          </p:cNvSpPr>
          <p:nvPr>
            <p:ph type="body" idx="1"/>
          </p:nvPr>
        </p:nvSpPr>
        <p:spPr>
          <a:xfrm>
            <a:off x="930275" y="3379788"/>
            <a:ext cx="7448550" cy="2765425"/>
          </a:xfrm>
          <a:prstGeom prst="rect">
            <a:avLst/>
          </a:prstGeom>
        </p:spPr>
        <p:txBody>
          <a:bodyPr/>
          <a:lstStyle/>
          <a:p>
            <a:endParaRPr lang="en-DK" dirty="0"/>
          </a:p>
        </p:txBody>
      </p:sp>
    </p:spTree>
    <p:extLst>
      <p:ext uri="{BB962C8B-B14F-4D97-AF65-F5344CB8AC3E}">
        <p14:creationId xmlns:p14="http://schemas.microsoft.com/office/powerpoint/2010/main" val="39204509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Notes Placeholder 2"/>
          <p:cNvSpPr>
            <a:spLocks noGrp="1"/>
          </p:cNvSpPr>
          <p:nvPr>
            <p:ph type="body" idx="1"/>
          </p:nvPr>
        </p:nvSpPr>
        <p:spPr>
          <a:xfrm>
            <a:off x="930275" y="3379788"/>
            <a:ext cx="7448550" cy="2765425"/>
          </a:xfrm>
          <a:prstGeom prst="rect">
            <a:avLst/>
          </a:prstGeom>
        </p:spPr>
        <p:txBody>
          <a:bodyPr/>
          <a:lstStyle/>
          <a:p>
            <a:endParaRPr lang="en-DK" dirty="0"/>
          </a:p>
        </p:txBody>
      </p:sp>
    </p:spTree>
    <p:extLst>
      <p:ext uri="{BB962C8B-B14F-4D97-AF65-F5344CB8AC3E}">
        <p14:creationId xmlns:p14="http://schemas.microsoft.com/office/powerpoint/2010/main" val="5311784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Notes Placeholder 2"/>
          <p:cNvSpPr>
            <a:spLocks noGrp="1"/>
          </p:cNvSpPr>
          <p:nvPr>
            <p:ph type="body" idx="1"/>
          </p:nvPr>
        </p:nvSpPr>
        <p:spPr>
          <a:xfrm>
            <a:off x="930275" y="3379788"/>
            <a:ext cx="7448550" cy="2765425"/>
          </a:xfrm>
          <a:prstGeom prst="rect">
            <a:avLst/>
          </a:prstGeom>
        </p:spPr>
        <p:txBody>
          <a:bodyPr/>
          <a:lstStyle/>
          <a:p>
            <a:endParaRPr lang="en-DK" dirty="0"/>
          </a:p>
        </p:txBody>
      </p:sp>
    </p:spTree>
    <p:extLst>
      <p:ext uri="{BB962C8B-B14F-4D97-AF65-F5344CB8AC3E}">
        <p14:creationId xmlns:p14="http://schemas.microsoft.com/office/powerpoint/2010/main" val="11557048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Notes Placeholder 2"/>
          <p:cNvSpPr>
            <a:spLocks noGrp="1"/>
          </p:cNvSpPr>
          <p:nvPr>
            <p:ph type="body" idx="1"/>
          </p:nvPr>
        </p:nvSpPr>
        <p:spPr>
          <a:xfrm>
            <a:off x="930275" y="3379788"/>
            <a:ext cx="7448550" cy="2765425"/>
          </a:xfrm>
          <a:prstGeom prst="rect">
            <a:avLst/>
          </a:prstGeom>
        </p:spPr>
        <p:txBody>
          <a:bodyPr/>
          <a:lstStyle/>
          <a:p>
            <a:endParaRPr lang="en-DK" dirty="0"/>
          </a:p>
        </p:txBody>
      </p:sp>
    </p:spTree>
    <p:extLst>
      <p:ext uri="{BB962C8B-B14F-4D97-AF65-F5344CB8AC3E}">
        <p14:creationId xmlns:p14="http://schemas.microsoft.com/office/powerpoint/2010/main" val="14164461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9F81B4-58BE-E92E-ECC4-E9842A1B1784}"/>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D88ED186-1E0B-B002-9D34-26E07F30E516}"/>
              </a:ext>
            </a:extLst>
          </p:cNvPr>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Pladsholder til noter 2">
            <a:extLst>
              <a:ext uri="{FF2B5EF4-FFF2-40B4-BE49-F238E27FC236}">
                <a16:creationId xmlns:a16="http://schemas.microsoft.com/office/drawing/2014/main" id="{C5A439DE-F255-236A-A8E4-1CF35B32CF61}"/>
              </a:ext>
            </a:extLst>
          </p:cNvPr>
          <p:cNvSpPr>
            <a:spLocks noGrp="1"/>
          </p:cNvSpPr>
          <p:nvPr>
            <p:ph type="body" idx="1"/>
          </p:nvPr>
        </p:nvSpPr>
        <p:spPr>
          <a:xfrm>
            <a:off x="930275" y="3379788"/>
            <a:ext cx="7448550" cy="2765425"/>
          </a:xfrm>
          <a:prstGeom prst="rect">
            <a:avLst/>
          </a:prstGeom>
        </p:spPr>
        <p:txBody>
          <a:bodyPr/>
          <a:lstStyle/>
          <a:p>
            <a:endParaRPr lang="da-DK" dirty="0"/>
          </a:p>
        </p:txBody>
      </p:sp>
    </p:spTree>
    <p:extLst>
      <p:ext uri="{BB962C8B-B14F-4D97-AF65-F5344CB8AC3E}">
        <p14:creationId xmlns:p14="http://schemas.microsoft.com/office/powerpoint/2010/main" val="26634971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6B58F6-3C26-84D2-8728-C429C0808DD2}"/>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0F3617F0-C452-387E-0CC7-7B99AFAE386F}"/>
              </a:ext>
            </a:extLst>
          </p:cNvPr>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Pladsholder til noter 2">
            <a:extLst>
              <a:ext uri="{FF2B5EF4-FFF2-40B4-BE49-F238E27FC236}">
                <a16:creationId xmlns:a16="http://schemas.microsoft.com/office/drawing/2014/main" id="{3CA3E37C-BC29-5501-3621-B0FBE14F318A}"/>
              </a:ext>
            </a:extLst>
          </p:cNvPr>
          <p:cNvSpPr>
            <a:spLocks noGrp="1"/>
          </p:cNvSpPr>
          <p:nvPr>
            <p:ph type="body" idx="1"/>
          </p:nvPr>
        </p:nvSpPr>
        <p:spPr>
          <a:xfrm>
            <a:off x="930275" y="3379788"/>
            <a:ext cx="7448550" cy="2765425"/>
          </a:xfrm>
          <a:prstGeom prst="rect">
            <a:avLst/>
          </a:prstGeom>
        </p:spPr>
        <p:txBody>
          <a:bodyPr/>
          <a:lstStyle/>
          <a:p>
            <a:endParaRPr lang="da-DK" dirty="0"/>
          </a:p>
        </p:txBody>
      </p:sp>
    </p:spTree>
    <p:extLst>
      <p:ext uri="{BB962C8B-B14F-4D97-AF65-F5344CB8AC3E}">
        <p14:creationId xmlns:p14="http://schemas.microsoft.com/office/powerpoint/2010/main" val="12919218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614441-1CDD-3262-954F-3EBEF1530C90}"/>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E3FD4194-5698-E8D0-C1F7-40878489ACC0}"/>
              </a:ext>
            </a:extLst>
          </p:cNvPr>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Pladsholder til noter 2">
            <a:extLst>
              <a:ext uri="{FF2B5EF4-FFF2-40B4-BE49-F238E27FC236}">
                <a16:creationId xmlns:a16="http://schemas.microsoft.com/office/drawing/2014/main" id="{D6A52D1E-929B-9CE3-BD24-FFF4E338F1FC}"/>
              </a:ext>
            </a:extLst>
          </p:cNvPr>
          <p:cNvSpPr>
            <a:spLocks noGrp="1"/>
          </p:cNvSpPr>
          <p:nvPr>
            <p:ph type="body" idx="1"/>
          </p:nvPr>
        </p:nvSpPr>
        <p:spPr>
          <a:xfrm>
            <a:off x="930275" y="3379788"/>
            <a:ext cx="7448550" cy="2765425"/>
          </a:xfrm>
          <a:prstGeom prst="rect">
            <a:avLst/>
          </a:prstGeom>
        </p:spPr>
        <p:txBody>
          <a:bodyPr/>
          <a:lstStyle/>
          <a:p>
            <a:endParaRPr lang="da-DK" dirty="0"/>
          </a:p>
        </p:txBody>
      </p:sp>
    </p:spTree>
    <p:extLst>
      <p:ext uri="{BB962C8B-B14F-4D97-AF65-F5344CB8AC3E}">
        <p14:creationId xmlns:p14="http://schemas.microsoft.com/office/powerpoint/2010/main" val="6696662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ABEC5A-CA0B-0561-17CE-D1F33BBA5154}"/>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6D09D272-BE99-2723-92AC-633447221187}"/>
              </a:ext>
            </a:extLst>
          </p:cNvPr>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Pladsholder til noter 2">
            <a:extLst>
              <a:ext uri="{FF2B5EF4-FFF2-40B4-BE49-F238E27FC236}">
                <a16:creationId xmlns:a16="http://schemas.microsoft.com/office/drawing/2014/main" id="{A22581F2-5D05-FBD5-C042-EDCD00889E88}"/>
              </a:ext>
            </a:extLst>
          </p:cNvPr>
          <p:cNvSpPr>
            <a:spLocks noGrp="1"/>
          </p:cNvSpPr>
          <p:nvPr>
            <p:ph type="body" idx="1"/>
          </p:nvPr>
        </p:nvSpPr>
        <p:spPr>
          <a:xfrm>
            <a:off x="930275" y="3379788"/>
            <a:ext cx="7448550" cy="2765425"/>
          </a:xfrm>
          <a:prstGeom prst="rect">
            <a:avLst/>
          </a:prstGeom>
        </p:spPr>
        <p:txBody>
          <a:bodyPr/>
          <a:lstStyle/>
          <a:p>
            <a:endParaRPr lang="da-DK" dirty="0"/>
          </a:p>
        </p:txBody>
      </p:sp>
    </p:spTree>
    <p:extLst>
      <p:ext uri="{BB962C8B-B14F-4D97-AF65-F5344CB8AC3E}">
        <p14:creationId xmlns:p14="http://schemas.microsoft.com/office/powerpoint/2010/main" val="17821351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Notes Placeholder 2"/>
          <p:cNvSpPr>
            <a:spLocks noGrp="1"/>
          </p:cNvSpPr>
          <p:nvPr>
            <p:ph type="body" idx="1"/>
          </p:nvPr>
        </p:nvSpPr>
        <p:spPr>
          <a:xfrm>
            <a:off x="930275" y="3379788"/>
            <a:ext cx="7448550" cy="2765425"/>
          </a:xfrm>
          <a:prstGeom prst="rect">
            <a:avLst/>
          </a:prstGeom>
        </p:spPr>
        <p:txBody>
          <a:bodyPr/>
          <a:lstStyle/>
          <a:p>
            <a:endParaRPr lang="en-DK" dirty="0"/>
          </a:p>
        </p:txBody>
      </p:sp>
    </p:spTree>
    <p:extLst>
      <p:ext uri="{BB962C8B-B14F-4D97-AF65-F5344CB8AC3E}">
        <p14:creationId xmlns:p14="http://schemas.microsoft.com/office/powerpoint/2010/main" val="209409288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Notes Placeholder 2"/>
          <p:cNvSpPr>
            <a:spLocks noGrp="1"/>
          </p:cNvSpPr>
          <p:nvPr>
            <p:ph type="body" idx="1"/>
          </p:nvPr>
        </p:nvSpPr>
        <p:spPr>
          <a:xfrm>
            <a:off x="930275" y="3379788"/>
            <a:ext cx="7448550" cy="2765425"/>
          </a:xfrm>
          <a:prstGeom prst="rect">
            <a:avLst/>
          </a:prstGeom>
        </p:spPr>
        <p:txBody>
          <a:bodyPr/>
          <a:lstStyle/>
          <a:p>
            <a:endParaRPr lang="en-DK" dirty="0"/>
          </a:p>
        </p:txBody>
      </p:sp>
    </p:spTree>
    <p:extLst>
      <p:ext uri="{BB962C8B-B14F-4D97-AF65-F5344CB8AC3E}">
        <p14:creationId xmlns:p14="http://schemas.microsoft.com/office/powerpoint/2010/main" val="22775518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Notes Placeholder 2"/>
          <p:cNvSpPr>
            <a:spLocks noGrp="1"/>
          </p:cNvSpPr>
          <p:nvPr>
            <p:ph type="body" idx="1"/>
          </p:nvPr>
        </p:nvSpPr>
        <p:spPr>
          <a:xfrm>
            <a:off x="930275" y="3379788"/>
            <a:ext cx="7448550" cy="2765425"/>
          </a:xfrm>
          <a:prstGeom prst="rect">
            <a:avLst/>
          </a:prstGeom>
        </p:spPr>
        <p:txBody>
          <a:bodyPr/>
          <a:lstStyle/>
          <a:p>
            <a:endParaRPr lang="en-DK" dirty="0"/>
          </a:p>
        </p:txBody>
      </p:sp>
    </p:spTree>
    <p:extLst>
      <p:ext uri="{BB962C8B-B14F-4D97-AF65-F5344CB8AC3E}">
        <p14:creationId xmlns:p14="http://schemas.microsoft.com/office/powerpoint/2010/main" val="116254848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Notes Placeholder 2"/>
          <p:cNvSpPr>
            <a:spLocks noGrp="1"/>
          </p:cNvSpPr>
          <p:nvPr>
            <p:ph type="body" idx="1"/>
          </p:nvPr>
        </p:nvSpPr>
        <p:spPr>
          <a:xfrm>
            <a:off x="930275" y="3379788"/>
            <a:ext cx="7448550" cy="2765425"/>
          </a:xfrm>
          <a:prstGeom prst="rect">
            <a:avLst/>
          </a:prstGeom>
        </p:spPr>
        <p:txBody>
          <a:bodyPr/>
          <a:lstStyle/>
          <a:p>
            <a:endParaRPr lang="en-DK" dirty="0"/>
          </a:p>
        </p:txBody>
      </p:sp>
    </p:spTree>
    <p:extLst>
      <p:ext uri="{BB962C8B-B14F-4D97-AF65-F5344CB8AC3E}">
        <p14:creationId xmlns:p14="http://schemas.microsoft.com/office/powerpoint/2010/main" val="358950213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Notes Placeholder 2"/>
          <p:cNvSpPr>
            <a:spLocks noGrp="1"/>
          </p:cNvSpPr>
          <p:nvPr>
            <p:ph type="body" idx="1"/>
          </p:nvPr>
        </p:nvSpPr>
        <p:spPr>
          <a:xfrm>
            <a:off x="930275" y="3379788"/>
            <a:ext cx="7448550" cy="2765425"/>
          </a:xfrm>
          <a:prstGeom prst="rect">
            <a:avLst/>
          </a:prstGeom>
        </p:spPr>
        <p:txBody>
          <a:bodyPr/>
          <a:lstStyle/>
          <a:p>
            <a:endParaRPr lang="en-DK" dirty="0"/>
          </a:p>
        </p:txBody>
      </p:sp>
    </p:spTree>
    <p:extLst>
      <p:ext uri="{BB962C8B-B14F-4D97-AF65-F5344CB8AC3E}">
        <p14:creationId xmlns:p14="http://schemas.microsoft.com/office/powerpoint/2010/main" val="126034512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Notes Placeholder 2"/>
          <p:cNvSpPr>
            <a:spLocks noGrp="1"/>
          </p:cNvSpPr>
          <p:nvPr>
            <p:ph type="body" idx="1"/>
          </p:nvPr>
        </p:nvSpPr>
        <p:spPr>
          <a:xfrm>
            <a:off x="930275" y="3379788"/>
            <a:ext cx="7448550" cy="2765425"/>
          </a:xfrm>
          <a:prstGeom prst="rect">
            <a:avLst/>
          </a:prstGeom>
        </p:spPr>
        <p:txBody>
          <a:bodyPr/>
          <a:lstStyle/>
          <a:p>
            <a:endParaRPr lang="en-DK" dirty="0"/>
          </a:p>
        </p:txBody>
      </p:sp>
    </p:spTree>
    <p:extLst>
      <p:ext uri="{BB962C8B-B14F-4D97-AF65-F5344CB8AC3E}">
        <p14:creationId xmlns:p14="http://schemas.microsoft.com/office/powerpoint/2010/main" val="205499990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Notes Placeholder 2"/>
          <p:cNvSpPr>
            <a:spLocks noGrp="1"/>
          </p:cNvSpPr>
          <p:nvPr>
            <p:ph type="body" idx="1"/>
          </p:nvPr>
        </p:nvSpPr>
        <p:spPr>
          <a:xfrm>
            <a:off x="930275" y="3379788"/>
            <a:ext cx="7448550" cy="2765425"/>
          </a:xfrm>
          <a:prstGeom prst="rect">
            <a:avLst/>
          </a:prstGeom>
        </p:spPr>
        <p:txBody>
          <a:bodyPr/>
          <a:lstStyle/>
          <a:p>
            <a:endParaRPr lang="en-DK" dirty="0"/>
          </a:p>
        </p:txBody>
      </p:sp>
    </p:spTree>
    <p:extLst>
      <p:ext uri="{BB962C8B-B14F-4D97-AF65-F5344CB8AC3E}">
        <p14:creationId xmlns:p14="http://schemas.microsoft.com/office/powerpoint/2010/main" val="36755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1"/>
            <a:ext cx="10363200" cy="769441"/>
          </a:xfrm>
          <a:prstGeom prst="rect">
            <a:avLst/>
          </a:prstGeom>
        </p:spPr>
        <p:txBody>
          <a:bodyPr wrap="square" lIns="0" tIns="0" rIns="0" bIns="0">
            <a:spAutoFit/>
          </a:bodyPr>
          <a:lstStyle>
            <a:lvl1pPr>
              <a:defRPr>
                <a:latin typeface="Trebuchet MS" charset="0"/>
                <a:ea typeface="Trebuchet MS" charset="0"/>
                <a:cs typeface="Trebuchet MS" charset="0"/>
              </a:defRPr>
            </a:lvl1pPr>
          </a:lstStyle>
          <a:p>
            <a:endParaRPr dirty="0"/>
          </a:p>
        </p:txBody>
      </p:sp>
      <p:sp>
        <p:nvSpPr>
          <p:cNvPr id="3" name="Holder 3"/>
          <p:cNvSpPr>
            <a:spLocks noGrp="1"/>
          </p:cNvSpPr>
          <p:nvPr>
            <p:ph type="subTitle" idx="4"/>
          </p:nvPr>
        </p:nvSpPr>
        <p:spPr>
          <a:xfrm>
            <a:off x="1828800" y="3840481"/>
            <a:ext cx="8534400" cy="530915"/>
          </a:xfrm>
          <a:prstGeom prst="rect">
            <a:avLst/>
          </a:prstGeom>
        </p:spPr>
        <p:txBody>
          <a:bodyPr wrap="square" lIns="0" tIns="0" rIns="0" bIns="0">
            <a:spAutoFit/>
          </a:bodyPr>
          <a:lstStyle>
            <a:lvl1pPr>
              <a:defRPr>
                <a:latin typeface="Trebuchet MS" charset="0"/>
                <a:ea typeface="Trebuchet MS" charset="0"/>
                <a:cs typeface="Trebuchet MS" charset="0"/>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9/8/25</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809890" y="500351"/>
            <a:ext cx="10572221" cy="349968"/>
          </a:xfrm>
        </p:spPr>
        <p:txBody>
          <a:bodyPr lIns="0" tIns="0" rIns="0" bIns="0"/>
          <a:lstStyle>
            <a:lvl1pPr>
              <a:defRPr sz="2274" b="1" i="0">
                <a:solidFill>
                  <a:srgbClr val="63609A"/>
                </a:solidFill>
                <a:latin typeface="Trebuchet MS" charset="0"/>
                <a:ea typeface="Trebuchet MS" charset="0"/>
                <a:cs typeface="Trebuchet MS" charset="0"/>
              </a:defRPr>
            </a:lvl1pPr>
          </a:lstStyle>
          <a:p>
            <a:endParaRPr dirty="0"/>
          </a:p>
        </p:txBody>
      </p:sp>
      <p:sp>
        <p:nvSpPr>
          <p:cNvPr id="3" name="Holder 3"/>
          <p:cNvSpPr>
            <a:spLocks noGrp="1"/>
          </p:cNvSpPr>
          <p:nvPr>
            <p:ph type="body" idx="1"/>
          </p:nvPr>
        </p:nvSpPr>
        <p:spPr>
          <a:xfrm>
            <a:off x="918502" y="1496229"/>
            <a:ext cx="10354997" cy="241476"/>
          </a:xfrm>
        </p:spPr>
        <p:txBody>
          <a:bodyPr lIns="0" tIns="0" rIns="0" bIns="0"/>
          <a:lstStyle>
            <a:lvl1pPr>
              <a:defRPr sz="1569" b="1" i="0">
                <a:solidFill>
                  <a:schemeClr val="tx1"/>
                </a:solidFill>
                <a:latin typeface="Trebuchet MS" charset="0"/>
                <a:ea typeface="Trebuchet MS" charset="0"/>
                <a:cs typeface="Trebuchet MS" charset="0"/>
              </a:defRPr>
            </a:lvl1pPr>
          </a:lstStyle>
          <a:p>
            <a:endParaRPr/>
          </a:p>
        </p:txBody>
      </p:sp>
      <p:sp>
        <p:nvSpPr>
          <p:cNvPr id="8" name="Platshållare för text 7"/>
          <p:cNvSpPr>
            <a:spLocks noGrp="1"/>
          </p:cNvSpPr>
          <p:nvPr>
            <p:ph type="body" sz="quarter" idx="10" hasCustomPrompt="1"/>
          </p:nvPr>
        </p:nvSpPr>
        <p:spPr>
          <a:xfrm>
            <a:off x="809890" y="6498263"/>
            <a:ext cx="7624813" cy="123111"/>
          </a:xfrm>
        </p:spPr>
        <p:txBody>
          <a:bodyPr/>
          <a:lstStyle>
            <a:lvl1pPr>
              <a:defRPr sz="800" b="0">
                <a:solidFill>
                  <a:schemeClr val="tx1">
                    <a:lumMod val="65000"/>
                    <a:lumOff val="35000"/>
                  </a:schemeClr>
                </a:solidFill>
                <a:latin typeface="Trebuchet MS" charset="0"/>
                <a:ea typeface="Trebuchet MS" charset="0"/>
                <a:cs typeface="Trebuchet MS" charset="0"/>
              </a:defRPr>
            </a:lvl1pPr>
            <a:lvl2pPr>
              <a:defRPr sz="546">
                <a:latin typeface="Trebuchet MS" charset="0"/>
                <a:ea typeface="Trebuchet MS" charset="0"/>
                <a:cs typeface="Trebuchet MS" charset="0"/>
              </a:defRPr>
            </a:lvl2pPr>
            <a:lvl3pPr>
              <a:defRPr sz="546">
                <a:latin typeface="Trebuchet MS" charset="0"/>
                <a:ea typeface="Trebuchet MS" charset="0"/>
                <a:cs typeface="Trebuchet MS" charset="0"/>
              </a:defRPr>
            </a:lvl3pPr>
            <a:lvl4pPr>
              <a:defRPr sz="546">
                <a:latin typeface="Trebuchet MS" charset="0"/>
                <a:ea typeface="Trebuchet MS" charset="0"/>
                <a:cs typeface="Trebuchet MS" charset="0"/>
              </a:defRPr>
            </a:lvl4pPr>
            <a:lvl5pPr>
              <a:defRPr sz="546">
                <a:latin typeface="Trebuchet MS" charset="0"/>
                <a:ea typeface="Trebuchet MS" charset="0"/>
                <a:cs typeface="Trebuchet MS" charset="0"/>
              </a:defRPr>
            </a:lvl5pPr>
          </a:lstStyle>
          <a:p>
            <a:pPr lvl="0"/>
            <a:r>
              <a:rPr lang="sv-SE" dirty="0"/>
              <a:t>Referens</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wo Content">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809890" y="500351"/>
            <a:ext cx="10572221" cy="349968"/>
          </a:xfrm>
        </p:spPr>
        <p:txBody>
          <a:bodyPr lIns="0" tIns="0" rIns="0" bIns="0"/>
          <a:lstStyle>
            <a:lvl1pPr>
              <a:defRPr sz="2274" b="1" i="0">
                <a:solidFill>
                  <a:srgbClr val="63609A"/>
                </a:solidFill>
                <a:latin typeface="Trebuchet MS" charset="0"/>
                <a:ea typeface="Trebuchet MS" charset="0"/>
                <a:cs typeface="Trebuchet MS" charset="0"/>
              </a:defRPr>
            </a:lvl1pPr>
          </a:lstStyle>
          <a:p>
            <a:endParaRPr/>
          </a:p>
        </p:txBody>
      </p:sp>
      <p:sp>
        <p:nvSpPr>
          <p:cNvPr id="3" name="Holder 3"/>
          <p:cNvSpPr>
            <a:spLocks noGrp="1"/>
          </p:cNvSpPr>
          <p:nvPr>
            <p:ph sz="half" idx="2"/>
          </p:nvPr>
        </p:nvSpPr>
        <p:spPr>
          <a:xfrm>
            <a:off x="609600" y="1577340"/>
            <a:ext cx="5303520" cy="530915"/>
          </a:xfrm>
          <a:prstGeom prst="rect">
            <a:avLst/>
          </a:prstGeom>
        </p:spPr>
        <p:txBody>
          <a:bodyPr wrap="square" lIns="0" tIns="0" rIns="0" bIns="0">
            <a:spAutoFit/>
          </a:bodyPr>
          <a:lstStyle>
            <a:lvl1pPr>
              <a:defRPr>
                <a:latin typeface="Trebuchet MS" charset="0"/>
                <a:ea typeface="Trebuchet MS" charset="0"/>
                <a:cs typeface="Trebuchet MS" charset="0"/>
              </a:defRPr>
            </a:lvl1pPr>
          </a:lstStyle>
          <a:p>
            <a:endParaRPr/>
          </a:p>
        </p:txBody>
      </p:sp>
      <p:sp>
        <p:nvSpPr>
          <p:cNvPr id="4" name="Holder 4"/>
          <p:cNvSpPr>
            <a:spLocks noGrp="1"/>
          </p:cNvSpPr>
          <p:nvPr>
            <p:ph sz="half" idx="3"/>
          </p:nvPr>
        </p:nvSpPr>
        <p:spPr>
          <a:xfrm>
            <a:off x="6278880" y="1577340"/>
            <a:ext cx="5303520" cy="530915"/>
          </a:xfrm>
          <a:prstGeom prst="rect">
            <a:avLst/>
          </a:prstGeom>
        </p:spPr>
        <p:txBody>
          <a:bodyPr wrap="square" lIns="0" tIns="0" rIns="0" bIns="0">
            <a:spAutoFit/>
          </a:bodyPr>
          <a:lstStyle>
            <a:lvl1pPr>
              <a:defRPr>
                <a:latin typeface="Trebuchet MS" charset="0"/>
                <a:ea typeface="Trebuchet MS" charset="0"/>
                <a:cs typeface="Trebuchet MS" charset="0"/>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latin typeface="Trebuchet MS" charset="0"/>
                <a:ea typeface="Trebuchet MS" charset="0"/>
                <a:cs typeface="Trebuchet MS" charset="0"/>
              </a:defRPr>
            </a:lvl1pPr>
          </a:lstStyle>
          <a:p>
            <a:endParaRPr lang="sv-SE"/>
          </a:p>
        </p:txBody>
      </p:sp>
      <p:sp>
        <p:nvSpPr>
          <p:cNvPr id="6" name="Holder 6"/>
          <p:cNvSpPr>
            <a:spLocks noGrp="1"/>
          </p:cNvSpPr>
          <p:nvPr>
            <p:ph type="dt" sz="half" idx="6"/>
          </p:nvPr>
        </p:nvSpPr>
        <p:spPr/>
        <p:txBody>
          <a:bodyPr lIns="0" tIns="0" rIns="0" bIns="0"/>
          <a:lstStyle>
            <a:lvl1pPr algn="l">
              <a:defRPr>
                <a:solidFill>
                  <a:schemeClr val="tx1">
                    <a:tint val="75000"/>
                  </a:schemeClr>
                </a:solidFill>
                <a:latin typeface="Trebuchet MS" charset="0"/>
                <a:ea typeface="Trebuchet MS" charset="0"/>
                <a:cs typeface="Trebuchet MS" charset="0"/>
              </a:defRPr>
            </a:lvl1pPr>
          </a:lstStyle>
          <a:p>
            <a:fld id="{1D8BD707-D9CF-40AE-B4C6-C98DA3205C09}" type="datetimeFigureOut">
              <a:rPr lang="en-US" smtClean="0"/>
              <a:pPr/>
              <a:t>9/8/25</a:t>
            </a:fld>
            <a:endParaRPr lang="en-US" dirty="0"/>
          </a:p>
        </p:txBody>
      </p:sp>
      <p:pic>
        <p:nvPicPr>
          <p:cNvPr id="7" name="Billede 6">
            <a:extLst>
              <a:ext uri="{FF2B5EF4-FFF2-40B4-BE49-F238E27FC236}">
                <a16:creationId xmlns:a16="http://schemas.microsoft.com/office/drawing/2014/main" id="{FAB02AC6-83A9-2735-28F5-30F7C10B5DCD}"/>
              </a:ext>
            </a:extLst>
          </p:cNvPr>
          <p:cNvPicPr>
            <a:picLocks noChangeAspect="1"/>
          </p:cNvPicPr>
          <p:nvPr userDrawn="1"/>
        </p:nvPicPr>
        <p:blipFill>
          <a:blip r:embed="rId2"/>
          <a:stretch>
            <a:fillRect/>
          </a:stretch>
        </p:blipFill>
        <p:spPr>
          <a:xfrm>
            <a:off x="10096669" y="6281281"/>
            <a:ext cx="2095331" cy="445241"/>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809890" y="500351"/>
            <a:ext cx="10572221" cy="349968"/>
          </a:xfrm>
        </p:spPr>
        <p:txBody>
          <a:bodyPr lIns="0" tIns="0" rIns="0" bIns="0"/>
          <a:lstStyle>
            <a:lvl1pPr>
              <a:defRPr sz="2274" b="1" i="0">
                <a:solidFill>
                  <a:srgbClr val="63609A"/>
                </a:solidFill>
                <a:latin typeface="Trebuchet MS" charset="0"/>
                <a:ea typeface="Trebuchet MS" charset="0"/>
                <a:cs typeface="Trebuchet MS" charset="0"/>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latin typeface="Trebuchet MS" charset="0"/>
                <a:ea typeface="Trebuchet MS" charset="0"/>
                <a:cs typeface="Trebuchet MS" charset="0"/>
              </a:defRPr>
            </a:lvl1pPr>
          </a:lstStyle>
          <a:p>
            <a:endParaRPr lang="sv-SE"/>
          </a:p>
        </p:txBody>
      </p:sp>
      <p:sp>
        <p:nvSpPr>
          <p:cNvPr id="4" name="Holder 4"/>
          <p:cNvSpPr>
            <a:spLocks noGrp="1"/>
          </p:cNvSpPr>
          <p:nvPr>
            <p:ph type="dt" sz="half" idx="6"/>
          </p:nvPr>
        </p:nvSpPr>
        <p:spPr/>
        <p:txBody>
          <a:bodyPr lIns="0" tIns="0" rIns="0" bIns="0"/>
          <a:lstStyle>
            <a:lvl1pPr algn="l">
              <a:defRPr>
                <a:solidFill>
                  <a:schemeClr val="tx1">
                    <a:tint val="75000"/>
                  </a:schemeClr>
                </a:solidFill>
                <a:latin typeface="Trebuchet MS" charset="0"/>
                <a:ea typeface="Trebuchet MS" charset="0"/>
                <a:cs typeface="Trebuchet MS" charset="0"/>
              </a:defRPr>
            </a:lvl1pPr>
          </a:lstStyle>
          <a:p>
            <a:fld id="{1D8BD707-D9CF-40AE-B4C6-C98DA3205C09}" type="datetimeFigureOut">
              <a:rPr lang="en-US" smtClean="0"/>
              <a:pPr/>
              <a:t>9/8/25</a:t>
            </a:fld>
            <a:endParaRPr lang="en-US" dirty="0"/>
          </a:p>
        </p:txBody>
      </p:sp>
      <p:pic>
        <p:nvPicPr>
          <p:cNvPr id="5" name="Billede 4">
            <a:extLst>
              <a:ext uri="{FF2B5EF4-FFF2-40B4-BE49-F238E27FC236}">
                <a16:creationId xmlns:a16="http://schemas.microsoft.com/office/drawing/2014/main" id="{950D5615-BE83-5729-2314-97BF1A53EC9E}"/>
              </a:ext>
            </a:extLst>
          </p:cNvPr>
          <p:cNvPicPr>
            <a:picLocks noChangeAspect="1"/>
          </p:cNvPicPr>
          <p:nvPr userDrawn="1"/>
        </p:nvPicPr>
        <p:blipFill>
          <a:blip r:embed="rId2"/>
          <a:stretch>
            <a:fillRect/>
          </a:stretch>
        </p:blipFill>
        <p:spPr>
          <a:xfrm>
            <a:off x="10096669" y="6281281"/>
            <a:ext cx="2095331" cy="445241"/>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9/8/25</a:t>
            </a:fld>
            <a:endParaRPr lang="en-US" dirty="0"/>
          </a:p>
        </p:txBody>
      </p:sp>
      <p:pic>
        <p:nvPicPr>
          <p:cNvPr id="4" name="Billede 3">
            <a:extLst>
              <a:ext uri="{FF2B5EF4-FFF2-40B4-BE49-F238E27FC236}">
                <a16:creationId xmlns:a16="http://schemas.microsoft.com/office/drawing/2014/main" id="{BFF2BBCE-3067-869E-9CD4-A27F06512EDE}"/>
              </a:ext>
            </a:extLst>
          </p:cNvPr>
          <p:cNvPicPr>
            <a:picLocks noChangeAspect="1"/>
          </p:cNvPicPr>
          <p:nvPr userDrawn="1"/>
        </p:nvPicPr>
        <p:blipFill>
          <a:blip r:embed="rId2"/>
          <a:stretch>
            <a:fillRect/>
          </a:stretch>
        </p:blipFill>
        <p:spPr>
          <a:xfrm>
            <a:off x="10096669" y="6281281"/>
            <a:ext cx="2095331" cy="445241"/>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cSld name="Standardsi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Content Placeholder 2"/>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Footer Placeholder 4"/>
          <p:cNvSpPr>
            <a:spLocks noGrp="1"/>
          </p:cNvSpPr>
          <p:nvPr>
            <p:ph type="ftr" sz="quarter" idx="11"/>
          </p:nvPr>
        </p:nvSpPr>
        <p:spPr/>
        <p:txBody>
          <a:bodyPr/>
          <a:lstStyle/>
          <a:p>
            <a:r>
              <a:rPr lang="da-DK"/>
              <a:t>©Kirsten Callesen</a:t>
            </a:r>
          </a:p>
        </p:txBody>
      </p:sp>
      <p:sp>
        <p:nvSpPr>
          <p:cNvPr id="6" name="Slide Number Placeholder 5"/>
          <p:cNvSpPr>
            <a:spLocks noGrp="1"/>
          </p:cNvSpPr>
          <p:nvPr>
            <p:ph type="sldNum" sz="quarter" idx="12"/>
          </p:nvPr>
        </p:nvSpPr>
        <p:spPr>
          <a:xfrm>
            <a:off x="8778241" y="6377940"/>
            <a:ext cx="2804160" cy="125962"/>
          </a:xfrm>
          <a:prstGeom prst="rect">
            <a:avLst/>
          </a:prstGeom>
        </p:spPr>
        <p:txBody>
          <a:bodyPr/>
          <a:lstStyle/>
          <a:p>
            <a:fld id="{FC0D9B43-7464-4B48-AB13-0C3EC3BC8FA2}" type="slidenum">
              <a:rPr lang="da-DK" smtClean="0"/>
              <a:t>‹nr.›</a:t>
            </a:fld>
            <a:endParaRPr lang="da-DK"/>
          </a:p>
        </p:txBody>
      </p:sp>
    </p:spTree>
    <p:extLst>
      <p:ext uri="{BB962C8B-B14F-4D97-AF65-F5344CB8AC3E}">
        <p14:creationId xmlns:p14="http://schemas.microsoft.com/office/powerpoint/2010/main" val="40355935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Standard 1-Column Text">
    <p:spTree>
      <p:nvGrpSpPr>
        <p:cNvPr id="1" name=""/>
        <p:cNvGrpSpPr/>
        <p:nvPr/>
      </p:nvGrpSpPr>
      <p:grpSpPr>
        <a:xfrm>
          <a:off x="0" y="0"/>
          <a:ext cx="0" cy="0"/>
          <a:chOff x="0" y="0"/>
          <a:chExt cx="0" cy="0"/>
        </a:xfrm>
      </p:grpSpPr>
      <p:sp>
        <p:nvSpPr>
          <p:cNvPr id="12" name="Text Placeholder 6">
            <a:extLst>
              <a:ext uri="{FF2B5EF4-FFF2-40B4-BE49-F238E27FC236}">
                <a16:creationId xmlns:a16="http://schemas.microsoft.com/office/drawing/2014/main" id="{FD2406EE-A554-5348-AE6D-4D8B343E6201}"/>
              </a:ext>
            </a:extLst>
          </p:cNvPr>
          <p:cNvSpPr>
            <a:spLocks noGrp="1"/>
          </p:cNvSpPr>
          <p:nvPr>
            <p:ph type="body" sz="quarter" idx="15" hasCustomPrompt="1"/>
          </p:nvPr>
        </p:nvSpPr>
        <p:spPr>
          <a:xfrm>
            <a:off x="606078" y="1102385"/>
            <a:ext cx="11274772" cy="5328857"/>
          </a:xfrm>
          <a:prstGeom prst="rect">
            <a:avLst/>
          </a:prstGeom>
        </p:spPr>
        <p:txBody>
          <a:bodyPr tIns="0" rIns="0" bIns="0" numCol="1">
            <a:normAutofit/>
          </a:bodyPr>
          <a:lstStyle>
            <a:lvl1pPr marL="0" indent="0">
              <a:lnSpc>
                <a:spcPct val="100000"/>
              </a:lnSpc>
              <a:spcBef>
                <a:spcPts val="0"/>
              </a:spcBef>
              <a:spcAft>
                <a:spcPts val="600"/>
              </a:spcAft>
              <a:buFont typeface="Arial" panose="020B0604020202020204" pitchFamily="34" charset="0"/>
              <a:buNone/>
              <a:defRPr sz="1600" b="0">
                <a:solidFill>
                  <a:schemeClr val="tx1"/>
                </a:solidFill>
              </a:defRPr>
            </a:lvl1pPr>
            <a:lvl2pPr marL="457068" indent="0">
              <a:lnSpc>
                <a:spcPts val="1800"/>
              </a:lnSpc>
              <a:spcBef>
                <a:spcPts val="0"/>
              </a:spcBef>
              <a:buNone/>
              <a:defRPr sz="1400"/>
            </a:lvl2pPr>
            <a:lvl3pPr marL="914149" indent="0">
              <a:lnSpc>
                <a:spcPts val="1800"/>
              </a:lnSpc>
              <a:spcBef>
                <a:spcPts val="0"/>
              </a:spcBef>
              <a:buNone/>
              <a:defRPr sz="1400"/>
            </a:lvl3pPr>
            <a:lvl4pPr marL="1371219" indent="0">
              <a:lnSpc>
                <a:spcPts val="1800"/>
              </a:lnSpc>
              <a:spcBef>
                <a:spcPts val="0"/>
              </a:spcBef>
              <a:buNone/>
              <a:defRPr sz="1400"/>
            </a:lvl4pPr>
            <a:lvl5pPr marL="1828290" indent="0">
              <a:lnSpc>
                <a:spcPts val="1800"/>
              </a:lnSpc>
              <a:spcBef>
                <a:spcPts val="0"/>
              </a:spcBef>
              <a:buNone/>
              <a:defRPr sz="1400"/>
            </a:lvl5pPr>
          </a:lstStyle>
          <a:p>
            <a:pPr lvl="0"/>
            <a:r>
              <a:rPr lang="en-US" dirty="0"/>
              <a:t>This is a one-column layout. Click to add content</a:t>
            </a:r>
          </a:p>
        </p:txBody>
      </p:sp>
      <p:sp>
        <p:nvSpPr>
          <p:cNvPr id="19" name="Footer Placeholder 8">
            <a:extLst>
              <a:ext uri="{FF2B5EF4-FFF2-40B4-BE49-F238E27FC236}">
                <a16:creationId xmlns:a16="http://schemas.microsoft.com/office/drawing/2014/main" id="{CDA06C55-0643-C148-AAB1-C4BB26FD7B26}"/>
              </a:ext>
            </a:extLst>
          </p:cNvPr>
          <p:cNvSpPr>
            <a:spLocks noGrp="1"/>
          </p:cNvSpPr>
          <p:nvPr>
            <p:ph type="ftr" sz="quarter" idx="3"/>
          </p:nvPr>
        </p:nvSpPr>
        <p:spPr>
          <a:xfrm>
            <a:off x="7766050" y="6523001"/>
            <a:ext cx="4114800" cy="196131"/>
          </a:xfrm>
          <a:prstGeom prst="rect">
            <a:avLst/>
          </a:prstGeom>
        </p:spPr>
        <p:txBody>
          <a:bodyPr vert="horz" lIns="0" tIns="0" rIns="0" bIns="0" rtlCol="0" anchor="ctr"/>
          <a:lstStyle>
            <a:lvl1pPr algn="r">
              <a:defRPr sz="800" b="1" spc="100" baseline="0">
                <a:solidFill>
                  <a:schemeClr val="tx1"/>
                </a:solidFill>
              </a:defRPr>
            </a:lvl1pPr>
          </a:lstStyle>
          <a:p>
            <a:r>
              <a:rPr lang="en-JP" dirty="0"/>
              <a:t> </a:t>
            </a:r>
          </a:p>
        </p:txBody>
      </p:sp>
      <p:sp>
        <p:nvSpPr>
          <p:cNvPr id="22" name="タイトル プレースホルダ 1">
            <a:extLst>
              <a:ext uri="{FF2B5EF4-FFF2-40B4-BE49-F238E27FC236}">
                <a16:creationId xmlns:a16="http://schemas.microsoft.com/office/drawing/2014/main" id="{86D2E5B8-9E2B-DB46-A55A-5F26569C4F99}"/>
              </a:ext>
            </a:extLst>
          </p:cNvPr>
          <p:cNvSpPr>
            <a:spLocks noGrp="1"/>
          </p:cNvSpPr>
          <p:nvPr>
            <p:ph type="title" hasCustomPrompt="1"/>
          </p:nvPr>
        </p:nvSpPr>
        <p:spPr>
          <a:xfrm>
            <a:off x="606078" y="161605"/>
            <a:ext cx="11274772" cy="685801"/>
          </a:xfrm>
          <a:prstGeom prst="rect">
            <a:avLst/>
          </a:prstGeom>
        </p:spPr>
        <p:txBody>
          <a:bodyPr vert="horz" lIns="0" tIns="0" rIns="0" bIns="0" rtlCol="0" anchor="ctr">
            <a:normAutofit/>
          </a:bodyPr>
          <a:lstStyle/>
          <a:p>
            <a:r>
              <a:rPr kumimoji="1" lang="en-US" altLang="ja-JP" dirty="0"/>
              <a:t>Click to add title</a:t>
            </a:r>
            <a:endParaRPr kumimoji="1" lang="ja-JP" altLang="en-US"/>
          </a:p>
        </p:txBody>
      </p:sp>
      <p:sp>
        <p:nvSpPr>
          <p:cNvPr id="20" name="スライド番号プレースホルダ 5">
            <a:extLst>
              <a:ext uri="{FF2B5EF4-FFF2-40B4-BE49-F238E27FC236}">
                <a16:creationId xmlns:a16="http://schemas.microsoft.com/office/drawing/2014/main" id="{51A4825E-63A1-564F-BC3A-FBC167ECE5EB}"/>
              </a:ext>
            </a:extLst>
          </p:cNvPr>
          <p:cNvSpPr>
            <a:spLocks noGrp="1"/>
          </p:cNvSpPr>
          <p:nvPr>
            <p:ph type="sldNum" sz="quarter" idx="4"/>
          </p:nvPr>
        </p:nvSpPr>
        <p:spPr>
          <a:xfrm>
            <a:off x="311150" y="6523001"/>
            <a:ext cx="294928" cy="196131"/>
          </a:xfrm>
          <a:prstGeom prst="rect">
            <a:avLst/>
          </a:prstGeom>
        </p:spPr>
        <p:txBody>
          <a:bodyPr vert="horz" lIns="0" tIns="45710" rIns="0" bIns="45710" rtlCol="0" anchor="ctr"/>
          <a:lstStyle>
            <a:lvl1pPr algn="l">
              <a:defRPr sz="800" b="1" i="0">
                <a:solidFill>
                  <a:schemeClr val="tx1"/>
                </a:solidFill>
                <a:latin typeface="Calibri" panose="020F0502020204030204" pitchFamily="34" charset="0"/>
                <a:ea typeface="メイリオ" pitchFamily="50" charset="-128"/>
                <a:cs typeface="Calibri" panose="020F0502020204030204" pitchFamily="34" charset="0"/>
              </a:defRPr>
            </a:lvl1pPr>
          </a:lstStyle>
          <a:p>
            <a:pPr defTabSz="1218810"/>
            <a:fld id="{E9B57936-92EF-4126-AE48-1D9D36D15E98}" type="slidenum">
              <a:rPr lang="ja-JP" altLang="en-US" smtClean="0"/>
              <a:pPr defTabSz="1218810"/>
              <a:t>‹nr.›</a:t>
            </a:fld>
            <a:endParaRPr lang="ja-JP" altLang="en-US"/>
          </a:p>
        </p:txBody>
      </p:sp>
      <p:sp>
        <p:nvSpPr>
          <p:cNvPr id="24" name="Text Placeholder 6">
            <a:extLst>
              <a:ext uri="{FF2B5EF4-FFF2-40B4-BE49-F238E27FC236}">
                <a16:creationId xmlns:a16="http://schemas.microsoft.com/office/drawing/2014/main" id="{44EB3013-FCB4-1B4E-A9F2-FD57CF727CCC}"/>
              </a:ext>
            </a:extLst>
          </p:cNvPr>
          <p:cNvSpPr>
            <a:spLocks noGrp="1"/>
          </p:cNvSpPr>
          <p:nvPr>
            <p:ph type="body" sz="quarter" idx="16" hasCustomPrompt="1"/>
          </p:nvPr>
        </p:nvSpPr>
        <p:spPr>
          <a:xfrm>
            <a:off x="606078" y="6523001"/>
            <a:ext cx="6968348" cy="205613"/>
          </a:xfrm>
          <a:prstGeom prst="rect">
            <a:avLst/>
          </a:prstGeom>
        </p:spPr>
        <p:txBody>
          <a:bodyPr wrap="none" tIns="0" rIns="0" bIns="72000" numCol="1" anchor="ctr">
            <a:noAutofit/>
          </a:bodyPr>
          <a:lstStyle>
            <a:lvl1pPr marL="0" indent="0">
              <a:lnSpc>
                <a:spcPts val="1600"/>
              </a:lnSpc>
              <a:spcBef>
                <a:spcPts val="0"/>
              </a:spcBef>
              <a:spcAft>
                <a:spcPts val="600"/>
              </a:spcAft>
              <a:buFont typeface="Arial" panose="020B0604020202020204" pitchFamily="34" charset="0"/>
              <a:buNone/>
              <a:defRPr sz="800" b="0">
                <a:solidFill>
                  <a:schemeClr val="bg1">
                    <a:lumMod val="50000"/>
                  </a:schemeClr>
                </a:solidFill>
              </a:defRPr>
            </a:lvl1pPr>
            <a:lvl2pPr marL="457068" indent="0">
              <a:lnSpc>
                <a:spcPts val="1800"/>
              </a:lnSpc>
              <a:spcBef>
                <a:spcPts val="0"/>
              </a:spcBef>
              <a:buNone/>
              <a:defRPr sz="1400"/>
            </a:lvl2pPr>
            <a:lvl3pPr marL="914149" indent="0">
              <a:lnSpc>
                <a:spcPts val="1800"/>
              </a:lnSpc>
              <a:spcBef>
                <a:spcPts val="0"/>
              </a:spcBef>
              <a:buNone/>
              <a:defRPr sz="1400"/>
            </a:lvl3pPr>
            <a:lvl4pPr marL="1371219" indent="0">
              <a:lnSpc>
                <a:spcPts val="1800"/>
              </a:lnSpc>
              <a:spcBef>
                <a:spcPts val="0"/>
              </a:spcBef>
              <a:buNone/>
              <a:defRPr sz="1400"/>
            </a:lvl4pPr>
            <a:lvl5pPr marL="1828290" indent="0">
              <a:lnSpc>
                <a:spcPts val="1800"/>
              </a:lnSpc>
              <a:spcBef>
                <a:spcPts val="0"/>
              </a:spcBef>
              <a:buNone/>
              <a:defRPr sz="1400"/>
            </a:lvl5pPr>
          </a:lstStyle>
          <a:p>
            <a:pPr lvl="0"/>
            <a:r>
              <a:rPr lang="en-US" dirty="0"/>
              <a:t>Private and confidential. For internal use only.</a:t>
            </a:r>
          </a:p>
        </p:txBody>
      </p:sp>
    </p:spTree>
    <p:extLst>
      <p:ext uri="{BB962C8B-B14F-4D97-AF65-F5344CB8AC3E}">
        <p14:creationId xmlns:p14="http://schemas.microsoft.com/office/powerpoint/2010/main" val="709448693"/>
      </p:ext>
    </p:extLst>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AEF68189-3FC8-DF54-1F6B-14F246FD7022}"/>
              </a:ext>
            </a:extLst>
          </p:cNvPr>
          <p:cNvSpPr>
            <a:spLocks noGrp="1"/>
          </p:cNvSpPr>
          <p:nvPr>
            <p:ph type="dt" sz="half" idx="10"/>
          </p:nvPr>
        </p:nvSpPr>
        <p:spPr/>
        <p:txBody>
          <a:bodyPr/>
          <a:lstStyle/>
          <a:p>
            <a:fld id="{2941F804-10B2-4DDE-877B-AECECCDCA35E}" type="datetimeFigureOut">
              <a:rPr lang="da-DK" smtClean="0"/>
              <a:t>08.09.2025</a:t>
            </a:fld>
            <a:endParaRPr lang="da-DK"/>
          </a:p>
        </p:txBody>
      </p:sp>
      <p:sp>
        <p:nvSpPr>
          <p:cNvPr id="3" name="Pladsholder til sidefod 2">
            <a:extLst>
              <a:ext uri="{FF2B5EF4-FFF2-40B4-BE49-F238E27FC236}">
                <a16:creationId xmlns:a16="http://schemas.microsoft.com/office/drawing/2014/main" id="{882DB0D4-6B0E-E9D0-373B-FF1C3A1FC6EE}"/>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D5291C79-CF76-BB4F-EB18-198774EAE554}"/>
              </a:ext>
            </a:extLst>
          </p:cNvPr>
          <p:cNvSpPr>
            <a:spLocks noGrp="1"/>
          </p:cNvSpPr>
          <p:nvPr>
            <p:ph type="sldNum" sz="quarter" idx="12"/>
          </p:nvPr>
        </p:nvSpPr>
        <p:spPr>
          <a:xfrm>
            <a:off x="8778241" y="6377940"/>
            <a:ext cx="2804160" cy="125962"/>
          </a:xfrm>
          <a:prstGeom prst="rect">
            <a:avLst/>
          </a:prstGeom>
        </p:spPr>
        <p:txBody>
          <a:bodyPr/>
          <a:lstStyle/>
          <a:p>
            <a:fld id="{6A503FF9-6C2B-4E5C-8FB0-9C3A839661E2}" type="slidenum">
              <a:rPr lang="da-DK" smtClean="0"/>
              <a:t>‹nr.›</a:t>
            </a:fld>
            <a:endParaRPr lang="da-DK"/>
          </a:p>
        </p:txBody>
      </p:sp>
    </p:spTree>
    <p:extLst>
      <p:ext uri="{BB962C8B-B14F-4D97-AF65-F5344CB8AC3E}">
        <p14:creationId xmlns:p14="http://schemas.microsoft.com/office/powerpoint/2010/main" val="36732419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oleObject" Target="../embeddings/oleObject1.bin"/><Relationship Id="rId5" Type="http://schemas.openxmlformats.org/officeDocument/2006/relationships/slideLayout" Target="../slideLayouts/slideLayout5.xml"/><Relationship Id="rId10" Type="http://schemas.openxmlformats.org/officeDocument/2006/relationships/tags" Target="../tags/tag2.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12" name="Object 11" hidden="1">
            <a:extLst>
              <a:ext uri="{FF2B5EF4-FFF2-40B4-BE49-F238E27FC236}">
                <a16:creationId xmlns:a16="http://schemas.microsoft.com/office/drawing/2014/main" id="{0D777066-9BFC-8589-1B5C-C39B1839E27D}"/>
              </a:ext>
            </a:extLst>
          </p:cNvPr>
          <p:cNvGraphicFramePr>
            <a:graphicFrameLocks noChangeAspect="1"/>
          </p:cNvGraphicFramePr>
          <p:nvPr userDrawn="1">
            <p:custDataLst>
              <p:tags r:id="rId10"/>
            </p:custDataLst>
            <p:extLst>
              <p:ext uri="{D42A27DB-BD31-4B8C-83A1-F6EECF244321}">
                <p14:modId xmlns:p14="http://schemas.microsoft.com/office/powerpoint/2010/main" val="325480897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1" imgW="360" imgH="360" progId="TCLayout.ActiveDocument.1">
                  <p:embed/>
                </p:oleObj>
              </mc:Choice>
              <mc:Fallback>
                <p:oleObj name="think-cell Slide" r:id="rId11" imgW="360" imgH="360" progId="TCLayout.ActiveDocument.1">
                  <p:embed/>
                  <p:pic>
                    <p:nvPicPr>
                      <p:cNvPr id="12" name="Object 11" hidden="1">
                        <a:extLst>
                          <a:ext uri="{FF2B5EF4-FFF2-40B4-BE49-F238E27FC236}">
                            <a16:creationId xmlns:a16="http://schemas.microsoft.com/office/drawing/2014/main" id="{0D777066-9BFC-8589-1B5C-C39B1839E27D}"/>
                          </a:ext>
                        </a:extLst>
                      </p:cNvPr>
                      <p:cNvPicPr/>
                      <p:nvPr/>
                    </p:nvPicPr>
                    <p:blipFill>
                      <a:blip r:embed="rId12"/>
                      <a:stretch>
                        <a:fillRect/>
                      </a:stretch>
                    </p:blipFill>
                    <p:spPr>
                      <a:xfrm>
                        <a:off x="1588" y="1588"/>
                        <a:ext cx="1588" cy="1588"/>
                      </a:xfrm>
                      <a:prstGeom prst="rect">
                        <a:avLst/>
                      </a:prstGeom>
                    </p:spPr>
                  </p:pic>
                </p:oleObj>
              </mc:Fallback>
            </mc:AlternateContent>
          </a:graphicData>
        </a:graphic>
      </p:graphicFrame>
      <p:sp>
        <p:nvSpPr>
          <p:cNvPr id="3" name="Holder 3"/>
          <p:cNvSpPr>
            <a:spLocks noGrp="1"/>
          </p:cNvSpPr>
          <p:nvPr>
            <p:ph type="body" idx="1"/>
          </p:nvPr>
        </p:nvSpPr>
        <p:spPr>
          <a:xfrm>
            <a:off x="918501" y="2051048"/>
            <a:ext cx="10354997" cy="530915"/>
          </a:xfrm>
          <a:prstGeom prst="rect">
            <a:avLst/>
          </a:prstGeom>
        </p:spPr>
        <p:txBody>
          <a:bodyPr wrap="square" lIns="0" tIns="0" rIns="0" bIns="0">
            <a:spAutoFit/>
          </a:bodyPr>
          <a:lstStyle>
            <a:lvl1pPr>
              <a:defRPr sz="3450" b="1" i="0">
                <a:solidFill>
                  <a:schemeClr val="tx1"/>
                </a:solidFill>
                <a:latin typeface="Times New Roman"/>
                <a:cs typeface="Times New Roman"/>
              </a:defRPr>
            </a:lvl1pPr>
          </a:lstStyle>
          <a:p>
            <a:endParaRPr dirty="0"/>
          </a:p>
        </p:txBody>
      </p:sp>
      <p:sp>
        <p:nvSpPr>
          <p:cNvPr id="4" name="Holder 4"/>
          <p:cNvSpPr>
            <a:spLocks noGrp="1"/>
          </p:cNvSpPr>
          <p:nvPr>
            <p:ph type="ftr" sz="quarter" idx="5"/>
          </p:nvPr>
        </p:nvSpPr>
        <p:spPr>
          <a:xfrm>
            <a:off x="4145280" y="6377940"/>
            <a:ext cx="3901440" cy="125962"/>
          </a:xfrm>
          <a:prstGeom prst="rect">
            <a:avLst/>
          </a:prstGeom>
        </p:spPr>
        <p:txBody>
          <a:bodyPr wrap="square" lIns="0" tIns="0" rIns="0" bIns="0">
            <a:spAutoFit/>
          </a:bodyPr>
          <a:lstStyle>
            <a:lvl1pPr algn="ctr">
              <a:defRPr>
                <a:solidFill>
                  <a:schemeClr val="tx1">
                    <a:tint val="75000"/>
                  </a:schemeClr>
                </a:solidFill>
                <a:latin typeface="Trebuchet MS" charset="0"/>
                <a:ea typeface="Trebuchet MS" charset="0"/>
                <a:cs typeface="Trebuchet MS" charset="0"/>
              </a:defRPr>
            </a:lvl1pPr>
          </a:lstStyle>
          <a:p>
            <a:endParaRPr lang="sv-SE"/>
          </a:p>
        </p:txBody>
      </p:sp>
      <p:sp>
        <p:nvSpPr>
          <p:cNvPr id="5" name="Holder 5"/>
          <p:cNvSpPr>
            <a:spLocks noGrp="1"/>
          </p:cNvSpPr>
          <p:nvPr>
            <p:ph type="dt" sz="half" idx="6"/>
          </p:nvPr>
        </p:nvSpPr>
        <p:spPr>
          <a:xfrm>
            <a:off x="609600" y="6377940"/>
            <a:ext cx="2804160" cy="125962"/>
          </a:xfrm>
          <a:prstGeom prst="rect">
            <a:avLst/>
          </a:prstGeom>
        </p:spPr>
        <p:txBody>
          <a:bodyPr wrap="square" lIns="0" tIns="0" rIns="0" bIns="0">
            <a:spAutoFit/>
          </a:bodyPr>
          <a:lstStyle>
            <a:lvl1pPr algn="l">
              <a:defRPr>
                <a:solidFill>
                  <a:schemeClr val="tx1">
                    <a:tint val="75000"/>
                  </a:schemeClr>
                </a:solidFill>
                <a:latin typeface="Trebuchet MS" charset="0"/>
                <a:ea typeface="Trebuchet MS" charset="0"/>
                <a:cs typeface="Trebuchet MS" charset="0"/>
              </a:defRPr>
            </a:lvl1pPr>
          </a:lstStyle>
          <a:p>
            <a:fld id="{1D8BD707-D9CF-40AE-B4C6-C98DA3205C09}" type="datetimeFigureOut">
              <a:rPr lang="en-US" smtClean="0"/>
              <a:pPr/>
              <a:t>9/8/25</a:t>
            </a:fld>
            <a:endParaRPr lang="en-US" dirty="0"/>
          </a:p>
        </p:txBody>
      </p:sp>
      <p:sp>
        <p:nvSpPr>
          <p:cNvPr id="2" name="Holder 2"/>
          <p:cNvSpPr>
            <a:spLocks noGrp="1"/>
          </p:cNvSpPr>
          <p:nvPr>
            <p:ph type="title"/>
          </p:nvPr>
        </p:nvSpPr>
        <p:spPr>
          <a:xfrm>
            <a:off x="1448322" y="376963"/>
            <a:ext cx="10572221" cy="769441"/>
          </a:xfrm>
          <a:prstGeom prst="rect">
            <a:avLst/>
          </a:prstGeom>
        </p:spPr>
        <p:txBody>
          <a:bodyPr vert="horz" wrap="square" lIns="0" tIns="0" rIns="0" bIns="0">
            <a:spAutoFit/>
          </a:bodyPr>
          <a:lstStyle>
            <a:lvl1pPr>
              <a:defRPr sz="5000" b="1" i="0">
                <a:solidFill>
                  <a:srgbClr val="63609A"/>
                </a:solidFill>
                <a:latin typeface="Times New Roman"/>
                <a:cs typeface="Times New Roman"/>
              </a:defRPr>
            </a:lvl1pPr>
          </a:lstStyle>
          <a:p>
            <a:r>
              <a:rPr lang="da-DK" dirty="0"/>
              <a:t>v</a:t>
            </a:r>
            <a:endParaRPr dirty="0"/>
          </a:p>
        </p:txBody>
      </p:sp>
      <p:pic>
        <p:nvPicPr>
          <p:cNvPr id="7" name="Billede 6">
            <a:extLst>
              <a:ext uri="{FF2B5EF4-FFF2-40B4-BE49-F238E27FC236}">
                <a16:creationId xmlns:a16="http://schemas.microsoft.com/office/drawing/2014/main" id="{7FFCAE07-6AD3-0D8B-353F-6D748A36D4B8}"/>
              </a:ext>
            </a:extLst>
          </p:cNvPr>
          <p:cNvPicPr>
            <a:picLocks noChangeAspect="1"/>
          </p:cNvPicPr>
          <p:nvPr userDrawn="1"/>
        </p:nvPicPr>
        <p:blipFill>
          <a:blip r:embed="rId13"/>
          <a:stretch>
            <a:fillRect/>
          </a:stretch>
        </p:blipFill>
        <p:spPr>
          <a:xfrm>
            <a:off x="10096669" y="6281281"/>
            <a:ext cx="2095331" cy="445241"/>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93" r:id="rId6"/>
    <p:sldLayoutId id="2147483694" r:id="rId7"/>
    <p:sldLayoutId id="2147483695" r:id="rId8"/>
  </p:sldLayoutIdLst>
  <p:txStyles>
    <p:titleStyle>
      <a:lvl1pPr>
        <a:defRPr>
          <a:solidFill>
            <a:schemeClr val="bg1"/>
          </a:solidFill>
          <a:latin typeface="Trebuchet MS" charset="0"/>
          <a:ea typeface="Trebuchet MS" charset="0"/>
          <a:cs typeface="Trebuchet MS" charset="0"/>
        </a:defRPr>
      </a:lvl1pPr>
    </p:titleStyle>
    <p:bodyStyle>
      <a:lvl1pPr marL="0">
        <a:defRPr>
          <a:latin typeface="Trebuchet MS" charset="0"/>
          <a:ea typeface="Trebuchet MS" charset="0"/>
          <a:cs typeface="Trebuchet MS" charset="0"/>
        </a:defRPr>
      </a:lvl1pPr>
      <a:lvl2pPr marL="207889">
        <a:defRPr>
          <a:latin typeface="+mn-lt"/>
          <a:ea typeface="+mn-ea"/>
          <a:cs typeface="+mn-cs"/>
        </a:defRPr>
      </a:lvl2pPr>
      <a:lvl3pPr marL="415778">
        <a:defRPr>
          <a:latin typeface="+mn-lt"/>
          <a:ea typeface="+mn-ea"/>
          <a:cs typeface="+mn-cs"/>
        </a:defRPr>
      </a:lvl3pPr>
      <a:lvl4pPr marL="623667">
        <a:defRPr>
          <a:latin typeface="+mn-lt"/>
          <a:ea typeface="+mn-ea"/>
          <a:cs typeface="+mn-cs"/>
        </a:defRPr>
      </a:lvl4pPr>
      <a:lvl5pPr marL="831555">
        <a:defRPr>
          <a:latin typeface="+mn-lt"/>
          <a:ea typeface="+mn-ea"/>
          <a:cs typeface="+mn-cs"/>
        </a:defRPr>
      </a:lvl5pPr>
      <a:lvl6pPr marL="1039444">
        <a:defRPr>
          <a:latin typeface="+mn-lt"/>
          <a:ea typeface="+mn-ea"/>
          <a:cs typeface="+mn-cs"/>
        </a:defRPr>
      </a:lvl6pPr>
      <a:lvl7pPr marL="1247333">
        <a:defRPr>
          <a:latin typeface="+mn-lt"/>
          <a:ea typeface="+mn-ea"/>
          <a:cs typeface="+mn-cs"/>
        </a:defRPr>
      </a:lvl7pPr>
      <a:lvl8pPr marL="1455222">
        <a:defRPr>
          <a:latin typeface="+mn-lt"/>
          <a:ea typeface="+mn-ea"/>
          <a:cs typeface="+mn-cs"/>
        </a:defRPr>
      </a:lvl8pPr>
      <a:lvl9pPr marL="1663111">
        <a:defRPr>
          <a:latin typeface="+mn-lt"/>
          <a:ea typeface="+mn-ea"/>
          <a:cs typeface="+mn-cs"/>
        </a:defRPr>
      </a:lvl9pPr>
    </p:bodyStyle>
    <p:otherStyle>
      <a:lvl1pPr marL="0">
        <a:defRPr>
          <a:latin typeface="+mn-lt"/>
          <a:ea typeface="+mn-ea"/>
          <a:cs typeface="+mn-cs"/>
        </a:defRPr>
      </a:lvl1pPr>
      <a:lvl2pPr marL="207889">
        <a:defRPr>
          <a:latin typeface="+mn-lt"/>
          <a:ea typeface="+mn-ea"/>
          <a:cs typeface="+mn-cs"/>
        </a:defRPr>
      </a:lvl2pPr>
      <a:lvl3pPr marL="415778">
        <a:defRPr>
          <a:latin typeface="+mn-lt"/>
          <a:ea typeface="+mn-ea"/>
          <a:cs typeface="+mn-cs"/>
        </a:defRPr>
      </a:lvl3pPr>
      <a:lvl4pPr marL="623667">
        <a:defRPr>
          <a:latin typeface="+mn-lt"/>
          <a:ea typeface="+mn-ea"/>
          <a:cs typeface="+mn-cs"/>
        </a:defRPr>
      </a:lvl4pPr>
      <a:lvl5pPr marL="831555">
        <a:defRPr>
          <a:latin typeface="+mn-lt"/>
          <a:ea typeface="+mn-ea"/>
          <a:cs typeface="+mn-cs"/>
        </a:defRPr>
      </a:lvl5pPr>
      <a:lvl6pPr marL="1039444">
        <a:defRPr>
          <a:latin typeface="+mn-lt"/>
          <a:ea typeface="+mn-ea"/>
          <a:cs typeface="+mn-cs"/>
        </a:defRPr>
      </a:lvl6pPr>
      <a:lvl7pPr marL="1247333">
        <a:defRPr>
          <a:latin typeface="+mn-lt"/>
          <a:ea typeface="+mn-ea"/>
          <a:cs typeface="+mn-cs"/>
        </a:defRPr>
      </a:lvl7pPr>
      <a:lvl8pPr marL="1455222">
        <a:defRPr>
          <a:latin typeface="+mn-lt"/>
          <a:ea typeface="+mn-ea"/>
          <a:cs typeface="+mn-cs"/>
        </a:defRPr>
      </a:lvl8pPr>
      <a:lvl9pPr marL="1663111">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hyperlink" Target="https://icd.who.int/browse10/2019/en" TargetMode="External"/></Relationships>
</file>

<file path=ppt/slides/_rels/slide6.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sv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hyperlink" Target="https://doi.org/10.3389/fpsyt.2024.1343314" TargetMode="External"/><Relationship Id="rId4" Type="http://schemas.openxmlformats.org/officeDocument/2006/relationships/hyperlink" Target="https://doi.org/10.3389/fpsyt.2022.949321"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7.svg"/></Relationships>
</file>

<file path=ppt/slides/_rels/slide10.xml.rels><?xml version="1.0" encoding="UTF-8" standalone="yes"?>
<Relationships xmlns="http://schemas.openxmlformats.org/package/2006/relationships"><Relationship Id="rId2" Type="http://schemas.openxmlformats.org/officeDocument/2006/relationships/hyperlink" Target="https://doi.org/10.3389/fnhum.2018.00100" TargetMode="Externa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hyperlink" Target="https://doi.org/10.3389/fnhum.2018.00100" TargetMode="External"/><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Layout" Target="../slideLayouts/slideLayout6.xml"/><Relationship Id="rId4" Type="http://schemas.openxmlformats.org/officeDocument/2006/relationships/hyperlink" Target="https://doi.org/10.3389/fnhum.2018.00100"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doi.org/10.3389/fnhum.2018.00100" TargetMode="External"/><Relationship Id="rId2" Type="http://schemas.openxmlformats.org/officeDocument/2006/relationships/image" Target="../media/image22.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1.xml"/><Relationship Id="rId1" Type="http://schemas.openxmlformats.org/officeDocument/2006/relationships/slideLayout" Target="../slideLayouts/slideLayout6.xml"/><Relationship Id="rId5" Type="http://schemas.openxmlformats.org/officeDocument/2006/relationships/image" Target="../media/image27.svg"/><Relationship Id="rId4" Type="http://schemas.openxmlformats.org/officeDocument/2006/relationships/image" Target="../media/image26.png"/></Relationships>
</file>

<file path=ppt/slides/_rels/slide1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2.xml"/><Relationship Id="rId1" Type="http://schemas.openxmlformats.org/officeDocument/2006/relationships/slideLayout" Target="../slideLayouts/slideLayout6.xml"/><Relationship Id="rId5" Type="http://schemas.openxmlformats.org/officeDocument/2006/relationships/image" Target="../media/image27.svg"/><Relationship Id="rId4" Type="http://schemas.openxmlformats.org/officeDocument/2006/relationships/image" Target="../media/image26.png"/></Relationships>
</file>

<file path=ppt/slides/_rels/slide2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3.xml"/><Relationship Id="rId1" Type="http://schemas.openxmlformats.org/officeDocument/2006/relationships/slideLayout" Target="../slideLayouts/slideLayout6.xml"/><Relationship Id="rId5" Type="http://schemas.openxmlformats.org/officeDocument/2006/relationships/image" Target="../media/image27.svg"/><Relationship Id="rId4" Type="http://schemas.openxmlformats.org/officeDocument/2006/relationships/image" Target="../media/image26.png"/></Relationships>
</file>

<file path=ppt/slides/_rels/slide2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4.xml"/><Relationship Id="rId1" Type="http://schemas.openxmlformats.org/officeDocument/2006/relationships/slideLayout" Target="../slideLayouts/slideLayout6.xml"/><Relationship Id="rId5" Type="http://schemas.openxmlformats.org/officeDocument/2006/relationships/image" Target="../media/image27.svg"/><Relationship Id="rId4" Type="http://schemas.openxmlformats.org/officeDocument/2006/relationships/image" Target="../media/image26.png"/></Relationships>
</file>

<file path=ppt/slides/_rels/slide2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8" Type="http://schemas.openxmlformats.org/officeDocument/2006/relationships/image" Target="../media/image37.svg"/><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notesSlide" Target="../notesSlides/notesSlide18.xml"/><Relationship Id="rId1" Type="http://schemas.openxmlformats.org/officeDocument/2006/relationships/slideLayout" Target="../slideLayouts/slideLayout6.xml"/><Relationship Id="rId6" Type="http://schemas.openxmlformats.org/officeDocument/2006/relationships/image" Target="../media/image35.svg"/><Relationship Id="rId5" Type="http://schemas.openxmlformats.org/officeDocument/2006/relationships/image" Target="../media/image34.png"/><Relationship Id="rId4" Type="http://schemas.openxmlformats.org/officeDocument/2006/relationships/image" Target="../media/image33.svg"/></Relationships>
</file>

<file path=ppt/slides/_rels/slide26.xml.rels><?xml version="1.0" encoding="UTF-8" standalone="yes"?>
<Relationships xmlns="http://schemas.openxmlformats.org/package/2006/relationships"><Relationship Id="rId8" Type="http://schemas.openxmlformats.org/officeDocument/2006/relationships/image" Target="../media/image43.svg"/><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notesSlide" Target="../notesSlides/notesSlide19.xml"/><Relationship Id="rId1" Type="http://schemas.openxmlformats.org/officeDocument/2006/relationships/slideLayout" Target="../slideLayouts/slideLayout6.xml"/><Relationship Id="rId6" Type="http://schemas.openxmlformats.org/officeDocument/2006/relationships/image" Target="../media/image41.svg"/><Relationship Id="rId5" Type="http://schemas.openxmlformats.org/officeDocument/2006/relationships/image" Target="../media/image40.png"/><Relationship Id="rId4" Type="http://schemas.openxmlformats.org/officeDocument/2006/relationships/image" Target="../media/image39.svg"/></Relationships>
</file>

<file path=ppt/slides/_rels/slide2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uppe 7">
            <a:extLst>
              <a:ext uri="{FF2B5EF4-FFF2-40B4-BE49-F238E27FC236}">
                <a16:creationId xmlns:a16="http://schemas.microsoft.com/office/drawing/2014/main" id="{764285E3-EEA3-4101-BE56-2F50EC1CEE66}"/>
              </a:ext>
            </a:extLst>
          </p:cNvPr>
          <p:cNvGrpSpPr/>
          <p:nvPr/>
        </p:nvGrpSpPr>
        <p:grpSpPr>
          <a:xfrm>
            <a:off x="0" y="826428"/>
            <a:ext cx="12192000" cy="6031572"/>
            <a:chOff x="0" y="826428"/>
            <a:chExt cx="12192000" cy="6031572"/>
          </a:xfrm>
        </p:grpSpPr>
        <p:pic>
          <p:nvPicPr>
            <p:cNvPr id="3" name="Billede 2">
              <a:extLst>
                <a:ext uri="{FF2B5EF4-FFF2-40B4-BE49-F238E27FC236}">
                  <a16:creationId xmlns:a16="http://schemas.microsoft.com/office/drawing/2014/main" id="{A237C75E-5B63-3139-B291-2819C3527D43}"/>
                </a:ext>
              </a:extLst>
            </p:cNvPr>
            <p:cNvPicPr>
              <a:picLocks noChangeAspect="1"/>
            </p:cNvPicPr>
            <p:nvPr/>
          </p:nvPicPr>
          <p:blipFill>
            <a:blip r:embed="rId2"/>
            <a:stretch>
              <a:fillRect/>
            </a:stretch>
          </p:blipFill>
          <p:spPr>
            <a:xfrm>
              <a:off x="1265881" y="826428"/>
              <a:ext cx="9955631" cy="2115495"/>
            </a:xfrm>
            <a:prstGeom prst="rect">
              <a:avLst/>
            </a:prstGeom>
          </p:spPr>
        </p:pic>
        <p:grpSp>
          <p:nvGrpSpPr>
            <p:cNvPr id="7" name="Gruppe 6">
              <a:extLst>
                <a:ext uri="{FF2B5EF4-FFF2-40B4-BE49-F238E27FC236}">
                  <a16:creationId xmlns:a16="http://schemas.microsoft.com/office/drawing/2014/main" id="{761799E1-7F14-771F-C331-F3E4AE38092C}"/>
                </a:ext>
              </a:extLst>
            </p:cNvPr>
            <p:cNvGrpSpPr/>
            <p:nvPr/>
          </p:nvGrpSpPr>
          <p:grpSpPr>
            <a:xfrm>
              <a:off x="0" y="4868649"/>
              <a:ext cx="12192000" cy="1989351"/>
              <a:chOff x="0" y="4868649"/>
              <a:chExt cx="12192000" cy="1989351"/>
            </a:xfrm>
          </p:grpSpPr>
          <p:sp>
            <p:nvSpPr>
              <p:cNvPr id="4" name="Rectangle 10">
                <a:extLst>
                  <a:ext uri="{FF2B5EF4-FFF2-40B4-BE49-F238E27FC236}">
                    <a16:creationId xmlns:a16="http://schemas.microsoft.com/office/drawing/2014/main" id="{EBEF64E7-A9D1-24A0-66B3-954636A508A0}"/>
                  </a:ext>
                </a:extLst>
              </p:cNvPr>
              <p:cNvSpPr/>
              <p:nvPr/>
            </p:nvSpPr>
            <p:spPr>
              <a:xfrm>
                <a:off x="0" y="4943260"/>
                <a:ext cx="12192000" cy="1914740"/>
              </a:xfrm>
              <a:prstGeom prst="rect">
                <a:avLst/>
              </a:prstGeom>
              <a:solidFill>
                <a:srgbClr val="E5DBF2"/>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 name="Rektangel 4">
                <a:extLst>
                  <a:ext uri="{FF2B5EF4-FFF2-40B4-BE49-F238E27FC236}">
                    <a16:creationId xmlns:a16="http://schemas.microsoft.com/office/drawing/2014/main" id="{1BEDC39E-D6A9-E2BE-4A76-BE7CC956CFC9}"/>
                  </a:ext>
                </a:extLst>
              </p:cNvPr>
              <p:cNvSpPr/>
              <p:nvPr/>
            </p:nvSpPr>
            <p:spPr>
              <a:xfrm>
                <a:off x="0" y="4868649"/>
                <a:ext cx="12192000" cy="440012"/>
              </a:xfrm>
              <a:prstGeom prst="rect">
                <a:avLst/>
              </a:prstGeom>
              <a:solidFill>
                <a:srgbClr val="7057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Tree>
    <p:extLst>
      <p:ext uri="{BB962C8B-B14F-4D97-AF65-F5344CB8AC3E}">
        <p14:creationId xmlns:p14="http://schemas.microsoft.com/office/powerpoint/2010/main" val="35651183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16194A-E220-282B-08A6-96E719DFA428}"/>
            </a:ext>
          </a:extLst>
        </p:cNvPr>
        <p:cNvGrpSpPr/>
        <p:nvPr/>
      </p:nvGrpSpPr>
      <p:grpSpPr>
        <a:xfrm>
          <a:off x="0" y="0"/>
          <a:ext cx="0" cy="0"/>
          <a:chOff x="0" y="0"/>
          <a:chExt cx="0" cy="0"/>
        </a:xfrm>
      </p:grpSpPr>
      <p:sp>
        <p:nvSpPr>
          <p:cNvPr id="50" name="Rectangle 10">
            <a:extLst>
              <a:ext uri="{FF2B5EF4-FFF2-40B4-BE49-F238E27FC236}">
                <a16:creationId xmlns:a16="http://schemas.microsoft.com/office/drawing/2014/main" id="{A69291A7-D56A-A151-C270-07DA654B059D}"/>
              </a:ext>
            </a:extLst>
          </p:cNvPr>
          <p:cNvSpPr/>
          <p:nvPr/>
        </p:nvSpPr>
        <p:spPr>
          <a:xfrm>
            <a:off x="1620982" y="3356567"/>
            <a:ext cx="10287000" cy="2460410"/>
          </a:xfrm>
          <a:prstGeom prst="rect">
            <a:avLst/>
          </a:prstGeom>
          <a:solidFill>
            <a:srgbClr val="E5DBF2"/>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 name="Rektangel 4">
            <a:extLst>
              <a:ext uri="{FF2B5EF4-FFF2-40B4-BE49-F238E27FC236}">
                <a16:creationId xmlns:a16="http://schemas.microsoft.com/office/drawing/2014/main" id="{79C55A67-7382-971F-A3A4-FFE737337973}"/>
              </a:ext>
            </a:extLst>
          </p:cNvPr>
          <p:cNvSpPr/>
          <p:nvPr/>
        </p:nvSpPr>
        <p:spPr>
          <a:xfrm>
            <a:off x="0" y="1389117"/>
            <a:ext cx="8551718" cy="3262954"/>
          </a:xfrm>
          <a:prstGeom prst="rect">
            <a:avLst/>
          </a:prstGeom>
          <a:solidFill>
            <a:srgbClr val="7057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7" name="Billede 26">
            <a:extLst>
              <a:ext uri="{FF2B5EF4-FFF2-40B4-BE49-F238E27FC236}">
                <a16:creationId xmlns:a16="http://schemas.microsoft.com/office/drawing/2014/main" id="{3BCF0F1D-BF2D-A8B2-9A5C-FDE9E055A3BA}"/>
              </a:ext>
            </a:extLst>
          </p:cNvPr>
          <p:cNvPicPr>
            <a:picLocks noChangeAspect="1"/>
          </p:cNvPicPr>
          <p:nvPr/>
        </p:nvPicPr>
        <p:blipFill>
          <a:blip r:embed="rId3"/>
          <a:srcRect t="6324"/>
          <a:stretch/>
        </p:blipFill>
        <p:spPr>
          <a:xfrm>
            <a:off x="6387629" y="3759864"/>
            <a:ext cx="5520353" cy="2049836"/>
          </a:xfrm>
          <a:prstGeom prst="rect">
            <a:avLst/>
          </a:prstGeom>
        </p:spPr>
      </p:pic>
      <p:sp>
        <p:nvSpPr>
          <p:cNvPr id="51" name="Undertitel 2">
            <a:extLst>
              <a:ext uri="{FF2B5EF4-FFF2-40B4-BE49-F238E27FC236}">
                <a16:creationId xmlns:a16="http://schemas.microsoft.com/office/drawing/2014/main" id="{CE023DEC-F74D-25C9-95C5-5430829BDDAC}"/>
              </a:ext>
            </a:extLst>
          </p:cNvPr>
          <p:cNvSpPr txBox="1">
            <a:spLocks/>
          </p:cNvSpPr>
          <p:nvPr/>
        </p:nvSpPr>
        <p:spPr>
          <a:xfrm>
            <a:off x="833072" y="1771870"/>
            <a:ext cx="6021490" cy="400648"/>
          </a:xfrm>
          <a:prstGeom prst="rect">
            <a:avLst/>
          </a:prstGeom>
        </p:spPr>
        <p:txBody>
          <a:bodyPr lIns="91440" tIns="45720" rIns="91440" bIns="45720" anchor="t"/>
          <a:lstStyle>
            <a:lvl1pPr marL="0">
              <a:defRPr>
                <a:latin typeface="Trebuchet MS" charset="0"/>
                <a:ea typeface="Trebuchet MS" charset="0"/>
                <a:cs typeface="Trebuchet MS" charset="0"/>
              </a:defRPr>
            </a:lvl1pPr>
            <a:lvl2pPr marL="207889">
              <a:defRPr>
                <a:latin typeface="+mn-lt"/>
                <a:ea typeface="+mn-ea"/>
                <a:cs typeface="+mn-cs"/>
              </a:defRPr>
            </a:lvl2pPr>
            <a:lvl3pPr marL="415778">
              <a:defRPr>
                <a:latin typeface="+mn-lt"/>
                <a:ea typeface="+mn-ea"/>
                <a:cs typeface="+mn-cs"/>
              </a:defRPr>
            </a:lvl3pPr>
            <a:lvl4pPr marL="623667">
              <a:defRPr>
                <a:latin typeface="+mn-lt"/>
                <a:ea typeface="+mn-ea"/>
                <a:cs typeface="+mn-cs"/>
              </a:defRPr>
            </a:lvl4pPr>
            <a:lvl5pPr marL="831555">
              <a:defRPr>
                <a:latin typeface="+mn-lt"/>
                <a:ea typeface="+mn-ea"/>
                <a:cs typeface="+mn-cs"/>
              </a:defRPr>
            </a:lvl5pPr>
            <a:lvl6pPr marL="1039444">
              <a:defRPr>
                <a:latin typeface="+mn-lt"/>
                <a:ea typeface="+mn-ea"/>
                <a:cs typeface="+mn-cs"/>
              </a:defRPr>
            </a:lvl6pPr>
            <a:lvl7pPr marL="1247333">
              <a:defRPr>
                <a:latin typeface="+mn-lt"/>
                <a:ea typeface="+mn-ea"/>
                <a:cs typeface="+mn-cs"/>
              </a:defRPr>
            </a:lvl7pPr>
            <a:lvl8pPr marL="1455222">
              <a:defRPr>
                <a:latin typeface="+mn-lt"/>
                <a:ea typeface="+mn-ea"/>
                <a:cs typeface="+mn-cs"/>
              </a:defRPr>
            </a:lvl8pPr>
            <a:lvl9pPr marL="1663111">
              <a:defRPr>
                <a:latin typeface="+mn-lt"/>
                <a:ea typeface="+mn-ea"/>
                <a:cs typeface="+mn-cs"/>
              </a:defRPr>
            </a:lvl9pPr>
          </a:lstStyle>
          <a:p>
            <a:pPr defTabSz="914400"/>
            <a:r>
              <a:rPr lang="da-DK" sz="1800" kern="0" dirty="0">
                <a:solidFill>
                  <a:schemeClr val="bg1"/>
                </a:solidFill>
              </a:rPr>
              <a:t>Session 1.2</a:t>
            </a:r>
          </a:p>
          <a:p>
            <a:pPr defTabSz="914400"/>
            <a:endParaRPr lang="da-DK" sz="1800" kern="0" dirty="0">
              <a:solidFill>
                <a:schemeClr val="bg1"/>
              </a:solidFill>
            </a:endParaRPr>
          </a:p>
          <a:p>
            <a:pPr defTabSz="914400"/>
            <a:endParaRPr lang="da-DK" sz="1800" kern="0" dirty="0">
              <a:solidFill>
                <a:schemeClr val="bg1"/>
              </a:solidFill>
            </a:endParaRPr>
          </a:p>
          <a:p>
            <a:pPr defTabSz="914400"/>
            <a:r>
              <a:rPr lang="da-DK" sz="3200" kern="0" dirty="0">
                <a:solidFill>
                  <a:schemeClr val="bg1"/>
                </a:solidFill>
                <a:latin typeface="Trebuchet MS"/>
              </a:rPr>
              <a:t>Hvad er ADHD?</a:t>
            </a:r>
          </a:p>
          <a:p>
            <a:pPr defTabSz="914400"/>
            <a:r>
              <a:rPr lang="da-DK" sz="3200" kern="0" dirty="0">
                <a:solidFill>
                  <a:schemeClr val="bg1"/>
                </a:solidFill>
              </a:rPr>
              <a:t> </a:t>
            </a:r>
          </a:p>
        </p:txBody>
      </p:sp>
      <p:pic>
        <p:nvPicPr>
          <p:cNvPr id="53" name="Billede 52">
            <a:extLst>
              <a:ext uri="{FF2B5EF4-FFF2-40B4-BE49-F238E27FC236}">
                <a16:creationId xmlns:a16="http://schemas.microsoft.com/office/drawing/2014/main" id="{77D8A487-8A75-E7DA-DD9A-4ACCFCD82C3B}"/>
              </a:ext>
            </a:extLst>
          </p:cNvPr>
          <p:cNvPicPr>
            <a:picLocks noChangeAspect="1"/>
          </p:cNvPicPr>
          <p:nvPr/>
        </p:nvPicPr>
        <p:blipFill>
          <a:blip r:embed="rId3">
            <a:lum bright="70000" contrast="-70000"/>
          </a:blip>
          <a:srcRect t="6323" r="79056" b="53686"/>
          <a:stretch/>
        </p:blipFill>
        <p:spPr>
          <a:xfrm>
            <a:off x="6387629" y="3762702"/>
            <a:ext cx="1156171" cy="875064"/>
          </a:xfrm>
          <a:prstGeom prst="rect">
            <a:avLst/>
          </a:prstGeom>
        </p:spPr>
      </p:pic>
      <p:pic>
        <p:nvPicPr>
          <p:cNvPr id="54" name="Billede 53">
            <a:extLst>
              <a:ext uri="{FF2B5EF4-FFF2-40B4-BE49-F238E27FC236}">
                <a16:creationId xmlns:a16="http://schemas.microsoft.com/office/drawing/2014/main" id="{58BC4694-A233-7987-D7A1-1CCFB5580E62}"/>
              </a:ext>
            </a:extLst>
          </p:cNvPr>
          <p:cNvPicPr>
            <a:picLocks noChangeAspect="1"/>
          </p:cNvPicPr>
          <p:nvPr/>
        </p:nvPicPr>
        <p:blipFill>
          <a:blip r:embed="rId3">
            <a:lum bright="70000" contrast="-70000"/>
          </a:blip>
          <a:srcRect l="34851" t="6324" r="60798" b="53741"/>
          <a:stretch/>
        </p:blipFill>
        <p:spPr>
          <a:xfrm>
            <a:off x="8311543" y="3755540"/>
            <a:ext cx="240175" cy="873879"/>
          </a:xfrm>
          <a:prstGeom prst="rect">
            <a:avLst/>
          </a:prstGeom>
        </p:spPr>
      </p:pic>
      <p:sp>
        <p:nvSpPr>
          <p:cNvPr id="2" name="Undertitel 2">
            <a:extLst>
              <a:ext uri="{FF2B5EF4-FFF2-40B4-BE49-F238E27FC236}">
                <a16:creationId xmlns:a16="http://schemas.microsoft.com/office/drawing/2014/main" id="{94F639A1-B765-DA07-A62B-65E9253575B7}"/>
              </a:ext>
            </a:extLst>
          </p:cNvPr>
          <p:cNvSpPr txBox="1">
            <a:spLocks/>
          </p:cNvSpPr>
          <p:nvPr/>
        </p:nvSpPr>
        <p:spPr>
          <a:xfrm>
            <a:off x="833072" y="3095298"/>
            <a:ext cx="6186054" cy="921343"/>
          </a:xfrm>
          <a:prstGeom prst="rect">
            <a:avLst/>
          </a:prstGeom>
        </p:spPr>
        <p:txBody>
          <a:bodyPr/>
          <a:lstStyle>
            <a:lvl1pPr marL="0">
              <a:defRPr>
                <a:latin typeface="Trebuchet MS" charset="0"/>
                <a:ea typeface="Trebuchet MS" charset="0"/>
                <a:cs typeface="Trebuchet MS" charset="0"/>
              </a:defRPr>
            </a:lvl1pPr>
            <a:lvl2pPr marL="207889">
              <a:defRPr>
                <a:latin typeface="+mn-lt"/>
                <a:ea typeface="+mn-ea"/>
                <a:cs typeface="+mn-cs"/>
              </a:defRPr>
            </a:lvl2pPr>
            <a:lvl3pPr marL="415778">
              <a:defRPr>
                <a:latin typeface="+mn-lt"/>
                <a:ea typeface="+mn-ea"/>
                <a:cs typeface="+mn-cs"/>
              </a:defRPr>
            </a:lvl3pPr>
            <a:lvl4pPr marL="623667">
              <a:defRPr>
                <a:latin typeface="+mn-lt"/>
                <a:ea typeface="+mn-ea"/>
                <a:cs typeface="+mn-cs"/>
              </a:defRPr>
            </a:lvl4pPr>
            <a:lvl5pPr marL="831555">
              <a:defRPr>
                <a:latin typeface="+mn-lt"/>
                <a:ea typeface="+mn-ea"/>
                <a:cs typeface="+mn-cs"/>
              </a:defRPr>
            </a:lvl5pPr>
            <a:lvl6pPr marL="1039444">
              <a:defRPr>
                <a:latin typeface="+mn-lt"/>
                <a:ea typeface="+mn-ea"/>
                <a:cs typeface="+mn-cs"/>
              </a:defRPr>
            </a:lvl6pPr>
            <a:lvl7pPr marL="1247333">
              <a:defRPr>
                <a:latin typeface="+mn-lt"/>
                <a:ea typeface="+mn-ea"/>
                <a:cs typeface="+mn-cs"/>
              </a:defRPr>
            </a:lvl7pPr>
            <a:lvl8pPr marL="1455222">
              <a:defRPr>
                <a:latin typeface="+mn-lt"/>
                <a:ea typeface="+mn-ea"/>
                <a:cs typeface="+mn-cs"/>
              </a:defRPr>
            </a:lvl8pPr>
            <a:lvl9pPr marL="1663111">
              <a:defRPr>
                <a:latin typeface="+mn-lt"/>
                <a:ea typeface="+mn-ea"/>
                <a:cs typeface="+mn-cs"/>
              </a:defRPr>
            </a:lvl9pPr>
          </a:lstStyle>
          <a:p>
            <a:pPr defTabSz="914400"/>
            <a:r>
              <a:rPr lang="da-DK" sz="1800" kern="0" dirty="0">
                <a:solidFill>
                  <a:schemeClr val="bg1">
                    <a:lumMod val="75000"/>
                  </a:schemeClr>
                </a:solidFill>
              </a:rPr>
              <a:t>Kirsten Callesen, psykolog</a:t>
            </a:r>
          </a:p>
        </p:txBody>
      </p:sp>
      <p:sp>
        <p:nvSpPr>
          <p:cNvPr id="6" name="Rektangel 5">
            <a:extLst>
              <a:ext uri="{FF2B5EF4-FFF2-40B4-BE49-F238E27FC236}">
                <a16:creationId xmlns:a16="http://schemas.microsoft.com/office/drawing/2014/main" id="{7F9BCAAD-3889-EB73-E3D7-BAA64578EB11}"/>
              </a:ext>
            </a:extLst>
          </p:cNvPr>
          <p:cNvSpPr/>
          <p:nvPr/>
        </p:nvSpPr>
        <p:spPr>
          <a:xfrm>
            <a:off x="9969023" y="6215170"/>
            <a:ext cx="2048806" cy="58439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 name="Tekstfelt 3">
            <a:extLst>
              <a:ext uri="{FF2B5EF4-FFF2-40B4-BE49-F238E27FC236}">
                <a16:creationId xmlns:a16="http://schemas.microsoft.com/office/drawing/2014/main" id="{CA44CC0C-B882-04DD-6712-5F3E91BE10BC}"/>
              </a:ext>
            </a:extLst>
          </p:cNvPr>
          <p:cNvSpPr txBox="1"/>
          <p:nvPr/>
        </p:nvSpPr>
        <p:spPr>
          <a:xfrm>
            <a:off x="10326531" y="6323876"/>
            <a:ext cx="1650045" cy="230832"/>
          </a:xfrm>
          <a:prstGeom prst="rect">
            <a:avLst/>
          </a:prstGeom>
          <a:noFill/>
        </p:spPr>
        <p:txBody>
          <a:bodyPr wrap="square">
            <a:spAutoFit/>
          </a:bodyPr>
          <a:lstStyle/>
          <a:p>
            <a:pPr algn="r"/>
            <a:r>
              <a:rPr lang="da-DK" sz="900" dirty="0">
                <a:effectLst/>
                <a:latin typeface="Aptos" panose="020B0004020202020204" pitchFamily="34" charset="0"/>
                <a:ea typeface="Aptos" panose="020B0004020202020204" pitchFamily="34" charset="0"/>
                <a:cs typeface="Aptos" panose="020B0004020202020204" pitchFamily="34" charset="0"/>
              </a:rPr>
              <a:t>C-APROM/DK/ADH</a:t>
            </a:r>
            <a:r>
              <a:rPr lang="da-DK" sz="900">
                <a:effectLst/>
                <a:latin typeface="Aptos" panose="020B0004020202020204" pitchFamily="34" charset="0"/>
                <a:ea typeface="Aptos" panose="020B0004020202020204" pitchFamily="34" charset="0"/>
                <a:cs typeface="Aptos" panose="020B0004020202020204" pitchFamily="34" charset="0"/>
              </a:rPr>
              <a:t>/0163</a:t>
            </a:r>
            <a:endParaRPr lang="da-DK" sz="900" dirty="0">
              <a:effectLst/>
              <a:latin typeface="Aptos" panose="020B0004020202020204" pitchFamily="34" charset="0"/>
              <a:ea typeface="Aptos" panose="020B0004020202020204" pitchFamily="34" charset="0"/>
              <a:cs typeface="Aptos" panose="020B0004020202020204" pitchFamily="34" charset="0"/>
            </a:endParaRPr>
          </a:p>
        </p:txBody>
      </p:sp>
      <p:pic>
        <p:nvPicPr>
          <p:cNvPr id="7" name="Billede 6">
            <a:extLst>
              <a:ext uri="{FF2B5EF4-FFF2-40B4-BE49-F238E27FC236}">
                <a16:creationId xmlns:a16="http://schemas.microsoft.com/office/drawing/2014/main" id="{D8954435-3B06-A961-959F-75A854B49FE0}"/>
              </a:ext>
            </a:extLst>
          </p:cNvPr>
          <p:cNvPicPr>
            <a:picLocks noChangeAspect="1"/>
          </p:cNvPicPr>
          <p:nvPr/>
        </p:nvPicPr>
        <p:blipFill>
          <a:blip r:embed="rId4"/>
          <a:stretch>
            <a:fillRect/>
          </a:stretch>
        </p:blipFill>
        <p:spPr>
          <a:xfrm>
            <a:off x="784618" y="127874"/>
            <a:ext cx="4557403" cy="968413"/>
          </a:xfrm>
          <a:prstGeom prst="rect">
            <a:avLst/>
          </a:prstGeom>
        </p:spPr>
      </p:pic>
    </p:spTree>
    <p:extLst>
      <p:ext uri="{BB962C8B-B14F-4D97-AF65-F5344CB8AC3E}">
        <p14:creationId xmlns:p14="http://schemas.microsoft.com/office/powerpoint/2010/main" val="3875975826"/>
      </p:ext>
    </p:extLst>
  </p:cSld>
  <p:clrMapOvr>
    <a:masterClrMapping/>
  </p:clrMapOvr>
  <mc:AlternateContent xmlns:mc="http://schemas.openxmlformats.org/markup-compatibility/2006" xmlns:p14="http://schemas.microsoft.com/office/powerpoint/2010/main">
    <mc:Choice Requires="p14">
      <p:transition spd="slow" p14:dur="2000" advTm="29084"/>
    </mc:Choice>
    <mc:Fallback xmlns="">
      <p:transition spd="slow" advTm="29084"/>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2AAC4B-1DD7-40B1-6684-AE704576396B}"/>
            </a:ext>
          </a:extLst>
        </p:cNvPr>
        <p:cNvGrpSpPr/>
        <p:nvPr/>
      </p:nvGrpSpPr>
      <p:grpSpPr>
        <a:xfrm>
          <a:off x="0" y="0"/>
          <a:ext cx="0" cy="0"/>
          <a:chOff x="0" y="0"/>
          <a:chExt cx="0" cy="0"/>
        </a:xfrm>
      </p:grpSpPr>
      <p:sp>
        <p:nvSpPr>
          <p:cNvPr id="6" name="Rectangle 27">
            <a:extLst>
              <a:ext uri="{FF2B5EF4-FFF2-40B4-BE49-F238E27FC236}">
                <a16:creationId xmlns:a16="http://schemas.microsoft.com/office/drawing/2014/main" id="{842EB0C8-6250-A576-76D1-022B72698157}"/>
              </a:ext>
            </a:extLst>
          </p:cNvPr>
          <p:cNvSpPr/>
          <p:nvPr/>
        </p:nvSpPr>
        <p:spPr>
          <a:xfrm>
            <a:off x="0" y="0"/>
            <a:ext cx="5507026" cy="6858000"/>
          </a:xfrm>
          <a:prstGeom prst="rect">
            <a:avLst/>
          </a:prstGeom>
          <a:solidFill>
            <a:srgbClr val="70578B"/>
          </a:solidFill>
          <a:ln w="28575" cap="flat" cmpd="sng" algn="ctr">
            <a:noFill/>
            <a:prstDash val="solid"/>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en-ID" sz="1800" b="0" i="0" u="none" strike="noStrike" kern="0" cap="none" spc="0" normalizeH="0" baseline="0" noProof="0" dirty="0">
              <a:ln>
                <a:noFill/>
              </a:ln>
              <a:solidFill>
                <a:srgbClr val="34373F"/>
              </a:solidFill>
              <a:effectLst/>
              <a:uLnTx/>
              <a:uFillTx/>
              <a:latin typeface="Calibri" panose="020F0502020204030204"/>
              <a:ea typeface="+mn-ea"/>
              <a:cs typeface="+mn-cs"/>
            </a:endParaRPr>
          </a:p>
        </p:txBody>
      </p:sp>
      <p:sp>
        <p:nvSpPr>
          <p:cNvPr id="7" name="Rectangle 28">
            <a:extLst>
              <a:ext uri="{FF2B5EF4-FFF2-40B4-BE49-F238E27FC236}">
                <a16:creationId xmlns:a16="http://schemas.microsoft.com/office/drawing/2014/main" id="{8141EF09-4B63-2DF3-DA26-BB975FE0A223}"/>
              </a:ext>
            </a:extLst>
          </p:cNvPr>
          <p:cNvSpPr/>
          <p:nvPr/>
        </p:nvSpPr>
        <p:spPr>
          <a:xfrm>
            <a:off x="4227871" y="500212"/>
            <a:ext cx="7964129" cy="5614838"/>
          </a:xfrm>
          <a:prstGeom prst="rect">
            <a:avLst/>
          </a:prstGeom>
          <a:solidFill>
            <a:schemeClr val="bg1"/>
          </a:solidFill>
          <a:ln>
            <a:noFill/>
          </a:ln>
          <a:effectLst>
            <a:outerShdw blurRad="635000" dist="381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solidFill>
                <a:schemeClr val="bg1"/>
              </a:solidFill>
            </a:endParaRPr>
          </a:p>
        </p:txBody>
      </p:sp>
      <p:sp>
        <p:nvSpPr>
          <p:cNvPr id="12" name="Tekstfelt 11">
            <a:extLst>
              <a:ext uri="{FF2B5EF4-FFF2-40B4-BE49-F238E27FC236}">
                <a16:creationId xmlns:a16="http://schemas.microsoft.com/office/drawing/2014/main" id="{22D7EED6-3EAF-6CD7-4C26-64C0509198D1}"/>
              </a:ext>
            </a:extLst>
          </p:cNvPr>
          <p:cNvSpPr txBox="1"/>
          <p:nvPr/>
        </p:nvSpPr>
        <p:spPr>
          <a:xfrm>
            <a:off x="5372230" y="1922172"/>
            <a:ext cx="6819770" cy="3354765"/>
          </a:xfrm>
          <a:prstGeom prst="rect">
            <a:avLst/>
          </a:prstGeom>
          <a:noFill/>
        </p:spPr>
        <p:txBody>
          <a:bodyPr wrap="square">
            <a:spAutoFit/>
          </a:bodyPr>
          <a:lstStyle/>
          <a:p>
            <a:r>
              <a:rPr kumimoji="1" lang="da-DK" sz="2400" dirty="0">
                <a:solidFill>
                  <a:schemeClr val="tx1">
                    <a:lumMod val="65000"/>
                    <a:lumOff val="35000"/>
                  </a:schemeClr>
                </a:solidFill>
                <a:latin typeface="Calibri" panose="020F0502020204030204" pitchFamily="34" charset="0"/>
                <a:cs typeface="Calibri" panose="020F0502020204030204" pitchFamily="34" charset="0"/>
              </a:rPr>
              <a:t>1.1 At blive diagnosticeret med ADHD</a:t>
            </a:r>
          </a:p>
          <a:p>
            <a:r>
              <a:rPr kumimoji="1" lang="da-DK" sz="2400" b="1" dirty="0">
                <a:latin typeface="Calibri" panose="020F0502020204030204" pitchFamily="34" charset="0"/>
                <a:cs typeface="Calibri" panose="020F0502020204030204" pitchFamily="34" charset="0"/>
              </a:rPr>
              <a:t>1.2 Hvad er ADHD? </a:t>
            </a:r>
          </a:p>
          <a:p>
            <a:r>
              <a:rPr kumimoji="1" lang="da-DK" sz="2400" dirty="0">
                <a:solidFill>
                  <a:schemeClr val="tx1">
                    <a:lumMod val="65000"/>
                    <a:lumOff val="35000"/>
                  </a:schemeClr>
                </a:solidFill>
                <a:latin typeface="Calibri" panose="020F0502020204030204" pitchFamily="34" charset="0"/>
                <a:cs typeface="Calibri" panose="020F0502020204030204" pitchFamily="34" charset="0"/>
              </a:rPr>
              <a:t>2.1 Ikke-medicinsk behandling - Kost</a:t>
            </a:r>
            <a:br>
              <a:rPr kumimoji="1" lang="da-DK" sz="2400" dirty="0">
                <a:solidFill>
                  <a:schemeClr val="tx1">
                    <a:lumMod val="65000"/>
                    <a:lumOff val="35000"/>
                  </a:schemeClr>
                </a:solidFill>
                <a:latin typeface="Calibri" panose="020F0502020204030204" pitchFamily="34" charset="0"/>
                <a:cs typeface="Calibri" panose="020F0502020204030204" pitchFamily="34" charset="0"/>
              </a:rPr>
            </a:br>
            <a:r>
              <a:rPr kumimoji="1" lang="da-DK" sz="2400" dirty="0">
                <a:solidFill>
                  <a:schemeClr val="tx1">
                    <a:lumMod val="65000"/>
                    <a:lumOff val="35000"/>
                  </a:schemeClr>
                </a:solidFill>
                <a:latin typeface="Calibri" panose="020F0502020204030204" pitchFamily="34" charset="0"/>
                <a:cs typeface="Calibri" panose="020F0502020204030204" pitchFamily="34" charset="0"/>
              </a:rPr>
              <a:t>2.2 Ikke-medicinsk behandling - Søvn </a:t>
            </a:r>
          </a:p>
          <a:p>
            <a:r>
              <a:rPr kumimoji="1" lang="da-DK" sz="2400" dirty="0">
                <a:solidFill>
                  <a:schemeClr val="tx1">
                    <a:lumMod val="65000"/>
                    <a:lumOff val="35000"/>
                  </a:schemeClr>
                </a:solidFill>
                <a:latin typeface="Calibri" panose="020F0502020204030204" pitchFamily="34" charset="0"/>
                <a:cs typeface="Calibri" panose="020F0502020204030204" pitchFamily="34" charset="0"/>
              </a:rPr>
              <a:t>3.</a:t>
            </a:r>
            <a:r>
              <a:rPr kumimoji="1" lang="da-DK" sz="2400" dirty="0">
                <a:solidFill>
                  <a:schemeClr val="bg1"/>
                </a:solidFill>
                <a:latin typeface="Calibri" panose="020F0502020204030204" pitchFamily="34" charset="0"/>
                <a:cs typeface="Calibri" panose="020F0502020204030204" pitchFamily="34" charset="0"/>
              </a:rPr>
              <a:t>0</a:t>
            </a:r>
            <a:r>
              <a:rPr kumimoji="1" lang="da-DK" sz="2400" dirty="0">
                <a:solidFill>
                  <a:schemeClr val="tx1">
                    <a:lumMod val="65000"/>
                    <a:lumOff val="35000"/>
                  </a:schemeClr>
                </a:solidFill>
                <a:latin typeface="Calibri" panose="020F0502020204030204" pitchFamily="34" charset="0"/>
                <a:cs typeface="Calibri" panose="020F0502020204030204" pitchFamily="34" charset="0"/>
              </a:rPr>
              <a:t> Medicinsk behandling</a:t>
            </a:r>
          </a:p>
          <a:p>
            <a:r>
              <a:rPr kumimoji="1" lang="da-DK" sz="2400" dirty="0">
                <a:solidFill>
                  <a:schemeClr val="tx1">
                    <a:lumMod val="65000"/>
                    <a:lumOff val="35000"/>
                  </a:schemeClr>
                </a:solidFill>
                <a:latin typeface="Calibri" panose="020F0502020204030204" pitchFamily="34" charset="0"/>
                <a:cs typeface="Calibri" panose="020F0502020204030204" pitchFamily="34" charset="0"/>
              </a:rPr>
              <a:t>4.</a:t>
            </a:r>
            <a:r>
              <a:rPr kumimoji="1" lang="da-DK" sz="2400" dirty="0">
                <a:solidFill>
                  <a:schemeClr val="bg1"/>
                </a:solidFill>
                <a:latin typeface="Calibri" panose="020F0502020204030204" pitchFamily="34" charset="0"/>
                <a:cs typeface="Calibri" panose="020F0502020204030204" pitchFamily="34" charset="0"/>
              </a:rPr>
              <a:t>0</a:t>
            </a:r>
            <a:r>
              <a:rPr kumimoji="1" lang="da-DK" sz="2400" dirty="0">
                <a:solidFill>
                  <a:schemeClr val="tx1">
                    <a:lumMod val="65000"/>
                    <a:lumOff val="35000"/>
                  </a:schemeClr>
                </a:solidFill>
                <a:latin typeface="Calibri" panose="020F0502020204030204" pitchFamily="34" charset="0"/>
                <a:cs typeface="Calibri" panose="020F0502020204030204" pitchFamily="34" charset="0"/>
              </a:rPr>
              <a:t> Følelsesregulering</a:t>
            </a:r>
          </a:p>
          <a:p>
            <a:r>
              <a:rPr kumimoji="1" lang="da-DK" sz="2400" dirty="0">
                <a:solidFill>
                  <a:schemeClr val="tx1">
                    <a:lumMod val="65000"/>
                    <a:lumOff val="35000"/>
                  </a:schemeClr>
                </a:solidFill>
                <a:latin typeface="Calibri" panose="020F0502020204030204" pitchFamily="34" charset="0"/>
                <a:cs typeface="Calibri" panose="020F0502020204030204" pitchFamily="34" charset="0"/>
              </a:rPr>
              <a:t>5.</a:t>
            </a:r>
            <a:r>
              <a:rPr kumimoji="1" lang="da-DK" sz="2400" dirty="0">
                <a:solidFill>
                  <a:schemeClr val="bg1"/>
                </a:solidFill>
                <a:latin typeface="Calibri" panose="020F0502020204030204" pitchFamily="34" charset="0"/>
                <a:cs typeface="Calibri" panose="020F0502020204030204" pitchFamily="34" charset="0"/>
              </a:rPr>
              <a:t>0</a:t>
            </a:r>
            <a:r>
              <a:rPr kumimoji="1" lang="da-DK" sz="2400" dirty="0">
                <a:solidFill>
                  <a:schemeClr val="tx1">
                    <a:lumMod val="65000"/>
                    <a:lumOff val="35000"/>
                  </a:schemeClr>
                </a:solidFill>
                <a:latin typeface="Calibri" panose="020F0502020204030204" pitchFamily="34" charset="0"/>
                <a:cs typeface="Calibri" panose="020F0502020204030204" pitchFamily="34" charset="0"/>
              </a:rPr>
              <a:t> Mestringsstrategier</a:t>
            </a:r>
          </a:p>
          <a:p>
            <a:r>
              <a:rPr kumimoji="1" lang="da-DK" sz="2400" dirty="0">
                <a:solidFill>
                  <a:schemeClr val="tx1">
                    <a:lumMod val="65000"/>
                    <a:lumOff val="35000"/>
                  </a:schemeClr>
                </a:solidFill>
                <a:latin typeface="Calibri" panose="020F0502020204030204" pitchFamily="34" charset="0"/>
                <a:cs typeface="Calibri" panose="020F0502020204030204" pitchFamily="34" charset="0"/>
              </a:rPr>
              <a:t>6.</a:t>
            </a:r>
            <a:r>
              <a:rPr kumimoji="1" lang="da-DK" sz="2400" dirty="0">
                <a:solidFill>
                  <a:schemeClr val="bg1"/>
                </a:solidFill>
                <a:latin typeface="Calibri" panose="020F0502020204030204" pitchFamily="34" charset="0"/>
                <a:cs typeface="Calibri" panose="020F0502020204030204" pitchFamily="34" charset="0"/>
              </a:rPr>
              <a:t>0</a:t>
            </a:r>
            <a:r>
              <a:rPr kumimoji="1" lang="da-DK" sz="2400" dirty="0">
                <a:solidFill>
                  <a:schemeClr val="tx1">
                    <a:lumMod val="65000"/>
                    <a:lumOff val="35000"/>
                  </a:schemeClr>
                </a:solidFill>
                <a:latin typeface="Calibri" panose="020F0502020204030204" pitchFamily="34" charset="0"/>
                <a:cs typeface="Calibri" panose="020F0502020204030204" pitchFamily="34" charset="0"/>
              </a:rPr>
              <a:t> Pårørende</a:t>
            </a:r>
          </a:p>
          <a:p>
            <a:endParaRPr kumimoji="1" lang="da-DK" sz="2000" dirty="0">
              <a:solidFill>
                <a:schemeClr val="tx1">
                  <a:lumMod val="65000"/>
                  <a:lumOff val="35000"/>
                </a:schemeClr>
              </a:solidFill>
              <a:latin typeface="Calibri" panose="020F0502020204030204" pitchFamily="34" charset="0"/>
              <a:cs typeface="Calibri" panose="020F0502020204030204" pitchFamily="34" charset="0"/>
            </a:endParaRPr>
          </a:p>
        </p:txBody>
      </p:sp>
      <p:sp>
        <p:nvSpPr>
          <p:cNvPr id="8" name="Tekstfelt 7">
            <a:extLst>
              <a:ext uri="{FF2B5EF4-FFF2-40B4-BE49-F238E27FC236}">
                <a16:creationId xmlns:a16="http://schemas.microsoft.com/office/drawing/2014/main" id="{693187DD-DA73-339A-CE7D-B8F614B113D5}"/>
              </a:ext>
            </a:extLst>
          </p:cNvPr>
          <p:cNvSpPr txBox="1"/>
          <p:nvPr/>
        </p:nvSpPr>
        <p:spPr>
          <a:xfrm>
            <a:off x="282295" y="500212"/>
            <a:ext cx="3945576" cy="707886"/>
          </a:xfrm>
          <a:prstGeom prst="rect">
            <a:avLst/>
          </a:prstGeom>
          <a:noFill/>
        </p:spPr>
        <p:txBody>
          <a:bodyPr wrap="square">
            <a:spAutoFit/>
          </a:bodyPr>
          <a:lstStyle/>
          <a:p>
            <a:r>
              <a:rPr kumimoji="1" lang="da" sz="4000" b="1" dirty="0">
                <a:solidFill>
                  <a:schemeClr val="bg1"/>
                </a:solidFill>
                <a:latin typeface="Calibri" panose="020F0502020204030204" pitchFamily="34" charset="0"/>
                <a:cs typeface="Calibri" panose="020F0502020204030204" pitchFamily="34" charset="0"/>
              </a:rPr>
              <a:t>Sessionsoversigt</a:t>
            </a:r>
            <a:endParaRPr kumimoji="1" lang="da-DK" sz="4000" b="1"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248331786"/>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D6CACA-0EFB-CF16-BA64-661631193D5B}"/>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4B8A26DB-1F92-B57B-E889-9BCA1EE89603}"/>
              </a:ext>
            </a:extLst>
          </p:cNvPr>
          <p:cNvSpPr/>
          <p:nvPr/>
        </p:nvSpPr>
        <p:spPr>
          <a:xfrm>
            <a:off x="0" y="2793933"/>
            <a:ext cx="12218171" cy="1817280"/>
          </a:xfrm>
          <a:prstGeom prst="rect">
            <a:avLst/>
          </a:prstGeom>
          <a:solidFill>
            <a:srgbClr val="664F7C"/>
          </a:solidFill>
          <a:ln w="28575">
            <a:noFill/>
          </a:ln>
        </p:spPr>
        <p:style>
          <a:lnRef idx="1">
            <a:schemeClr val="accent1"/>
          </a:lnRef>
          <a:fillRef idx="0">
            <a:schemeClr val="accent1"/>
          </a:fillRef>
          <a:effectRef idx="0">
            <a:schemeClr val="accent1"/>
          </a:effectRef>
          <a:fontRef idx="minor">
            <a:schemeClr val="tx1"/>
          </a:fontRef>
        </p:style>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34373F"/>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E3B9118C-4562-0B3C-7B28-1D4C4ACE3A5C}"/>
              </a:ext>
            </a:extLst>
          </p:cNvPr>
          <p:cNvSpPr>
            <a:spLocks noGrp="1"/>
          </p:cNvSpPr>
          <p:nvPr>
            <p:ph type="ftr" sz="quarter" idx="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JP" sz="800" b="1" i="0" u="none" strike="noStrike" kern="1200" cap="none" spc="100" normalizeH="0" baseline="0" noProof="0">
                <a:ln>
                  <a:noFill/>
                </a:ln>
                <a:solidFill>
                  <a:srgbClr val="34373F"/>
                </a:solidFill>
                <a:effectLst/>
                <a:uLnTx/>
                <a:uFillTx/>
                <a:latin typeface="Calibri" panose="020F0502020204030204"/>
                <a:ea typeface="+mn-ea"/>
                <a:cs typeface="+mn-cs"/>
              </a:rPr>
              <a:t> </a:t>
            </a:r>
            <a:endParaRPr kumimoji="0" lang="en-JP" sz="800" b="1" i="0" u="none" strike="noStrike" kern="1200" cap="none" spc="100" normalizeH="0" baseline="0" noProof="0" dirty="0">
              <a:ln>
                <a:noFill/>
              </a:ln>
              <a:solidFill>
                <a:srgbClr val="34373F"/>
              </a:solidFill>
              <a:effectLst/>
              <a:uLnTx/>
              <a:uFillTx/>
              <a:latin typeface="Calibri" panose="020F0502020204030204"/>
              <a:ea typeface="+mn-ea"/>
              <a:cs typeface="+mn-cs"/>
            </a:endParaRPr>
          </a:p>
        </p:txBody>
      </p:sp>
      <p:sp>
        <p:nvSpPr>
          <p:cNvPr id="5" name="Rectangle 10">
            <a:extLst>
              <a:ext uri="{FF2B5EF4-FFF2-40B4-BE49-F238E27FC236}">
                <a16:creationId xmlns:a16="http://schemas.microsoft.com/office/drawing/2014/main" id="{F013E2D5-4DA0-F43E-1BE1-88C12D1E59D4}"/>
              </a:ext>
            </a:extLst>
          </p:cNvPr>
          <p:cNvSpPr/>
          <p:nvPr/>
        </p:nvSpPr>
        <p:spPr>
          <a:xfrm>
            <a:off x="354650" y="1834077"/>
            <a:ext cx="8888410" cy="3629463"/>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0" name="Titel 1">
            <a:extLst>
              <a:ext uri="{FF2B5EF4-FFF2-40B4-BE49-F238E27FC236}">
                <a16:creationId xmlns:a16="http://schemas.microsoft.com/office/drawing/2014/main" id="{05C541B3-C1A1-35C1-1DC3-80A926627EEE}"/>
              </a:ext>
            </a:extLst>
          </p:cNvPr>
          <p:cNvSpPr>
            <a:spLocks noGrp="1"/>
          </p:cNvSpPr>
          <p:nvPr>
            <p:ph type="title"/>
          </p:nvPr>
        </p:nvSpPr>
        <p:spPr>
          <a:xfrm>
            <a:off x="700456" y="318968"/>
            <a:ext cx="7727264" cy="1325563"/>
          </a:xfrm>
        </p:spPr>
        <p:txBody>
          <a:bodyPr/>
          <a:lstStyle/>
          <a:p>
            <a:r>
              <a:rPr lang="da-DK" dirty="0">
                <a:solidFill>
                  <a:srgbClr val="644D79"/>
                </a:solidFill>
                <a:latin typeface="+mn-lt"/>
              </a:rPr>
              <a:t>Agenda for sessionen </a:t>
            </a:r>
            <a:endParaRPr lang="da-DK" baseline="30000" dirty="0">
              <a:solidFill>
                <a:srgbClr val="644D79"/>
              </a:solidFill>
              <a:latin typeface="+mn-lt"/>
            </a:endParaRPr>
          </a:p>
        </p:txBody>
      </p:sp>
      <p:sp>
        <p:nvSpPr>
          <p:cNvPr id="12" name="Tekstfelt 11">
            <a:extLst>
              <a:ext uri="{FF2B5EF4-FFF2-40B4-BE49-F238E27FC236}">
                <a16:creationId xmlns:a16="http://schemas.microsoft.com/office/drawing/2014/main" id="{E1CF067D-F46C-CFAB-8885-DA4327A21DB3}"/>
              </a:ext>
            </a:extLst>
          </p:cNvPr>
          <p:cNvSpPr txBox="1"/>
          <p:nvPr/>
        </p:nvSpPr>
        <p:spPr>
          <a:xfrm>
            <a:off x="700456" y="2331775"/>
            <a:ext cx="7503744" cy="2727926"/>
          </a:xfrm>
          <a:prstGeom prst="rect">
            <a:avLst/>
          </a:prstGeom>
          <a:noFill/>
        </p:spPr>
        <p:txBody>
          <a:bodyPr wrap="square">
            <a:spAutoFit/>
          </a:bodyPr>
          <a:lstStyle/>
          <a:p>
            <a:pPr marL="514350" indent="-514350" defTabSz="914400">
              <a:lnSpc>
                <a:spcPct val="90000"/>
              </a:lnSpc>
              <a:spcBef>
                <a:spcPts val="1000"/>
              </a:spcBef>
              <a:buFont typeface="+mj-lt"/>
              <a:buAutoNum type="arabicPeriod"/>
            </a:pPr>
            <a:r>
              <a:rPr kumimoji="1" lang="da-DK" sz="2400" dirty="0">
                <a:solidFill>
                  <a:schemeClr val="tx1">
                    <a:lumMod val="65000"/>
                    <a:lumOff val="35000"/>
                  </a:schemeClr>
                </a:solidFill>
                <a:latin typeface="Calibri" panose="020F0502020204030204" pitchFamily="34" charset="0"/>
                <a:cs typeface="Calibri" panose="020F0502020204030204" pitchFamily="34" charset="0"/>
              </a:rPr>
              <a:t>Hvordan defineres AD(H)D?</a:t>
            </a:r>
          </a:p>
          <a:p>
            <a:pPr marL="514350" indent="-514350" defTabSz="914400">
              <a:lnSpc>
                <a:spcPct val="90000"/>
              </a:lnSpc>
              <a:spcBef>
                <a:spcPts val="1000"/>
              </a:spcBef>
              <a:buFont typeface="+mj-lt"/>
              <a:buAutoNum type="arabicPeriod"/>
            </a:pPr>
            <a:r>
              <a:rPr kumimoji="1" lang="da-DK" sz="2400" dirty="0">
                <a:solidFill>
                  <a:schemeClr val="tx1">
                    <a:lumMod val="65000"/>
                    <a:lumOff val="35000"/>
                  </a:schemeClr>
                </a:solidFill>
                <a:latin typeface="Calibri" panose="020F0502020204030204" pitchFamily="34" charset="0"/>
                <a:cs typeface="Calibri" panose="020F0502020204030204" pitchFamily="34" charset="0"/>
              </a:rPr>
              <a:t>Hvad forårsager ADHD?</a:t>
            </a:r>
          </a:p>
          <a:p>
            <a:pPr marL="514350" indent="-514350" defTabSz="914400">
              <a:lnSpc>
                <a:spcPct val="90000"/>
              </a:lnSpc>
              <a:spcBef>
                <a:spcPts val="1000"/>
              </a:spcBef>
              <a:buFont typeface="+mj-lt"/>
              <a:buAutoNum type="arabicPeriod"/>
            </a:pPr>
            <a:r>
              <a:rPr kumimoji="1" lang="da-DK" sz="2400" dirty="0">
                <a:solidFill>
                  <a:schemeClr val="tx1">
                    <a:lumMod val="65000"/>
                    <a:lumOff val="35000"/>
                  </a:schemeClr>
                </a:solidFill>
                <a:latin typeface="Calibri" panose="020F0502020204030204" pitchFamily="34" charset="0"/>
                <a:cs typeface="Calibri" panose="020F0502020204030204" pitchFamily="34" charset="0"/>
              </a:rPr>
              <a:t>Eksekutive funktioner</a:t>
            </a:r>
          </a:p>
          <a:p>
            <a:pPr marL="514350" indent="-514350" defTabSz="914400">
              <a:lnSpc>
                <a:spcPct val="90000"/>
              </a:lnSpc>
              <a:spcBef>
                <a:spcPts val="1000"/>
              </a:spcBef>
              <a:buFont typeface="+mj-lt"/>
              <a:buAutoNum type="arabicPeriod"/>
            </a:pPr>
            <a:r>
              <a:rPr kumimoji="1" lang="da-DK" sz="2400" dirty="0">
                <a:solidFill>
                  <a:schemeClr val="tx1">
                    <a:lumMod val="65000"/>
                    <a:lumOff val="35000"/>
                  </a:schemeClr>
                </a:solidFill>
                <a:latin typeface="Calibri" panose="020F0502020204030204" pitchFamily="34" charset="0"/>
                <a:cs typeface="Calibri" panose="020F0502020204030204" pitchFamily="34" charset="0"/>
              </a:rPr>
              <a:t>PAUSE</a:t>
            </a:r>
          </a:p>
          <a:p>
            <a:pPr marL="514350" indent="-514350" defTabSz="914400">
              <a:lnSpc>
                <a:spcPct val="90000"/>
              </a:lnSpc>
              <a:spcBef>
                <a:spcPts val="1000"/>
              </a:spcBef>
              <a:buFont typeface="+mj-lt"/>
              <a:buAutoNum type="arabicPeriod"/>
            </a:pPr>
            <a:r>
              <a:rPr kumimoji="1" lang="da-DK" sz="2400" dirty="0">
                <a:solidFill>
                  <a:schemeClr val="tx1">
                    <a:lumMod val="65000"/>
                    <a:lumOff val="35000"/>
                  </a:schemeClr>
                </a:solidFill>
                <a:latin typeface="Calibri" panose="020F0502020204030204" pitchFamily="34" charset="0"/>
                <a:cs typeface="Calibri" panose="020F0502020204030204" pitchFamily="34" charset="0"/>
              </a:rPr>
              <a:t>Strategier</a:t>
            </a:r>
          </a:p>
          <a:p>
            <a:pPr marL="514350" indent="-514350" defTabSz="914400">
              <a:lnSpc>
                <a:spcPct val="90000"/>
              </a:lnSpc>
              <a:spcBef>
                <a:spcPts val="1000"/>
              </a:spcBef>
              <a:buFont typeface="+mj-lt"/>
              <a:buAutoNum type="arabicPeriod"/>
            </a:pPr>
            <a:r>
              <a:rPr kumimoji="1" lang="da-DK" sz="2400" dirty="0">
                <a:solidFill>
                  <a:schemeClr val="tx1">
                    <a:lumMod val="65000"/>
                    <a:lumOff val="35000"/>
                  </a:schemeClr>
                </a:solidFill>
                <a:latin typeface="Calibri" panose="020F0502020204030204" pitchFamily="34" charset="0"/>
                <a:cs typeface="Calibri" panose="020F0502020204030204" pitchFamily="34" charset="0"/>
              </a:rPr>
              <a:t>Time </a:t>
            </a:r>
            <a:r>
              <a:rPr kumimoji="1" lang="da-DK" sz="2400" dirty="0" err="1">
                <a:solidFill>
                  <a:schemeClr val="tx1">
                    <a:lumMod val="65000"/>
                    <a:lumOff val="35000"/>
                  </a:schemeClr>
                </a:solidFill>
                <a:latin typeface="Calibri" panose="020F0502020204030204" pitchFamily="34" charset="0"/>
                <a:cs typeface="Calibri" panose="020F0502020204030204" pitchFamily="34" charset="0"/>
              </a:rPr>
              <a:t>Blindness</a:t>
            </a:r>
            <a:endParaRPr kumimoji="1" lang="da-DK" sz="2400" dirty="0">
              <a:solidFill>
                <a:schemeClr val="tx1">
                  <a:lumMod val="65000"/>
                  <a:lumOff val="35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822449461"/>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D4A033-BB77-5F60-81D0-CAED232EDC09}"/>
            </a:ext>
          </a:extLst>
        </p:cNvPr>
        <p:cNvGrpSpPr/>
        <p:nvPr/>
      </p:nvGrpSpPr>
      <p:grpSpPr>
        <a:xfrm>
          <a:off x="0" y="0"/>
          <a:ext cx="0" cy="0"/>
          <a:chOff x="0" y="0"/>
          <a:chExt cx="0" cy="0"/>
        </a:xfrm>
      </p:grpSpPr>
      <p:sp>
        <p:nvSpPr>
          <p:cNvPr id="7" name="Rectangle 27">
            <a:extLst>
              <a:ext uri="{FF2B5EF4-FFF2-40B4-BE49-F238E27FC236}">
                <a16:creationId xmlns:a16="http://schemas.microsoft.com/office/drawing/2014/main" id="{AD8C11CA-90AE-9D9F-33CC-49EA5A415448}"/>
              </a:ext>
            </a:extLst>
          </p:cNvPr>
          <p:cNvSpPr/>
          <p:nvPr/>
        </p:nvSpPr>
        <p:spPr>
          <a:xfrm>
            <a:off x="0" y="0"/>
            <a:ext cx="5507026" cy="6858000"/>
          </a:xfrm>
          <a:prstGeom prst="rect">
            <a:avLst/>
          </a:prstGeom>
          <a:solidFill>
            <a:srgbClr val="70578B"/>
          </a:solidFill>
          <a:ln w="28575" cap="flat" cmpd="sng" algn="ctr">
            <a:noFill/>
            <a:prstDash val="solid"/>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en-ID" sz="1800" b="0" i="0" u="none" strike="noStrike" kern="0" cap="none" spc="0" normalizeH="0" baseline="0" noProof="0" dirty="0">
              <a:ln>
                <a:noFill/>
              </a:ln>
              <a:solidFill>
                <a:srgbClr val="34373F"/>
              </a:solidFill>
              <a:effectLst/>
              <a:uLnTx/>
              <a:uFillTx/>
              <a:latin typeface="Calibri" panose="020F0502020204030204"/>
              <a:ea typeface="+mn-ea"/>
              <a:cs typeface="+mn-cs"/>
            </a:endParaRPr>
          </a:p>
        </p:txBody>
      </p:sp>
      <p:sp>
        <p:nvSpPr>
          <p:cNvPr id="8" name="Rectangle 28">
            <a:extLst>
              <a:ext uri="{FF2B5EF4-FFF2-40B4-BE49-F238E27FC236}">
                <a16:creationId xmlns:a16="http://schemas.microsoft.com/office/drawing/2014/main" id="{743D4A1A-E217-5F0B-ABD8-38D4FF141FC6}"/>
              </a:ext>
            </a:extLst>
          </p:cNvPr>
          <p:cNvSpPr/>
          <p:nvPr/>
        </p:nvSpPr>
        <p:spPr>
          <a:xfrm>
            <a:off x="470058" y="838772"/>
            <a:ext cx="11355265" cy="5397645"/>
          </a:xfrm>
          <a:prstGeom prst="rect">
            <a:avLst/>
          </a:prstGeom>
          <a:solidFill>
            <a:schemeClr val="bg1"/>
          </a:solidFill>
          <a:ln>
            <a:noFill/>
          </a:ln>
          <a:effectLst>
            <a:outerShdw blurRad="635000" dist="381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solidFill>
                <a:schemeClr val="bg1"/>
              </a:solidFill>
            </a:endParaRPr>
          </a:p>
        </p:txBody>
      </p:sp>
      <p:sp>
        <p:nvSpPr>
          <p:cNvPr id="9" name="Tekstfelt 8">
            <a:extLst>
              <a:ext uri="{FF2B5EF4-FFF2-40B4-BE49-F238E27FC236}">
                <a16:creationId xmlns:a16="http://schemas.microsoft.com/office/drawing/2014/main" id="{4B3E116C-A6A2-5D8E-23B8-E0C1A0C37392}"/>
              </a:ext>
            </a:extLst>
          </p:cNvPr>
          <p:cNvSpPr txBox="1"/>
          <p:nvPr/>
        </p:nvSpPr>
        <p:spPr>
          <a:xfrm>
            <a:off x="822674" y="2244227"/>
            <a:ext cx="7207546" cy="3323987"/>
          </a:xfrm>
          <a:prstGeom prst="rect">
            <a:avLst/>
          </a:prstGeom>
          <a:noFill/>
        </p:spPr>
        <p:txBody>
          <a:bodyPr wrap="square">
            <a:spAutoFit/>
          </a:bodyPr>
          <a:lstStyle/>
          <a:p>
            <a:pPr marL="342900" indent="-342900">
              <a:buFont typeface="Arial" panose="020B0604020202020204" pitchFamily="34" charset="0"/>
              <a:buChar char="•"/>
            </a:pPr>
            <a:r>
              <a:rPr lang="da-DK" sz="1600" b="1" dirty="0">
                <a:solidFill>
                  <a:srgbClr val="70578B"/>
                </a:solidFill>
              </a:rPr>
              <a:t>ADHD</a:t>
            </a:r>
            <a:r>
              <a:rPr lang="da-DK" sz="1600" b="0" dirty="0">
                <a:solidFill>
                  <a:srgbClr val="70578B"/>
                </a:solidFill>
              </a:rPr>
              <a:t> står for Attention Deficit </a:t>
            </a:r>
            <a:r>
              <a:rPr lang="da-DK" sz="1600" b="0" dirty="0" err="1">
                <a:solidFill>
                  <a:srgbClr val="70578B"/>
                </a:solidFill>
              </a:rPr>
              <a:t>Hyperactivity</a:t>
            </a:r>
            <a:r>
              <a:rPr lang="da-DK" sz="1600" b="0" dirty="0">
                <a:solidFill>
                  <a:srgbClr val="70578B"/>
                </a:solidFill>
              </a:rPr>
              <a:t> </a:t>
            </a:r>
            <a:r>
              <a:rPr lang="da-DK" sz="1600" b="0" dirty="0" err="1">
                <a:solidFill>
                  <a:srgbClr val="70578B"/>
                </a:solidFill>
              </a:rPr>
              <a:t>Disorder</a:t>
            </a:r>
            <a:r>
              <a:rPr lang="da-DK" sz="1600" b="0" dirty="0">
                <a:solidFill>
                  <a:srgbClr val="70578B"/>
                </a:solidFill>
              </a:rPr>
              <a:t> (på dansk: Opmærksomhedsforstyrrelse med eller uden hyperaktivitet). Det er en neurologisk udviklingsforstyrrelse, der påvirker hjernens evne til at regulere opmærksomhed, impulskontrol og aktivitetsniveau.</a:t>
            </a:r>
          </a:p>
          <a:p>
            <a:pPr marL="342900" indent="-342900">
              <a:buFont typeface="Arial" panose="020B0604020202020204" pitchFamily="34" charset="0"/>
              <a:buChar char="•"/>
            </a:pPr>
            <a:endParaRPr lang="da-DK" sz="600" b="0" dirty="0">
              <a:solidFill>
                <a:srgbClr val="70578B"/>
              </a:solidFill>
            </a:endParaRPr>
          </a:p>
          <a:p>
            <a:pPr marL="342900" indent="-342900">
              <a:buFont typeface="Arial" panose="020B0604020202020204" pitchFamily="34" charset="0"/>
              <a:buChar char="•"/>
            </a:pPr>
            <a:r>
              <a:rPr lang="da-DK" sz="1600" b="0" dirty="0">
                <a:solidFill>
                  <a:srgbClr val="70578B"/>
                </a:solidFill>
              </a:rPr>
              <a:t>ADHD er ikke en sygdom, men betyder, at hjernen arbejder på en anden måde end hos personer uden ADHD. Det kaldes neurodiversitet og handler om, at vi mennesker kan tænke og reagere forskelligt.</a:t>
            </a:r>
          </a:p>
          <a:p>
            <a:pPr marL="342900" indent="-342900">
              <a:buFont typeface="Arial" panose="020B0604020202020204" pitchFamily="34" charset="0"/>
              <a:buChar char="•"/>
            </a:pPr>
            <a:endParaRPr lang="da-DK" sz="600" b="0" dirty="0">
              <a:solidFill>
                <a:srgbClr val="70578B"/>
              </a:solidFill>
            </a:endParaRPr>
          </a:p>
          <a:p>
            <a:pPr marL="342900" indent="-342900">
              <a:buFont typeface="Arial" panose="020B0604020202020204" pitchFamily="34" charset="0"/>
              <a:buChar char="•"/>
            </a:pPr>
            <a:r>
              <a:rPr lang="da-DK" sz="1600" b="0" dirty="0">
                <a:solidFill>
                  <a:srgbClr val="70578B"/>
                </a:solidFill>
              </a:rPr>
              <a:t>ADD (Attention Deficit Disorder) er en ældre betegnelse, der officielt kaldes Opmærksomhedsforstyrrelse uden hyperaktivtet i ICD-1</a:t>
            </a:r>
            <a:r>
              <a:rPr lang="da-DK" sz="1600" dirty="0">
                <a:solidFill>
                  <a:srgbClr val="70578B"/>
                </a:solidFill>
              </a:rPr>
              <a:t>0</a:t>
            </a:r>
            <a:endParaRPr lang="da-DK" sz="1600" b="0" dirty="0">
              <a:solidFill>
                <a:srgbClr val="70578B"/>
              </a:solidFill>
            </a:endParaRPr>
          </a:p>
          <a:p>
            <a:pPr marL="342900" indent="-342900">
              <a:buFont typeface="Arial" panose="020B0604020202020204" pitchFamily="34" charset="0"/>
              <a:buChar char="•"/>
            </a:pPr>
            <a:endParaRPr lang="da-DK" sz="600" b="0" dirty="0">
              <a:solidFill>
                <a:srgbClr val="70578B"/>
              </a:solidFill>
            </a:endParaRPr>
          </a:p>
          <a:p>
            <a:pPr marL="342900" indent="-342900">
              <a:buFont typeface="Arial" panose="020B0604020202020204" pitchFamily="34" charset="0"/>
              <a:buChar char="•"/>
            </a:pPr>
            <a:r>
              <a:rPr lang="da-DK" sz="1600" b="0" dirty="0">
                <a:solidFill>
                  <a:srgbClr val="70578B"/>
                </a:solidFill>
              </a:rPr>
              <a:t>ADD betyder ADHD uden hyperaktivitet.</a:t>
            </a:r>
            <a:br>
              <a:rPr lang="da-DK" sz="1600" b="0" dirty="0">
                <a:solidFill>
                  <a:srgbClr val="70578B"/>
                </a:solidFill>
              </a:rPr>
            </a:br>
            <a:r>
              <a:rPr lang="da-DK" sz="1600" b="0" dirty="0">
                <a:solidFill>
                  <a:srgbClr val="70578B"/>
                </a:solidFill>
              </a:rPr>
              <a:t>Personer med ADD har svært ved koncentration, organisering og hukommelse, men er ikke hyperaktive. De kan ofte virke stille, dagdrømmende eller distræte.</a:t>
            </a:r>
          </a:p>
        </p:txBody>
      </p:sp>
      <p:cxnSp>
        <p:nvCxnSpPr>
          <p:cNvPr id="13" name="Lige forbindelse 12">
            <a:extLst>
              <a:ext uri="{FF2B5EF4-FFF2-40B4-BE49-F238E27FC236}">
                <a16:creationId xmlns:a16="http://schemas.microsoft.com/office/drawing/2014/main" id="{002C846F-E30C-FBFD-D265-423E86D6C7CF}"/>
              </a:ext>
            </a:extLst>
          </p:cNvPr>
          <p:cNvCxnSpPr>
            <a:cxnSpLocks/>
          </p:cNvCxnSpPr>
          <p:nvPr/>
        </p:nvCxnSpPr>
        <p:spPr>
          <a:xfrm>
            <a:off x="1230659" y="5640705"/>
            <a:ext cx="10594664" cy="0"/>
          </a:xfrm>
          <a:prstGeom prst="line">
            <a:avLst/>
          </a:prstGeom>
          <a:ln w="38100">
            <a:solidFill>
              <a:srgbClr val="70578B"/>
            </a:solidFill>
          </a:ln>
          <a:effectLst/>
        </p:spPr>
        <p:style>
          <a:lnRef idx="2">
            <a:schemeClr val="accent1"/>
          </a:lnRef>
          <a:fillRef idx="0">
            <a:schemeClr val="accent1"/>
          </a:fillRef>
          <a:effectRef idx="1">
            <a:schemeClr val="accent1"/>
          </a:effectRef>
          <a:fontRef idx="minor">
            <a:schemeClr val="tx1"/>
          </a:fontRef>
        </p:style>
      </p:cxnSp>
      <p:sp>
        <p:nvSpPr>
          <p:cNvPr id="14" name="Tekstfelt 13">
            <a:extLst>
              <a:ext uri="{FF2B5EF4-FFF2-40B4-BE49-F238E27FC236}">
                <a16:creationId xmlns:a16="http://schemas.microsoft.com/office/drawing/2014/main" id="{0A93A524-4961-C8E0-DD6C-65430EF69235}"/>
              </a:ext>
            </a:extLst>
          </p:cNvPr>
          <p:cNvSpPr txBox="1"/>
          <p:nvPr/>
        </p:nvSpPr>
        <p:spPr>
          <a:xfrm>
            <a:off x="747047" y="1636780"/>
            <a:ext cx="6819770" cy="545662"/>
          </a:xfrm>
          <a:prstGeom prst="rect">
            <a:avLst/>
          </a:prstGeom>
          <a:noFill/>
        </p:spPr>
        <p:txBody>
          <a:bodyPr wrap="square">
            <a:spAutoFit/>
          </a:bodyPr>
          <a:lstStyle/>
          <a:p>
            <a:r>
              <a:rPr kumimoji="1" lang="da-DK" sz="2946" b="1" dirty="0">
                <a:solidFill>
                  <a:srgbClr val="70578B"/>
                </a:solidFill>
                <a:latin typeface="Calibri" panose="020F0502020204030204" pitchFamily="34" charset="0"/>
                <a:cs typeface="Calibri" panose="020F0502020204030204" pitchFamily="34" charset="0"/>
              </a:rPr>
              <a:t>Hvordan defineres ADHD?</a:t>
            </a:r>
            <a:endParaRPr kumimoji="1" lang="da-DK" sz="2000" dirty="0">
              <a:solidFill>
                <a:srgbClr val="70578B"/>
              </a:solidFill>
              <a:latin typeface="Calibri" panose="020F0502020204030204" pitchFamily="34" charset="0"/>
              <a:cs typeface="Calibri" panose="020F0502020204030204" pitchFamily="34" charset="0"/>
            </a:endParaRPr>
          </a:p>
        </p:txBody>
      </p:sp>
      <p:pic>
        <p:nvPicPr>
          <p:cNvPr id="3" name="Billede 2">
            <a:extLst>
              <a:ext uri="{FF2B5EF4-FFF2-40B4-BE49-F238E27FC236}">
                <a16:creationId xmlns:a16="http://schemas.microsoft.com/office/drawing/2014/main" id="{8F47E6DC-54F4-868B-60CB-4D5E7E7A6456}"/>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6147690" y="1117079"/>
            <a:ext cx="5822575" cy="4245320"/>
          </a:xfrm>
          <a:prstGeom prst="rect">
            <a:avLst/>
          </a:prstGeom>
        </p:spPr>
      </p:pic>
      <p:sp>
        <p:nvSpPr>
          <p:cNvPr id="2" name="Tekstfelt 17">
            <a:extLst>
              <a:ext uri="{FF2B5EF4-FFF2-40B4-BE49-F238E27FC236}">
                <a16:creationId xmlns:a16="http://schemas.microsoft.com/office/drawing/2014/main" id="{4D472835-4789-E876-ED21-E1E05692DD85}"/>
              </a:ext>
            </a:extLst>
          </p:cNvPr>
          <p:cNvSpPr txBox="1"/>
          <p:nvPr/>
        </p:nvSpPr>
        <p:spPr>
          <a:xfrm>
            <a:off x="1077973" y="5784259"/>
            <a:ext cx="7539643" cy="344069"/>
          </a:xfrm>
          <a:prstGeom prst="rect">
            <a:avLst/>
          </a:prstGeom>
          <a:noFill/>
        </p:spPr>
        <p:txBody>
          <a:bodyPr wrap="square">
            <a:spAutoFit/>
          </a:bodyPr>
          <a:lstStyle/>
          <a:p>
            <a:r>
              <a:rPr lang="da-DK" dirty="0"/>
              <a:t>Kilde: ICD-10 ADHD Reference (WHO):  </a:t>
            </a:r>
            <a:r>
              <a:rPr lang="da-DK" dirty="0">
                <a:hlinkClick r:id="rId4"/>
              </a:rPr>
              <a:t>https://icd.who.int/browse10/2019/en</a:t>
            </a:r>
            <a:endParaRPr lang="da-DK" dirty="0"/>
          </a:p>
          <a:p>
            <a:endParaRPr lang="da-DK" dirty="0"/>
          </a:p>
        </p:txBody>
      </p:sp>
    </p:spTree>
    <p:extLst>
      <p:ext uri="{BB962C8B-B14F-4D97-AF65-F5344CB8AC3E}">
        <p14:creationId xmlns:p14="http://schemas.microsoft.com/office/powerpoint/2010/main" val="18750599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0FAE7F-120C-0500-C3C9-18103C786BAF}"/>
            </a:ext>
          </a:extLst>
        </p:cNvPr>
        <p:cNvGrpSpPr/>
        <p:nvPr/>
      </p:nvGrpSpPr>
      <p:grpSpPr>
        <a:xfrm>
          <a:off x="0" y="0"/>
          <a:ext cx="0" cy="0"/>
          <a:chOff x="0" y="0"/>
          <a:chExt cx="0" cy="0"/>
        </a:xfrm>
      </p:grpSpPr>
      <p:sp>
        <p:nvSpPr>
          <p:cNvPr id="2" name="Rectangle 10">
            <a:extLst>
              <a:ext uri="{FF2B5EF4-FFF2-40B4-BE49-F238E27FC236}">
                <a16:creationId xmlns:a16="http://schemas.microsoft.com/office/drawing/2014/main" id="{0465A086-6201-C653-DCD4-CCC7671BC6F2}"/>
              </a:ext>
            </a:extLst>
          </p:cNvPr>
          <p:cNvSpPr/>
          <p:nvPr/>
        </p:nvSpPr>
        <p:spPr>
          <a:xfrm>
            <a:off x="2" y="0"/>
            <a:ext cx="4562474" cy="60579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dirty="0">
              <a:latin typeface="Calibri" panose="020F0502020204030204" pitchFamily="34" charset="0"/>
              <a:ea typeface="Calibri" panose="020F0502020204030204" pitchFamily="34" charset="0"/>
              <a:cs typeface="Calibri" panose="020F0502020204030204" pitchFamily="34" charset="0"/>
            </a:endParaRPr>
          </a:p>
        </p:txBody>
      </p:sp>
      <p:sp>
        <p:nvSpPr>
          <p:cNvPr id="10" name="Titel 1">
            <a:extLst>
              <a:ext uri="{FF2B5EF4-FFF2-40B4-BE49-F238E27FC236}">
                <a16:creationId xmlns:a16="http://schemas.microsoft.com/office/drawing/2014/main" id="{D89BFE90-68F7-9D43-28F9-EB1CAF23541B}"/>
              </a:ext>
            </a:extLst>
          </p:cNvPr>
          <p:cNvSpPr>
            <a:spLocks noGrp="1"/>
          </p:cNvSpPr>
          <p:nvPr>
            <p:ph type="title"/>
          </p:nvPr>
        </p:nvSpPr>
        <p:spPr>
          <a:xfrm>
            <a:off x="500860" y="-794"/>
            <a:ext cx="11214460" cy="1325563"/>
          </a:xfrm>
        </p:spPr>
        <p:txBody>
          <a:bodyPr>
            <a:normAutofit/>
          </a:bodyPr>
          <a:lstStyle/>
          <a:p>
            <a:r>
              <a:rPr lang="da-DK" sz="3600" dirty="0">
                <a:solidFill>
                  <a:srgbClr val="644D79"/>
                </a:solidFill>
                <a:latin typeface="Calibri" panose="020F0502020204030204" pitchFamily="34" charset="0"/>
                <a:ea typeface="Calibri" panose="020F0502020204030204" pitchFamily="34" charset="0"/>
                <a:cs typeface="Calibri" panose="020F0502020204030204" pitchFamily="34" charset="0"/>
              </a:rPr>
              <a:t>ADHD og ADD</a:t>
            </a:r>
            <a:endParaRPr lang="da-DK" sz="3600" baseline="30000" dirty="0">
              <a:solidFill>
                <a:srgbClr val="644D79"/>
              </a:solidFill>
              <a:latin typeface="Calibri" panose="020F0502020204030204" pitchFamily="34" charset="0"/>
              <a:ea typeface="Calibri" panose="020F0502020204030204" pitchFamily="34" charset="0"/>
              <a:cs typeface="Calibri" panose="020F0502020204030204" pitchFamily="34" charset="0"/>
            </a:endParaRPr>
          </a:p>
        </p:txBody>
      </p:sp>
      <p:graphicFrame>
        <p:nvGraphicFramePr>
          <p:cNvPr id="4" name="Pladsholder til indhold 3">
            <a:extLst>
              <a:ext uri="{FF2B5EF4-FFF2-40B4-BE49-F238E27FC236}">
                <a16:creationId xmlns:a16="http://schemas.microsoft.com/office/drawing/2014/main" id="{A36D7EC2-B590-2CBE-0986-936F4F80248E}"/>
              </a:ext>
            </a:extLst>
          </p:cNvPr>
          <p:cNvGraphicFramePr>
            <a:graphicFrameLocks/>
          </p:cNvGraphicFramePr>
          <p:nvPr>
            <p:extLst>
              <p:ext uri="{D42A27DB-BD31-4B8C-83A1-F6EECF244321}">
                <p14:modId xmlns:p14="http://schemas.microsoft.com/office/powerpoint/2010/main" val="3683303931"/>
              </p:ext>
            </p:extLst>
          </p:nvPr>
        </p:nvGraphicFramePr>
        <p:xfrm>
          <a:off x="500860" y="1430338"/>
          <a:ext cx="4061615" cy="4627560"/>
        </p:xfrm>
        <a:graphic>
          <a:graphicData uri="http://schemas.openxmlformats.org/drawingml/2006/table">
            <a:tbl>
              <a:tblPr/>
              <a:tblGrid>
                <a:gridCol w="4061615">
                  <a:extLst>
                    <a:ext uri="{9D8B030D-6E8A-4147-A177-3AD203B41FA5}">
                      <a16:colId xmlns:a16="http://schemas.microsoft.com/office/drawing/2014/main" val="2259181694"/>
                    </a:ext>
                  </a:extLst>
                </a:gridCol>
              </a:tblGrid>
              <a:tr h="385630">
                <a:tc>
                  <a:txBody>
                    <a:bodyPr/>
                    <a:lstStyle/>
                    <a:p>
                      <a:pPr marL="0" indent="0" algn="l" defTabSz="415778" rtl="0" eaLnBrk="1" latinLnBrk="0" hangingPunct="1">
                        <a:spcAft>
                          <a:spcPts val="600"/>
                        </a:spcAft>
                        <a:buClr>
                          <a:srgbClr val="70578B"/>
                        </a:buClr>
                        <a:buFont typeface="Arial" panose="020B0604020202020204" pitchFamily="34" charset="0"/>
                        <a:buNone/>
                      </a:pPr>
                      <a:r>
                        <a:rPr lang="da-DK" sz="1400" kern="1200" dirty="0">
                          <a:solidFill>
                            <a:schemeClr val="bg1"/>
                          </a:solidFill>
                          <a:latin typeface="+mn-lt"/>
                          <a:ea typeface="+mn-ea"/>
                          <a:cs typeface="+mn-cs"/>
                        </a:rPr>
                        <a:t>FUNKTION</a:t>
                      </a:r>
                    </a:p>
                  </a:txBody>
                  <a:tcPr marL="70939" marR="70939" marT="35469" marB="35469" anchor="ctr">
                    <a:lnL>
                      <a:noFill/>
                    </a:lnL>
                    <a:lnR>
                      <a:noFill/>
                    </a:lnR>
                    <a:lnT>
                      <a:noFill/>
                    </a:lnT>
                    <a:lnB>
                      <a:noFill/>
                    </a:lnB>
                    <a:solidFill>
                      <a:srgbClr val="70578B"/>
                    </a:solidFill>
                  </a:tcPr>
                </a:tc>
                <a:extLst>
                  <a:ext uri="{0D108BD9-81ED-4DB2-BD59-A6C34878D82A}">
                    <a16:rowId xmlns:a16="http://schemas.microsoft.com/office/drawing/2014/main" val="404795260"/>
                  </a:ext>
                </a:extLst>
              </a:tr>
              <a:tr h="385630">
                <a:tc>
                  <a:txBody>
                    <a:bodyPr/>
                    <a:lstStyle/>
                    <a:p>
                      <a:pPr marL="252000" indent="-252000" algn="l" defTabSz="415778" rtl="0" eaLnBrk="1" latinLnBrk="0" hangingPunct="1">
                        <a:spcAft>
                          <a:spcPts val="600"/>
                        </a:spcAft>
                        <a:buClr>
                          <a:srgbClr val="70578B"/>
                        </a:buClr>
                        <a:buFont typeface="Arial" panose="020B0604020202020204" pitchFamily="34" charset="0"/>
                        <a:buChar char="•"/>
                      </a:pPr>
                      <a:r>
                        <a:rPr lang="da-DK" sz="1400" kern="1200" dirty="0">
                          <a:solidFill>
                            <a:schemeClr val="tx1">
                              <a:lumMod val="65000"/>
                              <a:lumOff val="35000"/>
                            </a:schemeClr>
                          </a:solidFill>
                          <a:latin typeface="+mn-lt"/>
                          <a:ea typeface="+mn-ea"/>
                          <a:cs typeface="+mn-cs"/>
                        </a:rPr>
                        <a:t>Opmærksomhedsproblemer</a:t>
                      </a:r>
                    </a:p>
                  </a:txBody>
                  <a:tcPr marL="70939" marR="70939" marT="35469" marB="35469" anchor="ctr">
                    <a:lnL>
                      <a:noFill/>
                    </a:lnL>
                    <a:lnR>
                      <a:noFill/>
                    </a:lnR>
                    <a:lnT>
                      <a:noFill/>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17689503"/>
                  </a:ext>
                </a:extLst>
              </a:tr>
              <a:tr h="385630">
                <a:tc>
                  <a:txBody>
                    <a:bodyPr/>
                    <a:lstStyle/>
                    <a:p>
                      <a:pPr marL="252000" indent="-252000" algn="l" defTabSz="415778" rtl="0" eaLnBrk="1" latinLnBrk="0" hangingPunct="1">
                        <a:spcAft>
                          <a:spcPts val="600"/>
                        </a:spcAft>
                        <a:buClr>
                          <a:srgbClr val="70578B"/>
                        </a:buClr>
                        <a:buFont typeface="Arial" panose="020B0604020202020204" pitchFamily="34" charset="0"/>
                        <a:buChar char="•"/>
                      </a:pPr>
                      <a:r>
                        <a:rPr lang="da-DK" sz="1400" kern="1200" dirty="0">
                          <a:solidFill>
                            <a:schemeClr val="tx1">
                              <a:lumMod val="65000"/>
                              <a:lumOff val="35000"/>
                            </a:schemeClr>
                          </a:solidFill>
                          <a:latin typeface="+mn-lt"/>
                          <a:ea typeface="+mn-ea"/>
                          <a:cs typeface="+mn-cs"/>
                        </a:rPr>
                        <a:t>Hyperaktivitet</a:t>
                      </a:r>
                    </a:p>
                  </a:txBody>
                  <a:tcPr marL="70939" marR="70939" marT="35469" marB="35469" anchor="ctr">
                    <a:lnL>
                      <a:noFill/>
                    </a:lnL>
                    <a:lnR>
                      <a:noFill/>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4170149795"/>
                  </a:ext>
                </a:extLst>
              </a:tr>
              <a:tr h="385630">
                <a:tc>
                  <a:txBody>
                    <a:bodyPr/>
                    <a:lstStyle/>
                    <a:p>
                      <a:pPr marL="252000" indent="-252000" algn="l" defTabSz="415778" rtl="0" eaLnBrk="1" latinLnBrk="0" hangingPunct="1">
                        <a:spcAft>
                          <a:spcPts val="600"/>
                        </a:spcAft>
                        <a:buClr>
                          <a:srgbClr val="70578B"/>
                        </a:buClr>
                        <a:buFont typeface="Arial" panose="020B0604020202020204" pitchFamily="34" charset="0"/>
                        <a:buChar char="•"/>
                      </a:pPr>
                      <a:r>
                        <a:rPr lang="da-DK" sz="1400" kern="1200" dirty="0">
                          <a:solidFill>
                            <a:schemeClr val="tx1">
                              <a:lumMod val="65000"/>
                              <a:lumOff val="35000"/>
                            </a:schemeClr>
                          </a:solidFill>
                          <a:latin typeface="+mn-lt"/>
                          <a:ea typeface="+mn-ea"/>
                          <a:cs typeface="+mn-cs"/>
                        </a:rPr>
                        <a:t>Impulsivitet</a:t>
                      </a:r>
                    </a:p>
                  </a:txBody>
                  <a:tcPr marL="70939" marR="70939" marT="35469" marB="35469" anchor="ctr">
                    <a:lnL>
                      <a:noFill/>
                    </a:lnL>
                    <a:lnR>
                      <a:noFill/>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3058128288"/>
                  </a:ext>
                </a:extLst>
              </a:tr>
              <a:tr h="385630">
                <a:tc>
                  <a:txBody>
                    <a:bodyPr/>
                    <a:lstStyle/>
                    <a:p>
                      <a:pPr marL="252000" indent="-252000" algn="l" defTabSz="415778" rtl="0" eaLnBrk="1" latinLnBrk="0" hangingPunct="1">
                        <a:spcAft>
                          <a:spcPts val="600"/>
                        </a:spcAft>
                        <a:buClr>
                          <a:srgbClr val="70578B"/>
                        </a:buClr>
                        <a:buFont typeface="Arial" panose="020B0604020202020204" pitchFamily="34" charset="0"/>
                        <a:buChar char="•"/>
                      </a:pPr>
                      <a:r>
                        <a:rPr lang="da-DK" sz="1400" kern="1200" dirty="0">
                          <a:solidFill>
                            <a:schemeClr val="tx1">
                              <a:lumMod val="65000"/>
                              <a:lumOff val="35000"/>
                            </a:schemeClr>
                          </a:solidFill>
                          <a:latin typeface="+mn-lt"/>
                          <a:ea typeface="+mn-ea"/>
                          <a:cs typeface="+mn-cs"/>
                        </a:rPr>
                        <a:t>Distræthed</a:t>
                      </a:r>
                    </a:p>
                  </a:txBody>
                  <a:tcPr marL="70939" marR="70939" marT="35469" marB="35469" anchor="ctr">
                    <a:lnL>
                      <a:noFill/>
                    </a:lnL>
                    <a:lnR>
                      <a:noFill/>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2268341670"/>
                  </a:ext>
                </a:extLst>
              </a:tr>
              <a:tr h="385630">
                <a:tc>
                  <a:txBody>
                    <a:bodyPr/>
                    <a:lstStyle/>
                    <a:p>
                      <a:pPr marL="252000" indent="-252000" algn="l" defTabSz="415778" rtl="0" eaLnBrk="1" latinLnBrk="0" hangingPunct="1">
                        <a:spcAft>
                          <a:spcPts val="600"/>
                        </a:spcAft>
                        <a:buClr>
                          <a:srgbClr val="70578B"/>
                        </a:buClr>
                        <a:buFont typeface="Arial" panose="020B0604020202020204" pitchFamily="34" charset="0"/>
                        <a:buChar char="•"/>
                      </a:pPr>
                      <a:r>
                        <a:rPr lang="da-DK" sz="1400" kern="1200" dirty="0">
                          <a:solidFill>
                            <a:schemeClr val="tx1">
                              <a:lumMod val="65000"/>
                              <a:lumOff val="35000"/>
                            </a:schemeClr>
                          </a:solidFill>
                          <a:latin typeface="+mn-lt"/>
                          <a:ea typeface="+mn-ea"/>
                          <a:cs typeface="+mn-cs"/>
                        </a:rPr>
                        <a:t>Svær ved at følge instruktioner</a:t>
                      </a:r>
                    </a:p>
                  </a:txBody>
                  <a:tcPr marL="70939" marR="70939" marT="35469" marB="35469" anchor="ctr">
                    <a:lnL>
                      <a:noFill/>
                    </a:lnL>
                    <a:lnR>
                      <a:noFill/>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4084122883"/>
                  </a:ext>
                </a:extLst>
              </a:tr>
              <a:tr h="385630">
                <a:tc>
                  <a:txBody>
                    <a:bodyPr/>
                    <a:lstStyle/>
                    <a:p>
                      <a:pPr marL="252000" indent="-252000" algn="l" defTabSz="415778" rtl="0" eaLnBrk="1" latinLnBrk="0" hangingPunct="1">
                        <a:spcAft>
                          <a:spcPts val="600"/>
                        </a:spcAft>
                        <a:buClr>
                          <a:srgbClr val="70578B"/>
                        </a:buClr>
                        <a:buFont typeface="Arial" panose="020B0604020202020204" pitchFamily="34" charset="0"/>
                        <a:buChar char="•"/>
                      </a:pPr>
                      <a:r>
                        <a:rPr lang="da-DK" sz="1400" kern="1200" dirty="0">
                          <a:solidFill>
                            <a:schemeClr val="tx1">
                              <a:lumMod val="65000"/>
                              <a:lumOff val="35000"/>
                            </a:schemeClr>
                          </a:solidFill>
                          <a:latin typeface="+mn-lt"/>
                          <a:ea typeface="+mn-ea"/>
                          <a:cs typeface="+mn-cs"/>
                        </a:rPr>
                        <a:t>Har svært ved at sidde stille</a:t>
                      </a:r>
                    </a:p>
                  </a:txBody>
                  <a:tcPr marL="70939" marR="70939" marT="35469" marB="35469" anchor="ctr">
                    <a:lnL>
                      <a:noFill/>
                    </a:lnL>
                    <a:lnR>
                      <a:noFill/>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61594302"/>
                  </a:ext>
                </a:extLst>
              </a:tr>
              <a:tr h="385630">
                <a:tc>
                  <a:txBody>
                    <a:bodyPr/>
                    <a:lstStyle/>
                    <a:p>
                      <a:pPr marL="252000" indent="-252000" algn="l" defTabSz="415778" rtl="0" eaLnBrk="1" latinLnBrk="0" hangingPunct="1">
                        <a:spcAft>
                          <a:spcPts val="600"/>
                        </a:spcAft>
                        <a:buClr>
                          <a:srgbClr val="70578B"/>
                        </a:buClr>
                        <a:buFont typeface="Arial" panose="020B0604020202020204" pitchFamily="34" charset="0"/>
                        <a:buChar char="•"/>
                      </a:pPr>
                      <a:r>
                        <a:rPr lang="da-DK" sz="1400" kern="1200" dirty="0">
                          <a:solidFill>
                            <a:schemeClr val="tx1">
                              <a:lumMod val="65000"/>
                              <a:lumOff val="35000"/>
                            </a:schemeClr>
                          </a:solidFill>
                          <a:latin typeface="+mn-lt"/>
                          <a:ea typeface="+mn-ea"/>
                          <a:cs typeface="+mn-cs"/>
                        </a:rPr>
                        <a:t>Dagdrømmeri</a:t>
                      </a:r>
                    </a:p>
                  </a:txBody>
                  <a:tcPr marL="70939" marR="70939" marT="35469" marB="35469" anchor="ctr">
                    <a:lnL>
                      <a:noFill/>
                    </a:lnL>
                    <a:lnR>
                      <a:noFill/>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4266108884"/>
                  </a:ext>
                </a:extLst>
              </a:tr>
              <a:tr h="385630">
                <a:tc>
                  <a:txBody>
                    <a:bodyPr/>
                    <a:lstStyle/>
                    <a:p>
                      <a:pPr marL="252000" indent="-252000" algn="l" defTabSz="415778" rtl="0" eaLnBrk="1" latinLnBrk="0" hangingPunct="1">
                        <a:spcAft>
                          <a:spcPts val="600"/>
                        </a:spcAft>
                        <a:buClr>
                          <a:srgbClr val="70578B"/>
                        </a:buClr>
                        <a:buFont typeface="Arial" panose="020B0604020202020204" pitchFamily="34" charset="0"/>
                        <a:buChar char="•"/>
                      </a:pPr>
                      <a:r>
                        <a:rPr lang="da-DK" sz="1400" kern="1200" dirty="0">
                          <a:solidFill>
                            <a:schemeClr val="tx1">
                              <a:lumMod val="65000"/>
                              <a:lumOff val="35000"/>
                            </a:schemeClr>
                          </a:solidFill>
                          <a:latin typeface="+mn-lt"/>
                          <a:ea typeface="+mn-ea"/>
                          <a:cs typeface="+mn-cs"/>
                        </a:rPr>
                        <a:t>Problemer med tidsstyring</a:t>
                      </a:r>
                    </a:p>
                  </a:txBody>
                  <a:tcPr marL="70939" marR="70939" marT="35469" marB="35469" anchor="ctr">
                    <a:lnL>
                      <a:noFill/>
                    </a:lnL>
                    <a:lnR>
                      <a:noFill/>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413507098"/>
                  </a:ext>
                </a:extLst>
              </a:tr>
              <a:tr h="385630">
                <a:tc>
                  <a:txBody>
                    <a:bodyPr/>
                    <a:lstStyle/>
                    <a:p>
                      <a:pPr marL="252000" indent="-252000" algn="l" defTabSz="415778" rtl="0" eaLnBrk="1" latinLnBrk="0" hangingPunct="1">
                        <a:spcAft>
                          <a:spcPts val="600"/>
                        </a:spcAft>
                        <a:buClr>
                          <a:srgbClr val="70578B"/>
                        </a:buClr>
                        <a:buFont typeface="Arial" panose="020B0604020202020204" pitchFamily="34" charset="0"/>
                        <a:buChar char="•"/>
                      </a:pPr>
                      <a:r>
                        <a:rPr lang="da-DK" sz="1400" kern="1200" dirty="0">
                          <a:solidFill>
                            <a:schemeClr val="tx1">
                              <a:lumMod val="65000"/>
                              <a:lumOff val="35000"/>
                            </a:schemeClr>
                          </a:solidFill>
                          <a:latin typeface="+mn-lt"/>
                          <a:ea typeface="+mn-ea"/>
                          <a:cs typeface="+mn-cs"/>
                        </a:rPr>
                        <a:t>Taler meget</a:t>
                      </a:r>
                    </a:p>
                  </a:txBody>
                  <a:tcPr marL="70939" marR="70939" marT="35469" marB="35469" anchor="ctr">
                    <a:lnL>
                      <a:noFill/>
                    </a:lnL>
                    <a:lnR>
                      <a:noFill/>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3313297227"/>
                  </a:ext>
                </a:extLst>
              </a:tr>
              <a:tr h="385630">
                <a:tc>
                  <a:txBody>
                    <a:bodyPr/>
                    <a:lstStyle/>
                    <a:p>
                      <a:pPr marL="252000" indent="-252000" algn="l" defTabSz="415778" rtl="0" eaLnBrk="1" latinLnBrk="0" hangingPunct="1">
                        <a:spcAft>
                          <a:spcPts val="600"/>
                        </a:spcAft>
                        <a:buClr>
                          <a:srgbClr val="70578B"/>
                        </a:buClr>
                        <a:buFont typeface="Arial" panose="020B0604020202020204" pitchFamily="34" charset="0"/>
                        <a:buChar char="•"/>
                      </a:pPr>
                      <a:r>
                        <a:rPr lang="da-DK" sz="1400" kern="1200" dirty="0">
                          <a:solidFill>
                            <a:schemeClr val="tx1">
                              <a:lumMod val="65000"/>
                              <a:lumOff val="35000"/>
                            </a:schemeClr>
                          </a:solidFill>
                          <a:latin typeface="+mn-lt"/>
                          <a:ea typeface="+mn-ea"/>
                          <a:cs typeface="+mn-cs"/>
                        </a:rPr>
                        <a:t>Virker rastløs og utålmodig</a:t>
                      </a:r>
                    </a:p>
                  </a:txBody>
                  <a:tcPr marL="70939" marR="70939" marT="35469" marB="35469" anchor="ctr">
                    <a:lnL>
                      <a:noFill/>
                    </a:lnL>
                    <a:lnR>
                      <a:noFill/>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2665273184"/>
                  </a:ext>
                </a:extLst>
              </a:tr>
              <a:tr h="385630">
                <a:tc>
                  <a:txBody>
                    <a:bodyPr/>
                    <a:lstStyle/>
                    <a:p>
                      <a:pPr marL="252000" indent="-252000" algn="l" defTabSz="415778" rtl="0" eaLnBrk="1" latinLnBrk="0" hangingPunct="1">
                        <a:spcAft>
                          <a:spcPts val="600"/>
                        </a:spcAft>
                        <a:buClr>
                          <a:srgbClr val="70578B"/>
                        </a:buClr>
                        <a:buFont typeface="Arial" panose="020B0604020202020204" pitchFamily="34" charset="0"/>
                        <a:buChar char="•"/>
                      </a:pPr>
                      <a:r>
                        <a:rPr lang="da-DK" sz="1400" kern="1200" dirty="0">
                          <a:solidFill>
                            <a:schemeClr val="tx1">
                              <a:lumMod val="65000"/>
                              <a:lumOff val="35000"/>
                            </a:schemeClr>
                          </a:solidFill>
                          <a:latin typeface="+mn-lt"/>
                          <a:ea typeface="+mn-ea"/>
                          <a:cs typeface="+mn-cs"/>
                        </a:rPr>
                        <a:t>Glemmer ting og mister overblik</a:t>
                      </a:r>
                    </a:p>
                  </a:txBody>
                  <a:tcPr marL="70939" marR="70939" marT="35469" marB="35469" anchor="ctr">
                    <a:lnL>
                      <a:noFill/>
                    </a:lnL>
                    <a:lnR>
                      <a:noFill/>
                    </a:lnR>
                    <a:lnT w="3175" cap="flat" cmpd="sng" algn="ctr">
                      <a:solidFill>
                        <a:schemeClr val="bg1">
                          <a:lumMod val="85000"/>
                        </a:schemeClr>
                      </a:solidFill>
                      <a:prstDash val="solid"/>
                      <a:round/>
                      <a:headEnd type="none" w="med" len="med"/>
                      <a:tailEnd type="none" w="med" len="med"/>
                    </a:lnT>
                    <a:lnB>
                      <a:noFill/>
                    </a:lnB>
                    <a:noFill/>
                  </a:tcPr>
                </a:tc>
                <a:extLst>
                  <a:ext uri="{0D108BD9-81ED-4DB2-BD59-A6C34878D82A}">
                    <a16:rowId xmlns:a16="http://schemas.microsoft.com/office/drawing/2014/main" val="3603331335"/>
                  </a:ext>
                </a:extLst>
              </a:tr>
            </a:tbl>
          </a:graphicData>
        </a:graphic>
      </p:graphicFrame>
      <p:sp>
        <p:nvSpPr>
          <p:cNvPr id="14" name="Rectangle 13">
            <a:extLst>
              <a:ext uri="{FF2B5EF4-FFF2-40B4-BE49-F238E27FC236}">
                <a16:creationId xmlns:a16="http://schemas.microsoft.com/office/drawing/2014/main" id="{7DF79C53-267F-1B91-1839-019D399B4CB1}"/>
              </a:ext>
            </a:extLst>
          </p:cNvPr>
          <p:cNvSpPr/>
          <p:nvPr/>
        </p:nvSpPr>
        <p:spPr>
          <a:xfrm>
            <a:off x="4647935" y="1803400"/>
            <a:ext cx="3491177" cy="4254500"/>
          </a:xfrm>
          <a:prstGeom prst="rect">
            <a:avLst/>
          </a:prstGeom>
          <a:solidFill>
            <a:schemeClr val="bg1"/>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182880" tIns="0" rIns="182880" bIns="0" rtlCol="0" anchor="ctr"/>
          <a:lstStyle/>
          <a:p>
            <a:pPr defTabSz="914400">
              <a:defRPr/>
            </a:pPr>
            <a:endParaRPr lang="da-DK" sz="14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5" name="Rectangle 14">
            <a:extLst>
              <a:ext uri="{FF2B5EF4-FFF2-40B4-BE49-F238E27FC236}">
                <a16:creationId xmlns:a16="http://schemas.microsoft.com/office/drawing/2014/main" id="{D110EBC4-63AB-5258-9C9F-8A2E9110F326}"/>
              </a:ext>
            </a:extLst>
          </p:cNvPr>
          <p:cNvSpPr/>
          <p:nvPr/>
        </p:nvSpPr>
        <p:spPr>
          <a:xfrm>
            <a:off x="8224573" y="1803400"/>
            <a:ext cx="3491177" cy="4254500"/>
          </a:xfrm>
          <a:prstGeom prst="rect">
            <a:avLst/>
          </a:prstGeom>
          <a:solidFill>
            <a:srgbClr val="F5F1FA"/>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da-DK" sz="1800" dirty="0">
              <a:solidFill>
                <a:srgbClr val="FFFFFF"/>
              </a:solidFill>
              <a:latin typeface="Calibri" panose="020F0502020204030204" pitchFamily="34" charset="0"/>
              <a:ea typeface="Calibri" panose="020F0502020204030204" pitchFamily="34" charset="0"/>
              <a:cs typeface="Calibri" panose="020F0502020204030204" pitchFamily="34" charset="0"/>
            </a:endParaRPr>
          </a:p>
        </p:txBody>
      </p:sp>
      <p:graphicFrame>
        <p:nvGraphicFramePr>
          <p:cNvPr id="22" name="Pladsholder til indhold 3">
            <a:extLst>
              <a:ext uri="{FF2B5EF4-FFF2-40B4-BE49-F238E27FC236}">
                <a16:creationId xmlns:a16="http://schemas.microsoft.com/office/drawing/2014/main" id="{DECE4D0C-AE73-E7AD-A3AA-F5DFB77DDAD3}"/>
              </a:ext>
            </a:extLst>
          </p:cNvPr>
          <p:cNvGraphicFramePr>
            <a:graphicFrameLocks/>
          </p:cNvGraphicFramePr>
          <p:nvPr>
            <p:extLst>
              <p:ext uri="{D42A27DB-BD31-4B8C-83A1-F6EECF244321}">
                <p14:modId xmlns:p14="http://schemas.microsoft.com/office/powerpoint/2010/main" val="1799594665"/>
              </p:ext>
            </p:extLst>
          </p:nvPr>
        </p:nvGraphicFramePr>
        <p:xfrm>
          <a:off x="4647937" y="1430338"/>
          <a:ext cx="3491176" cy="4627560"/>
        </p:xfrm>
        <a:graphic>
          <a:graphicData uri="http://schemas.openxmlformats.org/drawingml/2006/table">
            <a:tbl>
              <a:tblPr/>
              <a:tblGrid>
                <a:gridCol w="3491176">
                  <a:extLst>
                    <a:ext uri="{9D8B030D-6E8A-4147-A177-3AD203B41FA5}">
                      <a16:colId xmlns:a16="http://schemas.microsoft.com/office/drawing/2014/main" val="2259181694"/>
                    </a:ext>
                  </a:extLst>
                </a:gridCol>
              </a:tblGrid>
              <a:tr h="385630">
                <a:tc>
                  <a:txBody>
                    <a:bodyPr/>
                    <a:lstStyle/>
                    <a:p>
                      <a:pPr>
                        <a:spcAft>
                          <a:spcPts val="600"/>
                        </a:spcAft>
                        <a:buClr>
                          <a:srgbClr val="70578B"/>
                        </a:buClr>
                        <a:defRPr/>
                      </a:pPr>
                      <a:r>
                        <a:rPr lang="da-DK" sz="1400" dirty="0">
                          <a:solidFill>
                            <a:schemeClr val="bg1"/>
                          </a:solidFill>
                        </a:rPr>
                        <a:t>ADHD (KOMBINERET TYPE)</a:t>
                      </a:r>
                    </a:p>
                  </a:txBody>
                  <a:tcPr marL="70939" marR="70939" marT="35469" marB="35469" anchor="ctr">
                    <a:lnL>
                      <a:noFill/>
                    </a:lnL>
                    <a:lnR>
                      <a:noFill/>
                    </a:lnR>
                    <a:lnT>
                      <a:noFill/>
                    </a:lnT>
                    <a:lnB>
                      <a:noFill/>
                    </a:lnB>
                    <a:solidFill>
                      <a:srgbClr val="70578B"/>
                    </a:solidFill>
                  </a:tcPr>
                </a:tc>
                <a:extLst>
                  <a:ext uri="{0D108BD9-81ED-4DB2-BD59-A6C34878D82A}">
                    <a16:rowId xmlns:a16="http://schemas.microsoft.com/office/drawing/2014/main" val="404795260"/>
                  </a:ext>
                </a:extLst>
              </a:tr>
              <a:tr h="385630">
                <a:tc>
                  <a:txBody>
                    <a:bodyPr/>
                    <a:lstStyle/>
                    <a:p>
                      <a:pPr marL="0" indent="0" algn="l" defTabSz="415778" rtl="0" eaLnBrk="1" latinLnBrk="0" hangingPunct="1">
                        <a:spcAft>
                          <a:spcPts val="600"/>
                        </a:spcAft>
                        <a:buClr>
                          <a:srgbClr val="70578B"/>
                        </a:buClr>
                        <a:buFont typeface="Arial" panose="020B0604020202020204" pitchFamily="34" charset="0"/>
                        <a:buNone/>
                      </a:pPr>
                      <a:r>
                        <a:rPr lang="da-DK" sz="1400" kern="1200" dirty="0">
                          <a:solidFill>
                            <a:schemeClr val="tx1">
                              <a:lumMod val="65000"/>
                              <a:lumOff val="35000"/>
                            </a:schemeClr>
                          </a:solidFill>
                          <a:latin typeface="+mn-lt"/>
                          <a:ea typeface="+mn-ea"/>
                          <a:cs typeface="+mn-cs"/>
                        </a:rPr>
                        <a:t>JA</a:t>
                      </a:r>
                    </a:p>
                  </a:txBody>
                  <a:tcPr marL="457200" marR="0" marT="0" marB="0" anchor="ctr">
                    <a:lnL>
                      <a:noFill/>
                    </a:lnL>
                    <a:lnR>
                      <a:noFill/>
                    </a:lnR>
                    <a:lnT>
                      <a:noFill/>
                    </a:lnT>
                    <a:lnB w="3175" cap="flat" cmpd="sng" algn="ctr">
                      <a:solidFill>
                        <a:srgbClr val="E5DBF2"/>
                      </a:solidFill>
                      <a:prstDash val="solid"/>
                      <a:round/>
                      <a:headEnd type="none" w="med" len="med"/>
                      <a:tailEnd type="none" w="med" len="med"/>
                    </a:lnB>
                    <a:noFill/>
                  </a:tcPr>
                </a:tc>
                <a:extLst>
                  <a:ext uri="{0D108BD9-81ED-4DB2-BD59-A6C34878D82A}">
                    <a16:rowId xmlns:a16="http://schemas.microsoft.com/office/drawing/2014/main" val="117689503"/>
                  </a:ext>
                </a:extLst>
              </a:tr>
              <a:tr h="385630">
                <a:tc>
                  <a:txBody>
                    <a:bodyPr/>
                    <a:lstStyle/>
                    <a:p>
                      <a:pPr marL="0" indent="0" algn="l" defTabSz="415778" rtl="0" eaLnBrk="1" latinLnBrk="0" hangingPunct="1">
                        <a:spcAft>
                          <a:spcPts val="600"/>
                        </a:spcAft>
                        <a:buClr>
                          <a:srgbClr val="70578B"/>
                        </a:buClr>
                        <a:buFont typeface="Arial" panose="020B0604020202020204" pitchFamily="34" charset="0"/>
                        <a:buNone/>
                      </a:pPr>
                      <a:r>
                        <a:rPr lang="da-DK" sz="1400" kern="1200" dirty="0">
                          <a:solidFill>
                            <a:schemeClr val="tx1">
                              <a:lumMod val="65000"/>
                              <a:lumOff val="35000"/>
                            </a:schemeClr>
                          </a:solidFill>
                          <a:latin typeface="+mn-lt"/>
                          <a:ea typeface="+mn-ea"/>
                          <a:cs typeface="+mn-cs"/>
                        </a:rPr>
                        <a:t>JA</a:t>
                      </a:r>
                    </a:p>
                  </a:txBody>
                  <a:tcPr marL="457200" marR="0" marT="0" marB="0" anchor="ctr">
                    <a:lnL>
                      <a:noFill/>
                    </a:lnL>
                    <a:lnR>
                      <a:noFill/>
                    </a:lnR>
                    <a:lnT w="3175" cap="flat" cmpd="sng" algn="ctr">
                      <a:solidFill>
                        <a:srgbClr val="E5DBF2"/>
                      </a:solidFill>
                      <a:prstDash val="solid"/>
                      <a:round/>
                      <a:headEnd type="none" w="med" len="med"/>
                      <a:tailEnd type="none" w="med" len="med"/>
                    </a:lnT>
                    <a:lnB w="3175" cap="flat" cmpd="sng" algn="ctr">
                      <a:solidFill>
                        <a:srgbClr val="E5DBF2"/>
                      </a:solidFill>
                      <a:prstDash val="solid"/>
                      <a:round/>
                      <a:headEnd type="none" w="med" len="med"/>
                      <a:tailEnd type="none" w="med" len="med"/>
                    </a:lnB>
                    <a:noFill/>
                  </a:tcPr>
                </a:tc>
                <a:extLst>
                  <a:ext uri="{0D108BD9-81ED-4DB2-BD59-A6C34878D82A}">
                    <a16:rowId xmlns:a16="http://schemas.microsoft.com/office/drawing/2014/main" val="4170149795"/>
                  </a:ext>
                </a:extLst>
              </a:tr>
              <a:tr h="385630">
                <a:tc>
                  <a:txBody>
                    <a:bodyPr/>
                    <a:lstStyle/>
                    <a:p>
                      <a:pPr marL="0" indent="0" algn="l" defTabSz="415778" rtl="0" eaLnBrk="1" latinLnBrk="0" hangingPunct="1">
                        <a:spcAft>
                          <a:spcPts val="600"/>
                        </a:spcAft>
                        <a:buClr>
                          <a:srgbClr val="70578B"/>
                        </a:buClr>
                        <a:buFont typeface="Arial" panose="020B0604020202020204" pitchFamily="34" charset="0"/>
                        <a:buNone/>
                      </a:pPr>
                      <a:r>
                        <a:rPr lang="da-DK" sz="1400" kern="1200" dirty="0">
                          <a:solidFill>
                            <a:schemeClr val="tx1">
                              <a:lumMod val="65000"/>
                              <a:lumOff val="35000"/>
                            </a:schemeClr>
                          </a:solidFill>
                          <a:latin typeface="+mn-lt"/>
                          <a:ea typeface="+mn-ea"/>
                          <a:cs typeface="+mn-cs"/>
                        </a:rPr>
                        <a:t>JA</a:t>
                      </a:r>
                    </a:p>
                  </a:txBody>
                  <a:tcPr marL="457200" marR="0" marT="0" marB="0" anchor="ctr">
                    <a:lnL>
                      <a:noFill/>
                    </a:lnL>
                    <a:lnR>
                      <a:noFill/>
                    </a:lnR>
                    <a:lnT w="3175" cap="flat" cmpd="sng" algn="ctr">
                      <a:solidFill>
                        <a:srgbClr val="E5DBF2"/>
                      </a:solidFill>
                      <a:prstDash val="solid"/>
                      <a:round/>
                      <a:headEnd type="none" w="med" len="med"/>
                      <a:tailEnd type="none" w="med" len="med"/>
                    </a:lnT>
                    <a:lnB w="3175" cap="flat" cmpd="sng" algn="ctr">
                      <a:solidFill>
                        <a:srgbClr val="E5DBF2"/>
                      </a:solidFill>
                      <a:prstDash val="solid"/>
                      <a:round/>
                      <a:headEnd type="none" w="med" len="med"/>
                      <a:tailEnd type="none" w="med" len="med"/>
                    </a:lnB>
                    <a:noFill/>
                  </a:tcPr>
                </a:tc>
                <a:extLst>
                  <a:ext uri="{0D108BD9-81ED-4DB2-BD59-A6C34878D82A}">
                    <a16:rowId xmlns:a16="http://schemas.microsoft.com/office/drawing/2014/main" val="3058128288"/>
                  </a:ext>
                </a:extLst>
              </a:tr>
              <a:tr h="385630">
                <a:tc>
                  <a:txBody>
                    <a:bodyPr/>
                    <a:lstStyle/>
                    <a:p>
                      <a:pPr marL="0" indent="0" algn="l" defTabSz="415778" rtl="0" eaLnBrk="1" latinLnBrk="0" hangingPunct="1">
                        <a:spcAft>
                          <a:spcPts val="600"/>
                        </a:spcAft>
                        <a:buClr>
                          <a:srgbClr val="70578B"/>
                        </a:buClr>
                        <a:buFont typeface="Arial" panose="020B0604020202020204" pitchFamily="34" charset="0"/>
                        <a:buNone/>
                      </a:pPr>
                      <a:r>
                        <a:rPr lang="da-DK" sz="1400" kern="1200" dirty="0">
                          <a:solidFill>
                            <a:schemeClr val="tx1">
                              <a:lumMod val="65000"/>
                              <a:lumOff val="35000"/>
                            </a:schemeClr>
                          </a:solidFill>
                          <a:latin typeface="+mn-lt"/>
                          <a:ea typeface="+mn-ea"/>
                          <a:cs typeface="+mn-cs"/>
                        </a:rPr>
                        <a:t>JA</a:t>
                      </a:r>
                    </a:p>
                  </a:txBody>
                  <a:tcPr marL="457200" marR="0" marT="0" marB="0" anchor="ctr">
                    <a:lnL>
                      <a:noFill/>
                    </a:lnL>
                    <a:lnR>
                      <a:noFill/>
                    </a:lnR>
                    <a:lnT w="3175" cap="flat" cmpd="sng" algn="ctr">
                      <a:solidFill>
                        <a:srgbClr val="E5DBF2"/>
                      </a:solidFill>
                      <a:prstDash val="solid"/>
                      <a:round/>
                      <a:headEnd type="none" w="med" len="med"/>
                      <a:tailEnd type="none" w="med" len="med"/>
                    </a:lnT>
                    <a:lnB w="3175" cap="flat" cmpd="sng" algn="ctr">
                      <a:solidFill>
                        <a:srgbClr val="E5DBF2"/>
                      </a:solidFill>
                      <a:prstDash val="solid"/>
                      <a:round/>
                      <a:headEnd type="none" w="med" len="med"/>
                      <a:tailEnd type="none" w="med" len="med"/>
                    </a:lnB>
                    <a:noFill/>
                  </a:tcPr>
                </a:tc>
                <a:extLst>
                  <a:ext uri="{0D108BD9-81ED-4DB2-BD59-A6C34878D82A}">
                    <a16:rowId xmlns:a16="http://schemas.microsoft.com/office/drawing/2014/main" val="2268341670"/>
                  </a:ext>
                </a:extLst>
              </a:tr>
              <a:tr h="385630">
                <a:tc>
                  <a:txBody>
                    <a:bodyPr/>
                    <a:lstStyle/>
                    <a:p>
                      <a:pPr marL="0" indent="0" algn="l" defTabSz="415778" rtl="0" eaLnBrk="1" latinLnBrk="0" hangingPunct="1">
                        <a:spcAft>
                          <a:spcPts val="600"/>
                        </a:spcAft>
                        <a:buClr>
                          <a:srgbClr val="70578B"/>
                        </a:buClr>
                        <a:buFont typeface="Arial" panose="020B0604020202020204" pitchFamily="34" charset="0"/>
                        <a:buNone/>
                      </a:pPr>
                      <a:r>
                        <a:rPr lang="da-DK" sz="1400" kern="1200" dirty="0">
                          <a:solidFill>
                            <a:schemeClr val="tx1">
                              <a:lumMod val="65000"/>
                              <a:lumOff val="35000"/>
                            </a:schemeClr>
                          </a:solidFill>
                          <a:latin typeface="+mn-lt"/>
                          <a:ea typeface="+mn-ea"/>
                          <a:cs typeface="+mn-cs"/>
                        </a:rPr>
                        <a:t>JA</a:t>
                      </a:r>
                    </a:p>
                  </a:txBody>
                  <a:tcPr marL="457200" marR="0" marT="0" marB="0" anchor="ctr">
                    <a:lnL>
                      <a:noFill/>
                    </a:lnL>
                    <a:lnR>
                      <a:noFill/>
                    </a:lnR>
                    <a:lnT w="3175" cap="flat" cmpd="sng" algn="ctr">
                      <a:solidFill>
                        <a:srgbClr val="E5DBF2"/>
                      </a:solidFill>
                      <a:prstDash val="solid"/>
                      <a:round/>
                      <a:headEnd type="none" w="med" len="med"/>
                      <a:tailEnd type="none" w="med" len="med"/>
                    </a:lnT>
                    <a:lnB w="3175" cap="flat" cmpd="sng" algn="ctr">
                      <a:solidFill>
                        <a:srgbClr val="E5DBF2"/>
                      </a:solidFill>
                      <a:prstDash val="solid"/>
                      <a:round/>
                      <a:headEnd type="none" w="med" len="med"/>
                      <a:tailEnd type="none" w="med" len="med"/>
                    </a:lnB>
                    <a:noFill/>
                  </a:tcPr>
                </a:tc>
                <a:extLst>
                  <a:ext uri="{0D108BD9-81ED-4DB2-BD59-A6C34878D82A}">
                    <a16:rowId xmlns:a16="http://schemas.microsoft.com/office/drawing/2014/main" val="4084122883"/>
                  </a:ext>
                </a:extLst>
              </a:tr>
              <a:tr h="385630">
                <a:tc>
                  <a:txBody>
                    <a:bodyPr/>
                    <a:lstStyle/>
                    <a:p>
                      <a:pPr marL="0" indent="0" algn="l" defTabSz="415778" rtl="0" eaLnBrk="1" latinLnBrk="0" hangingPunct="1">
                        <a:spcAft>
                          <a:spcPts val="600"/>
                        </a:spcAft>
                        <a:buClr>
                          <a:srgbClr val="70578B"/>
                        </a:buClr>
                        <a:buFont typeface="Arial" panose="020B0604020202020204" pitchFamily="34" charset="0"/>
                        <a:buNone/>
                      </a:pPr>
                      <a:r>
                        <a:rPr lang="da-DK" sz="1400" kern="1200" dirty="0">
                          <a:solidFill>
                            <a:schemeClr val="tx1">
                              <a:lumMod val="65000"/>
                              <a:lumOff val="35000"/>
                            </a:schemeClr>
                          </a:solidFill>
                          <a:latin typeface="+mn-lt"/>
                          <a:ea typeface="+mn-ea"/>
                          <a:cs typeface="+mn-cs"/>
                        </a:rPr>
                        <a:t>JA</a:t>
                      </a:r>
                    </a:p>
                  </a:txBody>
                  <a:tcPr marL="457200" marR="0" marT="0" marB="0" anchor="ctr">
                    <a:lnL>
                      <a:noFill/>
                    </a:lnL>
                    <a:lnR>
                      <a:noFill/>
                    </a:lnR>
                    <a:lnT w="3175" cap="flat" cmpd="sng" algn="ctr">
                      <a:solidFill>
                        <a:srgbClr val="E5DBF2"/>
                      </a:solidFill>
                      <a:prstDash val="solid"/>
                      <a:round/>
                      <a:headEnd type="none" w="med" len="med"/>
                      <a:tailEnd type="none" w="med" len="med"/>
                    </a:lnT>
                    <a:lnB w="3175" cap="flat" cmpd="sng" algn="ctr">
                      <a:solidFill>
                        <a:srgbClr val="E5DBF2"/>
                      </a:solidFill>
                      <a:prstDash val="solid"/>
                      <a:round/>
                      <a:headEnd type="none" w="med" len="med"/>
                      <a:tailEnd type="none" w="med" len="med"/>
                    </a:lnB>
                    <a:noFill/>
                  </a:tcPr>
                </a:tc>
                <a:extLst>
                  <a:ext uri="{0D108BD9-81ED-4DB2-BD59-A6C34878D82A}">
                    <a16:rowId xmlns:a16="http://schemas.microsoft.com/office/drawing/2014/main" val="1061594302"/>
                  </a:ext>
                </a:extLst>
              </a:tr>
              <a:tr h="385630">
                <a:tc>
                  <a:txBody>
                    <a:bodyPr/>
                    <a:lstStyle/>
                    <a:p>
                      <a:pPr marL="0" indent="0" algn="l" defTabSz="415778" rtl="0" eaLnBrk="1" latinLnBrk="0" hangingPunct="1">
                        <a:spcAft>
                          <a:spcPts val="600"/>
                        </a:spcAft>
                        <a:buClr>
                          <a:srgbClr val="70578B"/>
                        </a:buClr>
                        <a:buFont typeface="Arial" panose="020B0604020202020204" pitchFamily="34" charset="0"/>
                        <a:buNone/>
                      </a:pPr>
                      <a:r>
                        <a:rPr lang="da-DK" sz="1400" kern="1200" dirty="0">
                          <a:solidFill>
                            <a:schemeClr val="tx1">
                              <a:lumMod val="65000"/>
                              <a:lumOff val="35000"/>
                            </a:schemeClr>
                          </a:solidFill>
                          <a:latin typeface="+mn-lt"/>
                          <a:ea typeface="+mn-ea"/>
                          <a:cs typeface="+mn-cs"/>
                        </a:rPr>
                        <a:t>NOGLE GANGE</a:t>
                      </a:r>
                    </a:p>
                  </a:txBody>
                  <a:tcPr marL="457200" marR="0" marT="0" marB="0" anchor="ctr">
                    <a:lnL>
                      <a:noFill/>
                    </a:lnL>
                    <a:lnR>
                      <a:noFill/>
                    </a:lnR>
                    <a:lnT w="3175" cap="flat" cmpd="sng" algn="ctr">
                      <a:solidFill>
                        <a:srgbClr val="E5DBF2"/>
                      </a:solidFill>
                      <a:prstDash val="solid"/>
                      <a:round/>
                      <a:headEnd type="none" w="med" len="med"/>
                      <a:tailEnd type="none" w="med" len="med"/>
                    </a:lnT>
                    <a:lnB w="3175" cap="flat" cmpd="sng" algn="ctr">
                      <a:solidFill>
                        <a:srgbClr val="E5DBF2"/>
                      </a:solidFill>
                      <a:prstDash val="solid"/>
                      <a:round/>
                      <a:headEnd type="none" w="med" len="med"/>
                      <a:tailEnd type="none" w="med" len="med"/>
                    </a:lnB>
                    <a:noFill/>
                  </a:tcPr>
                </a:tc>
                <a:extLst>
                  <a:ext uri="{0D108BD9-81ED-4DB2-BD59-A6C34878D82A}">
                    <a16:rowId xmlns:a16="http://schemas.microsoft.com/office/drawing/2014/main" val="4266108884"/>
                  </a:ext>
                </a:extLst>
              </a:tr>
              <a:tr h="385630">
                <a:tc>
                  <a:txBody>
                    <a:bodyPr/>
                    <a:lstStyle/>
                    <a:p>
                      <a:pPr marL="0" indent="0" algn="l" defTabSz="415778" rtl="0" eaLnBrk="1" latinLnBrk="0" hangingPunct="1">
                        <a:spcAft>
                          <a:spcPts val="600"/>
                        </a:spcAft>
                        <a:buClr>
                          <a:srgbClr val="70578B"/>
                        </a:buClr>
                        <a:buFont typeface="Arial" panose="020B0604020202020204" pitchFamily="34" charset="0"/>
                        <a:buNone/>
                      </a:pPr>
                      <a:r>
                        <a:rPr lang="da-DK" sz="1400" kern="1200" dirty="0">
                          <a:solidFill>
                            <a:schemeClr val="tx1">
                              <a:lumMod val="65000"/>
                              <a:lumOff val="35000"/>
                            </a:schemeClr>
                          </a:solidFill>
                          <a:latin typeface="+mn-lt"/>
                          <a:ea typeface="+mn-ea"/>
                          <a:cs typeface="+mn-cs"/>
                        </a:rPr>
                        <a:t>JA</a:t>
                      </a:r>
                    </a:p>
                  </a:txBody>
                  <a:tcPr marL="457200" marR="0" marT="0" marB="0" anchor="ctr">
                    <a:lnL>
                      <a:noFill/>
                    </a:lnL>
                    <a:lnR>
                      <a:noFill/>
                    </a:lnR>
                    <a:lnT w="3175" cap="flat" cmpd="sng" algn="ctr">
                      <a:solidFill>
                        <a:srgbClr val="E5DBF2"/>
                      </a:solidFill>
                      <a:prstDash val="solid"/>
                      <a:round/>
                      <a:headEnd type="none" w="med" len="med"/>
                      <a:tailEnd type="none" w="med" len="med"/>
                    </a:lnT>
                    <a:lnB w="3175" cap="flat" cmpd="sng" algn="ctr">
                      <a:solidFill>
                        <a:srgbClr val="E5DBF2"/>
                      </a:solidFill>
                      <a:prstDash val="solid"/>
                      <a:round/>
                      <a:headEnd type="none" w="med" len="med"/>
                      <a:tailEnd type="none" w="med" len="med"/>
                    </a:lnB>
                    <a:noFill/>
                  </a:tcPr>
                </a:tc>
                <a:extLst>
                  <a:ext uri="{0D108BD9-81ED-4DB2-BD59-A6C34878D82A}">
                    <a16:rowId xmlns:a16="http://schemas.microsoft.com/office/drawing/2014/main" val="1413507098"/>
                  </a:ext>
                </a:extLst>
              </a:tr>
              <a:tr h="385630">
                <a:tc>
                  <a:txBody>
                    <a:bodyPr/>
                    <a:lstStyle/>
                    <a:p>
                      <a:pPr marL="0" indent="0" algn="l" defTabSz="415778" rtl="0" eaLnBrk="1" latinLnBrk="0" hangingPunct="1">
                        <a:spcAft>
                          <a:spcPts val="600"/>
                        </a:spcAft>
                        <a:buClr>
                          <a:srgbClr val="70578B"/>
                        </a:buClr>
                        <a:buFont typeface="Arial" panose="020B0604020202020204" pitchFamily="34" charset="0"/>
                        <a:buNone/>
                      </a:pPr>
                      <a:r>
                        <a:rPr lang="da-DK" sz="1400" kern="1200" dirty="0">
                          <a:solidFill>
                            <a:schemeClr val="tx1">
                              <a:lumMod val="65000"/>
                              <a:lumOff val="35000"/>
                            </a:schemeClr>
                          </a:solidFill>
                          <a:latin typeface="+mn-lt"/>
                          <a:ea typeface="+mn-ea"/>
                          <a:cs typeface="+mn-cs"/>
                        </a:rPr>
                        <a:t>JA</a:t>
                      </a:r>
                    </a:p>
                  </a:txBody>
                  <a:tcPr marL="457200" marR="0" marT="0" marB="0" anchor="ctr">
                    <a:lnL>
                      <a:noFill/>
                    </a:lnL>
                    <a:lnR>
                      <a:noFill/>
                    </a:lnR>
                    <a:lnT w="3175" cap="flat" cmpd="sng" algn="ctr">
                      <a:solidFill>
                        <a:srgbClr val="E5DBF2"/>
                      </a:solidFill>
                      <a:prstDash val="solid"/>
                      <a:round/>
                      <a:headEnd type="none" w="med" len="med"/>
                      <a:tailEnd type="none" w="med" len="med"/>
                    </a:lnT>
                    <a:lnB w="3175" cap="flat" cmpd="sng" algn="ctr">
                      <a:solidFill>
                        <a:srgbClr val="E5DBF2"/>
                      </a:solidFill>
                      <a:prstDash val="solid"/>
                      <a:round/>
                      <a:headEnd type="none" w="med" len="med"/>
                      <a:tailEnd type="none" w="med" len="med"/>
                    </a:lnB>
                    <a:noFill/>
                  </a:tcPr>
                </a:tc>
                <a:extLst>
                  <a:ext uri="{0D108BD9-81ED-4DB2-BD59-A6C34878D82A}">
                    <a16:rowId xmlns:a16="http://schemas.microsoft.com/office/drawing/2014/main" val="3313297227"/>
                  </a:ext>
                </a:extLst>
              </a:tr>
              <a:tr h="385630">
                <a:tc>
                  <a:txBody>
                    <a:bodyPr/>
                    <a:lstStyle/>
                    <a:p>
                      <a:pPr marL="0" indent="0" algn="l" defTabSz="415778" rtl="0" eaLnBrk="1" latinLnBrk="0" hangingPunct="1">
                        <a:spcAft>
                          <a:spcPts val="600"/>
                        </a:spcAft>
                        <a:buClr>
                          <a:srgbClr val="70578B"/>
                        </a:buClr>
                        <a:buFont typeface="Arial" panose="020B0604020202020204" pitchFamily="34" charset="0"/>
                        <a:buNone/>
                      </a:pPr>
                      <a:r>
                        <a:rPr lang="da-DK" sz="1400" kern="1200" dirty="0">
                          <a:solidFill>
                            <a:schemeClr val="tx1">
                              <a:lumMod val="65000"/>
                              <a:lumOff val="35000"/>
                            </a:schemeClr>
                          </a:solidFill>
                          <a:latin typeface="+mn-lt"/>
                          <a:ea typeface="+mn-ea"/>
                          <a:cs typeface="+mn-cs"/>
                        </a:rPr>
                        <a:t>JA</a:t>
                      </a:r>
                    </a:p>
                  </a:txBody>
                  <a:tcPr marL="457200" marR="0" marT="0" marB="0" anchor="ctr">
                    <a:lnL>
                      <a:noFill/>
                    </a:lnL>
                    <a:lnR>
                      <a:noFill/>
                    </a:lnR>
                    <a:lnT w="3175" cap="flat" cmpd="sng" algn="ctr">
                      <a:solidFill>
                        <a:srgbClr val="E5DBF2"/>
                      </a:solidFill>
                      <a:prstDash val="solid"/>
                      <a:round/>
                      <a:headEnd type="none" w="med" len="med"/>
                      <a:tailEnd type="none" w="med" len="med"/>
                    </a:lnT>
                    <a:lnB w="3175" cap="flat" cmpd="sng" algn="ctr">
                      <a:solidFill>
                        <a:srgbClr val="E5DBF2"/>
                      </a:solidFill>
                      <a:prstDash val="solid"/>
                      <a:round/>
                      <a:headEnd type="none" w="med" len="med"/>
                      <a:tailEnd type="none" w="med" len="med"/>
                    </a:lnB>
                    <a:noFill/>
                  </a:tcPr>
                </a:tc>
                <a:extLst>
                  <a:ext uri="{0D108BD9-81ED-4DB2-BD59-A6C34878D82A}">
                    <a16:rowId xmlns:a16="http://schemas.microsoft.com/office/drawing/2014/main" val="2665273184"/>
                  </a:ext>
                </a:extLst>
              </a:tr>
              <a:tr h="385630">
                <a:tc>
                  <a:txBody>
                    <a:bodyPr/>
                    <a:lstStyle/>
                    <a:p>
                      <a:pPr marL="0" indent="0" algn="l" defTabSz="415778" rtl="0" eaLnBrk="1" latinLnBrk="0" hangingPunct="1">
                        <a:spcAft>
                          <a:spcPts val="600"/>
                        </a:spcAft>
                        <a:buClr>
                          <a:srgbClr val="70578B"/>
                        </a:buClr>
                        <a:buFont typeface="Arial" panose="020B0604020202020204" pitchFamily="34" charset="0"/>
                        <a:buNone/>
                      </a:pPr>
                      <a:r>
                        <a:rPr lang="da-DK" sz="1400" kern="1200" dirty="0">
                          <a:solidFill>
                            <a:schemeClr val="tx1">
                              <a:lumMod val="65000"/>
                              <a:lumOff val="35000"/>
                            </a:schemeClr>
                          </a:solidFill>
                          <a:latin typeface="+mn-lt"/>
                          <a:ea typeface="+mn-ea"/>
                          <a:cs typeface="+mn-cs"/>
                        </a:rPr>
                        <a:t>JA</a:t>
                      </a:r>
                    </a:p>
                  </a:txBody>
                  <a:tcPr marL="457200" marR="0" marT="0" marB="0" anchor="ctr">
                    <a:lnL>
                      <a:noFill/>
                    </a:lnL>
                    <a:lnR>
                      <a:noFill/>
                    </a:lnR>
                    <a:lnT w="3175" cap="flat" cmpd="sng" algn="ctr">
                      <a:solidFill>
                        <a:srgbClr val="E5DBF2"/>
                      </a:solidFill>
                      <a:prstDash val="solid"/>
                      <a:round/>
                      <a:headEnd type="none" w="med" len="med"/>
                      <a:tailEnd type="none" w="med" len="med"/>
                    </a:lnT>
                    <a:lnB>
                      <a:noFill/>
                    </a:lnB>
                    <a:noFill/>
                  </a:tcPr>
                </a:tc>
                <a:extLst>
                  <a:ext uri="{0D108BD9-81ED-4DB2-BD59-A6C34878D82A}">
                    <a16:rowId xmlns:a16="http://schemas.microsoft.com/office/drawing/2014/main" val="3603331335"/>
                  </a:ext>
                </a:extLst>
              </a:tr>
            </a:tbl>
          </a:graphicData>
        </a:graphic>
      </p:graphicFrame>
      <p:graphicFrame>
        <p:nvGraphicFramePr>
          <p:cNvPr id="24" name="Pladsholder til indhold 3">
            <a:extLst>
              <a:ext uri="{FF2B5EF4-FFF2-40B4-BE49-F238E27FC236}">
                <a16:creationId xmlns:a16="http://schemas.microsoft.com/office/drawing/2014/main" id="{4CF32028-C8C8-8649-99B5-E1B5B57E0F25}"/>
              </a:ext>
            </a:extLst>
          </p:cNvPr>
          <p:cNvGraphicFramePr>
            <a:graphicFrameLocks/>
          </p:cNvGraphicFramePr>
          <p:nvPr>
            <p:extLst>
              <p:ext uri="{D42A27DB-BD31-4B8C-83A1-F6EECF244321}">
                <p14:modId xmlns:p14="http://schemas.microsoft.com/office/powerpoint/2010/main" val="1973551242"/>
              </p:ext>
            </p:extLst>
          </p:nvPr>
        </p:nvGraphicFramePr>
        <p:xfrm>
          <a:off x="8224573" y="1430338"/>
          <a:ext cx="3491176" cy="4684934"/>
        </p:xfrm>
        <a:graphic>
          <a:graphicData uri="http://schemas.openxmlformats.org/drawingml/2006/table">
            <a:tbl>
              <a:tblPr/>
              <a:tblGrid>
                <a:gridCol w="3491176">
                  <a:extLst>
                    <a:ext uri="{9D8B030D-6E8A-4147-A177-3AD203B41FA5}">
                      <a16:colId xmlns:a16="http://schemas.microsoft.com/office/drawing/2014/main" val="2259181694"/>
                    </a:ext>
                  </a:extLst>
                </a:gridCol>
              </a:tblGrid>
              <a:tr h="385630">
                <a:tc>
                  <a:txBody>
                    <a:bodyPr/>
                    <a:lstStyle/>
                    <a:p>
                      <a:pPr>
                        <a:spcAft>
                          <a:spcPts val="600"/>
                        </a:spcAft>
                        <a:buClr>
                          <a:srgbClr val="70578B"/>
                        </a:buClr>
                        <a:defRPr/>
                      </a:pPr>
                      <a:r>
                        <a:rPr lang="da-DK" sz="1400" dirty="0">
                          <a:solidFill>
                            <a:schemeClr val="bg1"/>
                          </a:solidFill>
                        </a:rPr>
                        <a:t>ADD (ADHD, UOPMÆRKSOM TYPE)</a:t>
                      </a:r>
                    </a:p>
                  </a:txBody>
                  <a:tcPr marL="70939" marR="70939" marT="35469" marB="35469" anchor="ctr">
                    <a:lnL>
                      <a:noFill/>
                    </a:lnL>
                    <a:lnR>
                      <a:noFill/>
                    </a:lnR>
                    <a:lnT>
                      <a:noFill/>
                    </a:lnT>
                    <a:lnB>
                      <a:noFill/>
                    </a:lnB>
                    <a:solidFill>
                      <a:srgbClr val="70578B"/>
                    </a:solidFill>
                  </a:tcPr>
                </a:tc>
                <a:extLst>
                  <a:ext uri="{0D108BD9-81ED-4DB2-BD59-A6C34878D82A}">
                    <a16:rowId xmlns:a16="http://schemas.microsoft.com/office/drawing/2014/main" val="404795260"/>
                  </a:ext>
                </a:extLst>
              </a:tr>
              <a:tr h="385630">
                <a:tc>
                  <a:txBody>
                    <a:bodyPr/>
                    <a:lstStyle/>
                    <a:p>
                      <a:pPr marL="0" indent="0" algn="l" defTabSz="415778" rtl="0" eaLnBrk="1" latinLnBrk="0" hangingPunct="1">
                        <a:spcAft>
                          <a:spcPts val="600"/>
                        </a:spcAft>
                        <a:buClr>
                          <a:srgbClr val="70578B"/>
                        </a:buClr>
                        <a:buFont typeface="Arial" panose="020B0604020202020204" pitchFamily="34" charset="0"/>
                        <a:buNone/>
                      </a:pPr>
                      <a:r>
                        <a:rPr lang="da-DK" sz="1400" kern="1200" dirty="0">
                          <a:solidFill>
                            <a:schemeClr val="tx1">
                              <a:lumMod val="65000"/>
                              <a:lumOff val="35000"/>
                            </a:schemeClr>
                          </a:solidFill>
                          <a:latin typeface="+mn-lt"/>
                          <a:ea typeface="+mn-ea"/>
                          <a:cs typeface="+mn-cs"/>
                        </a:rPr>
                        <a:t>JA</a:t>
                      </a:r>
                    </a:p>
                  </a:txBody>
                  <a:tcPr marL="457200" marR="0" marT="0" marB="0" anchor="ctr">
                    <a:lnL>
                      <a:noFill/>
                    </a:lnL>
                    <a:lnR>
                      <a:noFill/>
                    </a:lnR>
                    <a:lnT>
                      <a:noFill/>
                    </a:lnT>
                    <a:lnB w="3175" cap="flat" cmpd="sng" algn="ctr">
                      <a:solidFill>
                        <a:srgbClr val="E5DBF2"/>
                      </a:solidFill>
                      <a:prstDash val="solid"/>
                      <a:round/>
                      <a:headEnd type="none" w="med" len="med"/>
                      <a:tailEnd type="none" w="med" len="med"/>
                    </a:lnB>
                    <a:noFill/>
                  </a:tcPr>
                </a:tc>
                <a:extLst>
                  <a:ext uri="{0D108BD9-81ED-4DB2-BD59-A6C34878D82A}">
                    <a16:rowId xmlns:a16="http://schemas.microsoft.com/office/drawing/2014/main" val="117689503"/>
                  </a:ext>
                </a:extLst>
              </a:tr>
              <a:tr h="385630">
                <a:tc>
                  <a:txBody>
                    <a:bodyPr/>
                    <a:lstStyle/>
                    <a:p>
                      <a:pPr marL="0" indent="0" algn="l" defTabSz="415778" rtl="0" eaLnBrk="1" latinLnBrk="0" hangingPunct="1">
                        <a:spcAft>
                          <a:spcPts val="600"/>
                        </a:spcAft>
                        <a:buClr>
                          <a:srgbClr val="70578B"/>
                        </a:buClr>
                        <a:buFont typeface="Arial" panose="020B0604020202020204" pitchFamily="34" charset="0"/>
                        <a:buNone/>
                      </a:pPr>
                      <a:r>
                        <a:rPr lang="da-DK" sz="1400" kern="1200" dirty="0">
                          <a:solidFill>
                            <a:schemeClr val="tx1">
                              <a:lumMod val="65000"/>
                              <a:lumOff val="35000"/>
                            </a:schemeClr>
                          </a:solidFill>
                          <a:latin typeface="+mn-lt"/>
                          <a:ea typeface="+mn-ea"/>
                          <a:cs typeface="+mn-cs"/>
                        </a:rPr>
                        <a:t>NEJ</a:t>
                      </a:r>
                    </a:p>
                  </a:txBody>
                  <a:tcPr marL="457200" marR="0" marT="0" marB="0" anchor="ctr">
                    <a:lnL>
                      <a:noFill/>
                    </a:lnL>
                    <a:lnR>
                      <a:noFill/>
                    </a:lnR>
                    <a:lnT w="3175" cap="flat" cmpd="sng" algn="ctr">
                      <a:solidFill>
                        <a:srgbClr val="E5DBF2"/>
                      </a:solidFill>
                      <a:prstDash val="solid"/>
                      <a:round/>
                      <a:headEnd type="none" w="med" len="med"/>
                      <a:tailEnd type="none" w="med" len="med"/>
                    </a:lnT>
                    <a:lnB w="3175" cap="flat" cmpd="sng" algn="ctr">
                      <a:solidFill>
                        <a:srgbClr val="E5DBF2"/>
                      </a:solidFill>
                      <a:prstDash val="solid"/>
                      <a:round/>
                      <a:headEnd type="none" w="med" len="med"/>
                      <a:tailEnd type="none" w="med" len="med"/>
                    </a:lnB>
                    <a:noFill/>
                  </a:tcPr>
                </a:tc>
                <a:extLst>
                  <a:ext uri="{0D108BD9-81ED-4DB2-BD59-A6C34878D82A}">
                    <a16:rowId xmlns:a16="http://schemas.microsoft.com/office/drawing/2014/main" val="4170149795"/>
                  </a:ext>
                </a:extLst>
              </a:tr>
              <a:tr h="385630">
                <a:tc>
                  <a:txBody>
                    <a:bodyPr/>
                    <a:lstStyle/>
                    <a:p>
                      <a:pPr marL="0" indent="0" algn="l" defTabSz="415778" rtl="0" eaLnBrk="1" latinLnBrk="0" hangingPunct="1">
                        <a:spcAft>
                          <a:spcPts val="600"/>
                        </a:spcAft>
                        <a:buClr>
                          <a:srgbClr val="70578B"/>
                        </a:buClr>
                        <a:buFont typeface="Arial" panose="020B0604020202020204" pitchFamily="34" charset="0"/>
                        <a:buNone/>
                      </a:pPr>
                      <a:r>
                        <a:rPr lang="da-DK" sz="1400" kern="1200" dirty="0">
                          <a:solidFill>
                            <a:schemeClr val="tx1">
                              <a:lumMod val="65000"/>
                              <a:lumOff val="35000"/>
                            </a:schemeClr>
                          </a:solidFill>
                          <a:latin typeface="+mn-lt"/>
                          <a:ea typeface="+mn-ea"/>
                          <a:cs typeface="+mn-cs"/>
                        </a:rPr>
                        <a:t>NEJ ELLER MILDT</a:t>
                      </a:r>
                    </a:p>
                  </a:txBody>
                  <a:tcPr marL="457200" marR="0" marT="0" marB="0" anchor="ctr">
                    <a:lnL>
                      <a:noFill/>
                    </a:lnL>
                    <a:lnR>
                      <a:noFill/>
                    </a:lnR>
                    <a:lnT w="3175" cap="flat" cmpd="sng" algn="ctr">
                      <a:solidFill>
                        <a:srgbClr val="E5DBF2"/>
                      </a:solidFill>
                      <a:prstDash val="solid"/>
                      <a:round/>
                      <a:headEnd type="none" w="med" len="med"/>
                      <a:tailEnd type="none" w="med" len="med"/>
                    </a:lnT>
                    <a:lnB w="3175" cap="flat" cmpd="sng" algn="ctr">
                      <a:solidFill>
                        <a:srgbClr val="E5DBF2"/>
                      </a:solidFill>
                      <a:prstDash val="solid"/>
                      <a:round/>
                      <a:headEnd type="none" w="med" len="med"/>
                      <a:tailEnd type="none" w="med" len="med"/>
                    </a:lnB>
                    <a:noFill/>
                  </a:tcPr>
                </a:tc>
                <a:extLst>
                  <a:ext uri="{0D108BD9-81ED-4DB2-BD59-A6C34878D82A}">
                    <a16:rowId xmlns:a16="http://schemas.microsoft.com/office/drawing/2014/main" val="3058128288"/>
                  </a:ext>
                </a:extLst>
              </a:tr>
              <a:tr h="443004">
                <a:tc>
                  <a:txBody>
                    <a:bodyPr/>
                    <a:lstStyle/>
                    <a:p>
                      <a:pPr marL="0" indent="0" algn="l" defTabSz="415778" rtl="0" eaLnBrk="1" latinLnBrk="0" hangingPunct="1">
                        <a:spcAft>
                          <a:spcPts val="600"/>
                        </a:spcAft>
                        <a:buClr>
                          <a:srgbClr val="70578B"/>
                        </a:buClr>
                        <a:buFont typeface="Arial" panose="020B0604020202020204" pitchFamily="34" charset="0"/>
                        <a:buNone/>
                      </a:pPr>
                      <a:r>
                        <a:rPr lang="da-DK" sz="1400" kern="1200" dirty="0">
                          <a:solidFill>
                            <a:schemeClr val="tx1">
                              <a:lumMod val="65000"/>
                              <a:lumOff val="35000"/>
                            </a:schemeClr>
                          </a:solidFill>
                          <a:latin typeface="+mn-lt"/>
                          <a:ea typeface="+mn-ea"/>
                          <a:cs typeface="+mn-cs"/>
                        </a:rPr>
                        <a:t>JA</a:t>
                      </a:r>
                    </a:p>
                  </a:txBody>
                  <a:tcPr marL="457200" marR="0" marT="0" marB="0" anchor="ctr">
                    <a:lnL>
                      <a:noFill/>
                    </a:lnL>
                    <a:lnR>
                      <a:noFill/>
                    </a:lnR>
                    <a:lnT w="3175" cap="flat" cmpd="sng" algn="ctr">
                      <a:solidFill>
                        <a:srgbClr val="E5DBF2"/>
                      </a:solidFill>
                      <a:prstDash val="solid"/>
                      <a:round/>
                      <a:headEnd type="none" w="med" len="med"/>
                      <a:tailEnd type="none" w="med" len="med"/>
                    </a:lnT>
                    <a:lnB w="3175" cap="flat" cmpd="sng" algn="ctr">
                      <a:solidFill>
                        <a:srgbClr val="E5DBF2"/>
                      </a:solidFill>
                      <a:prstDash val="solid"/>
                      <a:round/>
                      <a:headEnd type="none" w="med" len="med"/>
                      <a:tailEnd type="none" w="med" len="med"/>
                    </a:lnB>
                    <a:noFill/>
                  </a:tcPr>
                </a:tc>
                <a:extLst>
                  <a:ext uri="{0D108BD9-81ED-4DB2-BD59-A6C34878D82A}">
                    <a16:rowId xmlns:a16="http://schemas.microsoft.com/office/drawing/2014/main" val="2268341670"/>
                  </a:ext>
                </a:extLst>
              </a:tr>
              <a:tr h="385630">
                <a:tc>
                  <a:txBody>
                    <a:bodyPr/>
                    <a:lstStyle/>
                    <a:p>
                      <a:pPr marL="0" indent="0" algn="l" defTabSz="415778" rtl="0" eaLnBrk="1" latinLnBrk="0" hangingPunct="1">
                        <a:spcAft>
                          <a:spcPts val="600"/>
                        </a:spcAft>
                        <a:buClr>
                          <a:srgbClr val="70578B"/>
                        </a:buClr>
                        <a:buFont typeface="Arial" panose="020B0604020202020204" pitchFamily="34" charset="0"/>
                        <a:buNone/>
                      </a:pPr>
                      <a:r>
                        <a:rPr lang="da-DK" sz="1400" kern="1200" dirty="0">
                          <a:solidFill>
                            <a:schemeClr val="tx1">
                              <a:lumMod val="65000"/>
                              <a:lumOff val="35000"/>
                            </a:schemeClr>
                          </a:solidFill>
                          <a:latin typeface="+mn-lt"/>
                          <a:ea typeface="+mn-ea"/>
                          <a:cs typeface="+mn-cs"/>
                        </a:rPr>
                        <a:t>JA</a:t>
                      </a:r>
                    </a:p>
                  </a:txBody>
                  <a:tcPr marL="457200" marR="0" marT="0" marB="0" anchor="ctr">
                    <a:lnL>
                      <a:noFill/>
                    </a:lnL>
                    <a:lnR>
                      <a:noFill/>
                    </a:lnR>
                    <a:lnT w="3175" cap="flat" cmpd="sng" algn="ctr">
                      <a:solidFill>
                        <a:srgbClr val="E5DBF2"/>
                      </a:solidFill>
                      <a:prstDash val="solid"/>
                      <a:round/>
                      <a:headEnd type="none" w="med" len="med"/>
                      <a:tailEnd type="none" w="med" len="med"/>
                    </a:lnT>
                    <a:lnB w="3175" cap="flat" cmpd="sng" algn="ctr">
                      <a:solidFill>
                        <a:srgbClr val="E5DBF2"/>
                      </a:solidFill>
                      <a:prstDash val="solid"/>
                      <a:round/>
                      <a:headEnd type="none" w="med" len="med"/>
                      <a:tailEnd type="none" w="med" len="med"/>
                    </a:lnB>
                    <a:noFill/>
                  </a:tcPr>
                </a:tc>
                <a:extLst>
                  <a:ext uri="{0D108BD9-81ED-4DB2-BD59-A6C34878D82A}">
                    <a16:rowId xmlns:a16="http://schemas.microsoft.com/office/drawing/2014/main" val="4084122883"/>
                  </a:ext>
                </a:extLst>
              </a:tr>
              <a:tr h="385630">
                <a:tc>
                  <a:txBody>
                    <a:bodyPr/>
                    <a:lstStyle/>
                    <a:p>
                      <a:pPr marL="0" indent="0" algn="l" defTabSz="415778" rtl="0" eaLnBrk="1" latinLnBrk="0" hangingPunct="1">
                        <a:spcAft>
                          <a:spcPts val="600"/>
                        </a:spcAft>
                        <a:buClr>
                          <a:srgbClr val="70578B"/>
                        </a:buClr>
                        <a:buFont typeface="Arial" panose="020B0604020202020204" pitchFamily="34" charset="0"/>
                        <a:buNone/>
                      </a:pPr>
                      <a:r>
                        <a:rPr lang="da-DK" sz="1400" kern="1200" dirty="0">
                          <a:solidFill>
                            <a:schemeClr val="tx1">
                              <a:lumMod val="65000"/>
                              <a:lumOff val="35000"/>
                            </a:schemeClr>
                          </a:solidFill>
                          <a:latin typeface="+mn-lt"/>
                          <a:ea typeface="+mn-ea"/>
                          <a:cs typeface="+mn-cs"/>
                        </a:rPr>
                        <a:t>NEJ</a:t>
                      </a:r>
                    </a:p>
                  </a:txBody>
                  <a:tcPr marL="457200" marR="0" marT="0" marB="0" anchor="ctr">
                    <a:lnL>
                      <a:noFill/>
                    </a:lnL>
                    <a:lnR>
                      <a:noFill/>
                    </a:lnR>
                    <a:lnT w="3175" cap="flat" cmpd="sng" algn="ctr">
                      <a:solidFill>
                        <a:srgbClr val="E5DBF2"/>
                      </a:solidFill>
                      <a:prstDash val="solid"/>
                      <a:round/>
                      <a:headEnd type="none" w="med" len="med"/>
                      <a:tailEnd type="none" w="med" len="med"/>
                    </a:lnT>
                    <a:lnB w="3175" cap="flat" cmpd="sng" algn="ctr">
                      <a:solidFill>
                        <a:srgbClr val="E5DBF2"/>
                      </a:solidFill>
                      <a:prstDash val="solid"/>
                      <a:round/>
                      <a:headEnd type="none" w="med" len="med"/>
                      <a:tailEnd type="none" w="med" len="med"/>
                    </a:lnB>
                    <a:noFill/>
                  </a:tcPr>
                </a:tc>
                <a:extLst>
                  <a:ext uri="{0D108BD9-81ED-4DB2-BD59-A6C34878D82A}">
                    <a16:rowId xmlns:a16="http://schemas.microsoft.com/office/drawing/2014/main" val="1061594302"/>
                  </a:ext>
                </a:extLst>
              </a:tr>
              <a:tr h="385630">
                <a:tc>
                  <a:txBody>
                    <a:bodyPr/>
                    <a:lstStyle/>
                    <a:p>
                      <a:pPr marL="0" indent="0" algn="l" defTabSz="415778" rtl="0" eaLnBrk="1" latinLnBrk="0" hangingPunct="1">
                        <a:spcAft>
                          <a:spcPts val="600"/>
                        </a:spcAft>
                        <a:buClr>
                          <a:srgbClr val="70578B"/>
                        </a:buClr>
                        <a:buFont typeface="Arial" panose="020B0604020202020204" pitchFamily="34" charset="0"/>
                        <a:buNone/>
                      </a:pPr>
                      <a:r>
                        <a:rPr lang="da-DK" sz="1400" kern="1200" dirty="0">
                          <a:solidFill>
                            <a:schemeClr val="tx1">
                              <a:lumMod val="65000"/>
                              <a:lumOff val="35000"/>
                            </a:schemeClr>
                          </a:solidFill>
                          <a:latin typeface="+mn-lt"/>
                          <a:ea typeface="+mn-ea"/>
                          <a:cs typeface="+mn-cs"/>
                        </a:rPr>
                        <a:t>MEGET OFTE</a:t>
                      </a:r>
                    </a:p>
                  </a:txBody>
                  <a:tcPr marL="457200" marR="0" marT="0" marB="0" anchor="ctr">
                    <a:lnL>
                      <a:noFill/>
                    </a:lnL>
                    <a:lnR>
                      <a:noFill/>
                    </a:lnR>
                    <a:lnT w="3175" cap="flat" cmpd="sng" algn="ctr">
                      <a:solidFill>
                        <a:srgbClr val="E5DBF2"/>
                      </a:solidFill>
                      <a:prstDash val="solid"/>
                      <a:round/>
                      <a:headEnd type="none" w="med" len="med"/>
                      <a:tailEnd type="none" w="med" len="med"/>
                    </a:lnT>
                    <a:lnB w="3175" cap="flat" cmpd="sng" algn="ctr">
                      <a:solidFill>
                        <a:srgbClr val="E5DBF2"/>
                      </a:solidFill>
                      <a:prstDash val="solid"/>
                      <a:round/>
                      <a:headEnd type="none" w="med" len="med"/>
                      <a:tailEnd type="none" w="med" len="med"/>
                    </a:lnB>
                    <a:noFill/>
                  </a:tcPr>
                </a:tc>
                <a:extLst>
                  <a:ext uri="{0D108BD9-81ED-4DB2-BD59-A6C34878D82A}">
                    <a16:rowId xmlns:a16="http://schemas.microsoft.com/office/drawing/2014/main" val="4266108884"/>
                  </a:ext>
                </a:extLst>
              </a:tr>
              <a:tr h="385630">
                <a:tc>
                  <a:txBody>
                    <a:bodyPr/>
                    <a:lstStyle/>
                    <a:p>
                      <a:pPr marL="0" indent="0" algn="l" defTabSz="415778" rtl="0" eaLnBrk="1" latinLnBrk="0" hangingPunct="1">
                        <a:spcAft>
                          <a:spcPts val="600"/>
                        </a:spcAft>
                        <a:buClr>
                          <a:srgbClr val="70578B"/>
                        </a:buClr>
                        <a:buFont typeface="Arial" panose="020B0604020202020204" pitchFamily="34" charset="0"/>
                        <a:buNone/>
                      </a:pPr>
                      <a:r>
                        <a:rPr lang="da-DK" sz="1400" kern="1200" dirty="0">
                          <a:solidFill>
                            <a:schemeClr val="tx1">
                              <a:lumMod val="65000"/>
                              <a:lumOff val="35000"/>
                            </a:schemeClr>
                          </a:solidFill>
                          <a:latin typeface="+mn-lt"/>
                          <a:ea typeface="+mn-ea"/>
                          <a:cs typeface="+mn-cs"/>
                        </a:rPr>
                        <a:t>JA</a:t>
                      </a:r>
                    </a:p>
                  </a:txBody>
                  <a:tcPr marL="457200" marR="0" marT="0" marB="0" anchor="ctr">
                    <a:lnL>
                      <a:noFill/>
                    </a:lnL>
                    <a:lnR>
                      <a:noFill/>
                    </a:lnR>
                    <a:lnT w="3175" cap="flat" cmpd="sng" algn="ctr">
                      <a:solidFill>
                        <a:srgbClr val="E5DBF2"/>
                      </a:solidFill>
                      <a:prstDash val="solid"/>
                      <a:round/>
                      <a:headEnd type="none" w="med" len="med"/>
                      <a:tailEnd type="none" w="med" len="med"/>
                    </a:lnT>
                    <a:lnB w="3175" cap="flat" cmpd="sng" algn="ctr">
                      <a:solidFill>
                        <a:srgbClr val="E5DBF2"/>
                      </a:solidFill>
                      <a:prstDash val="solid"/>
                      <a:round/>
                      <a:headEnd type="none" w="med" len="med"/>
                      <a:tailEnd type="none" w="med" len="med"/>
                    </a:lnB>
                    <a:noFill/>
                  </a:tcPr>
                </a:tc>
                <a:extLst>
                  <a:ext uri="{0D108BD9-81ED-4DB2-BD59-A6C34878D82A}">
                    <a16:rowId xmlns:a16="http://schemas.microsoft.com/office/drawing/2014/main" val="1413507098"/>
                  </a:ext>
                </a:extLst>
              </a:tr>
              <a:tr h="385630">
                <a:tc>
                  <a:txBody>
                    <a:bodyPr/>
                    <a:lstStyle/>
                    <a:p>
                      <a:pPr marL="0" indent="0" algn="l" defTabSz="415778" rtl="0" eaLnBrk="1" latinLnBrk="0" hangingPunct="1">
                        <a:spcAft>
                          <a:spcPts val="600"/>
                        </a:spcAft>
                        <a:buClr>
                          <a:srgbClr val="70578B"/>
                        </a:buClr>
                        <a:buFont typeface="Arial" panose="020B0604020202020204" pitchFamily="34" charset="0"/>
                        <a:buNone/>
                      </a:pPr>
                      <a:r>
                        <a:rPr lang="da-DK" sz="1400" kern="1200" dirty="0">
                          <a:solidFill>
                            <a:schemeClr val="tx1">
                              <a:lumMod val="65000"/>
                              <a:lumOff val="35000"/>
                            </a:schemeClr>
                          </a:solidFill>
                          <a:latin typeface="+mn-lt"/>
                          <a:ea typeface="+mn-ea"/>
                          <a:cs typeface="+mn-cs"/>
                        </a:rPr>
                        <a:t>NEJ</a:t>
                      </a:r>
                    </a:p>
                  </a:txBody>
                  <a:tcPr marL="457200" marR="0" marT="0" marB="0" anchor="ctr">
                    <a:lnL>
                      <a:noFill/>
                    </a:lnL>
                    <a:lnR>
                      <a:noFill/>
                    </a:lnR>
                    <a:lnT w="3175" cap="flat" cmpd="sng" algn="ctr">
                      <a:solidFill>
                        <a:srgbClr val="E5DBF2"/>
                      </a:solidFill>
                      <a:prstDash val="solid"/>
                      <a:round/>
                      <a:headEnd type="none" w="med" len="med"/>
                      <a:tailEnd type="none" w="med" len="med"/>
                    </a:lnT>
                    <a:lnB w="3175" cap="flat" cmpd="sng" algn="ctr">
                      <a:solidFill>
                        <a:srgbClr val="E5DBF2"/>
                      </a:solidFill>
                      <a:prstDash val="solid"/>
                      <a:round/>
                      <a:headEnd type="none" w="med" len="med"/>
                      <a:tailEnd type="none" w="med" len="med"/>
                    </a:lnB>
                    <a:noFill/>
                  </a:tcPr>
                </a:tc>
                <a:extLst>
                  <a:ext uri="{0D108BD9-81ED-4DB2-BD59-A6C34878D82A}">
                    <a16:rowId xmlns:a16="http://schemas.microsoft.com/office/drawing/2014/main" val="3313297227"/>
                  </a:ext>
                </a:extLst>
              </a:tr>
              <a:tr h="385630">
                <a:tc>
                  <a:txBody>
                    <a:bodyPr/>
                    <a:lstStyle/>
                    <a:p>
                      <a:pPr marL="0" indent="0" algn="l" defTabSz="415778" rtl="0" eaLnBrk="1" latinLnBrk="0" hangingPunct="1">
                        <a:spcAft>
                          <a:spcPts val="600"/>
                        </a:spcAft>
                        <a:buClr>
                          <a:srgbClr val="70578B"/>
                        </a:buClr>
                        <a:buFont typeface="Arial" panose="020B0604020202020204" pitchFamily="34" charset="0"/>
                        <a:buNone/>
                      </a:pPr>
                      <a:r>
                        <a:rPr lang="da-DK" sz="1400" kern="1200" dirty="0">
                          <a:solidFill>
                            <a:schemeClr val="tx1">
                              <a:lumMod val="65000"/>
                              <a:lumOff val="35000"/>
                            </a:schemeClr>
                          </a:solidFill>
                          <a:latin typeface="+mn-lt"/>
                          <a:ea typeface="+mn-ea"/>
                          <a:cs typeface="+mn-cs"/>
                        </a:rPr>
                        <a:t>NEJ</a:t>
                      </a:r>
                    </a:p>
                  </a:txBody>
                  <a:tcPr marL="457200" marR="0" marT="0" marB="0" anchor="ctr">
                    <a:lnL>
                      <a:noFill/>
                    </a:lnL>
                    <a:lnR>
                      <a:noFill/>
                    </a:lnR>
                    <a:lnT w="3175" cap="flat" cmpd="sng" algn="ctr">
                      <a:solidFill>
                        <a:srgbClr val="E5DBF2"/>
                      </a:solidFill>
                      <a:prstDash val="solid"/>
                      <a:round/>
                      <a:headEnd type="none" w="med" len="med"/>
                      <a:tailEnd type="none" w="med" len="med"/>
                    </a:lnT>
                    <a:lnB w="3175" cap="flat" cmpd="sng" algn="ctr">
                      <a:solidFill>
                        <a:srgbClr val="E5DBF2"/>
                      </a:solidFill>
                      <a:prstDash val="solid"/>
                      <a:round/>
                      <a:headEnd type="none" w="med" len="med"/>
                      <a:tailEnd type="none" w="med" len="med"/>
                    </a:lnB>
                    <a:noFill/>
                  </a:tcPr>
                </a:tc>
                <a:extLst>
                  <a:ext uri="{0D108BD9-81ED-4DB2-BD59-A6C34878D82A}">
                    <a16:rowId xmlns:a16="http://schemas.microsoft.com/office/drawing/2014/main" val="2665273184"/>
                  </a:ext>
                </a:extLst>
              </a:tr>
              <a:tr h="385630">
                <a:tc>
                  <a:txBody>
                    <a:bodyPr/>
                    <a:lstStyle/>
                    <a:p>
                      <a:pPr marL="0" indent="0" algn="l" defTabSz="415778" rtl="0" eaLnBrk="1" latinLnBrk="0" hangingPunct="1">
                        <a:spcAft>
                          <a:spcPts val="600"/>
                        </a:spcAft>
                        <a:buClr>
                          <a:srgbClr val="70578B"/>
                        </a:buClr>
                        <a:buFont typeface="Arial" panose="020B0604020202020204" pitchFamily="34" charset="0"/>
                        <a:buNone/>
                      </a:pPr>
                      <a:r>
                        <a:rPr lang="da-DK" sz="1400" kern="1200" dirty="0">
                          <a:solidFill>
                            <a:schemeClr val="tx1">
                              <a:lumMod val="65000"/>
                              <a:lumOff val="35000"/>
                            </a:schemeClr>
                          </a:solidFill>
                          <a:latin typeface="+mn-lt"/>
                          <a:ea typeface="+mn-ea"/>
                          <a:cs typeface="+mn-cs"/>
                        </a:rPr>
                        <a:t>JA</a:t>
                      </a:r>
                    </a:p>
                  </a:txBody>
                  <a:tcPr marL="457200" marR="0" marT="0" marB="0" anchor="ctr">
                    <a:lnL>
                      <a:noFill/>
                    </a:lnL>
                    <a:lnR>
                      <a:noFill/>
                    </a:lnR>
                    <a:lnT w="3175" cap="flat" cmpd="sng" algn="ctr">
                      <a:solidFill>
                        <a:srgbClr val="E5DBF2"/>
                      </a:solidFill>
                      <a:prstDash val="solid"/>
                      <a:round/>
                      <a:headEnd type="none" w="med" len="med"/>
                      <a:tailEnd type="none" w="med" len="med"/>
                    </a:lnT>
                    <a:lnB>
                      <a:noFill/>
                    </a:lnB>
                    <a:noFill/>
                  </a:tcPr>
                </a:tc>
                <a:extLst>
                  <a:ext uri="{0D108BD9-81ED-4DB2-BD59-A6C34878D82A}">
                    <a16:rowId xmlns:a16="http://schemas.microsoft.com/office/drawing/2014/main" val="3603331335"/>
                  </a:ext>
                </a:extLst>
              </a:tr>
            </a:tbl>
          </a:graphicData>
        </a:graphic>
      </p:graphicFrame>
      <p:grpSp>
        <p:nvGrpSpPr>
          <p:cNvPr id="20" name="Gruppe 19">
            <a:extLst>
              <a:ext uri="{FF2B5EF4-FFF2-40B4-BE49-F238E27FC236}">
                <a16:creationId xmlns:a16="http://schemas.microsoft.com/office/drawing/2014/main" id="{485A1C85-5992-5C74-3354-57E4177DC527}"/>
              </a:ext>
            </a:extLst>
          </p:cNvPr>
          <p:cNvGrpSpPr/>
          <p:nvPr/>
        </p:nvGrpSpPr>
        <p:grpSpPr>
          <a:xfrm>
            <a:off x="4762516" y="1885786"/>
            <a:ext cx="256669" cy="4051721"/>
            <a:chOff x="4762516" y="1885786"/>
            <a:chExt cx="256669" cy="4051721"/>
          </a:xfrm>
        </p:grpSpPr>
        <p:pic>
          <p:nvPicPr>
            <p:cNvPr id="5" name="Grafik 4" descr="Tommelfingeren opad med massiv udfyldning">
              <a:extLst>
                <a:ext uri="{FF2B5EF4-FFF2-40B4-BE49-F238E27FC236}">
                  <a16:creationId xmlns:a16="http://schemas.microsoft.com/office/drawing/2014/main" id="{8BB6DA3C-CE58-A050-8719-D98BB71499B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762516" y="1885786"/>
              <a:ext cx="256669" cy="256669"/>
            </a:xfrm>
            <a:prstGeom prst="rect">
              <a:avLst/>
            </a:prstGeom>
          </p:spPr>
        </p:pic>
        <p:pic>
          <p:nvPicPr>
            <p:cNvPr id="6" name="Grafik 5" descr="Tommelfingeren opad med massiv udfyldning">
              <a:extLst>
                <a:ext uri="{FF2B5EF4-FFF2-40B4-BE49-F238E27FC236}">
                  <a16:creationId xmlns:a16="http://schemas.microsoft.com/office/drawing/2014/main" id="{AA0128F6-ACEF-0752-C1D9-7D4D1B68B30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762516" y="2258848"/>
              <a:ext cx="256669" cy="256669"/>
            </a:xfrm>
            <a:prstGeom prst="rect">
              <a:avLst/>
            </a:prstGeom>
          </p:spPr>
        </p:pic>
        <p:pic>
          <p:nvPicPr>
            <p:cNvPr id="7" name="Grafik 6" descr="Tommelfingeren opad med massiv udfyldning">
              <a:extLst>
                <a:ext uri="{FF2B5EF4-FFF2-40B4-BE49-F238E27FC236}">
                  <a16:creationId xmlns:a16="http://schemas.microsoft.com/office/drawing/2014/main" id="{230CE6DB-216A-FAF0-74C5-241F1498841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762516" y="2652759"/>
              <a:ext cx="256669" cy="256669"/>
            </a:xfrm>
            <a:prstGeom prst="rect">
              <a:avLst/>
            </a:prstGeom>
          </p:spPr>
        </p:pic>
        <p:pic>
          <p:nvPicPr>
            <p:cNvPr id="9" name="Grafik 8" descr="Tommelfingeren opad med massiv udfyldning">
              <a:extLst>
                <a:ext uri="{FF2B5EF4-FFF2-40B4-BE49-F238E27FC236}">
                  <a16:creationId xmlns:a16="http://schemas.microsoft.com/office/drawing/2014/main" id="{356E0412-85C9-4D0F-DC04-1F452F68553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762516" y="3025821"/>
              <a:ext cx="256669" cy="256669"/>
            </a:xfrm>
            <a:prstGeom prst="rect">
              <a:avLst/>
            </a:prstGeom>
          </p:spPr>
        </p:pic>
        <p:pic>
          <p:nvPicPr>
            <p:cNvPr id="11" name="Grafik 10" descr="Tommelfingeren opad med massiv udfyldning">
              <a:extLst>
                <a:ext uri="{FF2B5EF4-FFF2-40B4-BE49-F238E27FC236}">
                  <a16:creationId xmlns:a16="http://schemas.microsoft.com/office/drawing/2014/main" id="{4EB82B37-25BD-5603-9224-68C1D4BA435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762516" y="3415662"/>
              <a:ext cx="256669" cy="256669"/>
            </a:xfrm>
            <a:prstGeom prst="rect">
              <a:avLst/>
            </a:prstGeom>
          </p:spPr>
        </p:pic>
        <p:pic>
          <p:nvPicPr>
            <p:cNvPr id="12" name="Grafik 11" descr="Tommelfingeren opad med massiv udfyldning">
              <a:extLst>
                <a:ext uri="{FF2B5EF4-FFF2-40B4-BE49-F238E27FC236}">
                  <a16:creationId xmlns:a16="http://schemas.microsoft.com/office/drawing/2014/main" id="{3B04667D-8AC2-3186-DCA3-EEB6BB77047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762516" y="3788724"/>
              <a:ext cx="256669" cy="256669"/>
            </a:xfrm>
            <a:prstGeom prst="rect">
              <a:avLst/>
            </a:prstGeom>
          </p:spPr>
        </p:pic>
        <p:pic>
          <p:nvPicPr>
            <p:cNvPr id="13" name="Grafik 12" descr="Tommelfingeren opad med massiv udfyldning">
              <a:extLst>
                <a:ext uri="{FF2B5EF4-FFF2-40B4-BE49-F238E27FC236}">
                  <a16:creationId xmlns:a16="http://schemas.microsoft.com/office/drawing/2014/main" id="{F6B3D498-AD44-27B3-F2A6-240814C2C8C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762516" y="4572476"/>
              <a:ext cx="256669" cy="256669"/>
            </a:xfrm>
            <a:prstGeom prst="rect">
              <a:avLst/>
            </a:prstGeom>
          </p:spPr>
        </p:pic>
        <p:pic>
          <p:nvPicPr>
            <p:cNvPr id="16" name="Grafik 15" descr="Tommelfingeren opad med massiv udfyldning">
              <a:extLst>
                <a:ext uri="{FF2B5EF4-FFF2-40B4-BE49-F238E27FC236}">
                  <a16:creationId xmlns:a16="http://schemas.microsoft.com/office/drawing/2014/main" id="{33BBC15F-749D-FFD5-345B-18CC66A3766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762516" y="4945538"/>
              <a:ext cx="256669" cy="256669"/>
            </a:xfrm>
            <a:prstGeom prst="rect">
              <a:avLst/>
            </a:prstGeom>
          </p:spPr>
        </p:pic>
        <p:pic>
          <p:nvPicPr>
            <p:cNvPr id="17" name="Grafik 16" descr="Tommelfingeren opad med massiv udfyldning">
              <a:extLst>
                <a:ext uri="{FF2B5EF4-FFF2-40B4-BE49-F238E27FC236}">
                  <a16:creationId xmlns:a16="http://schemas.microsoft.com/office/drawing/2014/main" id="{C9872ABF-BC71-D8DD-797E-2A5826F1C9D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762516" y="5307776"/>
              <a:ext cx="256669" cy="256669"/>
            </a:xfrm>
            <a:prstGeom prst="rect">
              <a:avLst/>
            </a:prstGeom>
          </p:spPr>
        </p:pic>
        <p:pic>
          <p:nvPicPr>
            <p:cNvPr id="18" name="Grafik 17" descr="Tommelfingeren opad med massiv udfyldning">
              <a:extLst>
                <a:ext uri="{FF2B5EF4-FFF2-40B4-BE49-F238E27FC236}">
                  <a16:creationId xmlns:a16="http://schemas.microsoft.com/office/drawing/2014/main" id="{D4DFC3B9-EB54-DAD6-EADC-BCD6EC557ED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762516" y="5680838"/>
              <a:ext cx="256669" cy="256669"/>
            </a:xfrm>
            <a:prstGeom prst="rect">
              <a:avLst/>
            </a:prstGeom>
          </p:spPr>
        </p:pic>
        <p:pic>
          <p:nvPicPr>
            <p:cNvPr id="19" name="Grafik 18" descr="Tommelfingeren opad med massiv udfyldning">
              <a:extLst>
                <a:ext uri="{FF2B5EF4-FFF2-40B4-BE49-F238E27FC236}">
                  <a16:creationId xmlns:a16="http://schemas.microsoft.com/office/drawing/2014/main" id="{0F7A8E6D-3B3C-064A-F2CE-EEADDFE65A0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762516" y="4177254"/>
              <a:ext cx="256669" cy="256669"/>
            </a:xfrm>
            <a:prstGeom prst="rect">
              <a:avLst/>
            </a:prstGeom>
          </p:spPr>
        </p:pic>
      </p:grpSp>
      <p:sp>
        <p:nvSpPr>
          <p:cNvPr id="3" name="Rectangle 1">
            <a:extLst>
              <a:ext uri="{FF2B5EF4-FFF2-40B4-BE49-F238E27FC236}">
                <a16:creationId xmlns:a16="http://schemas.microsoft.com/office/drawing/2014/main" id="{963A90B6-982A-4B2B-1572-B6DA02782431}"/>
              </a:ext>
            </a:extLst>
          </p:cNvPr>
          <p:cNvSpPr>
            <a:spLocks noChangeArrowheads="1"/>
          </p:cNvSpPr>
          <p:nvPr/>
        </p:nvSpPr>
        <p:spPr bwMode="auto">
          <a:xfrm>
            <a:off x="4716605" y="449111"/>
            <a:ext cx="7452293"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tabLst/>
            </a:pPr>
            <a:r>
              <a:rPr kumimoji="0" lang="da-DK" altLang="da-DK" sz="1200" b="1" i="0" u="none" strike="noStrike" cap="none" normalizeH="0" baseline="0" dirty="0">
                <a:ln>
                  <a:noFill/>
                </a:ln>
                <a:solidFill>
                  <a:schemeClr val="tx1">
                    <a:lumMod val="50000"/>
                    <a:lumOff val="50000"/>
                  </a:schemeClr>
                </a:solidFill>
                <a:effectLst/>
                <a:latin typeface="Calibri" panose="020F0502020204030204" pitchFamily="34" charset="0"/>
                <a:cs typeface="Calibri" panose="020F0502020204030204" pitchFamily="34" charset="0"/>
              </a:rPr>
              <a:t>ADHD</a:t>
            </a:r>
            <a:r>
              <a:rPr kumimoji="0" lang="da-DK" altLang="da-DK" sz="1200" b="0" i="0" u="none" strike="noStrike" cap="none" normalizeH="0" baseline="0" dirty="0">
                <a:ln>
                  <a:noFill/>
                </a:ln>
                <a:solidFill>
                  <a:schemeClr val="tx1">
                    <a:lumMod val="50000"/>
                    <a:lumOff val="50000"/>
                  </a:schemeClr>
                </a:solidFill>
                <a:effectLst/>
                <a:latin typeface="Calibri" panose="020F0502020204030204" pitchFamily="34" charset="0"/>
                <a:cs typeface="Calibri" panose="020F0502020204030204" pitchFamily="34" charset="0"/>
              </a:rPr>
              <a:t> er ofte forbundet med </a:t>
            </a:r>
            <a:r>
              <a:rPr kumimoji="0" lang="da-DK" altLang="da-DK" sz="1200" b="1" i="0" u="none" strike="noStrike" cap="none" normalizeH="0" baseline="0" dirty="0">
                <a:ln>
                  <a:noFill/>
                </a:ln>
                <a:solidFill>
                  <a:schemeClr val="tx1">
                    <a:lumMod val="50000"/>
                    <a:lumOff val="50000"/>
                  </a:schemeClr>
                </a:solidFill>
                <a:effectLst/>
                <a:latin typeface="Calibri" panose="020F0502020204030204" pitchFamily="34" charset="0"/>
                <a:cs typeface="Calibri" panose="020F0502020204030204" pitchFamily="34" charset="0"/>
              </a:rPr>
              <a:t>fysisk uro, snakken, rastløshed og impulsive handlinger</a:t>
            </a:r>
            <a:r>
              <a:rPr kumimoji="0" lang="da-DK" altLang="da-DK" sz="1200" b="0" i="0" u="none" strike="noStrike" cap="none" normalizeH="0" baseline="0" dirty="0">
                <a:ln>
                  <a:noFill/>
                </a:ln>
                <a:solidFill>
                  <a:schemeClr val="tx1">
                    <a:lumMod val="50000"/>
                    <a:lumOff val="50000"/>
                  </a:schemeClr>
                </a:solidFill>
                <a:effectLst/>
                <a:latin typeface="Calibri" panose="020F0502020204030204" pitchFamily="34" charset="0"/>
                <a:cs typeface="Calibri" panose="020F0502020204030204" pitchFamily="34" charset="0"/>
              </a:rPr>
              <a:t>. </a:t>
            </a:r>
          </a:p>
          <a:p>
            <a:pPr marL="0" marR="0" lvl="0" indent="0" algn="l" defTabSz="914400" rtl="0" eaLnBrk="0" fontAlgn="base" latinLnBrk="0" hangingPunct="0">
              <a:lnSpc>
                <a:spcPct val="100000"/>
              </a:lnSpc>
              <a:spcBef>
                <a:spcPct val="0"/>
              </a:spcBef>
              <a:spcAft>
                <a:spcPct val="0"/>
              </a:spcAft>
              <a:buClrTx/>
              <a:buSzTx/>
              <a:tabLst/>
            </a:pPr>
            <a:r>
              <a:rPr kumimoji="0" lang="da-DK" altLang="da-DK" sz="1200" b="1" i="0" u="none" strike="noStrike" cap="none" normalizeH="0" baseline="0" dirty="0">
                <a:ln>
                  <a:noFill/>
                </a:ln>
                <a:solidFill>
                  <a:schemeClr val="tx1">
                    <a:lumMod val="50000"/>
                    <a:lumOff val="50000"/>
                  </a:schemeClr>
                </a:solidFill>
                <a:effectLst/>
                <a:latin typeface="Calibri" panose="020F0502020204030204" pitchFamily="34" charset="0"/>
                <a:cs typeface="Calibri" panose="020F0502020204030204" pitchFamily="34" charset="0"/>
              </a:rPr>
              <a:t>ADD</a:t>
            </a:r>
            <a:r>
              <a:rPr kumimoji="0" lang="da-DK" altLang="da-DK" sz="1200" b="0" i="0" u="none" strike="noStrike" cap="none" normalizeH="0" baseline="0" dirty="0">
                <a:ln>
                  <a:noFill/>
                </a:ln>
                <a:solidFill>
                  <a:schemeClr val="tx1">
                    <a:lumMod val="50000"/>
                    <a:lumOff val="50000"/>
                  </a:schemeClr>
                </a:solidFill>
                <a:effectLst/>
                <a:latin typeface="Calibri" panose="020F0502020204030204" pitchFamily="34" charset="0"/>
                <a:cs typeface="Calibri" panose="020F0502020204030204" pitchFamily="34" charset="0"/>
              </a:rPr>
              <a:t> (ADHD, uopmærksom type) er </a:t>
            </a:r>
            <a:r>
              <a:rPr kumimoji="0" lang="da-DK" altLang="da-DK" sz="1200" b="1" i="0" u="none" strike="noStrike" cap="none" normalizeH="0" baseline="0" dirty="0">
                <a:ln>
                  <a:noFill/>
                </a:ln>
                <a:solidFill>
                  <a:schemeClr val="tx1">
                    <a:lumMod val="50000"/>
                    <a:lumOff val="50000"/>
                  </a:schemeClr>
                </a:solidFill>
                <a:effectLst/>
                <a:latin typeface="Calibri" panose="020F0502020204030204" pitchFamily="34" charset="0"/>
                <a:cs typeface="Calibri" panose="020F0502020204030204" pitchFamily="34" charset="0"/>
              </a:rPr>
              <a:t>mere indadvendt, rolig, dagdrømmende og glemsom</a:t>
            </a:r>
            <a:r>
              <a:rPr kumimoji="0" lang="da-DK" altLang="da-DK" sz="1200" b="0" i="0" u="none" strike="noStrike" cap="none" normalizeH="0" baseline="0" dirty="0">
                <a:ln>
                  <a:noFill/>
                </a:ln>
                <a:solidFill>
                  <a:schemeClr val="tx1">
                    <a:lumMod val="50000"/>
                    <a:lumOff val="50000"/>
                  </a:schemeClr>
                </a:solidFill>
                <a:effectLst/>
                <a:latin typeface="Calibri" panose="020F0502020204030204" pitchFamily="34" charset="0"/>
                <a:cs typeface="Calibri" panose="020F050202020403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da-DK" altLang="da-DK" sz="1200" b="0" i="0" u="none" strike="noStrike" cap="none" normalizeH="0" baseline="0" dirty="0">
              <a:ln>
                <a:noFill/>
              </a:ln>
              <a:solidFill>
                <a:schemeClr val="tx1">
                  <a:lumMod val="50000"/>
                  <a:lumOff val="50000"/>
                </a:schemeClr>
              </a:solidFill>
              <a:effectLst/>
              <a:latin typeface="Calibri" panose="020F0502020204030204" pitchFamily="34" charset="0"/>
              <a:cs typeface="Calibri" panose="020F0502020204030204" pitchFamily="34" charset="0"/>
            </a:endParaRPr>
          </a:p>
        </p:txBody>
      </p:sp>
      <p:grpSp>
        <p:nvGrpSpPr>
          <p:cNvPr id="32" name="Gruppe 31">
            <a:extLst>
              <a:ext uri="{FF2B5EF4-FFF2-40B4-BE49-F238E27FC236}">
                <a16:creationId xmlns:a16="http://schemas.microsoft.com/office/drawing/2014/main" id="{51B9B242-FE8A-0939-1C78-9B833C279C7D}"/>
              </a:ext>
            </a:extLst>
          </p:cNvPr>
          <p:cNvGrpSpPr/>
          <p:nvPr/>
        </p:nvGrpSpPr>
        <p:grpSpPr>
          <a:xfrm>
            <a:off x="8314418" y="1885786"/>
            <a:ext cx="256670" cy="4051721"/>
            <a:chOff x="8314418" y="1885786"/>
            <a:chExt cx="256670" cy="4051721"/>
          </a:xfrm>
        </p:grpSpPr>
        <p:grpSp>
          <p:nvGrpSpPr>
            <p:cNvPr id="23" name="Gruppe 22">
              <a:extLst>
                <a:ext uri="{FF2B5EF4-FFF2-40B4-BE49-F238E27FC236}">
                  <a16:creationId xmlns:a16="http://schemas.microsoft.com/office/drawing/2014/main" id="{392EE923-73D4-72ED-BC72-176C16AEDF2A}"/>
                </a:ext>
              </a:extLst>
            </p:cNvPr>
            <p:cNvGrpSpPr/>
            <p:nvPr/>
          </p:nvGrpSpPr>
          <p:grpSpPr>
            <a:xfrm>
              <a:off x="8314419" y="1885786"/>
              <a:ext cx="256669" cy="4051721"/>
              <a:chOff x="4762516" y="1885786"/>
              <a:chExt cx="256669" cy="4051721"/>
            </a:xfrm>
          </p:grpSpPr>
          <p:pic>
            <p:nvPicPr>
              <p:cNvPr id="26" name="Grafik 25" descr="Tommelfingeren opad med massiv udfyldning">
                <a:extLst>
                  <a:ext uri="{FF2B5EF4-FFF2-40B4-BE49-F238E27FC236}">
                    <a16:creationId xmlns:a16="http://schemas.microsoft.com/office/drawing/2014/main" id="{D25A572A-8202-C62D-941A-C20A3814F24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762516" y="1885786"/>
                <a:ext cx="256669" cy="256669"/>
              </a:xfrm>
              <a:prstGeom prst="rect">
                <a:avLst/>
              </a:prstGeom>
            </p:spPr>
          </p:pic>
          <p:pic>
            <p:nvPicPr>
              <p:cNvPr id="38" name="Grafik 37" descr="Tommelfingeren opad med massiv udfyldning">
                <a:extLst>
                  <a:ext uri="{FF2B5EF4-FFF2-40B4-BE49-F238E27FC236}">
                    <a16:creationId xmlns:a16="http://schemas.microsoft.com/office/drawing/2014/main" id="{FE2A4B8A-9C7B-B463-75E9-C1094372262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762516" y="3025821"/>
                <a:ext cx="256669" cy="256669"/>
              </a:xfrm>
              <a:prstGeom prst="rect">
                <a:avLst/>
              </a:prstGeom>
            </p:spPr>
          </p:pic>
          <p:pic>
            <p:nvPicPr>
              <p:cNvPr id="39" name="Grafik 38" descr="Tommelfingeren opad med massiv udfyldning">
                <a:extLst>
                  <a:ext uri="{FF2B5EF4-FFF2-40B4-BE49-F238E27FC236}">
                    <a16:creationId xmlns:a16="http://schemas.microsoft.com/office/drawing/2014/main" id="{635F9B4D-2284-C218-EE11-D002176E673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762516" y="3415662"/>
                <a:ext cx="256669" cy="256669"/>
              </a:xfrm>
              <a:prstGeom prst="rect">
                <a:avLst/>
              </a:prstGeom>
            </p:spPr>
          </p:pic>
          <p:pic>
            <p:nvPicPr>
              <p:cNvPr id="43" name="Grafik 42" descr="Tommelfingeren opad med massiv udfyldning">
                <a:extLst>
                  <a:ext uri="{FF2B5EF4-FFF2-40B4-BE49-F238E27FC236}">
                    <a16:creationId xmlns:a16="http://schemas.microsoft.com/office/drawing/2014/main" id="{2A668B74-793C-B198-4C5C-FB703042033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762516" y="4572476"/>
                <a:ext cx="256669" cy="256669"/>
              </a:xfrm>
              <a:prstGeom prst="rect">
                <a:avLst/>
              </a:prstGeom>
            </p:spPr>
          </p:pic>
          <p:pic>
            <p:nvPicPr>
              <p:cNvPr id="46" name="Grafik 45" descr="Tommelfingeren opad med massiv udfyldning">
                <a:extLst>
                  <a:ext uri="{FF2B5EF4-FFF2-40B4-BE49-F238E27FC236}">
                    <a16:creationId xmlns:a16="http://schemas.microsoft.com/office/drawing/2014/main" id="{F09A58E8-A5C2-73FD-3F8E-28BD6A08550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762516" y="5680838"/>
                <a:ext cx="256669" cy="256669"/>
              </a:xfrm>
              <a:prstGeom prst="rect">
                <a:avLst/>
              </a:prstGeom>
            </p:spPr>
          </p:pic>
          <p:pic>
            <p:nvPicPr>
              <p:cNvPr id="47" name="Grafik 46" descr="Tommelfingeren opad med massiv udfyldning">
                <a:extLst>
                  <a:ext uri="{FF2B5EF4-FFF2-40B4-BE49-F238E27FC236}">
                    <a16:creationId xmlns:a16="http://schemas.microsoft.com/office/drawing/2014/main" id="{6FB21B90-E546-FB4A-45CA-EF7AB1A7641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762516" y="4177254"/>
                <a:ext cx="256669" cy="256669"/>
              </a:xfrm>
              <a:prstGeom prst="rect">
                <a:avLst/>
              </a:prstGeom>
            </p:spPr>
          </p:pic>
        </p:grpSp>
        <p:pic>
          <p:nvPicPr>
            <p:cNvPr id="21" name="Grafik 20" descr="Tommelfinger ned med massiv udfyldning">
              <a:extLst>
                <a:ext uri="{FF2B5EF4-FFF2-40B4-BE49-F238E27FC236}">
                  <a16:creationId xmlns:a16="http://schemas.microsoft.com/office/drawing/2014/main" id="{43F9C2A0-197E-CB45-2E5A-C68A3AC37420}"/>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314419" y="2680838"/>
              <a:ext cx="256669" cy="256669"/>
            </a:xfrm>
            <a:prstGeom prst="rect">
              <a:avLst/>
            </a:prstGeom>
          </p:spPr>
        </p:pic>
        <p:pic>
          <p:nvPicPr>
            <p:cNvPr id="25" name="Grafik 24" descr="Tommelfinger ned med massiv udfyldning">
              <a:extLst>
                <a:ext uri="{FF2B5EF4-FFF2-40B4-BE49-F238E27FC236}">
                  <a16:creationId xmlns:a16="http://schemas.microsoft.com/office/drawing/2014/main" id="{245D083F-1CB6-6BF3-8F90-2F09C35B650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314419" y="2292308"/>
              <a:ext cx="256669" cy="256669"/>
            </a:xfrm>
            <a:prstGeom prst="rect">
              <a:avLst/>
            </a:prstGeom>
          </p:spPr>
        </p:pic>
        <p:pic>
          <p:nvPicPr>
            <p:cNvPr id="27" name="Grafik 26" descr="Tommelfinger ned med massiv udfyldning">
              <a:extLst>
                <a:ext uri="{FF2B5EF4-FFF2-40B4-BE49-F238E27FC236}">
                  <a16:creationId xmlns:a16="http://schemas.microsoft.com/office/drawing/2014/main" id="{550D521C-E182-DDDC-C258-183804FDB3E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314419" y="3815016"/>
              <a:ext cx="256669" cy="256669"/>
            </a:xfrm>
            <a:prstGeom prst="rect">
              <a:avLst/>
            </a:prstGeom>
          </p:spPr>
        </p:pic>
        <p:pic>
          <p:nvPicPr>
            <p:cNvPr id="28" name="Grafik 27" descr="Tommelfinger ned med massiv udfyldning">
              <a:extLst>
                <a:ext uri="{FF2B5EF4-FFF2-40B4-BE49-F238E27FC236}">
                  <a16:creationId xmlns:a16="http://schemas.microsoft.com/office/drawing/2014/main" id="{19D87919-F55B-9270-0A77-45662669F0CC}"/>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314419" y="4979125"/>
              <a:ext cx="256669" cy="256669"/>
            </a:xfrm>
            <a:prstGeom prst="rect">
              <a:avLst/>
            </a:prstGeom>
          </p:spPr>
        </p:pic>
        <p:pic>
          <p:nvPicPr>
            <p:cNvPr id="31" name="Grafik 30" descr="Tommelfinger ned med massiv udfyldning">
              <a:extLst>
                <a:ext uri="{FF2B5EF4-FFF2-40B4-BE49-F238E27FC236}">
                  <a16:creationId xmlns:a16="http://schemas.microsoft.com/office/drawing/2014/main" id="{4C0197BB-46F1-97AA-1565-0EF51F1EE3F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314418" y="5368281"/>
              <a:ext cx="256669" cy="256669"/>
            </a:xfrm>
            <a:prstGeom prst="rect">
              <a:avLst/>
            </a:prstGeom>
          </p:spPr>
        </p:pic>
      </p:grpSp>
      <p:sp>
        <p:nvSpPr>
          <p:cNvPr id="29" name="TextBox 28">
            <a:extLst>
              <a:ext uri="{FF2B5EF4-FFF2-40B4-BE49-F238E27FC236}">
                <a16:creationId xmlns:a16="http://schemas.microsoft.com/office/drawing/2014/main" id="{28ABD9A1-92F3-5192-5774-202A1FB8A74C}"/>
              </a:ext>
            </a:extLst>
          </p:cNvPr>
          <p:cNvSpPr txBox="1"/>
          <p:nvPr/>
        </p:nvSpPr>
        <p:spPr>
          <a:xfrm>
            <a:off x="482230" y="6125741"/>
            <a:ext cx="9429026" cy="461665"/>
          </a:xfrm>
          <a:prstGeom prst="rect">
            <a:avLst/>
          </a:prstGeom>
          <a:noFill/>
        </p:spPr>
        <p:txBody>
          <a:bodyPr wrap="square" rtlCol="0">
            <a:spAutoFit/>
          </a:bodyPr>
          <a:lstStyle/>
          <a:p>
            <a:pPr algn="l"/>
            <a:r>
              <a:rPr lang="en-US" sz="800" b="1" dirty="0"/>
              <a:t>Faraone et al</a:t>
            </a:r>
            <a:r>
              <a:rPr lang="en-US" sz="800" dirty="0"/>
              <a:t>., </a:t>
            </a:r>
            <a:r>
              <a:rPr lang="en-US" sz="800" dirty="0" err="1"/>
              <a:t>Neurosci</a:t>
            </a:r>
            <a:r>
              <a:rPr lang="en-US" sz="800" dirty="0"/>
              <a:t> </a:t>
            </a:r>
            <a:r>
              <a:rPr lang="en-US" sz="800" dirty="0" err="1"/>
              <a:t>Biobehav</a:t>
            </a:r>
            <a:r>
              <a:rPr lang="en-US" sz="800" dirty="0"/>
              <a:t> Rev. 2015;56:165-183. </a:t>
            </a:r>
            <a:r>
              <a:rPr lang="en-US" sz="800" b="1" dirty="0"/>
              <a:t>Rubia S.</a:t>
            </a:r>
            <a:r>
              <a:rPr lang="en-US" sz="800" dirty="0"/>
              <a:t>, Biol Psychiatry </a:t>
            </a:r>
            <a:r>
              <a:rPr lang="en-US" sz="800" dirty="0" err="1"/>
              <a:t>Cogn</a:t>
            </a:r>
            <a:r>
              <a:rPr lang="en-US" sz="800" dirty="0"/>
              <a:t> </a:t>
            </a:r>
            <a:r>
              <a:rPr lang="en-US" sz="800" dirty="0" err="1"/>
              <a:t>Neurosci</a:t>
            </a:r>
            <a:r>
              <a:rPr lang="en-US" sz="800" dirty="0"/>
              <a:t> Neuroimaging. 2018;3(9):709-716. </a:t>
            </a:r>
            <a:r>
              <a:rPr lang="en-US" sz="800" b="1" dirty="0"/>
              <a:t>Barkley RA</a:t>
            </a:r>
            <a:r>
              <a:rPr lang="en-US" sz="800" dirty="0"/>
              <a:t>., Attention-Deficit Hyperactivity Disorder: A Handbook for Diagnosis and Treatment. 1997. </a:t>
            </a:r>
            <a:r>
              <a:rPr lang="en-US" sz="800" b="1" dirty="0"/>
              <a:t>Becker SP, et al</a:t>
            </a:r>
            <a:r>
              <a:rPr lang="en-US" sz="800" dirty="0"/>
              <a:t>., J </a:t>
            </a:r>
            <a:r>
              <a:rPr lang="en-US" sz="800" dirty="0" err="1"/>
              <a:t>Abnorm</a:t>
            </a:r>
            <a:r>
              <a:rPr lang="en-US" sz="800" dirty="0"/>
              <a:t> Child Psychol. 2016;44(8):1559-1574. </a:t>
            </a:r>
            <a:r>
              <a:rPr lang="en-US" sz="800" b="1" dirty="0"/>
              <a:t>Martinussen R, et al</a:t>
            </a:r>
            <a:r>
              <a:rPr lang="en-US" sz="800" dirty="0"/>
              <a:t>., J Am </a:t>
            </a:r>
            <a:r>
              <a:rPr lang="en-US" sz="800" dirty="0" err="1"/>
              <a:t>Acad</a:t>
            </a:r>
            <a:r>
              <a:rPr lang="en-US" sz="800" dirty="0"/>
              <a:t> Child </a:t>
            </a:r>
            <a:r>
              <a:rPr lang="en-US" sz="800" dirty="0" err="1"/>
              <a:t>Adolesc</a:t>
            </a:r>
            <a:r>
              <a:rPr lang="en-US" sz="800" dirty="0"/>
              <a:t> Psychiatry. 2005;44(4):377-384. </a:t>
            </a:r>
            <a:r>
              <a:rPr lang="en-US" sz="800" b="1" dirty="0" err="1"/>
              <a:t>Zentall</a:t>
            </a:r>
            <a:r>
              <a:rPr lang="en-US" sz="800" b="1" dirty="0"/>
              <a:t> SS., J Learn </a:t>
            </a:r>
            <a:r>
              <a:rPr lang="en-US" sz="800" b="1" dirty="0" err="1"/>
              <a:t>Disabil</a:t>
            </a:r>
            <a:r>
              <a:rPr lang="en-US" sz="800" dirty="0"/>
              <a:t>. 2006;39(2):103-112</a:t>
            </a:r>
            <a:r>
              <a:rPr lang="en-US" sz="800" b="1" dirty="0"/>
              <a:t>. Toplak ME, et al</a:t>
            </a:r>
            <a:r>
              <a:rPr lang="en-US" sz="800" dirty="0"/>
              <a:t>., Neuropsychology. 2005;19(3):353-361. APA DSM-5, 2013. </a:t>
            </a:r>
            <a:r>
              <a:rPr lang="en-US" sz="800" b="1" dirty="0"/>
              <a:t>Shaw P, et al</a:t>
            </a:r>
            <a:r>
              <a:rPr lang="en-US" sz="800" dirty="0"/>
              <a:t>., Biol Psychiatry. 2014;75(8):615-622 </a:t>
            </a:r>
            <a:r>
              <a:rPr lang="en-US" sz="800" b="1" dirty="0"/>
              <a:t>Willcutt EG, et al</a:t>
            </a:r>
            <a:r>
              <a:rPr lang="en-US" sz="800" dirty="0"/>
              <a:t>., Psychol Bull. 2005;131(4):571-589.</a:t>
            </a:r>
          </a:p>
        </p:txBody>
      </p:sp>
    </p:spTree>
    <p:extLst>
      <p:ext uri="{BB962C8B-B14F-4D97-AF65-F5344CB8AC3E}">
        <p14:creationId xmlns:p14="http://schemas.microsoft.com/office/powerpoint/2010/main" val="1476011704"/>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D7FDCF-9AE0-2AF0-B0BE-9B0B8CE301E1}"/>
            </a:ext>
          </a:extLst>
        </p:cNvPr>
        <p:cNvGrpSpPr/>
        <p:nvPr/>
      </p:nvGrpSpPr>
      <p:grpSpPr>
        <a:xfrm>
          <a:off x="0" y="0"/>
          <a:ext cx="0" cy="0"/>
          <a:chOff x="0" y="0"/>
          <a:chExt cx="0" cy="0"/>
        </a:xfrm>
      </p:grpSpPr>
      <p:grpSp>
        <p:nvGrpSpPr>
          <p:cNvPr id="16" name="Gruppe 15">
            <a:extLst>
              <a:ext uri="{FF2B5EF4-FFF2-40B4-BE49-F238E27FC236}">
                <a16:creationId xmlns:a16="http://schemas.microsoft.com/office/drawing/2014/main" id="{BB712814-EB59-37B7-9F5E-3369936C4DCE}"/>
              </a:ext>
            </a:extLst>
          </p:cNvPr>
          <p:cNvGrpSpPr/>
          <p:nvPr/>
        </p:nvGrpSpPr>
        <p:grpSpPr>
          <a:xfrm>
            <a:off x="780132" y="1088897"/>
            <a:ext cx="9876897" cy="4562745"/>
            <a:chOff x="567001" y="1205775"/>
            <a:chExt cx="9876897" cy="4562745"/>
          </a:xfrm>
        </p:grpSpPr>
        <p:sp>
          <p:nvSpPr>
            <p:cNvPr id="5" name="Rectangle 10">
              <a:extLst>
                <a:ext uri="{FF2B5EF4-FFF2-40B4-BE49-F238E27FC236}">
                  <a16:creationId xmlns:a16="http://schemas.microsoft.com/office/drawing/2014/main" id="{8A872B7B-7801-2EE0-D8AC-C1917DF1E1F2}"/>
                </a:ext>
              </a:extLst>
            </p:cNvPr>
            <p:cNvSpPr/>
            <p:nvPr/>
          </p:nvSpPr>
          <p:spPr>
            <a:xfrm>
              <a:off x="577060" y="2324099"/>
              <a:ext cx="4775990" cy="3444421"/>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2" name="Tekstfelt 11">
              <a:extLst>
                <a:ext uri="{FF2B5EF4-FFF2-40B4-BE49-F238E27FC236}">
                  <a16:creationId xmlns:a16="http://schemas.microsoft.com/office/drawing/2014/main" id="{BE108248-7B84-1668-F89B-618DF42C00B5}"/>
                </a:ext>
              </a:extLst>
            </p:cNvPr>
            <p:cNvSpPr txBox="1"/>
            <p:nvPr/>
          </p:nvSpPr>
          <p:spPr>
            <a:xfrm>
              <a:off x="1104158" y="3173126"/>
              <a:ext cx="4004077" cy="2062103"/>
            </a:xfrm>
            <a:prstGeom prst="rect">
              <a:avLst/>
            </a:prstGeom>
            <a:noFill/>
          </p:spPr>
          <p:txBody>
            <a:bodyPr wrap="square">
              <a:spAutoFit/>
            </a:bodyPr>
            <a:lstStyle/>
            <a:p>
              <a:pPr algn="ctr"/>
              <a:r>
                <a:rPr lang="da-DK" sz="1600" dirty="0">
                  <a:solidFill>
                    <a:schemeClr val="tx1">
                      <a:lumMod val="65000"/>
                      <a:lumOff val="35000"/>
                    </a:schemeClr>
                  </a:solidFill>
                </a:rPr>
                <a:t>ADHD er forbundet med lavere niveauer af dopamin og noradrenalin, som påvirker motivation, belønning og opmærksomhed.</a:t>
              </a:r>
            </a:p>
            <a:p>
              <a:pPr algn="ctr"/>
              <a:endParaRPr lang="da-DK" sz="1600" dirty="0">
                <a:solidFill>
                  <a:schemeClr val="tx1">
                    <a:lumMod val="65000"/>
                    <a:lumOff val="35000"/>
                  </a:schemeClr>
                </a:solidFill>
              </a:endParaRPr>
            </a:p>
            <a:p>
              <a:pPr algn="ctr"/>
              <a:r>
                <a:rPr lang="da-DK" sz="1600" dirty="0">
                  <a:solidFill>
                    <a:schemeClr val="tx1">
                      <a:lumMod val="65000"/>
                      <a:lumOff val="35000"/>
                    </a:schemeClr>
                  </a:solidFill>
                </a:rPr>
                <a:t>Præfrontale cortex (hjernens "kontrolcenter") fungerer anderledes hos personer med ADHD, hvilket gør det sværere at regulere adfærd og planlægge fremtidige handlinger.</a:t>
              </a:r>
            </a:p>
          </p:txBody>
        </p:sp>
        <p:grpSp>
          <p:nvGrpSpPr>
            <p:cNvPr id="14" name="Gruppe 13">
              <a:extLst>
                <a:ext uri="{FF2B5EF4-FFF2-40B4-BE49-F238E27FC236}">
                  <a16:creationId xmlns:a16="http://schemas.microsoft.com/office/drawing/2014/main" id="{A9E696C3-E2CD-BFFE-ABA7-4C7938A018BA}"/>
                </a:ext>
              </a:extLst>
            </p:cNvPr>
            <p:cNvGrpSpPr/>
            <p:nvPr/>
          </p:nvGrpSpPr>
          <p:grpSpPr>
            <a:xfrm>
              <a:off x="567001" y="1205775"/>
              <a:ext cx="9876897" cy="992016"/>
              <a:chOff x="567001" y="1275053"/>
              <a:chExt cx="9876897" cy="992016"/>
            </a:xfrm>
          </p:grpSpPr>
          <p:sp>
            <p:nvSpPr>
              <p:cNvPr id="60" name="Rectangle 3">
                <a:extLst>
                  <a:ext uri="{FF2B5EF4-FFF2-40B4-BE49-F238E27FC236}">
                    <a16:creationId xmlns:a16="http://schemas.microsoft.com/office/drawing/2014/main" id="{F405AA88-7CF7-44D4-64AB-930154E7119C}"/>
                  </a:ext>
                </a:extLst>
              </p:cNvPr>
              <p:cNvSpPr/>
              <p:nvPr/>
            </p:nvSpPr>
            <p:spPr>
              <a:xfrm>
                <a:off x="567001" y="1275053"/>
                <a:ext cx="9876897" cy="992016"/>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Segoe UI" panose="020B0502040204020203" pitchFamily="34" charset="0"/>
                  <a:cs typeface="Segoe UI" panose="020B0502040204020203" pitchFamily="34" charset="0"/>
                </a:endParaRPr>
              </a:p>
            </p:txBody>
          </p:sp>
          <p:sp>
            <p:nvSpPr>
              <p:cNvPr id="40" name="Tekstfelt 39">
                <a:extLst>
                  <a:ext uri="{FF2B5EF4-FFF2-40B4-BE49-F238E27FC236}">
                    <a16:creationId xmlns:a16="http://schemas.microsoft.com/office/drawing/2014/main" id="{5FB5CE3B-5D00-EAFF-81B5-09AC82C9DF88}"/>
                  </a:ext>
                </a:extLst>
              </p:cNvPr>
              <p:cNvSpPr txBox="1"/>
              <p:nvPr/>
            </p:nvSpPr>
            <p:spPr>
              <a:xfrm>
                <a:off x="1104158" y="1446938"/>
                <a:ext cx="8633615" cy="584775"/>
              </a:xfrm>
              <a:prstGeom prst="rect">
                <a:avLst/>
              </a:prstGeom>
              <a:noFill/>
            </p:spPr>
            <p:txBody>
              <a:bodyPr wrap="square">
                <a:spAutoFit/>
              </a:bodyPr>
              <a:lstStyle/>
              <a:p>
                <a:pPr algn="ctr"/>
                <a:r>
                  <a:rPr lang="en-US" sz="3200" b="1" dirty="0" err="1">
                    <a:solidFill>
                      <a:schemeClr val="bg1"/>
                    </a:solidFill>
                    <a:latin typeface="Calibri" panose="020F0502020204030204" pitchFamily="34" charset="0"/>
                    <a:ea typeface="Calibri" panose="020F0502020204030204" pitchFamily="34" charset="0"/>
                    <a:cs typeface="Calibri" panose="020F0502020204030204" pitchFamily="34" charset="0"/>
                  </a:rPr>
                  <a:t>Hvad</a:t>
                </a:r>
                <a:r>
                  <a:rPr lang="en-US" sz="3200" b="1"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3200" b="1" dirty="0" err="1">
                    <a:solidFill>
                      <a:schemeClr val="bg1"/>
                    </a:solidFill>
                    <a:latin typeface="Calibri" panose="020F0502020204030204" pitchFamily="34" charset="0"/>
                    <a:ea typeface="Calibri" panose="020F0502020204030204" pitchFamily="34" charset="0"/>
                    <a:cs typeface="Calibri" panose="020F0502020204030204" pitchFamily="34" charset="0"/>
                  </a:rPr>
                  <a:t>forårsager</a:t>
                </a:r>
                <a:r>
                  <a:rPr lang="en-US" sz="3200" b="1" dirty="0">
                    <a:solidFill>
                      <a:schemeClr val="bg1"/>
                    </a:solidFill>
                    <a:latin typeface="Calibri" panose="020F0502020204030204" pitchFamily="34" charset="0"/>
                    <a:ea typeface="Calibri" panose="020F0502020204030204" pitchFamily="34" charset="0"/>
                    <a:cs typeface="Calibri" panose="020F0502020204030204" pitchFamily="34" charset="0"/>
                  </a:rPr>
                  <a:t> ADHD?</a:t>
                </a:r>
              </a:p>
            </p:txBody>
          </p:sp>
        </p:grpSp>
        <p:sp>
          <p:nvSpPr>
            <p:cNvPr id="7" name="Rectangle 10">
              <a:extLst>
                <a:ext uri="{FF2B5EF4-FFF2-40B4-BE49-F238E27FC236}">
                  <a16:creationId xmlns:a16="http://schemas.microsoft.com/office/drawing/2014/main" id="{6424E61B-9EB0-AB0D-DE5E-378312C9540D}"/>
                </a:ext>
              </a:extLst>
            </p:cNvPr>
            <p:cNvSpPr/>
            <p:nvPr/>
          </p:nvSpPr>
          <p:spPr>
            <a:xfrm>
              <a:off x="5505450" y="2324100"/>
              <a:ext cx="4904217" cy="3444420"/>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4" name="Tekstfelt 3">
              <a:extLst>
                <a:ext uri="{FF2B5EF4-FFF2-40B4-BE49-F238E27FC236}">
                  <a16:creationId xmlns:a16="http://schemas.microsoft.com/office/drawing/2014/main" id="{E74933AD-BAE6-34D7-4F29-B106FD3CDCF5}"/>
                </a:ext>
              </a:extLst>
            </p:cNvPr>
            <p:cNvSpPr txBox="1"/>
            <p:nvPr/>
          </p:nvSpPr>
          <p:spPr>
            <a:xfrm>
              <a:off x="6227822" y="2447642"/>
              <a:ext cx="3812723" cy="677108"/>
            </a:xfrm>
            <a:prstGeom prst="rect">
              <a:avLst/>
            </a:prstGeom>
            <a:noFill/>
          </p:spPr>
          <p:txBody>
            <a:bodyPr wrap="square">
              <a:spAutoFit/>
            </a:bodyPr>
            <a:lstStyle/>
            <a:p>
              <a:r>
                <a:rPr lang="da-DK" sz="2400" b="1" dirty="0">
                  <a:solidFill>
                    <a:srgbClr val="70578B"/>
                  </a:solidFill>
                </a:rPr>
                <a:t>Genetik</a:t>
              </a:r>
              <a:br>
                <a:rPr lang="da-DK" sz="2400" b="1" dirty="0">
                  <a:solidFill>
                    <a:srgbClr val="70578B"/>
                  </a:solidFill>
                </a:rPr>
              </a:br>
              <a:endParaRPr lang="da-DK" sz="1400" dirty="0">
                <a:solidFill>
                  <a:schemeClr val="tx1">
                    <a:lumMod val="65000"/>
                    <a:lumOff val="35000"/>
                  </a:schemeClr>
                </a:solidFill>
              </a:endParaRPr>
            </a:p>
          </p:txBody>
        </p:sp>
        <p:sp>
          <p:nvSpPr>
            <p:cNvPr id="8" name="Rektangel 7">
              <a:extLst>
                <a:ext uri="{FF2B5EF4-FFF2-40B4-BE49-F238E27FC236}">
                  <a16:creationId xmlns:a16="http://schemas.microsoft.com/office/drawing/2014/main" id="{DAA103F1-7A06-BB3C-3859-E1F7EFB2E624}"/>
                </a:ext>
              </a:extLst>
            </p:cNvPr>
            <p:cNvSpPr/>
            <p:nvPr/>
          </p:nvSpPr>
          <p:spPr>
            <a:xfrm>
              <a:off x="577060" y="2324100"/>
              <a:ext cx="603298" cy="56347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1" name="Rektangel 10">
              <a:extLst>
                <a:ext uri="{FF2B5EF4-FFF2-40B4-BE49-F238E27FC236}">
                  <a16:creationId xmlns:a16="http://schemas.microsoft.com/office/drawing/2014/main" id="{6557B7C5-8BF0-558E-2ABD-B6BF9ED71809}"/>
                </a:ext>
              </a:extLst>
            </p:cNvPr>
            <p:cNvSpPr/>
            <p:nvPr/>
          </p:nvSpPr>
          <p:spPr>
            <a:xfrm>
              <a:off x="5514617" y="2339418"/>
              <a:ext cx="603298" cy="56347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5" name="Tekstfelt 14">
              <a:extLst>
                <a:ext uri="{FF2B5EF4-FFF2-40B4-BE49-F238E27FC236}">
                  <a16:creationId xmlns:a16="http://schemas.microsoft.com/office/drawing/2014/main" id="{96AD94D6-1645-A639-B475-FE3977914B5E}"/>
                </a:ext>
              </a:extLst>
            </p:cNvPr>
            <p:cNvSpPr txBox="1"/>
            <p:nvPr/>
          </p:nvSpPr>
          <p:spPr>
            <a:xfrm>
              <a:off x="6117915" y="3182849"/>
              <a:ext cx="3812723" cy="1323439"/>
            </a:xfrm>
            <a:prstGeom prst="rect">
              <a:avLst/>
            </a:prstGeom>
            <a:noFill/>
          </p:spPr>
          <p:txBody>
            <a:bodyPr wrap="square">
              <a:spAutoFit/>
            </a:bodyPr>
            <a:lstStyle/>
            <a:p>
              <a:pPr algn="ctr"/>
              <a:r>
                <a:rPr lang="da-DK" sz="1600" dirty="0">
                  <a:solidFill>
                    <a:schemeClr val="tx1">
                      <a:lumMod val="65000"/>
                      <a:lumOff val="35000"/>
                    </a:schemeClr>
                  </a:solidFill>
                </a:rPr>
                <a:t>ADHD er meget arveligt – omkring 70-80% af tilfældene skyldes genetik.</a:t>
              </a:r>
            </a:p>
            <a:p>
              <a:pPr algn="ctr"/>
              <a:endParaRPr lang="da-DK" sz="1600" dirty="0">
                <a:solidFill>
                  <a:schemeClr val="tx1">
                    <a:lumMod val="65000"/>
                    <a:lumOff val="35000"/>
                  </a:schemeClr>
                </a:solidFill>
              </a:endParaRPr>
            </a:p>
            <a:p>
              <a:pPr algn="ctr"/>
              <a:r>
                <a:rPr lang="da-DK" sz="1600" dirty="0">
                  <a:solidFill>
                    <a:schemeClr val="tx1">
                      <a:lumMod val="65000"/>
                      <a:lumOff val="35000"/>
                    </a:schemeClr>
                  </a:solidFill>
                </a:rPr>
                <a:t>Hvis en forælder har ADHD, er der stor sandsynlighed for, at barnet også har det.</a:t>
              </a:r>
            </a:p>
          </p:txBody>
        </p:sp>
      </p:grpSp>
      <p:sp>
        <p:nvSpPr>
          <p:cNvPr id="18" name="Tekstfelt 17">
            <a:extLst>
              <a:ext uri="{FF2B5EF4-FFF2-40B4-BE49-F238E27FC236}">
                <a16:creationId xmlns:a16="http://schemas.microsoft.com/office/drawing/2014/main" id="{21844AB0-0741-F853-5605-04AAE4F18DB1}"/>
              </a:ext>
            </a:extLst>
          </p:cNvPr>
          <p:cNvSpPr txBox="1"/>
          <p:nvPr/>
        </p:nvSpPr>
        <p:spPr>
          <a:xfrm>
            <a:off x="546350" y="6265700"/>
            <a:ext cx="9160713" cy="451790"/>
          </a:xfrm>
          <a:prstGeom prst="rect">
            <a:avLst/>
          </a:prstGeom>
          <a:noFill/>
        </p:spPr>
        <p:txBody>
          <a:bodyPr wrap="square">
            <a:spAutoFit/>
          </a:bodyPr>
          <a:lstStyle/>
          <a:p>
            <a:endParaRPr lang="da-DK" dirty="0"/>
          </a:p>
          <a:p>
            <a:r>
              <a:rPr lang="en-US" sz="700" b="0" i="0" dirty="0">
                <a:solidFill>
                  <a:srgbClr val="1B1B1B"/>
                </a:solidFill>
                <a:effectLst/>
                <a:latin typeface="Roboto Mono Web"/>
              </a:rPr>
              <a:t>Kilde: Faraone SV, Larsson H. Genetics of attention deficit hyperactivity disorder. Mol Psychiatry. 2019 Apr;24(4):562-575. </a:t>
            </a:r>
            <a:r>
              <a:rPr lang="en-US" sz="700" b="0" i="0" dirty="0" err="1">
                <a:solidFill>
                  <a:srgbClr val="1B1B1B"/>
                </a:solidFill>
                <a:effectLst/>
                <a:latin typeface="Roboto Mono Web"/>
              </a:rPr>
              <a:t>doi</a:t>
            </a:r>
            <a:r>
              <a:rPr lang="en-US" sz="700" b="0" i="0" dirty="0">
                <a:solidFill>
                  <a:srgbClr val="1B1B1B"/>
                </a:solidFill>
                <a:effectLst/>
                <a:latin typeface="Roboto Mono Web"/>
              </a:rPr>
              <a:t>: 10.1038/s41380-018-0070-0. </a:t>
            </a:r>
            <a:r>
              <a:rPr lang="en-US" sz="700" b="0" i="0" dirty="0" err="1">
                <a:solidFill>
                  <a:srgbClr val="1B1B1B"/>
                </a:solidFill>
                <a:effectLst/>
                <a:latin typeface="Roboto Mono Web"/>
              </a:rPr>
              <a:t>Epub</a:t>
            </a:r>
            <a:r>
              <a:rPr lang="en-US" sz="700" b="0" i="0" dirty="0">
                <a:solidFill>
                  <a:srgbClr val="1B1B1B"/>
                </a:solidFill>
                <a:effectLst/>
                <a:latin typeface="Roboto Mono Web"/>
              </a:rPr>
              <a:t> 2018 Jun 11. </a:t>
            </a:r>
            <a:endParaRPr lang="da-DK" sz="700" dirty="0"/>
          </a:p>
          <a:p>
            <a:endParaRPr lang="da-DK" dirty="0"/>
          </a:p>
        </p:txBody>
      </p:sp>
      <p:pic>
        <p:nvPicPr>
          <p:cNvPr id="17" name="Grafik 16" descr="Hjerne kontur">
            <a:extLst>
              <a:ext uri="{FF2B5EF4-FFF2-40B4-BE49-F238E27FC236}">
                <a16:creationId xmlns:a16="http://schemas.microsoft.com/office/drawing/2014/main" id="{8CA9DC68-9A99-F274-D4CC-73025889278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26377" y="2234834"/>
            <a:ext cx="526791" cy="526791"/>
          </a:xfrm>
          <a:prstGeom prst="rect">
            <a:avLst/>
          </a:prstGeom>
        </p:spPr>
      </p:pic>
      <p:pic>
        <p:nvPicPr>
          <p:cNvPr id="20" name="Grafik 19" descr="DNA kontur">
            <a:extLst>
              <a:ext uri="{FF2B5EF4-FFF2-40B4-BE49-F238E27FC236}">
                <a16:creationId xmlns:a16="http://schemas.microsoft.com/office/drawing/2014/main" id="{BEBD389D-C26D-6C25-6003-E936E4BB3B5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19227790">
            <a:off x="5787597" y="2251041"/>
            <a:ext cx="499855" cy="499855"/>
          </a:xfrm>
          <a:prstGeom prst="rect">
            <a:avLst/>
          </a:prstGeom>
        </p:spPr>
      </p:pic>
      <p:sp>
        <p:nvSpPr>
          <p:cNvPr id="2" name="Tekstfelt 1">
            <a:extLst>
              <a:ext uri="{FF2B5EF4-FFF2-40B4-BE49-F238E27FC236}">
                <a16:creationId xmlns:a16="http://schemas.microsoft.com/office/drawing/2014/main" id="{906F152D-3EB4-59F0-1110-9A10CFBD9B8D}"/>
              </a:ext>
            </a:extLst>
          </p:cNvPr>
          <p:cNvSpPr txBox="1"/>
          <p:nvPr/>
        </p:nvSpPr>
        <p:spPr>
          <a:xfrm>
            <a:off x="1630019" y="2324354"/>
            <a:ext cx="4004077" cy="461665"/>
          </a:xfrm>
          <a:prstGeom prst="rect">
            <a:avLst/>
          </a:prstGeom>
          <a:noFill/>
        </p:spPr>
        <p:txBody>
          <a:bodyPr wrap="square">
            <a:spAutoFit/>
          </a:bodyPr>
          <a:lstStyle/>
          <a:p>
            <a:r>
              <a:rPr lang="da-DK" sz="2400" b="1" dirty="0">
                <a:solidFill>
                  <a:srgbClr val="70578B"/>
                </a:solidFill>
              </a:rPr>
              <a:t>Neurologiske forskelle</a:t>
            </a:r>
          </a:p>
        </p:txBody>
      </p:sp>
    </p:spTree>
    <p:extLst>
      <p:ext uri="{BB962C8B-B14F-4D97-AF65-F5344CB8AC3E}">
        <p14:creationId xmlns:p14="http://schemas.microsoft.com/office/powerpoint/2010/main" val="1596002429"/>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936082-0720-CEAD-FCF3-ED993E222B76}"/>
            </a:ext>
          </a:extLst>
        </p:cNvPr>
        <p:cNvGrpSpPr/>
        <p:nvPr/>
      </p:nvGrpSpPr>
      <p:grpSpPr>
        <a:xfrm>
          <a:off x="0" y="0"/>
          <a:ext cx="0" cy="0"/>
          <a:chOff x="0" y="0"/>
          <a:chExt cx="0" cy="0"/>
        </a:xfrm>
      </p:grpSpPr>
      <p:sp>
        <p:nvSpPr>
          <p:cNvPr id="22" name="Rectangle 3">
            <a:extLst>
              <a:ext uri="{FF2B5EF4-FFF2-40B4-BE49-F238E27FC236}">
                <a16:creationId xmlns:a16="http://schemas.microsoft.com/office/drawing/2014/main" id="{55CF4414-B644-5A0D-608F-F0871795852F}"/>
              </a:ext>
            </a:extLst>
          </p:cNvPr>
          <p:cNvSpPr/>
          <p:nvPr/>
        </p:nvSpPr>
        <p:spPr>
          <a:xfrm>
            <a:off x="5779566" y="1179647"/>
            <a:ext cx="6247237" cy="4983647"/>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Segoe UI" panose="020B0502040204020203" pitchFamily="34" charset="0"/>
              <a:cs typeface="Segoe UI" panose="020B0502040204020203" pitchFamily="34" charset="0"/>
            </a:endParaRPr>
          </a:p>
        </p:txBody>
      </p:sp>
      <p:sp>
        <p:nvSpPr>
          <p:cNvPr id="7" name="Rectangle 10">
            <a:extLst>
              <a:ext uri="{FF2B5EF4-FFF2-40B4-BE49-F238E27FC236}">
                <a16:creationId xmlns:a16="http://schemas.microsoft.com/office/drawing/2014/main" id="{B93C7FEC-7368-4EEF-2024-AEC924055C61}"/>
              </a:ext>
            </a:extLst>
          </p:cNvPr>
          <p:cNvSpPr/>
          <p:nvPr/>
        </p:nvSpPr>
        <p:spPr>
          <a:xfrm>
            <a:off x="238133" y="1492261"/>
            <a:ext cx="6322953" cy="3624192"/>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5" name="Tekstfelt 14">
            <a:extLst>
              <a:ext uri="{FF2B5EF4-FFF2-40B4-BE49-F238E27FC236}">
                <a16:creationId xmlns:a16="http://schemas.microsoft.com/office/drawing/2014/main" id="{AAA45F2D-84BC-8C35-DA1A-8B3D4CDC56D5}"/>
              </a:ext>
            </a:extLst>
          </p:cNvPr>
          <p:cNvSpPr txBox="1"/>
          <p:nvPr/>
        </p:nvSpPr>
        <p:spPr>
          <a:xfrm>
            <a:off x="529860" y="2253703"/>
            <a:ext cx="5857912" cy="2554545"/>
          </a:xfrm>
          <a:prstGeom prst="rect">
            <a:avLst/>
          </a:prstGeom>
          <a:noFill/>
        </p:spPr>
        <p:txBody>
          <a:bodyPr wrap="square">
            <a:spAutoFit/>
          </a:bodyPr>
          <a:lstStyle/>
          <a:p>
            <a:pPr marL="285750" indent="-285750">
              <a:buFont typeface="Arial" panose="020B0604020202020204" pitchFamily="34" charset="0"/>
              <a:buChar char="•"/>
            </a:pPr>
            <a:r>
              <a:rPr lang="da-DK" sz="1600" b="1" dirty="0">
                <a:solidFill>
                  <a:schemeClr val="tx1">
                    <a:lumMod val="65000"/>
                    <a:lumOff val="35000"/>
                  </a:schemeClr>
                </a:solidFill>
              </a:rPr>
              <a:t>Skole og uddannelse </a:t>
            </a:r>
            <a:r>
              <a:rPr lang="da-DK" sz="1600" dirty="0">
                <a:solidFill>
                  <a:schemeClr val="tx1">
                    <a:lumMod val="65000"/>
                    <a:lumOff val="35000"/>
                  </a:schemeClr>
                </a:solidFill>
              </a:rPr>
              <a:t>– Har svært ved at følge undervisningen, glemmer eller magter ikke lektier og mister fokus.</a:t>
            </a:r>
          </a:p>
          <a:p>
            <a:pPr marL="285750" indent="-285750">
              <a:buFont typeface="Arial" panose="020B0604020202020204" pitchFamily="34" charset="0"/>
              <a:buChar char="•"/>
            </a:pPr>
            <a:r>
              <a:rPr lang="da-DK" sz="1600" b="1" dirty="0">
                <a:solidFill>
                  <a:schemeClr val="tx1">
                    <a:lumMod val="65000"/>
                    <a:lumOff val="35000"/>
                  </a:schemeClr>
                </a:solidFill>
              </a:rPr>
              <a:t>Arbejde</a:t>
            </a:r>
            <a:r>
              <a:rPr lang="da-DK" sz="1600" dirty="0">
                <a:solidFill>
                  <a:schemeClr val="tx1">
                    <a:lumMod val="65000"/>
                    <a:lumOff val="35000"/>
                  </a:schemeClr>
                </a:solidFill>
              </a:rPr>
              <a:t> – Problemer med organisering, deadlines og lange møder.</a:t>
            </a:r>
          </a:p>
          <a:p>
            <a:pPr marL="285750" indent="-285750">
              <a:buFont typeface="Arial" panose="020B0604020202020204" pitchFamily="34" charset="0"/>
              <a:buChar char="•"/>
            </a:pPr>
            <a:r>
              <a:rPr lang="da-DK" sz="1600" b="1" dirty="0">
                <a:solidFill>
                  <a:schemeClr val="tx1">
                    <a:lumMod val="65000"/>
                    <a:lumOff val="35000"/>
                  </a:schemeClr>
                </a:solidFill>
              </a:rPr>
              <a:t>Relationer</a:t>
            </a:r>
            <a:r>
              <a:rPr lang="da-DK" sz="1600" dirty="0">
                <a:solidFill>
                  <a:schemeClr val="tx1">
                    <a:lumMod val="65000"/>
                    <a:lumOff val="35000"/>
                  </a:schemeClr>
                </a:solidFill>
              </a:rPr>
              <a:t> – Kan virke distræte, afbrydende eller impulsive i samtaler.</a:t>
            </a:r>
          </a:p>
          <a:p>
            <a:pPr marL="285750" indent="-285750">
              <a:buFont typeface="Arial" panose="020B0604020202020204" pitchFamily="34" charset="0"/>
              <a:buChar char="•"/>
            </a:pPr>
            <a:r>
              <a:rPr lang="da-DK" sz="1600" b="1" dirty="0">
                <a:solidFill>
                  <a:schemeClr val="tx1">
                    <a:lumMod val="65000"/>
                    <a:lumOff val="35000"/>
                  </a:schemeClr>
                </a:solidFill>
              </a:rPr>
              <a:t>Økonomi</a:t>
            </a:r>
            <a:r>
              <a:rPr lang="da-DK" sz="1600" dirty="0">
                <a:solidFill>
                  <a:schemeClr val="tx1">
                    <a:lumMod val="65000"/>
                    <a:lumOff val="35000"/>
                  </a:schemeClr>
                </a:solidFill>
              </a:rPr>
              <a:t> – Tendens til impulskøb og problemer med at planlægge økonomien.</a:t>
            </a:r>
          </a:p>
          <a:p>
            <a:pPr marL="285750" indent="-285750">
              <a:buFont typeface="Arial" panose="020B0604020202020204" pitchFamily="34" charset="0"/>
              <a:buChar char="•"/>
            </a:pPr>
            <a:r>
              <a:rPr lang="da-DK" sz="1600" b="1" dirty="0">
                <a:solidFill>
                  <a:schemeClr val="tx1">
                    <a:lumMod val="65000"/>
                    <a:lumOff val="35000"/>
                  </a:schemeClr>
                </a:solidFill>
              </a:rPr>
              <a:t>Søvn</a:t>
            </a:r>
            <a:r>
              <a:rPr lang="da-DK" sz="1600" dirty="0">
                <a:solidFill>
                  <a:schemeClr val="tx1">
                    <a:lumMod val="65000"/>
                    <a:lumOff val="35000"/>
                  </a:schemeClr>
                </a:solidFill>
              </a:rPr>
              <a:t> – Mange med ADHD har svært ved at falde i søvn eller regulere søvnrytmen.</a:t>
            </a:r>
          </a:p>
        </p:txBody>
      </p:sp>
      <p:sp>
        <p:nvSpPr>
          <p:cNvPr id="2" name="Tekstfelt 1">
            <a:extLst>
              <a:ext uri="{FF2B5EF4-FFF2-40B4-BE49-F238E27FC236}">
                <a16:creationId xmlns:a16="http://schemas.microsoft.com/office/drawing/2014/main" id="{B33EC671-22B7-FE24-8F09-5976D59E284B}"/>
              </a:ext>
            </a:extLst>
          </p:cNvPr>
          <p:cNvSpPr txBox="1"/>
          <p:nvPr/>
        </p:nvSpPr>
        <p:spPr>
          <a:xfrm>
            <a:off x="351587" y="199468"/>
            <a:ext cx="9029738" cy="646331"/>
          </a:xfrm>
          <a:prstGeom prst="rect">
            <a:avLst/>
          </a:prstGeom>
          <a:noFill/>
        </p:spPr>
        <p:txBody>
          <a:bodyPr wrap="square">
            <a:spAutoFit/>
          </a:bodyPr>
          <a:lstStyle/>
          <a:p>
            <a:r>
              <a:rPr lang="da-DK" sz="3600" b="1" dirty="0">
                <a:solidFill>
                  <a:srgbClr val="70578B"/>
                </a:solidFill>
              </a:rPr>
              <a:t>Hvordan påvirker ADHD hverdagen?</a:t>
            </a:r>
            <a:endParaRPr lang="da-DK" sz="2000" dirty="0">
              <a:solidFill>
                <a:schemeClr val="tx1">
                  <a:lumMod val="65000"/>
                  <a:lumOff val="35000"/>
                </a:schemeClr>
              </a:solidFill>
            </a:endParaRPr>
          </a:p>
        </p:txBody>
      </p:sp>
      <p:sp>
        <p:nvSpPr>
          <p:cNvPr id="19" name="Tekstfelt 18">
            <a:extLst>
              <a:ext uri="{FF2B5EF4-FFF2-40B4-BE49-F238E27FC236}">
                <a16:creationId xmlns:a16="http://schemas.microsoft.com/office/drawing/2014/main" id="{772E5D48-1A8F-8E62-DF55-1D0A281A47FD}"/>
              </a:ext>
            </a:extLst>
          </p:cNvPr>
          <p:cNvSpPr txBox="1"/>
          <p:nvPr/>
        </p:nvSpPr>
        <p:spPr>
          <a:xfrm>
            <a:off x="570256" y="1818098"/>
            <a:ext cx="6180794" cy="369332"/>
          </a:xfrm>
          <a:prstGeom prst="rect">
            <a:avLst/>
          </a:prstGeom>
          <a:noFill/>
        </p:spPr>
        <p:txBody>
          <a:bodyPr wrap="square">
            <a:spAutoFit/>
          </a:bodyPr>
          <a:lstStyle/>
          <a:p>
            <a:pPr>
              <a:buNone/>
            </a:pPr>
            <a:r>
              <a:rPr lang="da-DK" sz="1800" b="1" dirty="0">
                <a:solidFill>
                  <a:srgbClr val="70578B"/>
                </a:solidFill>
              </a:rPr>
              <a:t>ADHD kan påvirke mange aspekter af en persons liv</a:t>
            </a:r>
          </a:p>
        </p:txBody>
      </p:sp>
      <p:sp>
        <p:nvSpPr>
          <p:cNvPr id="21" name="Tekstfelt 20">
            <a:extLst>
              <a:ext uri="{FF2B5EF4-FFF2-40B4-BE49-F238E27FC236}">
                <a16:creationId xmlns:a16="http://schemas.microsoft.com/office/drawing/2014/main" id="{649F73D5-15C8-982E-EED7-CA3F3B9E251F}"/>
              </a:ext>
            </a:extLst>
          </p:cNvPr>
          <p:cNvSpPr txBox="1"/>
          <p:nvPr/>
        </p:nvSpPr>
        <p:spPr>
          <a:xfrm>
            <a:off x="6973953" y="2253703"/>
            <a:ext cx="4836839" cy="1169551"/>
          </a:xfrm>
          <a:prstGeom prst="rect">
            <a:avLst/>
          </a:prstGeom>
          <a:noFill/>
        </p:spPr>
        <p:txBody>
          <a:bodyPr wrap="square">
            <a:spAutoFit/>
          </a:bodyPr>
          <a:lstStyle/>
          <a:p>
            <a:r>
              <a:rPr lang="da-DK" sz="1400" b="1" i="1" dirty="0">
                <a:solidFill>
                  <a:schemeClr val="bg1"/>
                </a:solidFill>
                <a:latin typeface="Calibri" panose="020F0502020204030204" pitchFamily="34" charset="0"/>
                <a:cs typeface="Calibri" panose="020F0502020204030204" pitchFamily="34" charset="0"/>
              </a:rPr>
              <a:t>Eksempel:</a:t>
            </a:r>
            <a:r>
              <a:rPr lang="da-DK" sz="1400" i="1" dirty="0">
                <a:solidFill>
                  <a:schemeClr val="bg1"/>
                </a:solidFill>
                <a:latin typeface="Calibri" panose="020F0502020204030204" pitchFamily="34" charset="0"/>
                <a:cs typeface="Calibri" panose="020F0502020204030204" pitchFamily="34" charset="0"/>
              </a:rPr>
              <a:t> En person med ADHD har svært ved at strukturere deres arbejdsdag og glemmer ofte opgaver eller har svært ved at komme i gang, hvilket skaber stress. Eller personen får en stærk trang eller drift mod en særlig spise eller en særlig aktivitet og kan ikke gøre andet, indtil det er gennemført.</a:t>
            </a:r>
            <a:endParaRPr lang="da-DK" sz="1400" i="1" dirty="0">
              <a:solidFill>
                <a:schemeClr val="bg1"/>
              </a:solidFill>
            </a:endParaRPr>
          </a:p>
        </p:txBody>
      </p:sp>
      <p:pic>
        <p:nvPicPr>
          <p:cNvPr id="23" name="Billede 22">
            <a:extLst>
              <a:ext uri="{FF2B5EF4-FFF2-40B4-BE49-F238E27FC236}">
                <a16:creationId xmlns:a16="http://schemas.microsoft.com/office/drawing/2014/main" id="{D842088C-7310-8F5A-150D-A2420D0B55E1}"/>
              </a:ext>
            </a:extLst>
          </p:cNvPr>
          <p:cNvPicPr>
            <a:picLocks noChangeAspect="1"/>
          </p:cNvPicPr>
          <p:nvPr/>
        </p:nvPicPr>
        <p:blipFill>
          <a:blip r:embed="rId3">
            <a:biLevel thresh="25000"/>
            <a:extLst>
              <a:ext uri="{28A0092B-C50C-407E-A947-70E740481C1C}">
                <a14:useLocalDpi xmlns:a14="http://schemas.microsoft.com/office/drawing/2010/main"/>
              </a:ext>
            </a:extLst>
          </a:blip>
          <a:srcRect/>
          <a:stretch/>
        </p:blipFill>
        <p:spPr>
          <a:xfrm>
            <a:off x="6561086" y="3304357"/>
            <a:ext cx="5015189" cy="2485521"/>
          </a:xfrm>
          <a:prstGeom prst="rect">
            <a:avLst/>
          </a:prstGeom>
        </p:spPr>
      </p:pic>
      <p:sp>
        <p:nvSpPr>
          <p:cNvPr id="4" name="Tekstfelt 17">
            <a:extLst>
              <a:ext uri="{FF2B5EF4-FFF2-40B4-BE49-F238E27FC236}">
                <a16:creationId xmlns:a16="http://schemas.microsoft.com/office/drawing/2014/main" id="{755F6CA2-7398-16CF-A6DB-77875DDDEED5}"/>
              </a:ext>
            </a:extLst>
          </p:cNvPr>
          <p:cNvSpPr txBox="1"/>
          <p:nvPr/>
        </p:nvSpPr>
        <p:spPr>
          <a:xfrm>
            <a:off x="286099" y="6203064"/>
            <a:ext cx="9160713" cy="649088"/>
          </a:xfrm>
          <a:prstGeom prst="rect">
            <a:avLst/>
          </a:prstGeom>
          <a:noFill/>
        </p:spPr>
        <p:txBody>
          <a:bodyPr wrap="square">
            <a:spAutoFit/>
          </a:bodyPr>
          <a:lstStyle/>
          <a:p>
            <a:r>
              <a:rPr lang="en-US" sz="700" b="0" i="0" dirty="0">
                <a:solidFill>
                  <a:srgbClr val="1B1B1B"/>
                </a:solidFill>
                <a:effectLst/>
                <a:latin typeface="Roboto Mono Web"/>
              </a:rPr>
              <a:t>Kilde </a:t>
            </a:r>
          </a:p>
          <a:p>
            <a:r>
              <a:rPr lang="en-US" sz="700" dirty="0"/>
              <a:t>Smith, J., &amp; Hansen, M. (2022). The lived experiences of adults with attention-deficit/hyperactivity disorder: Challenges in relationships and work. </a:t>
            </a:r>
            <a:r>
              <a:rPr lang="en-US" sz="700" i="1" dirty="0"/>
              <a:t>Frontiers in Psychiatry</a:t>
            </a:r>
            <a:r>
              <a:rPr lang="en-US" sz="700" dirty="0"/>
              <a:t>, 13,</a:t>
            </a:r>
          </a:p>
          <a:p>
            <a:r>
              <a:rPr lang="en-US" sz="700" dirty="0">
                <a:hlinkClick r:id="rId4"/>
              </a:rPr>
              <a:t>https://doi.org/10.3389/fpsyt.2022.949321</a:t>
            </a:r>
            <a:r>
              <a:rPr lang="en-US" sz="700" dirty="0"/>
              <a:t>  </a:t>
            </a:r>
          </a:p>
          <a:p>
            <a:r>
              <a:rPr lang="en-US" sz="700" dirty="0"/>
              <a:t>Shah,  et al. (2024). The impacts associated with having ADHD: An umbrella review. </a:t>
            </a:r>
            <a:r>
              <a:rPr lang="en-US" sz="700" i="1" dirty="0"/>
              <a:t>Frontiers in Psychiatry, 15</a:t>
            </a:r>
            <a:r>
              <a:rPr lang="en-US" sz="700" dirty="0"/>
              <a:t>. </a:t>
            </a:r>
            <a:r>
              <a:rPr lang="en-US" sz="700" dirty="0">
                <a:hlinkClick r:id="rId5"/>
              </a:rPr>
              <a:t>https://doi.org/10.3389/fpsyt.2024.1343314</a:t>
            </a:r>
            <a:endParaRPr lang="en-US" sz="700" dirty="0"/>
          </a:p>
          <a:p>
            <a:endParaRPr lang="da-DK" dirty="0"/>
          </a:p>
        </p:txBody>
      </p:sp>
    </p:spTree>
    <p:extLst>
      <p:ext uri="{BB962C8B-B14F-4D97-AF65-F5344CB8AC3E}">
        <p14:creationId xmlns:p14="http://schemas.microsoft.com/office/powerpoint/2010/main" val="1237964745"/>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0921D7-91C0-C8D8-1364-92A9F18E06E1}"/>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9CFD7608-F62A-5264-FF2B-C59A0FDDB798}"/>
              </a:ext>
            </a:extLst>
          </p:cNvPr>
          <p:cNvSpPr/>
          <p:nvPr/>
        </p:nvSpPr>
        <p:spPr>
          <a:xfrm>
            <a:off x="1" y="2034669"/>
            <a:ext cx="12192000" cy="3013246"/>
          </a:xfrm>
          <a:prstGeom prst="rect">
            <a:avLst/>
          </a:prstGeom>
          <a:solidFill>
            <a:srgbClr val="664F7C"/>
          </a:solidFill>
          <a:ln w="28575">
            <a:noFill/>
          </a:ln>
        </p:spPr>
        <p:style>
          <a:lnRef idx="1">
            <a:schemeClr val="accent1"/>
          </a:lnRef>
          <a:fillRef idx="0">
            <a:schemeClr val="accent1"/>
          </a:fillRef>
          <a:effectRef idx="0">
            <a:schemeClr val="accent1"/>
          </a:effectRef>
          <a:fontRef idx="minor">
            <a:schemeClr val="tx1"/>
          </a:fontRef>
        </p:style>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34373F"/>
              </a:solidFill>
              <a:effectLst/>
              <a:uLnTx/>
              <a:uFillTx/>
              <a:latin typeface="Calibri" panose="020F0502020204030204"/>
              <a:ea typeface="+mn-ea"/>
              <a:cs typeface="+mn-cs"/>
            </a:endParaRPr>
          </a:p>
        </p:txBody>
      </p:sp>
      <p:sp>
        <p:nvSpPr>
          <p:cNvPr id="10" name="Titel 1">
            <a:extLst>
              <a:ext uri="{FF2B5EF4-FFF2-40B4-BE49-F238E27FC236}">
                <a16:creationId xmlns:a16="http://schemas.microsoft.com/office/drawing/2014/main" id="{7351F2FA-9E71-ED08-0F05-D73181D7403C}"/>
              </a:ext>
            </a:extLst>
          </p:cNvPr>
          <p:cNvSpPr>
            <a:spLocks noGrp="1"/>
          </p:cNvSpPr>
          <p:nvPr>
            <p:ph type="title"/>
          </p:nvPr>
        </p:nvSpPr>
        <p:spPr>
          <a:xfrm>
            <a:off x="480058" y="481314"/>
            <a:ext cx="11901127" cy="1325563"/>
          </a:xfrm>
        </p:spPr>
        <p:txBody>
          <a:bodyPr>
            <a:normAutofit fontScale="90000"/>
          </a:bodyPr>
          <a:lstStyle/>
          <a:p>
            <a:r>
              <a:rPr lang="da-DK" sz="5400" dirty="0">
                <a:latin typeface="Calibri" panose="020F0502020204030204" pitchFamily="34" charset="0"/>
                <a:cs typeface="Calibri" panose="020F0502020204030204" pitchFamily="34" charset="0"/>
              </a:rPr>
              <a:t>ADHD er en måde, hjernen fungerer anderledes på – ikke noget, der er forkert.</a:t>
            </a:r>
            <a:endParaRPr lang="da-DK" baseline="30000" dirty="0">
              <a:solidFill>
                <a:srgbClr val="644D79"/>
              </a:solidFill>
              <a:latin typeface="+mn-lt"/>
            </a:endParaRPr>
          </a:p>
        </p:txBody>
      </p:sp>
      <p:sp>
        <p:nvSpPr>
          <p:cNvPr id="3" name="Tekstfelt 2">
            <a:extLst>
              <a:ext uri="{FF2B5EF4-FFF2-40B4-BE49-F238E27FC236}">
                <a16:creationId xmlns:a16="http://schemas.microsoft.com/office/drawing/2014/main" id="{5488AEEA-05C1-0C5D-9A8C-703A9C09C3BD}"/>
              </a:ext>
            </a:extLst>
          </p:cNvPr>
          <p:cNvSpPr txBox="1"/>
          <p:nvPr/>
        </p:nvSpPr>
        <p:spPr>
          <a:xfrm>
            <a:off x="429366" y="2103322"/>
            <a:ext cx="10995659" cy="1015663"/>
          </a:xfrm>
          <a:prstGeom prst="rect">
            <a:avLst/>
          </a:prstGeom>
          <a:noFill/>
        </p:spPr>
        <p:txBody>
          <a:bodyPr wrap="square" rtlCol="0">
            <a:spAutoFit/>
          </a:bodyPr>
          <a:lstStyle/>
          <a:p>
            <a:r>
              <a:rPr lang="da-DK" sz="2000" b="1" dirty="0">
                <a:solidFill>
                  <a:schemeClr val="bg1"/>
                </a:solidFill>
                <a:latin typeface="Calibri" panose="020F0502020204030204" pitchFamily="34" charset="0"/>
                <a:cs typeface="Calibri" panose="020F0502020204030204" pitchFamily="34" charset="0"/>
              </a:rPr>
              <a:t>ADHD er ikke en mangel på viljestyrke. Det betyder bare, at hjernen fungerer lidt anderledes end hos andre – og det kan påvirke, hvordan man tænker, handler og koncentrerer sig. På fagsprog kalder man det neurodiversitet.</a:t>
            </a:r>
          </a:p>
        </p:txBody>
      </p:sp>
      <p:sp>
        <p:nvSpPr>
          <p:cNvPr id="20" name="Tekstfelt 19">
            <a:extLst>
              <a:ext uri="{FF2B5EF4-FFF2-40B4-BE49-F238E27FC236}">
                <a16:creationId xmlns:a16="http://schemas.microsoft.com/office/drawing/2014/main" id="{59462869-C7B6-903A-111A-6C751EBAE709}"/>
              </a:ext>
            </a:extLst>
          </p:cNvPr>
          <p:cNvSpPr txBox="1"/>
          <p:nvPr/>
        </p:nvSpPr>
        <p:spPr>
          <a:xfrm>
            <a:off x="364717" y="5632294"/>
            <a:ext cx="11462566" cy="400110"/>
          </a:xfrm>
          <a:prstGeom prst="rect">
            <a:avLst/>
          </a:prstGeom>
          <a:noFill/>
        </p:spPr>
        <p:txBody>
          <a:bodyPr wrap="square">
            <a:spAutoFit/>
          </a:bodyPr>
          <a:lstStyle/>
          <a:p>
            <a:r>
              <a:rPr lang="da-DK" sz="2000" b="1" dirty="0">
                <a:solidFill>
                  <a:srgbClr val="70578B"/>
                </a:solidFill>
              </a:rPr>
              <a:t>Vigtig pointe: ADHD er ikke en ulempe – det er også en unik måde at opleve verden på!!! </a:t>
            </a:r>
            <a:endParaRPr lang="da-DK" sz="1800" dirty="0"/>
          </a:p>
        </p:txBody>
      </p:sp>
      <p:grpSp>
        <p:nvGrpSpPr>
          <p:cNvPr id="23" name="Gruppe 22">
            <a:extLst>
              <a:ext uri="{FF2B5EF4-FFF2-40B4-BE49-F238E27FC236}">
                <a16:creationId xmlns:a16="http://schemas.microsoft.com/office/drawing/2014/main" id="{C79ADA0C-4B0C-0F28-A08F-891CFC3A09A2}"/>
              </a:ext>
            </a:extLst>
          </p:cNvPr>
          <p:cNvGrpSpPr/>
          <p:nvPr/>
        </p:nvGrpSpPr>
        <p:grpSpPr>
          <a:xfrm>
            <a:off x="320940" y="3060739"/>
            <a:ext cx="11415107" cy="2264235"/>
            <a:chOff x="320940" y="3060739"/>
            <a:chExt cx="11415107" cy="2264235"/>
          </a:xfrm>
        </p:grpSpPr>
        <p:sp>
          <p:nvSpPr>
            <p:cNvPr id="5" name="Rectangle 10">
              <a:extLst>
                <a:ext uri="{FF2B5EF4-FFF2-40B4-BE49-F238E27FC236}">
                  <a16:creationId xmlns:a16="http://schemas.microsoft.com/office/drawing/2014/main" id="{16EF0238-5A34-789D-1C27-F4B9E3405991}"/>
                </a:ext>
              </a:extLst>
            </p:cNvPr>
            <p:cNvSpPr/>
            <p:nvPr/>
          </p:nvSpPr>
          <p:spPr>
            <a:xfrm>
              <a:off x="320940" y="3078798"/>
              <a:ext cx="3470590" cy="2246176"/>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7" name="Rectangle 10">
              <a:extLst>
                <a:ext uri="{FF2B5EF4-FFF2-40B4-BE49-F238E27FC236}">
                  <a16:creationId xmlns:a16="http://schemas.microsoft.com/office/drawing/2014/main" id="{65457524-F241-2738-E358-B5D1CFF8D682}"/>
                </a:ext>
              </a:extLst>
            </p:cNvPr>
            <p:cNvSpPr/>
            <p:nvPr/>
          </p:nvSpPr>
          <p:spPr>
            <a:xfrm>
              <a:off x="4191901" y="3060739"/>
              <a:ext cx="3470590" cy="2255545"/>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9" name="Rectangle 10">
              <a:extLst>
                <a:ext uri="{FF2B5EF4-FFF2-40B4-BE49-F238E27FC236}">
                  <a16:creationId xmlns:a16="http://schemas.microsoft.com/office/drawing/2014/main" id="{714C0CFB-8009-2E19-5AB9-1AE140E1D72F}"/>
                </a:ext>
              </a:extLst>
            </p:cNvPr>
            <p:cNvSpPr/>
            <p:nvPr/>
          </p:nvSpPr>
          <p:spPr>
            <a:xfrm>
              <a:off x="8265457" y="3071178"/>
              <a:ext cx="3470590" cy="2246176"/>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2" name="Tekstfelt 11">
              <a:extLst>
                <a:ext uri="{FF2B5EF4-FFF2-40B4-BE49-F238E27FC236}">
                  <a16:creationId xmlns:a16="http://schemas.microsoft.com/office/drawing/2014/main" id="{F0E558A0-5D05-2924-F600-6280D2CA04E3}"/>
                </a:ext>
              </a:extLst>
            </p:cNvPr>
            <p:cNvSpPr txBox="1"/>
            <p:nvPr/>
          </p:nvSpPr>
          <p:spPr>
            <a:xfrm>
              <a:off x="501837" y="3406482"/>
              <a:ext cx="3002453" cy="1077218"/>
            </a:xfrm>
            <a:prstGeom prst="rect">
              <a:avLst/>
            </a:prstGeom>
            <a:noFill/>
          </p:spPr>
          <p:txBody>
            <a:bodyPr wrap="square">
              <a:spAutoFit/>
            </a:bodyPr>
            <a:lstStyle/>
            <a:p>
              <a:pPr marL="0" indent="0" algn="ctr">
                <a:buNone/>
              </a:pPr>
              <a:r>
                <a:rPr lang="da-DK" sz="1600" b="1" dirty="0">
                  <a:solidFill>
                    <a:srgbClr val="70578B"/>
                  </a:solidFill>
                </a:rPr>
                <a:t>Med de rette strategier, medicin og støtte kan personer med ADHD leve et succesfuldt og tilfredsstillende liv.</a:t>
              </a:r>
            </a:p>
          </p:txBody>
        </p:sp>
        <p:sp>
          <p:nvSpPr>
            <p:cNvPr id="11" name="Tekstfelt 10">
              <a:extLst>
                <a:ext uri="{FF2B5EF4-FFF2-40B4-BE49-F238E27FC236}">
                  <a16:creationId xmlns:a16="http://schemas.microsoft.com/office/drawing/2014/main" id="{CCD63A0E-31DA-BBA9-02CE-E60771C444B4}"/>
                </a:ext>
              </a:extLst>
            </p:cNvPr>
            <p:cNvSpPr txBox="1"/>
            <p:nvPr/>
          </p:nvSpPr>
          <p:spPr>
            <a:xfrm>
              <a:off x="4394496" y="3388424"/>
              <a:ext cx="3002453" cy="830997"/>
            </a:xfrm>
            <a:prstGeom prst="rect">
              <a:avLst/>
            </a:prstGeom>
            <a:noFill/>
          </p:spPr>
          <p:txBody>
            <a:bodyPr wrap="square">
              <a:spAutoFit/>
            </a:bodyPr>
            <a:lstStyle/>
            <a:p>
              <a:pPr marL="0" indent="0" algn="ctr">
                <a:buNone/>
              </a:pPr>
              <a:r>
                <a:rPr lang="da-DK" sz="1600" b="1" dirty="0">
                  <a:solidFill>
                    <a:srgbClr val="70578B"/>
                  </a:solidFill>
                </a:rPr>
                <a:t>ADHD har styrker – fx kreativitet, </a:t>
              </a:r>
              <a:r>
                <a:rPr lang="da-DK" sz="1600" b="1" dirty="0" err="1">
                  <a:solidFill>
                    <a:srgbClr val="70578B"/>
                  </a:solidFill>
                </a:rPr>
                <a:t>hyperfokus</a:t>
              </a:r>
              <a:r>
                <a:rPr lang="da-DK" sz="1600" b="1" dirty="0">
                  <a:solidFill>
                    <a:srgbClr val="70578B"/>
                  </a:solidFill>
                </a:rPr>
                <a:t> og evnen til at tænke ud af boksen.</a:t>
              </a:r>
            </a:p>
          </p:txBody>
        </p:sp>
        <p:sp>
          <p:nvSpPr>
            <p:cNvPr id="13" name="Tekstfelt 12">
              <a:extLst>
                <a:ext uri="{FF2B5EF4-FFF2-40B4-BE49-F238E27FC236}">
                  <a16:creationId xmlns:a16="http://schemas.microsoft.com/office/drawing/2014/main" id="{45A43C30-E41C-2841-24FF-8259BB7B1E7C}"/>
                </a:ext>
              </a:extLst>
            </p:cNvPr>
            <p:cNvSpPr txBox="1"/>
            <p:nvPr/>
          </p:nvSpPr>
          <p:spPr>
            <a:xfrm>
              <a:off x="8570751" y="3388424"/>
              <a:ext cx="3002453" cy="1323439"/>
            </a:xfrm>
            <a:prstGeom prst="rect">
              <a:avLst/>
            </a:prstGeom>
            <a:noFill/>
          </p:spPr>
          <p:txBody>
            <a:bodyPr wrap="square">
              <a:spAutoFit/>
            </a:bodyPr>
            <a:lstStyle/>
            <a:p>
              <a:pPr marL="0" indent="0" algn="ctr">
                <a:buNone/>
              </a:pPr>
              <a:r>
                <a:rPr lang="da-DK" sz="1600" b="1" dirty="0">
                  <a:solidFill>
                    <a:srgbClr val="70578B"/>
                  </a:solidFill>
                </a:rPr>
                <a:t>Det vigtigste er forståelse, accept og de rette værktøjer til at håndtere udfordringerne.</a:t>
              </a:r>
            </a:p>
            <a:p>
              <a:pPr marL="0" indent="0" algn="ctr">
                <a:buNone/>
              </a:pPr>
              <a:br>
                <a:rPr lang="da-DK" sz="1600" b="1" dirty="0">
                  <a:solidFill>
                    <a:srgbClr val="70578B"/>
                  </a:solidFill>
                </a:rPr>
              </a:br>
              <a:endParaRPr lang="da-DK" sz="1600" b="1" dirty="0">
                <a:solidFill>
                  <a:srgbClr val="70578B"/>
                </a:solidFill>
              </a:endParaRPr>
            </a:p>
          </p:txBody>
        </p:sp>
        <p:pic>
          <p:nvPicPr>
            <p:cNvPr id="17" name="Grafik 16" descr="Tommelfingeren opad kontur">
              <a:extLst>
                <a:ext uri="{FF2B5EF4-FFF2-40B4-BE49-F238E27FC236}">
                  <a16:creationId xmlns:a16="http://schemas.microsoft.com/office/drawing/2014/main" id="{51BBE65C-0E43-336C-49E1-D00D5A013BA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728520" y="4583738"/>
              <a:ext cx="549085" cy="549085"/>
            </a:xfrm>
            <a:prstGeom prst="rect">
              <a:avLst/>
            </a:prstGeom>
          </p:spPr>
        </p:pic>
        <p:pic>
          <p:nvPicPr>
            <p:cNvPr id="19" name="Grafik 18" descr="Tommelfingeren opad kontur">
              <a:extLst>
                <a:ext uri="{FF2B5EF4-FFF2-40B4-BE49-F238E27FC236}">
                  <a16:creationId xmlns:a16="http://schemas.microsoft.com/office/drawing/2014/main" id="{354EEE0C-A264-446F-9491-662970C44A3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621179" y="4575943"/>
              <a:ext cx="549085" cy="549085"/>
            </a:xfrm>
            <a:prstGeom prst="rect">
              <a:avLst/>
            </a:prstGeom>
          </p:spPr>
        </p:pic>
        <p:pic>
          <p:nvPicPr>
            <p:cNvPr id="22" name="Grafik 21" descr="Tommelfingeren opad kontur">
              <a:extLst>
                <a:ext uri="{FF2B5EF4-FFF2-40B4-BE49-F238E27FC236}">
                  <a16:creationId xmlns:a16="http://schemas.microsoft.com/office/drawing/2014/main" id="{C7955CD1-057F-EE07-BC5E-451AB834998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797434" y="4529739"/>
              <a:ext cx="549085" cy="549085"/>
            </a:xfrm>
            <a:prstGeom prst="rect">
              <a:avLst/>
            </a:prstGeom>
          </p:spPr>
        </p:pic>
      </p:grpSp>
    </p:spTree>
    <p:extLst>
      <p:ext uri="{BB962C8B-B14F-4D97-AF65-F5344CB8AC3E}">
        <p14:creationId xmlns:p14="http://schemas.microsoft.com/office/powerpoint/2010/main" val="3822504607"/>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592410-D457-0AF5-B033-D9D3CADC8ECE}"/>
            </a:ext>
          </a:extLst>
        </p:cNvPr>
        <p:cNvGrpSpPr/>
        <p:nvPr/>
      </p:nvGrpSpPr>
      <p:grpSpPr>
        <a:xfrm>
          <a:off x="0" y="0"/>
          <a:ext cx="0" cy="0"/>
          <a:chOff x="0" y="0"/>
          <a:chExt cx="0" cy="0"/>
        </a:xfrm>
      </p:grpSpPr>
      <p:sp>
        <p:nvSpPr>
          <p:cNvPr id="26" name="Titel 1">
            <a:extLst>
              <a:ext uri="{FF2B5EF4-FFF2-40B4-BE49-F238E27FC236}">
                <a16:creationId xmlns:a16="http://schemas.microsoft.com/office/drawing/2014/main" id="{9419F81A-0D81-E6EF-7E9C-1CD1265755A2}"/>
              </a:ext>
            </a:extLst>
          </p:cNvPr>
          <p:cNvSpPr txBox="1">
            <a:spLocks/>
          </p:cNvSpPr>
          <p:nvPr/>
        </p:nvSpPr>
        <p:spPr>
          <a:xfrm>
            <a:off x="731835" y="412268"/>
            <a:ext cx="10728325" cy="613309"/>
          </a:xfrm>
          <a:prstGeom prst="rect">
            <a:avLst/>
          </a:prstGeom>
        </p:spPr>
        <p:txBody>
          <a:bodyPr vert="horz" wrap="square" lIns="0" tIns="0" rIns="0" bIns="0" rtlCol="0" anchor="t" anchorCtr="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dirty="0">
                <a:solidFill>
                  <a:srgbClr val="644D79"/>
                </a:solidFill>
                <a:latin typeface="+mn-lt"/>
              </a:rPr>
              <a:t>De eksekutive funktioner</a:t>
            </a:r>
            <a:endParaRPr lang="da-DK" baseline="30000" dirty="0">
              <a:solidFill>
                <a:srgbClr val="644D79"/>
              </a:solidFill>
              <a:latin typeface="+mn-lt"/>
            </a:endParaRPr>
          </a:p>
        </p:txBody>
      </p:sp>
      <p:grpSp>
        <p:nvGrpSpPr>
          <p:cNvPr id="4" name="Gruppe 3">
            <a:extLst>
              <a:ext uri="{FF2B5EF4-FFF2-40B4-BE49-F238E27FC236}">
                <a16:creationId xmlns:a16="http://schemas.microsoft.com/office/drawing/2014/main" id="{498943D6-8B35-E602-B335-20B9023C3F04}"/>
              </a:ext>
            </a:extLst>
          </p:cNvPr>
          <p:cNvGrpSpPr/>
          <p:nvPr/>
        </p:nvGrpSpPr>
        <p:grpSpPr>
          <a:xfrm>
            <a:off x="731835" y="1514989"/>
            <a:ext cx="10728322" cy="3692271"/>
            <a:chOff x="731838" y="1288108"/>
            <a:chExt cx="10728322" cy="3692271"/>
          </a:xfrm>
        </p:grpSpPr>
        <p:sp>
          <p:nvSpPr>
            <p:cNvPr id="29" name="Rectangle 3">
              <a:extLst>
                <a:ext uri="{FF2B5EF4-FFF2-40B4-BE49-F238E27FC236}">
                  <a16:creationId xmlns:a16="http://schemas.microsoft.com/office/drawing/2014/main" id="{C3E0E3EE-5D6D-70D8-6441-516B4B768516}"/>
                </a:ext>
              </a:extLst>
            </p:cNvPr>
            <p:cNvSpPr/>
            <p:nvPr/>
          </p:nvSpPr>
          <p:spPr>
            <a:xfrm>
              <a:off x="731839" y="1288108"/>
              <a:ext cx="10728321" cy="791517"/>
            </a:xfrm>
            <a:prstGeom prst="rect">
              <a:avLst/>
            </a:prstGeom>
            <a:solidFill>
              <a:srgbClr val="70578B"/>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Segoe UI" panose="020B0502040204020203" pitchFamily="34" charset="0"/>
                <a:cs typeface="Segoe UI" panose="020B0502040204020203" pitchFamily="34" charset="0"/>
              </a:endParaRPr>
            </a:p>
          </p:txBody>
        </p:sp>
        <p:sp>
          <p:nvSpPr>
            <p:cNvPr id="30" name="Rectangle 10">
              <a:extLst>
                <a:ext uri="{FF2B5EF4-FFF2-40B4-BE49-F238E27FC236}">
                  <a16:creationId xmlns:a16="http://schemas.microsoft.com/office/drawing/2014/main" id="{420C9224-931B-76D0-7BE4-A0BC798A4FFF}"/>
                </a:ext>
              </a:extLst>
            </p:cNvPr>
            <p:cNvSpPr/>
            <p:nvPr/>
          </p:nvSpPr>
          <p:spPr>
            <a:xfrm>
              <a:off x="731838" y="2193688"/>
              <a:ext cx="5270201" cy="2708321"/>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32" name="Tekstfelt 39">
              <a:extLst>
                <a:ext uri="{FF2B5EF4-FFF2-40B4-BE49-F238E27FC236}">
                  <a16:creationId xmlns:a16="http://schemas.microsoft.com/office/drawing/2014/main" id="{5464C184-0F03-E2E4-8828-B69A5C4F46AD}"/>
                </a:ext>
              </a:extLst>
            </p:cNvPr>
            <p:cNvSpPr txBox="1"/>
            <p:nvPr/>
          </p:nvSpPr>
          <p:spPr>
            <a:xfrm>
              <a:off x="3030313" y="1435643"/>
              <a:ext cx="6131371" cy="430887"/>
            </a:xfrm>
            <a:prstGeom prst="rect">
              <a:avLst/>
            </a:prstGeom>
            <a:noFill/>
          </p:spPr>
          <p:txBody>
            <a:bodyPr wrap="square" lIns="0" tIns="0" rIns="0" bIns="0">
              <a:spAutoFit/>
            </a:bodyPr>
            <a:lstStyle/>
            <a:p>
              <a:pPr algn="ctr"/>
              <a:r>
                <a:rPr lang="en-US" sz="2800" b="1" dirty="0" err="1">
                  <a:solidFill>
                    <a:schemeClr val="bg1"/>
                  </a:solidFill>
                  <a:latin typeface="Calibri" panose="020F0502020204030204" pitchFamily="34" charset="0"/>
                  <a:ea typeface="Calibri" panose="020F0502020204030204" pitchFamily="34" charset="0"/>
                  <a:cs typeface="Calibri" panose="020F0502020204030204" pitchFamily="34" charset="0"/>
                </a:rPr>
                <a:t>Hvad</a:t>
              </a:r>
              <a:r>
                <a:rPr lang="en-US" sz="2800" b="1" dirty="0">
                  <a:solidFill>
                    <a:schemeClr val="bg1"/>
                  </a:solidFill>
                  <a:latin typeface="Calibri" panose="020F0502020204030204" pitchFamily="34" charset="0"/>
                  <a:ea typeface="Calibri" panose="020F0502020204030204" pitchFamily="34" charset="0"/>
                  <a:cs typeface="Calibri" panose="020F0502020204030204" pitchFamily="34" charset="0"/>
                </a:rPr>
                <a:t> er </a:t>
              </a:r>
              <a:r>
                <a:rPr lang="en-US" sz="2800" b="1" dirty="0" err="1">
                  <a:solidFill>
                    <a:schemeClr val="bg1"/>
                  </a:solidFill>
                  <a:latin typeface="Calibri" panose="020F0502020204030204" pitchFamily="34" charset="0"/>
                  <a:ea typeface="Calibri" panose="020F0502020204030204" pitchFamily="34" charset="0"/>
                  <a:cs typeface="Calibri" panose="020F0502020204030204" pitchFamily="34" charset="0"/>
                </a:rPr>
                <a:t>eksekutive</a:t>
              </a:r>
              <a:r>
                <a:rPr lang="en-US" sz="2800" b="1"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2800" b="1" dirty="0" err="1">
                  <a:solidFill>
                    <a:schemeClr val="bg1"/>
                  </a:solidFill>
                  <a:latin typeface="Calibri" panose="020F0502020204030204" pitchFamily="34" charset="0"/>
                  <a:ea typeface="Calibri" panose="020F0502020204030204" pitchFamily="34" charset="0"/>
                  <a:cs typeface="Calibri" panose="020F0502020204030204" pitchFamily="34" charset="0"/>
                </a:rPr>
                <a:t>funktioner</a:t>
              </a:r>
              <a:r>
                <a:rPr lang="en-US" sz="2800" b="1" dirty="0">
                  <a:solidFill>
                    <a:schemeClr val="bg1"/>
                  </a:solidFill>
                  <a:latin typeface="Calibri" panose="020F0502020204030204" pitchFamily="34" charset="0"/>
                  <a:ea typeface="Calibri" panose="020F0502020204030204" pitchFamily="34" charset="0"/>
                  <a:cs typeface="Calibri" panose="020F0502020204030204" pitchFamily="34" charset="0"/>
                </a:rPr>
                <a:t>?</a:t>
              </a:r>
            </a:p>
          </p:txBody>
        </p:sp>
        <p:sp>
          <p:nvSpPr>
            <p:cNvPr id="52" name="Rectangle 10">
              <a:extLst>
                <a:ext uri="{FF2B5EF4-FFF2-40B4-BE49-F238E27FC236}">
                  <a16:creationId xmlns:a16="http://schemas.microsoft.com/office/drawing/2014/main" id="{F8834704-0E6D-5F33-9812-E5A01FD6E4BE}"/>
                </a:ext>
              </a:extLst>
            </p:cNvPr>
            <p:cNvSpPr/>
            <p:nvPr/>
          </p:nvSpPr>
          <p:spPr>
            <a:xfrm>
              <a:off x="6189959" y="2193688"/>
              <a:ext cx="5270201" cy="2708321"/>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7" name="Tekstfelt 11">
              <a:extLst>
                <a:ext uri="{FF2B5EF4-FFF2-40B4-BE49-F238E27FC236}">
                  <a16:creationId xmlns:a16="http://schemas.microsoft.com/office/drawing/2014/main" id="{C675F6AF-2B2A-D781-E004-43CE7E10B7B1}"/>
                </a:ext>
              </a:extLst>
            </p:cNvPr>
            <p:cNvSpPr txBox="1"/>
            <p:nvPr/>
          </p:nvSpPr>
          <p:spPr>
            <a:xfrm>
              <a:off x="955652" y="2544636"/>
              <a:ext cx="4711990" cy="2062103"/>
            </a:xfrm>
            <a:prstGeom prst="rect">
              <a:avLst/>
            </a:prstGeom>
            <a:noFill/>
          </p:spPr>
          <p:txBody>
            <a:bodyPr wrap="square" lIns="0" tIns="0" rIns="0" bIns="0">
              <a:spAutoFit/>
            </a:bodyPr>
            <a:lstStyle>
              <a:defPPr>
                <a:defRPr lang="sv-SE"/>
              </a:defPPr>
              <a:lvl1pPr marL="285750" indent="-285750">
                <a:buFont typeface="Arial" panose="020B0604020202020204" pitchFamily="34" charset="0"/>
                <a:buChar char="•"/>
                <a:defRPr sz="1400">
                  <a:solidFill>
                    <a:schemeClr val="tx1">
                      <a:lumMod val="65000"/>
                      <a:lumOff val="35000"/>
                    </a:schemeClr>
                  </a:solidFill>
                </a:defRPr>
              </a:lvl1pPr>
            </a:lstStyle>
            <a:p>
              <a:pPr marL="0" indent="0" algn="ctr">
                <a:spcAft>
                  <a:spcPts val="1200"/>
                </a:spcAft>
                <a:buNone/>
              </a:pPr>
              <a:r>
                <a:rPr lang="da-DK" sz="1800" dirty="0"/>
                <a:t>Eksekutive funktioner er de mentale processer, der gør det muligt for os at </a:t>
              </a:r>
              <a:r>
                <a:rPr lang="da-DK" sz="1800" b="1" dirty="0"/>
                <a:t>planlægge, organisere, løse problemer og kontrollere vores adfærd</a:t>
              </a:r>
              <a:r>
                <a:rPr lang="da-DK" sz="1800" dirty="0"/>
                <a:t>. De fungerer som hjernens "kontrolcenter", der hjælper os med at tage beslutninger, styre vores tid og regulere vores følelser.</a:t>
              </a:r>
            </a:p>
            <a:p>
              <a:pPr marL="0" indent="0">
                <a:spcAft>
                  <a:spcPts val="1200"/>
                </a:spcAft>
                <a:buNone/>
              </a:pPr>
              <a:endParaRPr lang="da-DK" sz="1600" dirty="0"/>
            </a:p>
          </p:txBody>
        </p:sp>
        <p:sp>
          <p:nvSpPr>
            <p:cNvPr id="3" name="Tekstfelt 11">
              <a:extLst>
                <a:ext uri="{FF2B5EF4-FFF2-40B4-BE49-F238E27FC236}">
                  <a16:creationId xmlns:a16="http://schemas.microsoft.com/office/drawing/2014/main" id="{E8217796-C1CE-B1B4-2B12-FC45E8BD3F52}"/>
                </a:ext>
              </a:extLst>
            </p:cNvPr>
            <p:cNvSpPr txBox="1"/>
            <p:nvPr/>
          </p:nvSpPr>
          <p:spPr>
            <a:xfrm>
              <a:off x="6506025" y="2559203"/>
              <a:ext cx="4730323" cy="2421176"/>
            </a:xfrm>
            <a:prstGeom prst="rect">
              <a:avLst/>
            </a:prstGeom>
            <a:noFill/>
          </p:spPr>
          <p:txBody>
            <a:bodyPr wrap="square" lIns="0" tIns="0" rIns="0" bIns="0">
              <a:spAutoFit/>
            </a:bodyPr>
            <a:lstStyle>
              <a:defPPr>
                <a:defRPr lang="sv-SE"/>
              </a:defPPr>
              <a:lvl1pPr marL="285750" indent="-285750">
                <a:buFont typeface="Arial" panose="020B0604020202020204" pitchFamily="34" charset="0"/>
                <a:buChar char="•"/>
                <a:defRPr sz="1400">
                  <a:solidFill>
                    <a:schemeClr val="tx1">
                      <a:lumMod val="65000"/>
                      <a:lumOff val="35000"/>
                    </a:schemeClr>
                  </a:solidFill>
                </a:defRPr>
              </a:lvl1pPr>
            </a:lstStyle>
            <a:p>
              <a:pPr marL="0" indent="0" algn="ctr">
                <a:spcAft>
                  <a:spcPts val="800"/>
                </a:spcAft>
                <a:buNone/>
              </a:pPr>
              <a:r>
                <a:rPr lang="da-DK" sz="1800" kern="0" dirty="0">
                  <a:effectLst/>
                  <a:latin typeface="Calibri" panose="020F0502020204030204" pitchFamily="34" charset="0"/>
                  <a:ea typeface="Times New Roman" panose="02020603050405020304" pitchFamily="18" charset="0"/>
                  <a:cs typeface="Calibri" panose="020F0502020204030204" pitchFamily="34" charset="0"/>
                </a:rPr>
                <a:t>Eksekutive funktioner styres primært af den </a:t>
              </a:r>
              <a:r>
                <a:rPr lang="da-DK" sz="1800" b="1" kern="0" dirty="0">
                  <a:effectLst/>
                  <a:latin typeface="Calibri" panose="020F0502020204030204" pitchFamily="34" charset="0"/>
                  <a:ea typeface="Times New Roman" panose="02020603050405020304" pitchFamily="18" charset="0"/>
                  <a:cs typeface="Calibri" panose="020F0502020204030204" pitchFamily="34" charset="0"/>
                </a:rPr>
                <a:t>præfrontale cortex</a:t>
              </a:r>
              <a:r>
                <a:rPr lang="da-DK" sz="1800" kern="0" dirty="0">
                  <a:effectLst/>
                  <a:latin typeface="Calibri" panose="020F0502020204030204" pitchFamily="34" charset="0"/>
                  <a:ea typeface="Times New Roman" panose="02020603050405020304" pitchFamily="18" charset="0"/>
                  <a:cs typeface="Calibri" panose="020F0502020204030204" pitchFamily="34" charset="0"/>
                </a:rPr>
                <a:t> (den forreste del af hjernen), som er mindre aktiv hos personer med ADHD.</a:t>
              </a:r>
              <a:endParaRPr lang="da-DK" sz="1800" kern="100" dirty="0">
                <a:effectLst/>
                <a:latin typeface="Calibri" panose="020F0502020204030204" pitchFamily="34" charset="0"/>
                <a:ea typeface="DengXian" panose="02010600030101010101" pitchFamily="2" charset="-122"/>
                <a:cs typeface="Calibri" panose="020F0502020204030204" pitchFamily="34" charset="0"/>
              </a:endParaRPr>
            </a:p>
            <a:p>
              <a:pPr marL="0" indent="0" algn="ctr">
                <a:spcAft>
                  <a:spcPts val="800"/>
                </a:spcAft>
                <a:buNone/>
              </a:pPr>
              <a:br>
                <a:rPr lang="da-DK" sz="1800" kern="0" dirty="0">
                  <a:effectLst/>
                  <a:latin typeface="Calibri" panose="020F0502020204030204" pitchFamily="34" charset="0"/>
                  <a:ea typeface="Times New Roman" panose="02020603050405020304" pitchFamily="18" charset="0"/>
                  <a:cs typeface="Calibri" panose="020F0502020204030204" pitchFamily="34" charset="0"/>
                </a:rPr>
              </a:br>
              <a:r>
                <a:rPr lang="da-DK" sz="1800" kern="0" dirty="0">
                  <a:effectLst/>
                  <a:latin typeface="Calibri" panose="020F0502020204030204" pitchFamily="34" charset="0"/>
                  <a:ea typeface="Times New Roman" panose="02020603050405020304" pitchFamily="18" charset="0"/>
                  <a:cs typeface="Calibri" panose="020F0502020204030204" pitchFamily="34" charset="0"/>
                </a:rPr>
                <a:t>Personer med ADHD har ofte udfordringer med de </a:t>
              </a:r>
              <a:r>
                <a:rPr lang="da-DK" sz="1800" b="1" kern="0" dirty="0">
                  <a:effectLst/>
                  <a:latin typeface="Calibri" panose="020F0502020204030204" pitchFamily="34" charset="0"/>
                  <a:ea typeface="Times New Roman" panose="02020603050405020304" pitchFamily="18" charset="0"/>
                  <a:cs typeface="Calibri" panose="020F0502020204030204" pitchFamily="34" charset="0"/>
                </a:rPr>
                <a:t>eksekutive funktioner</a:t>
              </a:r>
              <a:r>
                <a:rPr lang="da-DK" sz="1800" kern="0" dirty="0">
                  <a:effectLst/>
                  <a:latin typeface="Calibri" panose="020F0502020204030204" pitchFamily="34" charset="0"/>
                  <a:ea typeface="Times New Roman" panose="02020603050405020304" pitchFamily="18" charset="0"/>
                  <a:cs typeface="Calibri" panose="020F0502020204030204" pitchFamily="34" charset="0"/>
                </a:rPr>
                <a:t>, hvilket kan gøre hverdagen mere </a:t>
              </a:r>
              <a:r>
                <a:rPr lang="da-DK" sz="1800" b="1" kern="0" dirty="0">
                  <a:effectLst/>
                  <a:latin typeface="Calibri" panose="020F0502020204030204" pitchFamily="34" charset="0"/>
                  <a:ea typeface="Times New Roman" panose="02020603050405020304" pitchFamily="18" charset="0"/>
                  <a:cs typeface="Calibri" panose="020F0502020204030204" pitchFamily="34" charset="0"/>
                </a:rPr>
                <a:t>uforudsigelig og ustruktureret</a:t>
              </a:r>
              <a:r>
                <a:rPr lang="da-DK" sz="1800" kern="0" dirty="0">
                  <a:effectLst/>
                  <a:latin typeface="Calibri" panose="020F0502020204030204" pitchFamily="34" charset="0"/>
                  <a:ea typeface="Times New Roman" panose="02020603050405020304" pitchFamily="18" charset="0"/>
                  <a:cs typeface="Calibri" panose="020F0502020204030204" pitchFamily="34" charset="0"/>
                </a:rPr>
                <a:t>.</a:t>
              </a:r>
            </a:p>
            <a:p>
              <a:pPr marL="0" indent="0" algn="ctr">
                <a:spcAft>
                  <a:spcPts val="1200"/>
                </a:spcAft>
                <a:buNone/>
              </a:pPr>
              <a:endParaRPr lang="da-DK" sz="1800" dirty="0"/>
            </a:p>
          </p:txBody>
        </p:sp>
      </p:grpSp>
      <p:sp>
        <p:nvSpPr>
          <p:cNvPr id="2" name="Tekstfelt 17">
            <a:extLst>
              <a:ext uri="{FF2B5EF4-FFF2-40B4-BE49-F238E27FC236}">
                <a16:creationId xmlns:a16="http://schemas.microsoft.com/office/drawing/2014/main" id="{F41A4BA5-6E9E-2D96-6701-C3B1FA87F7A9}"/>
              </a:ext>
            </a:extLst>
          </p:cNvPr>
          <p:cNvSpPr txBox="1"/>
          <p:nvPr/>
        </p:nvSpPr>
        <p:spPr>
          <a:xfrm>
            <a:off x="731835" y="6273697"/>
            <a:ext cx="9160713" cy="325923"/>
          </a:xfrm>
          <a:prstGeom prst="rect">
            <a:avLst/>
          </a:prstGeom>
          <a:noFill/>
        </p:spPr>
        <p:txBody>
          <a:bodyPr wrap="square">
            <a:spAutoFit/>
          </a:bodyPr>
          <a:lstStyle/>
          <a:p>
            <a:endParaRPr lang="da-DK" dirty="0"/>
          </a:p>
          <a:p>
            <a:r>
              <a:rPr lang="en-US" sz="700" b="0" i="0" dirty="0">
                <a:solidFill>
                  <a:srgbClr val="1B1B1B"/>
                </a:solidFill>
                <a:effectLst/>
                <a:latin typeface="Roboto Mono Web"/>
              </a:rPr>
              <a:t>Kilde </a:t>
            </a:r>
            <a:r>
              <a:rPr lang="en-US" sz="700" dirty="0"/>
              <a:t>Rubia, K. (2018). Cognitive neuroscience of ADHD and its clinical translation. </a:t>
            </a:r>
            <a:r>
              <a:rPr lang="en-US" sz="700" i="1" dirty="0"/>
              <a:t>Frontiers in Human Neuroscience, 12</a:t>
            </a:r>
            <a:r>
              <a:rPr lang="en-US" sz="700" dirty="0"/>
              <a:t>, 100. </a:t>
            </a:r>
            <a:r>
              <a:rPr lang="en-US" sz="700" dirty="0">
                <a:hlinkClick r:id="rId2"/>
              </a:rPr>
              <a:t>https://doi.org/10.3389/fnhum.2018.00100</a:t>
            </a:r>
            <a:endParaRPr lang="da-DK" sz="700" dirty="0"/>
          </a:p>
        </p:txBody>
      </p:sp>
    </p:spTree>
    <p:extLst>
      <p:ext uri="{BB962C8B-B14F-4D97-AF65-F5344CB8AC3E}">
        <p14:creationId xmlns:p14="http://schemas.microsoft.com/office/powerpoint/2010/main" val="33092646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ktangel 11">
            <a:extLst>
              <a:ext uri="{FF2B5EF4-FFF2-40B4-BE49-F238E27FC236}">
                <a16:creationId xmlns:a16="http://schemas.microsoft.com/office/drawing/2014/main" id="{2029AA4B-8393-927C-332C-F8C6634AE2CE}"/>
              </a:ext>
            </a:extLst>
          </p:cNvPr>
          <p:cNvSpPr/>
          <p:nvPr/>
        </p:nvSpPr>
        <p:spPr>
          <a:xfrm>
            <a:off x="4355730" y="1870051"/>
            <a:ext cx="7363326" cy="4238953"/>
          </a:xfrm>
          <a:prstGeom prst="rect">
            <a:avLst/>
          </a:prstGeom>
          <a:solidFill>
            <a:schemeClr val="bg1"/>
          </a:solidFill>
          <a:ln>
            <a:noFill/>
          </a:ln>
          <a:effectLst>
            <a:outerShdw blurRad="63500" sx="102000" sy="102000" algn="ctr"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8" name="Rectangle 10">
            <a:extLst>
              <a:ext uri="{FF2B5EF4-FFF2-40B4-BE49-F238E27FC236}">
                <a16:creationId xmlns:a16="http://schemas.microsoft.com/office/drawing/2014/main" id="{153A1F08-0D71-85B5-F2F5-ECF5B3CD51E7}"/>
              </a:ext>
            </a:extLst>
          </p:cNvPr>
          <p:cNvSpPr/>
          <p:nvPr/>
        </p:nvSpPr>
        <p:spPr>
          <a:xfrm>
            <a:off x="551776" y="1468963"/>
            <a:ext cx="5270201" cy="2492084"/>
          </a:xfrm>
          <a:prstGeom prst="rect">
            <a:avLst/>
          </a:prstGeom>
          <a:solidFill>
            <a:srgbClr val="E5DBF2"/>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9" name="Rectangle 10">
            <a:extLst>
              <a:ext uri="{FF2B5EF4-FFF2-40B4-BE49-F238E27FC236}">
                <a16:creationId xmlns:a16="http://schemas.microsoft.com/office/drawing/2014/main" id="{085C3D22-6950-69C6-0E79-E19804D8B1F6}"/>
              </a:ext>
            </a:extLst>
          </p:cNvPr>
          <p:cNvSpPr/>
          <p:nvPr/>
        </p:nvSpPr>
        <p:spPr>
          <a:xfrm>
            <a:off x="551776" y="3961048"/>
            <a:ext cx="5270201" cy="2454931"/>
          </a:xfrm>
          <a:prstGeom prst="rect">
            <a:avLst/>
          </a:prstGeom>
          <a:solidFill>
            <a:srgbClr val="70578B"/>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551776" y="311392"/>
            <a:ext cx="10744157" cy="955807"/>
          </a:xfrm>
        </p:spPr>
        <p:txBody>
          <a:bodyPr>
            <a:normAutofit fontScale="90000"/>
          </a:bodyPr>
          <a:lstStyle/>
          <a:p>
            <a:r>
              <a:rPr lang="da-DK" dirty="0">
                <a:latin typeface="Calibri" panose="020F0502020204030204" pitchFamily="34" charset="0"/>
                <a:cs typeface="Calibri" panose="020F0502020204030204" pitchFamily="34" charset="0"/>
              </a:rPr>
              <a:t>Hvilke eksekutive funktioner er påvirkede?</a:t>
            </a:r>
            <a:endParaRPr dirty="0">
              <a:latin typeface="Calibri" panose="020F0502020204030204" pitchFamily="34" charset="0"/>
              <a:cs typeface="Calibri" panose="020F0502020204030204" pitchFamily="34" charset="0"/>
            </a:endParaRPr>
          </a:p>
        </p:txBody>
      </p:sp>
      <p:sp>
        <p:nvSpPr>
          <p:cNvPr id="3" name="Content Placeholder 2"/>
          <p:cNvSpPr>
            <a:spLocks noGrp="1"/>
          </p:cNvSpPr>
          <p:nvPr>
            <p:ph idx="1"/>
          </p:nvPr>
        </p:nvSpPr>
        <p:spPr>
          <a:xfrm>
            <a:off x="870797" y="1770388"/>
            <a:ext cx="4632158" cy="1889234"/>
          </a:xfrm>
        </p:spPr>
        <p:txBody>
          <a:bodyPr>
            <a:noAutofit/>
          </a:bodyPr>
          <a:lstStyle/>
          <a:p>
            <a:pPr>
              <a:lnSpc>
                <a:spcPct val="115000"/>
              </a:lnSpc>
              <a:spcAft>
                <a:spcPts val="800"/>
              </a:spcAft>
              <a:buNone/>
            </a:pPr>
            <a:r>
              <a:rPr lang="da-DK" sz="2000" b="1"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Planlægning og organisering</a:t>
            </a:r>
            <a:endParaRPr lang="da-DK" sz="2000" kern="100" dirty="0">
              <a:solidFill>
                <a:srgbClr val="70578B"/>
              </a:solidFill>
              <a:effectLst/>
              <a:latin typeface="Calibri" panose="020F0502020204030204" pitchFamily="34" charset="0"/>
              <a:ea typeface="DengXian" panose="02010600030101010101" pitchFamily="2" charset="-122"/>
              <a:cs typeface="Calibri" panose="020F0502020204030204" pitchFamily="34" charset="0"/>
            </a:endParaRPr>
          </a:p>
          <a:p>
            <a:pPr>
              <a:lnSpc>
                <a:spcPct val="115000"/>
              </a:lnSpc>
              <a:spcAft>
                <a:spcPts val="800"/>
              </a:spcAft>
              <a:buNone/>
            </a:pPr>
            <a:r>
              <a:rPr lang="da-DK" sz="2000" b="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Dette handler om evnen til at lægge en strategi for, hvordan man løser en opgave, og sørge for, at den bliver udført korrekt.</a:t>
            </a:r>
          </a:p>
        </p:txBody>
      </p:sp>
      <p:sp>
        <p:nvSpPr>
          <p:cNvPr id="11" name="Tekstfelt 10">
            <a:extLst>
              <a:ext uri="{FF2B5EF4-FFF2-40B4-BE49-F238E27FC236}">
                <a16:creationId xmlns:a16="http://schemas.microsoft.com/office/drawing/2014/main" id="{D5AE9517-D1B2-F4E6-3548-70E33F2DDB7A}"/>
              </a:ext>
            </a:extLst>
          </p:cNvPr>
          <p:cNvSpPr txBox="1"/>
          <p:nvPr/>
        </p:nvSpPr>
        <p:spPr>
          <a:xfrm>
            <a:off x="763593" y="4162812"/>
            <a:ext cx="4687160" cy="1933863"/>
          </a:xfrm>
          <a:prstGeom prst="rect">
            <a:avLst/>
          </a:prstGeom>
          <a:noFill/>
        </p:spPr>
        <p:txBody>
          <a:bodyPr wrap="square">
            <a:spAutoFit/>
          </a:bodyPr>
          <a:lstStyle/>
          <a:p>
            <a:pPr>
              <a:lnSpc>
                <a:spcPct val="115000"/>
              </a:lnSpc>
              <a:spcAft>
                <a:spcPts val="800"/>
              </a:spcAft>
              <a:buNone/>
            </a:pPr>
            <a:r>
              <a:rPr lang="da-DK" sz="2000" b="1" kern="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Typiske udfordringer:</a:t>
            </a:r>
            <a:endParaRPr lang="da-DK" sz="2000" kern="100" dirty="0">
              <a:solidFill>
                <a:schemeClr val="bg1"/>
              </a:solidFill>
              <a:effectLst/>
              <a:latin typeface="Calibri" panose="020F0502020204030204" pitchFamily="34" charset="0"/>
              <a:ea typeface="DengXian" panose="02010600030101010101" pitchFamily="2" charset="-122"/>
              <a:cs typeface="Calibri" panose="020F0502020204030204" pitchFamily="34" charset="0"/>
            </a:endParaRPr>
          </a:p>
          <a:p>
            <a:pPr marL="342900" lvl="0" indent="-342900">
              <a:lnSpc>
                <a:spcPct val="100000"/>
              </a:lnSpc>
              <a:spcAft>
                <a:spcPts val="800"/>
              </a:spcAft>
              <a:buSzPts val="1000"/>
              <a:buFont typeface="Symbol" pitchFamily="2" charset="2"/>
              <a:buChar char=""/>
              <a:tabLst>
                <a:tab pos="457200" algn="l"/>
              </a:tabLst>
            </a:pPr>
            <a:r>
              <a:rPr lang="da-DK" sz="1400" kern="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Svært ved at prioritere opgaver</a:t>
            </a:r>
          </a:p>
          <a:p>
            <a:pPr marL="342900" lvl="0" indent="-342900">
              <a:lnSpc>
                <a:spcPct val="100000"/>
              </a:lnSpc>
              <a:spcAft>
                <a:spcPts val="800"/>
              </a:spcAft>
              <a:buSzPts val="1000"/>
              <a:buFont typeface="Symbol" pitchFamily="2" charset="2"/>
              <a:buChar char=""/>
              <a:tabLst>
                <a:tab pos="457200" algn="l"/>
              </a:tabLst>
            </a:pPr>
            <a:r>
              <a:rPr lang="da-DK" sz="1400" kern="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Har svært ved at lave en </a:t>
            </a:r>
            <a:r>
              <a:rPr lang="da-DK" sz="1400" b="1" kern="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tidsplan</a:t>
            </a:r>
            <a:r>
              <a:rPr lang="da-DK" sz="1400" kern="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 og holde sig til den</a:t>
            </a:r>
            <a:endParaRPr lang="da-DK" sz="1400" kern="100" dirty="0">
              <a:solidFill>
                <a:schemeClr val="bg1"/>
              </a:solidFill>
              <a:effectLst/>
              <a:latin typeface="Calibri" panose="020F0502020204030204" pitchFamily="34" charset="0"/>
              <a:ea typeface="DengXian" panose="02010600030101010101" pitchFamily="2" charset="-122"/>
              <a:cs typeface="Calibri" panose="020F0502020204030204" pitchFamily="34" charset="0"/>
            </a:endParaRPr>
          </a:p>
          <a:p>
            <a:pPr marL="342900" lvl="0" indent="-342900">
              <a:lnSpc>
                <a:spcPct val="100000"/>
              </a:lnSpc>
              <a:spcAft>
                <a:spcPts val="800"/>
              </a:spcAft>
              <a:buSzPts val="1000"/>
              <a:buFont typeface="Symbol" pitchFamily="2" charset="2"/>
              <a:buChar char=""/>
              <a:tabLst>
                <a:tab pos="457200" algn="l"/>
              </a:tabLst>
            </a:pPr>
            <a:r>
              <a:rPr lang="da-DK" sz="1400" kern="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Starter ofte for sent, fordi opgaven føles uoverskuelig</a:t>
            </a:r>
            <a:endParaRPr lang="da-DK" sz="1400" kern="100" dirty="0">
              <a:solidFill>
                <a:schemeClr val="bg1"/>
              </a:solidFill>
              <a:effectLst/>
              <a:latin typeface="Calibri" panose="020F0502020204030204" pitchFamily="34" charset="0"/>
              <a:ea typeface="DengXian" panose="02010600030101010101" pitchFamily="2" charset="-122"/>
              <a:cs typeface="Calibri" panose="020F0502020204030204" pitchFamily="34" charset="0"/>
            </a:endParaRPr>
          </a:p>
          <a:p>
            <a:pPr marL="342900" lvl="0" indent="-342900">
              <a:lnSpc>
                <a:spcPct val="100000"/>
              </a:lnSpc>
              <a:spcAft>
                <a:spcPts val="800"/>
              </a:spcAft>
              <a:buSzPts val="1000"/>
              <a:buFont typeface="Symbol" pitchFamily="2" charset="2"/>
              <a:buChar char=""/>
              <a:tabLst>
                <a:tab pos="457200" algn="l"/>
              </a:tabLst>
            </a:pPr>
            <a:r>
              <a:rPr lang="da-DK" sz="1400" kern="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Glemmer materialer eller informationer, der er nødvendige for opgaven</a:t>
            </a:r>
            <a:endParaRPr lang="da-DK" sz="1400" kern="100" dirty="0">
              <a:solidFill>
                <a:schemeClr val="bg1"/>
              </a:solidFill>
              <a:effectLst/>
              <a:latin typeface="Calibri" panose="020F0502020204030204" pitchFamily="34" charset="0"/>
              <a:ea typeface="DengXian" panose="02010600030101010101" pitchFamily="2" charset="-122"/>
              <a:cs typeface="Calibri" panose="020F0502020204030204" pitchFamily="34" charset="0"/>
            </a:endParaRPr>
          </a:p>
        </p:txBody>
      </p:sp>
      <p:pic>
        <p:nvPicPr>
          <p:cNvPr id="13" name="Billede 12" descr="Et billede, der indeholder skitse, Stregtegning, tegning, stregtegning&#10;&#10;Indhold genereret af kunstig intelligens kan være forkert.">
            <a:extLst>
              <a:ext uri="{FF2B5EF4-FFF2-40B4-BE49-F238E27FC236}">
                <a16:creationId xmlns:a16="http://schemas.microsoft.com/office/drawing/2014/main" id="{52B97638-6E8F-D2EC-98CF-C4F231DAF0BC}"/>
              </a:ext>
            </a:extLst>
          </p:cNvPr>
          <p:cNvPicPr>
            <a:picLocks noChangeAspect="1"/>
          </p:cNvPicPr>
          <p:nvPr/>
        </p:nvPicPr>
        <p:blipFill>
          <a:blip r:embed="rId2" cstate="screen">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6196416" y="2608681"/>
            <a:ext cx="5231991" cy="3487994"/>
          </a:xfrm>
          <a:prstGeom prst="rect">
            <a:avLst/>
          </a:prstGeom>
        </p:spPr>
      </p:pic>
      <p:sp>
        <p:nvSpPr>
          <p:cNvPr id="15" name="Ellipse 14">
            <a:extLst>
              <a:ext uri="{FF2B5EF4-FFF2-40B4-BE49-F238E27FC236}">
                <a16:creationId xmlns:a16="http://schemas.microsoft.com/office/drawing/2014/main" id="{82E492CA-6461-655C-2F79-2917624DF8EC}"/>
              </a:ext>
            </a:extLst>
          </p:cNvPr>
          <p:cNvSpPr/>
          <p:nvPr/>
        </p:nvSpPr>
        <p:spPr>
          <a:xfrm>
            <a:off x="163139" y="1092780"/>
            <a:ext cx="777271" cy="777271"/>
          </a:xfrm>
          <a:prstGeom prst="ellipse">
            <a:avLst/>
          </a:prstGeom>
          <a:solidFill>
            <a:srgbClr val="F5F1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3200" b="1" dirty="0">
                <a:solidFill>
                  <a:srgbClr val="70578B"/>
                </a:solidFill>
              </a:rPr>
              <a:t>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91D4FB-2B86-89B3-7BE3-A617CDE71E61}"/>
            </a:ext>
          </a:extLst>
        </p:cNvPr>
        <p:cNvGrpSpPr/>
        <p:nvPr/>
      </p:nvGrpSpPr>
      <p:grpSpPr>
        <a:xfrm>
          <a:off x="0" y="0"/>
          <a:ext cx="0" cy="0"/>
          <a:chOff x="0" y="0"/>
          <a:chExt cx="0" cy="0"/>
        </a:xfrm>
      </p:grpSpPr>
      <p:sp>
        <p:nvSpPr>
          <p:cNvPr id="12" name="Rektangel 11">
            <a:extLst>
              <a:ext uri="{FF2B5EF4-FFF2-40B4-BE49-F238E27FC236}">
                <a16:creationId xmlns:a16="http://schemas.microsoft.com/office/drawing/2014/main" id="{1DA05B1B-D7A9-61C1-4680-2AA796008FFD}"/>
              </a:ext>
            </a:extLst>
          </p:cNvPr>
          <p:cNvSpPr/>
          <p:nvPr/>
        </p:nvSpPr>
        <p:spPr>
          <a:xfrm>
            <a:off x="4276898" y="1770388"/>
            <a:ext cx="7363326" cy="4420136"/>
          </a:xfrm>
          <a:prstGeom prst="rect">
            <a:avLst/>
          </a:prstGeom>
          <a:solidFill>
            <a:schemeClr val="bg1"/>
          </a:solidFill>
          <a:ln>
            <a:noFill/>
          </a:ln>
          <a:effectLst>
            <a:outerShdw blurRad="63500" sx="102000" sy="102000" algn="ctr"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8" name="Rectangle 10">
            <a:extLst>
              <a:ext uri="{FF2B5EF4-FFF2-40B4-BE49-F238E27FC236}">
                <a16:creationId xmlns:a16="http://schemas.microsoft.com/office/drawing/2014/main" id="{41A09089-B2E5-78E7-6A5B-32CF4FB21B32}"/>
              </a:ext>
            </a:extLst>
          </p:cNvPr>
          <p:cNvSpPr/>
          <p:nvPr/>
        </p:nvSpPr>
        <p:spPr>
          <a:xfrm>
            <a:off x="551776" y="1468963"/>
            <a:ext cx="5270201" cy="2492084"/>
          </a:xfrm>
          <a:prstGeom prst="rect">
            <a:avLst/>
          </a:prstGeom>
          <a:solidFill>
            <a:srgbClr val="E5DBF2"/>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9" name="Rectangle 10">
            <a:extLst>
              <a:ext uri="{FF2B5EF4-FFF2-40B4-BE49-F238E27FC236}">
                <a16:creationId xmlns:a16="http://schemas.microsoft.com/office/drawing/2014/main" id="{5B289989-FF77-C10F-070A-A749850FAD5E}"/>
              </a:ext>
            </a:extLst>
          </p:cNvPr>
          <p:cNvSpPr/>
          <p:nvPr/>
        </p:nvSpPr>
        <p:spPr>
          <a:xfrm>
            <a:off x="551776" y="3961048"/>
            <a:ext cx="5270201" cy="2454931"/>
          </a:xfrm>
          <a:prstGeom prst="rect">
            <a:avLst/>
          </a:prstGeom>
          <a:solidFill>
            <a:srgbClr val="70578B"/>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00EE6E5-BF20-15EB-8A8C-49D0D556B046}"/>
              </a:ext>
            </a:extLst>
          </p:cNvPr>
          <p:cNvSpPr>
            <a:spLocks noGrp="1"/>
          </p:cNvSpPr>
          <p:nvPr>
            <p:ph type="title"/>
          </p:nvPr>
        </p:nvSpPr>
        <p:spPr>
          <a:xfrm>
            <a:off x="551776" y="311392"/>
            <a:ext cx="10744157" cy="955807"/>
          </a:xfrm>
        </p:spPr>
        <p:txBody>
          <a:bodyPr>
            <a:normAutofit fontScale="90000"/>
          </a:bodyPr>
          <a:lstStyle/>
          <a:p>
            <a:r>
              <a:rPr lang="da-DK" dirty="0">
                <a:latin typeface="Calibri" panose="020F0502020204030204" pitchFamily="34" charset="0"/>
                <a:cs typeface="Calibri" panose="020F0502020204030204" pitchFamily="34" charset="0"/>
              </a:rPr>
              <a:t>Hvilke eksekutive funktioner er påvirkede?</a:t>
            </a:r>
            <a:endParaRPr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B7E1063A-9D5E-967D-28EC-8F1377796097}"/>
              </a:ext>
            </a:extLst>
          </p:cNvPr>
          <p:cNvSpPr>
            <a:spLocks noGrp="1"/>
          </p:cNvSpPr>
          <p:nvPr>
            <p:ph idx="1"/>
          </p:nvPr>
        </p:nvSpPr>
        <p:spPr>
          <a:xfrm>
            <a:off x="870797" y="1770388"/>
            <a:ext cx="4632158" cy="1889234"/>
          </a:xfrm>
        </p:spPr>
        <p:txBody>
          <a:bodyPr>
            <a:noAutofit/>
          </a:bodyPr>
          <a:lstStyle/>
          <a:p>
            <a:pPr>
              <a:lnSpc>
                <a:spcPct val="115000"/>
              </a:lnSpc>
              <a:spcAft>
                <a:spcPts val="800"/>
              </a:spcAft>
              <a:buNone/>
            </a:pPr>
            <a:r>
              <a:rPr lang="da-DK" sz="2000" b="1"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Arbejdshukommelse </a:t>
            </a:r>
            <a:endParaRPr lang="da-DK" sz="2000" dirty="0">
              <a:solidFill>
                <a:srgbClr val="70578B"/>
              </a:solidFill>
              <a:latin typeface="Calibri" panose="020F0502020204030204" pitchFamily="34" charset="0"/>
              <a:ea typeface="Times New Roman" panose="02020603050405020304" pitchFamily="18" charset="0"/>
              <a:cs typeface="Calibri" panose="020F0502020204030204" pitchFamily="34" charset="0"/>
            </a:endParaRPr>
          </a:p>
          <a:p>
            <a:pPr>
              <a:lnSpc>
                <a:spcPct val="115000"/>
              </a:lnSpc>
              <a:spcAft>
                <a:spcPts val="800"/>
              </a:spcAft>
              <a:buNone/>
            </a:pPr>
            <a:r>
              <a:rPr lang="da-DK" sz="2000" b="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Arbejdshukommelsen gør det muligt at holde information aktiv i hovedet i kort tid, mens vi bruger den.</a:t>
            </a:r>
          </a:p>
        </p:txBody>
      </p:sp>
      <p:sp>
        <p:nvSpPr>
          <p:cNvPr id="11" name="Tekstfelt 10">
            <a:extLst>
              <a:ext uri="{FF2B5EF4-FFF2-40B4-BE49-F238E27FC236}">
                <a16:creationId xmlns:a16="http://schemas.microsoft.com/office/drawing/2014/main" id="{EACC08D9-BDDD-1983-C726-83B966E42579}"/>
              </a:ext>
            </a:extLst>
          </p:cNvPr>
          <p:cNvSpPr txBox="1"/>
          <p:nvPr/>
        </p:nvSpPr>
        <p:spPr>
          <a:xfrm>
            <a:off x="763593" y="4162812"/>
            <a:ext cx="4687160" cy="1400383"/>
          </a:xfrm>
          <a:prstGeom prst="rect">
            <a:avLst/>
          </a:prstGeom>
          <a:noFill/>
        </p:spPr>
        <p:txBody>
          <a:bodyPr wrap="square">
            <a:spAutoFit/>
          </a:bodyPr>
          <a:lstStyle/>
          <a:p>
            <a:pPr>
              <a:lnSpc>
                <a:spcPct val="115000"/>
              </a:lnSpc>
              <a:spcAft>
                <a:spcPts val="800"/>
              </a:spcAft>
              <a:buNone/>
            </a:pPr>
            <a:r>
              <a:rPr lang="da-DK" sz="2000" b="1" kern="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Typiske udfordringer:</a:t>
            </a:r>
            <a:endParaRPr lang="da-DK" sz="2000" kern="100" dirty="0">
              <a:solidFill>
                <a:schemeClr val="bg1"/>
              </a:solidFill>
              <a:effectLst/>
              <a:latin typeface="Calibri" panose="020F0502020204030204" pitchFamily="34" charset="0"/>
              <a:ea typeface="DengXian" panose="02010600030101010101" pitchFamily="2" charset="-122"/>
              <a:cs typeface="Calibri" panose="020F0502020204030204" pitchFamily="34" charset="0"/>
            </a:endParaRPr>
          </a:p>
          <a:p>
            <a:pPr marL="342900" lvl="0" indent="-342900">
              <a:lnSpc>
                <a:spcPct val="100000"/>
              </a:lnSpc>
              <a:spcAft>
                <a:spcPts val="800"/>
              </a:spcAft>
              <a:buSzPts val="1000"/>
              <a:buFont typeface="Symbol" pitchFamily="2" charset="2"/>
              <a:buChar char=""/>
              <a:tabLst>
                <a:tab pos="457200" algn="l"/>
              </a:tabLst>
            </a:pPr>
            <a:r>
              <a:rPr lang="da-DK" sz="1400" kern="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Glemmer instruktioner hurtigt</a:t>
            </a:r>
          </a:p>
          <a:p>
            <a:pPr marL="342900" lvl="0" indent="-342900">
              <a:lnSpc>
                <a:spcPct val="100000"/>
              </a:lnSpc>
              <a:spcAft>
                <a:spcPts val="800"/>
              </a:spcAft>
              <a:buSzPts val="1000"/>
              <a:buFont typeface="Symbol" pitchFamily="2" charset="2"/>
              <a:buChar char=""/>
              <a:tabLst>
                <a:tab pos="457200" algn="l"/>
              </a:tabLst>
            </a:pPr>
            <a:r>
              <a:rPr lang="da-DK" sz="1400" kern="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Har svært ved at huske detaljer</a:t>
            </a:r>
          </a:p>
          <a:p>
            <a:pPr marL="342900" lvl="0" indent="-342900">
              <a:lnSpc>
                <a:spcPct val="100000"/>
              </a:lnSpc>
              <a:spcAft>
                <a:spcPts val="800"/>
              </a:spcAft>
              <a:buSzPts val="1000"/>
              <a:buFont typeface="Symbol" pitchFamily="2" charset="2"/>
              <a:buChar char=""/>
              <a:tabLst>
                <a:tab pos="457200" algn="l"/>
              </a:tabLst>
            </a:pPr>
            <a:r>
              <a:rPr lang="da-DK" sz="1400" kern="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Mister overblikket over flere trin i en opgave</a:t>
            </a:r>
          </a:p>
        </p:txBody>
      </p:sp>
      <p:pic>
        <p:nvPicPr>
          <p:cNvPr id="6" name="Billede 5" descr="Et billede, der indeholder skitse, Stregtegning, tegning, clipart&#10;&#10;Indhold genereret af kunstig intelligens kan være forkert.">
            <a:extLst>
              <a:ext uri="{FF2B5EF4-FFF2-40B4-BE49-F238E27FC236}">
                <a16:creationId xmlns:a16="http://schemas.microsoft.com/office/drawing/2014/main" id="{097D66BB-18F6-F54B-CB52-C62EBA048C2D}"/>
              </a:ext>
            </a:extLst>
          </p:cNvPr>
          <p:cNvPicPr>
            <a:picLocks noChangeAspect="1"/>
          </p:cNvPicPr>
          <p:nvPr/>
        </p:nvPicPr>
        <p:blipFill>
          <a:blip r:embed="rId2" cstate="screen">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a:ext>
            </a:extLst>
          </a:blip>
          <a:srcRect/>
          <a:stretch/>
        </p:blipFill>
        <p:spPr>
          <a:xfrm>
            <a:off x="6370025" y="2248055"/>
            <a:ext cx="4653409" cy="2980328"/>
          </a:xfrm>
          <a:prstGeom prst="rect">
            <a:avLst/>
          </a:prstGeom>
        </p:spPr>
      </p:pic>
      <p:sp>
        <p:nvSpPr>
          <p:cNvPr id="13" name="Tekstfelt 12">
            <a:extLst>
              <a:ext uri="{FF2B5EF4-FFF2-40B4-BE49-F238E27FC236}">
                <a16:creationId xmlns:a16="http://schemas.microsoft.com/office/drawing/2014/main" id="{CB51858E-E323-EF5A-AA23-23C96F0968CB}"/>
              </a:ext>
            </a:extLst>
          </p:cNvPr>
          <p:cNvSpPr txBox="1"/>
          <p:nvPr/>
        </p:nvSpPr>
        <p:spPr>
          <a:xfrm>
            <a:off x="6309499" y="5170269"/>
            <a:ext cx="5252373" cy="738664"/>
          </a:xfrm>
          <a:prstGeom prst="rect">
            <a:avLst/>
          </a:prstGeom>
          <a:noFill/>
        </p:spPr>
        <p:txBody>
          <a:bodyPr wrap="square">
            <a:spAutoFit/>
          </a:bodyPr>
          <a:lstStyle/>
          <a:p>
            <a:r>
              <a:rPr lang="da-DK" sz="1400" b="1" i="1" kern="0" dirty="0">
                <a:effectLst/>
                <a:latin typeface="Calibri" panose="020F0502020204030204" pitchFamily="34" charset="0"/>
                <a:ea typeface="Times New Roman" panose="02020603050405020304" pitchFamily="18" charset="0"/>
                <a:cs typeface="Calibri" panose="020F0502020204030204" pitchFamily="34" charset="0"/>
              </a:rPr>
              <a:t>Eksempel:</a:t>
            </a:r>
            <a:br>
              <a:rPr lang="da-DK" sz="1400" i="1" kern="0" dirty="0">
                <a:effectLst/>
                <a:latin typeface="Calibri" panose="020F0502020204030204" pitchFamily="34" charset="0"/>
                <a:ea typeface="Times New Roman" panose="02020603050405020304" pitchFamily="18" charset="0"/>
                <a:cs typeface="Calibri" panose="020F0502020204030204" pitchFamily="34" charset="0"/>
              </a:rPr>
            </a:br>
            <a:r>
              <a:rPr lang="da-DK" sz="1400" i="1" kern="0" dirty="0">
                <a:effectLst/>
                <a:latin typeface="Calibri" panose="020F0502020204030204" pitchFamily="34" charset="0"/>
                <a:ea typeface="Times New Roman" panose="02020603050405020304" pitchFamily="18" charset="0"/>
                <a:cs typeface="Calibri" panose="020F0502020204030204" pitchFamily="34" charset="0"/>
              </a:rPr>
              <a:t>En person med ADHD får en </a:t>
            </a:r>
            <a:r>
              <a:rPr lang="da-DK" sz="1400" i="1" kern="0" dirty="0" err="1">
                <a:effectLst/>
                <a:latin typeface="Calibri" panose="020F0502020204030204" pitchFamily="34" charset="0"/>
                <a:ea typeface="Times New Roman" panose="02020603050405020304" pitchFamily="18" charset="0"/>
                <a:cs typeface="Calibri" panose="020F0502020204030204" pitchFamily="34" charset="0"/>
              </a:rPr>
              <a:t>tre-trins</a:t>
            </a:r>
            <a:r>
              <a:rPr lang="da-DK" sz="1400" i="1" kern="0" dirty="0">
                <a:effectLst/>
                <a:latin typeface="Calibri" panose="020F0502020204030204" pitchFamily="34" charset="0"/>
                <a:ea typeface="Times New Roman" panose="02020603050405020304" pitchFamily="18" charset="0"/>
                <a:cs typeface="Calibri" panose="020F0502020204030204" pitchFamily="34" charset="0"/>
              </a:rPr>
              <a:t> instruktion på arbejdet. De husker kun det første trin og må spørge igen for at få resten gentaget.</a:t>
            </a:r>
            <a:endParaRPr lang="da-DK" sz="1200" i="1" dirty="0"/>
          </a:p>
        </p:txBody>
      </p:sp>
      <p:sp>
        <p:nvSpPr>
          <p:cNvPr id="14" name="Ellipse 13">
            <a:extLst>
              <a:ext uri="{FF2B5EF4-FFF2-40B4-BE49-F238E27FC236}">
                <a16:creationId xmlns:a16="http://schemas.microsoft.com/office/drawing/2014/main" id="{52D99563-E92A-F323-25CF-46343929706D}"/>
              </a:ext>
            </a:extLst>
          </p:cNvPr>
          <p:cNvSpPr/>
          <p:nvPr/>
        </p:nvSpPr>
        <p:spPr>
          <a:xfrm>
            <a:off x="163139" y="1092780"/>
            <a:ext cx="777271" cy="777271"/>
          </a:xfrm>
          <a:prstGeom prst="ellipse">
            <a:avLst/>
          </a:prstGeom>
          <a:solidFill>
            <a:srgbClr val="F5F1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3200" b="1" dirty="0">
                <a:solidFill>
                  <a:srgbClr val="70578B"/>
                </a:solidFill>
              </a:rPr>
              <a:t>2</a:t>
            </a:r>
          </a:p>
        </p:txBody>
      </p:sp>
      <p:sp>
        <p:nvSpPr>
          <p:cNvPr id="4" name="Tekstfelt 17">
            <a:extLst>
              <a:ext uri="{FF2B5EF4-FFF2-40B4-BE49-F238E27FC236}">
                <a16:creationId xmlns:a16="http://schemas.microsoft.com/office/drawing/2014/main" id="{ACFD587B-C5D8-DC1F-36E7-8EA8A104ADE8}"/>
              </a:ext>
            </a:extLst>
          </p:cNvPr>
          <p:cNvSpPr txBox="1"/>
          <p:nvPr/>
        </p:nvSpPr>
        <p:spPr>
          <a:xfrm>
            <a:off x="646491" y="6418874"/>
            <a:ext cx="9160713" cy="325923"/>
          </a:xfrm>
          <a:prstGeom prst="rect">
            <a:avLst/>
          </a:prstGeom>
          <a:noFill/>
        </p:spPr>
        <p:txBody>
          <a:bodyPr wrap="square">
            <a:spAutoFit/>
          </a:bodyPr>
          <a:lstStyle/>
          <a:p>
            <a:endParaRPr lang="da-DK" dirty="0"/>
          </a:p>
          <a:p>
            <a:r>
              <a:rPr lang="en-US" sz="700" b="0" i="0" dirty="0">
                <a:solidFill>
                  <a:srgbClr val="1B1B1B"/>
                </a:solidFill>
                <a:effectLst/>
                <a:latin typeface="Roboto Mono Web"/>
              </a:rPr>
              <a:t>Kilde </a:t>
            </a:r>
            <a:r>
              <a:rPr lang="en-US" sz="700" dirty="0"/>
              <a:t>Rubia, K. (2018). Cognitive neuroscience of ADHD and its clinical translation. </a:t>
            </a:r>
            <a:r>
              <a:rPr lang="en-US" sz="700" i="1" dirty="0"/>
              <a:t>Frontiers in Human Neuroscience, 12</a:t>
            </a:r>
            <a:r>
              <a:rPr lang="en-US" sz="700" dirty="0"/>
              <a:t>, 100. </a:t>
            </a:r>
            <a:r>
              <a:rPr lang="en-US" sz="700" dirty="0">
                <a:hlinkClick r:id="rId3"/>
              </a:rPr>
              <a:t>https://doi.org/10.3389/fnhum.2018.00100</a:t>
            </a:r>
            <a:endParaRPr lang="da-DK" sz="700" dirty="0"/>
          </a:p>
        </p:txBody>
      </p:sp>
    </p:spTree>
    <p:extLst>
      <p:ext uri="{BB962C8B-B14F-4D97-AF65-F5344CB8AC3E}">
        <p14:creationId xmlns:p14="http://schemas.microsoft.com/office/powerpoint/2010/main" val="8653387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4CBDD7-8435-BFEB-7B25-1C559FDA8CAC}"/>
            </a:ext>
          </a:extLst>
        </p:cNvPr>
        <p:cNvGrpSpPr/>
        <p:nvPr/>
      </p:nvGrpSpPr>
      <p:grpSpPr>
        <a:xfrm>
          <a:off x="0" y="0"/>
          <a:ext cx="0" cy="0"/>
          <a:chOff x="0" y="0"/>
          <a:chExt cx="0" cy="0"/>
        </a:xfrm>
      </p:grpSpPr>
      <p:sp>
        <p:nvSpPr>
          <p:cNvPr id="12" name="Rektangel 11">
            <a:extLst>
              <a:ext uri="{FF2B5EF4-FFF2-40B4-BE49-F238E27FC236}">
                <a16:creationId xmlns:a16="http://schemas.microsoft.com/office/drawing/2014/main" id="{A94E115D-05FA-DD42-369B-F1F80DFB0901}"/>
              </a:ext>
            </a:extLst>
          </p:cNvPr>
          <p:cNvSpPr/>
          <p:nvPr/>
        </p:nvSpPr>
        <p:spPr>
          <a:xfrm>
            <a:off x="4276898" y="1770388"/>
            <a:ext cx="7363326" cy="4420136"/>
          </a:xfrm>
          <a:prstGeom prst="rect">
            <a:avLst/>
          </a:prstGeom>
          <a:solidFill>
            <a:schemeClr val="bg1"/>
          </a:solidFill>
          <a:ln>
            <a:noFill/>
          </a:ln>
          <a:effectLst>
            <a:outerShdw blurRad="63500" sx="102000" sy="102000" algn="ctr"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8" name="Rectangle 10">
            <a:extLst>
              <a:ext uri="{FF2B5EF4-FFF2-40B4-BE49-F238E27FC236}">
                <a16:creationId xmlns:a16="http://schemas.microsoft.com/office/drawing/2014/main" id="{DFF8735D-2C62-E36F-C468-F20B3FB07A4E}"/>
              </a:ext>
            </a:extLst>
          </p:cNvPr>
          <p:cNvSpPr/>
          <p:nvPr/>
        </p:nvSpPr>
        <p:spPr>
          <a:xfrm>
            <a:off x="551776" y="1468963"/>
            <a:ext cx="5270201" cy="2492084"/>
          </a:xfrm>
          <a:prstGeom prst="rect">
            <a:avLst/>
          </a:prstGeom>
          <a:solidFill>
            <a:srgbClr val="E5DBF2"/>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9" name="Rectangle 10">
            <a:extLst>
              <a:ext uri="{FF2B5EF4-FFF2-40B4-BE49-F238E27FC236}">
                <a16:creationId xmlns:a16="http://schemas.microsoft.com/office/drawing/2014/main" id="{D6E6707F-5542-0FB4-11C8-C6F82EDE3C32}"/>
              </a:ext>
            </a:extLst>
          </p:cNvPr>
          <p:cNvSpPr/>
          <p:nvPr/>
        </p:nvSpPr>
        <p:spPr>
          <a:xfrm>
            <a:off x="551776" y="3961048"/>
            <a:ext cx="5270201" cy="2454931"/>
          </a:xfrm>
          <a:prstGeom prst="rect">
            <a:avLst/>
          </a:prstGeom>
          <a:solidFill>
            <a:srgbClr val="70578B"/>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697A374-B72F-B11F-4701-0E685B76574F}"/>
              </a:ext>
            </a:extLst>
          </p:cNvPr>
          <p:cNvSpPr>
            <a:spLocks noGrp="1"/>
          </p:cNvSpPr>
          <p:nvPr>
            <p:ph type="title"/>
          </p:nvPr>
        </p:nvSpPr>
        <p:spPr>
          <a:xfrm>
            <a:off x="551776" y="311392"/>
            <a:ext cx="10744157" cy="955807"/>
          </a:xfrm>
        </p:spPr>
        <p:txBody>
          <a:bodyPr>
            <a:normAutofit fontScale="90000"/>
          </a:bodyPr>
          <a:lstStyle/>
          <a:p>
            <a:r>
              <a:rPr lang="da-DK" dirty="0">
                <a:latin typeface="Calibri" panose="020F0502020204030204" pitchFamily="34" charset="0"/>
                <a:cs typeface="Calibri" panose="020F0502020204030204" pitchFamily="34" charset="0"/>
              </a:rPr>
              <a:t>Hvilke eksekutive funktioner er påvirkede?</a:t>
            </a:r>
            <a:endParaRPr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6080C306-38F5-1F76-320D-1F372B0BDA01}"/>
              </a:ext>
            </a:extLst>
          </p:cNvPr>
          <p:cNvSpPr>
            <a:spLocks noGrp="1"/>
          </p:cNvSpPr>
          <p:nvPr>
            <p:ph idx="1"/>
          </p:nvPr>
        </p:nvSpPr>
        <p:spPr>
          <a:xfrm>
            <a:off x="870797" y="1770388"/>
            <a:ext cx="4632158" cy="1889234"/>
          </a:xfrm>
        </p:spPr>
        <p:txBody>
          <a:bodyPr>
            <a:noAutofit/>
          </a:bodyPr>
          <a:lstStyle/>
          <a:p>
            <a:pPr>
              <a:lnSpc>
                <a:spcPct val="115000"/>
              </a:lnSpc>
              <a:spcAft>
                <a:spcPts val="800"/>
              </a:spcAft>
              <a:buNone/>
            </a:pPr>
            <a:r>
              <a:rPr lang="da-DK" sz="2000" b="1"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Fokus og opmærksomhed</a:t>
            </a:r>
          </a:p>
          <a:p>
            <a:pPr>
              <a:lnSpc>
                <a:spcPct val="115000"/>
              </a:lnSpc>
              <a:spcAft>
                <a:spcPts val="800"/>
              </a:spcAft>
              <a:buNone/>
            </a:pPr>
            <a:r>
              <a:rPr lang="da-DK" sz="2000" b="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Dette handler om evnen til at koncentrere sig om relevante ting og filtrere distraktioner fra.</a:t>
            </a:r>
          </a:p>
        </p:txBody>
      </p:sp>
      <p:sp>
        <p:nvSpPr>
          <p:cNvPr id="11" name="Tekstfelt 10">
            <a:extLst>
              <a:ext uri="{FF2B5EF4-FFF2-40B4-BE49-F238E27FC236}">
                <a16:creationId xmlns:a16="http://schemas.microsoft.com/office/drawing/2014/main" id="{1779AEB9-0C11-CC59-BC9F-080AEC131772}"/>
              </a:ext>
            </a:extLst>
          </p:cNvPr>
          <p:cNvSpPr txBox="1"/>
          <p:nvPr/>
        </p:nvSpPr>
        <p:spPr>
          <a:xfrm>
            <a:off x="763593" y="4162812"/>
            <a:ext cx="4687160" cy="1615827"/>
          </a:xfrm>
          <a:prstGeom prst="rect">
            <a:avLst/>
          </a:prstGeom>
          <a:noFill/>
        </p:spPr>
        <p:txBody>
          <a:bodyPr wrap="square">
            <a:spAutoFit/>
          </a:bodyPr>
          <a:lstStyle/>
          <a:p>
            <a:pPr>
              <a:lnSpc>
                <a:spcPct val="115000"/>
              </a:lnSpc>
              <a:spcAft>
                <a:spcPts val="800"/>
              </a:spcAft>
              <a:buNone/>
            </a:pPr>
            <a:r>
              <a:rPr lang="da-DK" sz="2000" b="1" kern="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Typiske udfordringer:</a:t>
            </a:r>
            <a:endParaRPr lang="da-DK" sz="2000" kern="100" dirty="0">
              <a:solidFill>
                <a:schemeClr val="bg1"/>
              </a:solidFill>
              <a:effectLst/>
              <a:latin typeface="Calibri" panose="020F0502020204030204" pitchFamily="34" charset="0"/>
              <a:ea typeface="DengXian" panose="02010600030101010101" pitchFamily="2" charset="-122"/>
              <a:cs typeface="Calibri" panose="020F0502020204030204" pitchFamily="34" charset="0"/>
            </a:endParaRPr>
          </a:p>
          <a:p>
            <a:pPr marL="342900" lvl="0" indent="-342900">
              <a:lnSpc>
                <a:spcPct val="100000"/>
              </a:lnSpc>
              <a:spcAft>
                <a:spcPts val="800"/>
              </a:spcAft>
              <a:buSzPts val="1000"/>
              <a:buFont typeface="Symbol" pitchFamily="2" charset="2"/>
              <a:buChar char=""/>
              <a:tabLst>
                <a:tab pos="457200" algn="l"/>
              </a:tabLst>
            </a:pPr>
            <a:r>
              <a:rPr lang="da-DK" sz="1400" kern="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Bliver let distraheret af omgivelserne</a:t>
            </a:r>
          </a:p>
          <a:p>
            <a:pPr marL="342900" lvl="0" indent="-342900">
              <a:lnSpc>
                <a:spcPct val="100000"/>
              </a:lnSpc>
              <a:spcAft>
                <a:spcPts val="800"/>
              </a:spcAft>
              <a:buSzPts val="1000"/>
              <a:buFont typeface="Symbol" pitchFamily="2" charset="2"/>
              <a:buChar char=""/>
              <a:tabLst>
                <a:tab pos="457200" algn="l"/>
              </a:tabLst>
            </a:pPr>
            <a:r>
              <a:rPr lang="da-DK" sz="1400" kern="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Har svært ved at holde fokus på kedelige eller rutineprægede opgaver</a:t>
            </a:r>
          </a:p>
          <a:p>
            <a:pPr marL="342900" lvl="0" indent="-342900">
              <a:lnSpc>
                <a:spcPct val="100000"/>
              </a:lnSpc>
              <a:spcAft>
                <a:spcPts val="800"/>
              </a:spcAft>
              <a:buSzPts val="1000"/>
              <a:buFont typeface="Symbol" pitchFamily="2" charset="2"/>
              <a:buChar char=""/>
              <a:tabLst>
                <a:tab pos="457200" algn="l"/>
              </a:tabLst>
            </a:pPr>
            <a:r>
              <a:rPr lang="da-DK" sz="1400" kern="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Skifter fra én opgave til en anden uden at afslutte noget</a:t>
            </a:r>
          </a:p>
        </p:txBody>
      </p:sp>
      <p:sp>
        <p:nvSpPr>
          <p:cNvPr id="13" name="Tekstfelt 12">
            <a:extLst>
              <a:ext uri="{FF2B5EF4-FFF2-40B4-BE49-F238E27FC236}">
                <a16:creationId xmlns:a16="http://schemas.microsoft.com/office/drawing/2014/main" id="{A6C8D4F7-FA30-E404-7981-70A87C27BE0F}"/>
              </a:ext>
            </a:extLst>
          </p:cNvPr>
          <p:cNvSpPr txBox="1"/>
          <p:nvPr/>
        </p:nvSpPr>
        <p:spPr>
          <a:xfrm>
            <a:off x="6309499" y="5170269"/>
            <a:ext cx="5252373" cy="738664"/>
          </a:xfrm>
          <a:prstGeom prst="rect">
            <a:avLst/>
          </a:prstGeom>
          <a:noFill/>
        </p:spPr>
        <p:txBody>
          <a:bodyPr wrap="square">
            <a:spAutoFit/>
          </a:bodyPr>
          <a:lstStyle/>
          <a:p>
            <a:r>
              <a:rPr lang="da-DK" sz="1400" b="1" i="1" kern="0" dirty="0">
                <a:effectLst/>
                <a:latin typeface="Calibri" panose="020F0502020204030204" pitchFamily="34" charset="0"/>
                <a:ea typeface="Times New Roman" panose="02020603050405020304" pitchFamily="18" charset="0"/>
                <a:cs typeface="Calibri" panose="020F0502020204030204" pitchFamily="34" charset="0"/>
              </a:rPr>
              <a:t>Eksempel:</a:t>
            </a:r>
            <a:br>
              <a:rPr lang="da-DK" sz="1400" i="1" kern="0" dirty="0">
                <a:effectLst/>
                <a:latin typeface="Calibri" panose="020F0502020204030204" pitchFamily="34" charset="0"/>
                <a:ea typeface="Times New Roman" panose="02020603050405020304" pitchFamily="18" charset="0"/>
                <a:cs typeface="Calibri" panose="020F0502020204030204" pitchFamily="34" charset="0"/>
              </a:rPr>
            </a:br>
            <a:r>
              <a:rPr lang="da-DK" sz="1400" i="1" kern="0" dirty="0">
                <a:effectLst/>
                <a:latin typeface="Calibri" panose="020F0502020204030204" pitchFamily="34" charset="0"/>
                <a:ea typeface="Times New Roman" panose="02020603050405020304" pitchFamily="18" charset="0"/>
                <a:cs typeface="Calibri" panose="020F0502020204030204" pitchFamily="34" charset="0"/>
              </a:rPr>
              <a:t>En person med ADHD arbejder på en opgave, men begynder pludselig at tjekke sociale medier og mister tråden.</a:t>
            </a:r>
            <a:endParaRPr lang="da-DK" sz="1200" i="1" dirty="0"/>
          </a:p>
        </p:txBody>
      </p:sp>
      <p:sp>
        <p:nvSpPr>
          <p:cNvPr id="4" name="Ellipse 3">
            <a:extLst>
              <a:ext uri="{FF2B5EF4-FFF2-40B4-BE49-F238E27FC236}">
                <a16:creationId xmlns:a16="http://schemas.microsoft.com/office/drawing/2014/main" id="{B32AA112-5E56-FF87-3EE7-CD2368619875}"/>
              </a:ext>
            </a:extLst>
          </p:cNvPr>
          <p:cNvSpPr/>
          <p:nvPr/>
        </p:nvSpPr>
        <p:spPr>
          <a:xfrm>
            <a:off x="163139" y="1092780"/>
            <a:ext cx="777271" cy="777271"/>
          </a:xfrm>
          <a:prstGeom prst="ellipse">
            <a:avLst/>
          </a:prstGeom>
          <a:solidFill>
            <a:srgbClr val="F5F1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3200" b="1" dirty="0">
                <a:solidFill>
                  <a:srgbClr val="70578B"/>
                </a:solidFill>
              </a:rPr>
              <a:t>3</a:t>
            </a:r>
          </a:p>
        </p:txBody>
      </p:sp>
      <p:pic>
        <p:nvPicPr>
          <p:cNvPr id="7" name="Billede 6" descr="Et billede, der indeholder skitse, tegning, Stregtegning, kunst&#10;&#10;Indhold genereret af kunstig intelligens kan være forkert.">
            <a:extLst>
              <a:ext uri="{FF2B5EF4-FFF2-40B4-BE49-F238E27FC236}">
                <a16:creationId xmlns:a16="http://schemas.microsoft.com/office/drawing/2014/main" id="{BCFE88AF-5C4D-096F-D020-8F04772A5145}"/>
              </a:ext>
            </a:extLst>
          </p:cNvPr>
          <p:cNvPicPr>
            <a:picLocks noChangeAspect="1"/>
          </p:cNvPicPr>
          <p:nvPr/>
        </p:nvPicPr>
        <p:blipFill>
          <a:blip r:embed="rId2" cstate="screen">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6623658" y="1980523"/>
            <a:ext cx="4351223" cy="2896953"/>
          </a:xfrm>
          <a:prstGeom prst="rect">
            <a:avLst/>
          </a:prstGeom>
        </p:spPr>
      </p:pic>
      <p:sp>
        <p:nvSpPr>
          <p:cNvPr id="10" name="Tekstfelt 9">
            <a:extLst>
              <a:ext uri="{FF2B5EF4-FFF2-40B4-BE49-F238E27FC236}">
                <a16:creationId xmlns:a16="http://schemas.microsoft.com/office/drawing/2014/main" id="{C49128E3-8AE3-6094-540B-AE3CEFA73770}"/>
              </a:ext>
            </a:extLst>
          </p:cNvPr>
          <p:cNvSpPr txBox="1"/>
          <p:nvPr/>
        </p:nvSpPr>
        <p:spPr>
          <a:xfrm>
            <a:off x="6623658" y="2074854"/>
            <a:ext cx="888331" cy="707886"/>
          </a:xfrm>
          <a:prstGeom prst="rect">
            <a:avLst/>
          </a:prstGeom>
          <a:noFill/>
        </p:spPr>
        <p:txBody>
          <a:bodyPr wrap="square" rtlCol="0">
            <a:spAutoFit/>
          </a:bodyPr>
          <a:lstStyle/>
          <a:p>
            <a:pPr algn="l"/>
            <a:r>
              <a:rPr lang="da-DK" sz="4000" b="1" dirty="0">
                <a:solidFill>
                  <a:srgbClr val="70578B"/>
                </a:solidFill>
              </a:rPr>
              <a:t>?</a:t>
            </a:r>
            <a:endParaRPr lang="da-DK" sz="1200" b="1" dirty="0">
              <a:solidFill>
                <a:srgbClr val="70578B"/>
              </a:solidFill>
            </a:endParaRPr>
          </a:p>
        </p:txBody>
      </p:sp>
      <p:pic>
        <p:nvPicPr>
          <p:cNvPr id="1026" name="Picture 2" descr="20 Best Free Social Media Icons Sets in 2025">
            <a:extLst>
              <a:ext uri="{FF2B5EF4-FFF2-40B4-BE49-F238E27FC236}">
                <a16:creationId xmlns:a16="http://schemas.microsoft.com/office/drawing/2014/main" id="{B0DC6C2B-6F52-9532-4C4D-B6619B53FA64}"/>
              </a:ext>
            </a:extLst>
          </p:cNvPr>
          <p:cNvPicPr>
            <a:picLocks noChangeAspect="1" noChangeArrowheads="1"/>
          </p:cNvPicPr>
          <p:nvPr/>
        </p:nvPicPr>
        <p:blipFill rotWithShape="1">
          <a:blip r:embed="rId3" cstate="screen">
            <a:duotone>
              <a:schemeClr val="bg2">
                <a:shade val="45000"/>
                <a:satMod val="135000"/>
              </a:schemeClr>
              <a:prstClr val="white"/>
            </a:duotone>
            <a:extLst>
              <a:ext uri="{28A0092B-C50C-407E-A947-70E740481C1C}">
                <a14:useLocalDpi xmlns:a14="http://schemas.microsoft.com/office/drawing/2010/main"/>
              </a:ext>
            </a:extLst>
          </a:blip>
          <a:srcRect/>
          <a:stretch/>
        </p:blipFill>
        <p:spPr bwMode="auto">
          <a:xfrm>
            <a:off x="8528789" y="2428797"/>
            <a:ext cx="1304125" cy="765316"/>
          </a:xfrm>
          <a:prstGeom prst="rect">
            <a:avLst/>
          </a:prstGeom>
          <a:noFill/>
          <a:extLst>
            <a:ext uri="{909E8E84-426E-40DD-AFC4-6F175D3DCCD1}">
              <a14:hiddenFill xmlns:a14="http://schemas.microsoft.com/office/drawing/2010/main">
                <a:solidFill>
                  <a:srgbClr val="FFFFFF"/>
                </a:solidFill>
              </a14:hiddenFill>
            </a:ext>
          </a:extLst>
        </p:spPr>
      </p:pic>
      <p:sp>
        <p:nvSpPr>
          <p:cNvPr id="5" name="Tekstfelt 17">
            <a:extLst>
              <a:ext uri="{FF2B5EF4-FFF2-40B4-BE49-F238E27FC236}">
                <a16:creationId xmlns:a16="http://schemas.microsoft.com/office/drawing/2014/main" id="{E318E75C-0790-FF71-D366-24C70F014EAD}"/>
              </a:ext>
            </a:extLst>
          </p:cNvPr>
          <p:cNvSpPr txBox="1"/>
          <p:nvPr/>
        </p:nvSpPr>
        <p:spPr>
          <a:xfrm>
            <a:off x="763593" y="6491949"/>
            <a:ext cx="9160713" cy="325923"/>
          </a:xfrm>
          <a:prstGeom prst="rect">
            <a:avLst/>
          </a:prstGeom>
          <a:noFill/>
        </p:spPr>
        <p:txBody>
          <a:bodyPr wrap="square">
            <a:spAutoFit/>
          </a:bodyPr>
          <a:lstStyle/>
          <a:p>
            <a:endParaRPr lang="da-DK" dirty="0"/>
          </a:p>
          <a:p>
            <a:r>
              <a:rPr lang="en-US" sz="700" b="0" i="0" dirty="0">
                <a:solidFill>
                  <a:srgbClr val="1B1B1B"/>
                </a:solidFill>
                <a:effectLst/>
                <a:latin typeface="Roboto Mono Web"/>
              </a:rPr>
              <a:t>Kilde </a:t>
            </a:r>
            <a:r>
              <a:rPr lang="en-US" sz="700" dirty="0"/>
              <a:t>Rubia, K. (2018). Cognitive neuroscience of ADHD and its clinical translation. </a:t>
            </a:r>
            <a:r>
              <a:rPr lang="en-US" sz="700" i="1" dirty="0"/>
              <a:t>Frontiers in Human Neuroscience, 12</a:t>
            </a:r>
            <a:r>
              <a:rPr lang="en-US" sz="700" dirty="0"/>
              <a:t>, 100. </a:t>
            </a:r>
            <a:r>
              <a:rPr lang="en-US" sz="700" dirty="0">
                <a:hlinkClick r:id="rId4"/>
              </a:rPr>
              <a:t>https://doi.org/10.3389/fnhum.2018.00100</a:t>
            </a:r>
            <a:endParaRPr lang="da-DK" sz="700" dirty="0"/>
          </a:p>
        </p:txBody>
      </p:sp>
    </p:spTree>
    <p:extLst>
      <p:ext uri="{BB962C8B-B14F-4D97-AF65-F5344CB8AC3E}">
        <p14:creationId xmlns:p14="http://schemas.microsoft.com/office/powerpoint/2010/main" val="9740234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33CFA8-2397-F012-6A6B-0E4C4B909230}"/>
            </a:ext>
          </a:extLst>
        </p:cNvPr>
        <p:cNvGrpSpPr/>
        <p:nvPr/>
      </p:nvGrpSpPr>
      <p:grpSpPr>
        <a:xfrm>
          <a:off x="0" y="0"/>
          <a:ext cx="0" cy="0"/>
          <a:chOff x="0" y="0"/>
          <a:chExt cx="0" cy="0"/>
        </a:xfrm>
      </p:grpSpPr>
      <p:sp>
        <p:nvSpPr>
          <p:cNvPr id="12" name="Rektangel 11">
            <a:extLst>
              <a:ext uri="{FF2B5EF4-FFF2-40B4-BE49-F238E27FC236}">
                <a16:creationId xmlns:a16="http://schemas.microsoft.com/office/drawing/2014/main" id="{3BF5234E-B8A2-8BFB-A1BF-02EC9A3BC090}"/>
              </a:ext>
            </a:extLst>
          </p:cNvPr>
          <p:cNvSpPr/>
          <p:nvPr/>
        </p:nvSpPr>
        <p:spPr>
          <a:xfrm>
            <a:off x="4276898" y="1770388"/>
            <a:ext cx="7363326" cy="4420136"/>
          </a:xfrm>
          <a:prstGeom prst="rect">
            <a:avLst/>
          </a:prstGeom>
          <a:solidFill>
            <a:schemeClr val="bg1"/>
          </a:solidFill>
          <a:ln>
            <a:noFill/>
          </a:ln>
          <a:effectLst>
            <a:outerShdw blurRad="63500" sx="102000" sy="102000" algn="ctr"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8" name="Rectangle 10">
            <a:extLst>
              <a:ext uri="{FF2B5EF4-FFF2-40B4-BE49-F238E27FC236}">
                <a16:creationId xmlns:a16="http://schemas.microsoft.com/office/drawing/2014/main" id="{817ED020-882D-D85D-F00E-E8279D92C74B}"/>
              </a:ext>
            </a:extLst>
          </p:cNvPr>
          <p:cNvSpPr/>
          <p:nvPr/>
        </p:nvSpPr>
        <p:spPr>
          <a:xfrm>
            <a:off x="551776" y="1468963"/>
            <a:ext cx="5270201" cy="2492084"/>
          </a:xfrm>
          <a:prstGeom prst="rect">
            <a:avLst/>
          </a:prstGeom>
          <a:solidFill>
            <a:srgbClr val="E5DBF2"/>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9" name="Rectangle 10">
            <a:extLst>
              <a:ext uri="{FF2B5EF4-FFF2-40B4-BE49-F238E27FC236}">
                <a16:creationId xmlns:a16="http://schemas.microsoft.com/office/drawing/2014/main" id="{C78A0DB0-9A5C-ED62-AABD-D710E7E4E59D}"/>
              </a:ext>
            </a:extLst>
          </p:cNvPr>
          <p:cNvSpPr/>
          <p:nvPr/>
        </p:nvSpPr>
        <p:spPr>
          <a:xfrm>
            <a:off x="551776" y="3961048"/>
            <a:ext cx="5270201" cy="2454931"/>
          </a:xfrm>
          <a:prstGeom prst="rect">
            <a:avLst/>
          </a:prstGeom>
          <a:solidFill>
            <a:srgbClr val="70578B"/>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8FC7A82-F2C3-ADE7-80E8-C7A024BA1F61}"/>
              </a:ext>
            </a:extLst>
          </p:cNvPr>
          <p:cNvSpPr>
            <a:spLocks noGrp="1"/>
          </p:cNvSpPr>
          <p:nvPr>
            <p:ph type="title"/>
          </p:nvPr>
        </p:nvSpPr>
        <p:spPr>
          <a:xfrm>
            <a:off x="551776" y="311392"/>
            <a:ext cx="10744157" cy="955807"/>
          </a:xfrm>
        </p:spPr>
        <p:txBody>
          <a:bodyPr>
            <a:normAutofit fontScale="90000"/>
          </a:bodyPr>
          <a:lstStyle/>
          <a:p>
            <a:r>
              <a:rPr lang="da-DK" dirty="0">
                <a:latin typeface="Calibri" panose="020F0502020204030204" pitchFamily="34" charset="0"/>
                <a:cs typeface="Calibri" panose="020F0502020204030204" pitchFamily="34" charset="0"/>
              </a:rPr>
              <a:t>Hvilke eksekutive funktioner er påvirkede?</a:t>
            </a:r>
            <a:endParaRPr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36D298ED-B184-4126-9A46-73DBC8DB9904}"/>
              </a:ext>
            </a:extLst>
          </p:cNvPr>
          <p:cNvSpPr>
            <a:spLocks noGrp="1"/>
          </p:cNvSpPr>
          <p:nvPr>
            <p:ph idx="1"/>
          </p:nvPr>
        </p:nvSpPr>
        <p:spPr>
          <a:xfrm>
            <a:off x="870797" y="1770388"/>
            <a:ext cx="4632158" cy="1889234"/>
          </a:xfrm>
        </p:spPr>
        <p:txBody>
          <a:bodyPr>
            <a:noAutofit/>
          </a:bodyPr>
          <a:lstStyle/>
          <a:p>
            <a:pPr>
              <a:lnSpc>
                <a:spcPct val="115000"/>
              </a:lnSpc>
              <a:spcAft>
                <a:spcPts val="800"/>
              </a:spcAft>
              <a:buNone/>
            </a:pPr>
            <a:r>
              <a:rPr lang="da-DK" sz="2000" b="1"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Impulskontrol og selvregulering</a:t>
            </a:r>
            <a:br>
              <a:rPr lang="da-DK" sz="2000" b="1"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br>
            <a:r>
              <a:rPr lang="da-DK" sz="2000" b="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Dette handler om evnen til at tænke, før man handler, og styre følelser og reaktioner.</a:t>
            </a:r>
          </a:p>
          <a:p>
            <a:pPr>
              <a:lnSpc>
                <a:spcPct val="115000"/>
              </a:lnSpc>
              <a:spcAft>
                <a:spcPts val="800"/>
              </a:spcAft>
              <a:buNone/>
            </a:pPr>
            <a:endParaRPr lang="da-DK" sz="2000" b="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endParaRPr>
          </a:p>
        </p:txBody>
      </p:sp>
      <p:sp>
        <p:nvSpPr>
          <p:cNvPr id="11" name="Tekstfelt 10">
            <a:extLst>
              <a:ext uri="{FF2B5EF4-FFF2-40B4-BE49-F238E27FC236}">
                <a16:creationId xmlns:a16="http://schemas.microsoft.com/office/drawing/2014/main" id="{CEE44AE7-342B-5A23-6A10-35B907BF1EEA}"/>
              </a:ext>
            </a:extLst>
          </p:cNvPr>
          <p:cNvSpPr txBox="1"/>
          <p:nvPr/>
        </p:nvSpPr>
        <p:spPr>
          <a:xfrm>
            <a:off x="763593" y="4162812"/>
            <a:ext cx="4687160" cy="1400383"/>
          </a:xfrm>
          <a:prstGeom prst="rect">
            <a:avLst/>
          </a:prstGeom>
          <a:noFill/>
        </p:spPr>
        <p:txBody>
          <a:bodyPr wrap="square">
            <a:spAutoFit/>
          </a:bodyPr>
          <a:lstStyle/>
          <a:p>
            <a:pPr>
              <a:lnSpc>
                <a:spcPct val="115000"/>
              </a:lnSpc>
              <a:spcAft>
                <a:spcPts val="800"/>
              </a:spcAft>
              <a:buNone/>
            </a:pPr>
            <a:r>
              <a:rPr lang="da-DK" sz="2000" b="1" kern="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Typiske udfordringer:</a:t>
            </a:r>
            <a:endParaRPr lang="da-DK" sz="2000" kern="100" dirty="0">
              <a:solidFill>
                <a:schemeClr val="bg1"/>
              </a:solidFill>
              <a:effectLst/>
              <a:latin typeface="Calibri" panose="020F0502020204030204" pitchFamily="34" charset="0"/>
              <a:ea typeface="DengXian" panose="02010600030101010101" pitchFamily="2" charset="-122"/>
              <a:cs typeface="Calibri" panose="020F0502020204030204" pitchFamily="34" charset="0"/>
            </a:endParaRPr>
          </a:p>
          <a:p>
            <a:pPr marL="342900" lvl="0" indent="-342900">
              <a:lnSpc>
                <a:spcPct val="100000"/>
              </a:lnSpc>
              <a:spcAft>
                <a:spcPts val="800"/>
              </a:spcAft>
              <a:buSzPts val="1000"/>
              <a:buFont typeface="Symbol" pitchFamily="2" charset="2"/>
              <a:buChar char=""/>
              <a:tabLst>
                <a:tab pos="457200" algn="l"/>
              </a:tabLst>
            </a:pPr>
            <a:r>
              <a:rPr lang="da-DK" sz="1400" kern="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Afbryder ofte andre i samtaler</a:t>
            </a:r>
          </a:p>
          <a:p>
            <a:pPr marL="342900" lvl="0" indent="-342900">
              <a:lnSpc>
                <a:spcPct val="100000"/>
              </a:lnSpc>
              <a:spcAft>
                <a:spcPts val="800"/>
              </a:spcAft>
              <a:buSzPts val="1000"/>
              <a:buFont typeface="Symbol" pitchFamily="2" charset="2"/>
              <a:buChar char=""/>
              <a:tabLst>
                <a:tab pos="457200" algn="l"/>
              </a:tabLst>
            </a:pPr>
            <a:r>
              <a:rPr lang="da-DK" sz="1400" kern="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Siger ting uden at tænke over konsekvenserne</a:t>
            </a:r>
          </a:p>
          <a:p>
            <a:pPr marL="342900" lvl="0" indent="-342900">
              <a:lnSpc>
                <a:spcPct val="100000"/>
              </a:lnSpc>
              <a:spcAft>
                <a:spcPts val="800"/>
              </a:spcAft>
              <a:buSzPts val="1000"/>
              <a:buFont typeface="Symbol" pitchFamily="2" charset="2"/>
              <a:buChar char=""/>
              <a:tabLst>
                <a:tab pos="457200" algn="l"/>
              </a:tabLst>
            </a:pPr>
            <a:r>
              <a:rPr lang="da-DK" sz="1400" kern="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Har svært ved at modstå fristelser (fx impulsiv shopping)</a:t>
            </a:r>
          </a:p>
        </p:txBody>
      </p:sp>
      <p:sp>
        <p:nvSpPr>
          <p:cNvPr id="13" name="Tekstfelt 12">
            <a:extLst>
              <a:ext uri="{FF2B5EF4-FFF2-40B4-BE49-F238E27FC236}">
                <a16:creationId xmlns:a16="http://schemas.microsoft.com/office/drawing/2014/main" id="{DB5F4DE9-1FF1-3807-99A8-D90C109CB960}"/>
              </a:ext>
            </a:extLst>
          </p:cNvPr>
          <p:cNvSpPr txBox="1"/>
          <p:nvPr/>
        </p:nvSpPr>
        <p:spPr>
          <a:xfrm>
            <a:off x="6309499" y="5188513"/>
            <a:ext cx="5252373" cy="954107"/>
          </a:xfrm>
          <a:prstGeom prst="rect">
            <a:avLst/>
          </a:prstGeom>
          <a:noFill/>
        </p:spPr>
        <p:txBody>
          <a:bodyPr wrap="square">
            <a:spAutoFit/>
          </a:bodyPr>
          <a:lstStyle/>
          <a:p>
            <a:r>
              <a:rPr lang="da-DK" sz="1400" b="1" i="1" kern="0" dirty="0">
                <a:effectLst/>
                <a:latin typeface="Calibri" panose="020F0502020204030204" pitchFamily="34" charset="0"/>
                <a:ea typeface="Times New Roman" panose="02020603050405020304" pitchFamily="18" charset="0"/>
                <a:cs typeface="Calibri" panose="020F0502020204030204" pitchFamily="34" charset="0"/>
              </a:rPr>
              <a:t>Eksempel:</a:t>
            </a:r>
            <a:br>
              <a:rPr lang="da-DK" sz="1400" i="1" kern="0" dirty="0">
                <a:effectLst/>
                <a:latin typeface="Calibri" panose="020F0502020204030204" pitchFamily="34" charset="0"/>
                <a:ea typeface="Times New Roman" panose="02020603050405020304" pitchFamily="18" charset="0"/>
                <a:cs typeface="Calibri" panose="020F0502020204030204" pitchFamily="34" charset="0"/>
              </a:rPr>
            </a:br>
            <a:r>
              <a:rPr lang="da-DK" sz="1400" i="1" kern="0" dirty="0">
                <a:effectLst/>
                <a:latin typeface="Calibri" panose="020F0502020204030204" pitchFamily="34" charset="0"/>
                <a:ea typeface="Times New Roman" panose="02020603050405020304" pitchFamily="18" charset="0"/>
                <a:cs typeface="Calibri" panose="020F0502020204030204" pitchFamily="34" charset="0"/>
              </a:rPr>
              <a:t>En person med ADHD køber en dyr gadget på impuls, selvom de ikke har råd. Eller personen </a:t>
            </a:r>
            <a:r>
              <a:rPr lang="da-DK" sz="1400" i="1" kern="0" dirty="0" err="1">
                <a:effectLst/>
                <a:latin typeface="Calibri" panose="020F0502020204030204" pitchFamily="34" charset="0"/>
                <a:ea typeface="Times New Roman" panose="02020603050405020304" pitchFamily="18" charset="0"/>
                <a:cs typeface="Calibri" panose="020F0502020204030204" pitchFamily="34" charset="0"/>
              </a:rPr>
              <a:t>hyperfokuserer</a:t>
            </a:r>
            <a:r>
              <a:rPr lang="da-DK" sz="1400" i="1" kern="0" dirty="0">
                <a:effectLst/>
                <a:latin typeface="Calibri" panose="020F0502020204030204" pitchFamily="34" charset="0"/>
                <a:ea typeface="Times New Roman" panose="02020603050405020304" pitchFamily="18" charset="0"/>
                <a:cs typeface="Calibri" panose="020F0502020204030204" pitchFamily="34" charset="0"/>
              </a:rPr>
              <a:t> på en negativ oplevelse og har svært ved at slippe tilstanden.</a:t>
            </a:r>
            <a:endParaRPr lang="da-DK" sz="1200" i="1" dirty="0"/>
          </a:p>
        </p:txBody>
      </p:sp>
      <p:sp>
        <p:nvSpPr>
          <p:cNvPr id="4" name="Ellipse 3">
            <a:extLst>
              <a:ext uri="{FF2B5EF4-FFF2-40B4-BE49-F238E27FC236}">
                <a16:creationId xmlns:a16="http://schemas.microsoft.com/office/drawing/2014/main" id="{157F3BA9-AB00-7081-1028-EFB8C68FA1E5}"/>
              </a:ext>
            </a:extLst>
          </p:cNvPr>
          <p:cNvSpPr/>
          <p:nvPr/>
        </p:nvSpPr>
        <p:spPr>
          <a:xfrm>
            <a:off x="163139" y="1092780"/>
            <a:ext cx="777271" cy="777271"/>
          </a:xfrm>
          <a:prstGeom prst="ellipse">
            <a:avLst/>
          </a:prstGeom>
          <a:solidFill>
            <a:srgbClr val="F5F1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3200" b="1" dirty="0">
                <a:solidFill>
                  <a:srgbClr val="70578B"/>
                </a:solidFill>
              </a:rPr>
              <a:t>4</a:t>
            </a:r>
          </a:p>
        </p:txBody>
      </p:sp>
      <p:pic>
        <p:nvPicPr>
          <p:cNvPr id="15" name="Billede 14" descr="Et billede, der indeholder skitse, Stregtegning, tegning, illustration/afbildning&#10;&#10;Indhold genereret af kunstig intelligens kan være forkert.">
            <a:extLst>
              <a:ext uri="{FF2B5EF4-FFF2-40B4-BE49-F238E27FC236}">
                <a16:creationId xmlns:a16="http://schemas.microsoft.com/office/drawing/2014/main" id="{F2D5111F-A317-3402-B2BC-14CD63F25EC5}"/>
              </a:ext>
            </a:extLst>
          </p:cNvPr>
          <p:cNvPicPr>
            <a:picLocks noChangeAspect="1"/>
          </p:cNvPicPr>
          <p:nvPr/>
        </p:nvPicPr>
        <p:blipFill>
          <a:blip r:embed="rId2" cstate="screen">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a:ext>
            </a:extLst>
          </a:blip>
          <a:srcRect/>
          <a:stretch/>
        </p:blipFill>
        <p:spPr>
          <a:xfrm flipH="1">
            <a:off x="6294629" y="2144915"/>
            <a:ext cx="5247291" cy="3301321"/>
          </a:xfrm>
          <a:prstGeom prst="rect">
            <a:avLst/>
          </a:prstGeom>
        </p:spPr>
      </p:pic>
      <p:sp>
        <p:nvSpPr>
          <p:cNvPr id="5" name="Tekstfelt 17">
            <a:extLst>
              <a:ext uri="{FF2B5EF4-FFF2-40B4-BE49-F238E27FC236}">
                <a16:creationId xmlns:a16="http://schemas.microsoft.com/office/drawing/2014/main" id="{FFAA3397-514E-EF1E-67F7-A1E2C6858A6A}"/>
              </a:ext>
            </a:extLst>
          </p:cNvPr>
          <p:cNvSpPr txBox="1"/>
          <p:nvPr/>
        </p:nvSpPr>
        <p:spPr>
          <a:xfrm>
            <a:off x="763593" y="6415979"/>
            <a:ext cx="9160713" cy="325923"/>
          </a:xfrm>
          <a:prstGeom prst="rect">
            <a:avLst/>
          </a:prstGeom>
          <a:noFill/>
        </p:spPr>
        <p:txBody>
          <a:bodyPr wrap="square">
            <a:spAutoFit/>
          </a:bodyPr>
          <a:lstStyle/>
          <a:p>
            <a:endParaRPr lang="da-DK" dirty="0"/>
          </a:p>
          <a:p>
            <a:r>
              <a:rPr lang="en-US" sz="700" b="0" i="0" dirty="0">
                <a:solidFill>
                  <a:srgbClr val="1B1B1B"/>
                </a:solidFill>
                <a:effectLst/>
                <a:latin typeface="Roboto Mono Web"/>
              </a:rPr>
              <a:t>Kilde </a:t>
            </a:r>
            <a:r>
              <a:rPr lang="en-US" sz="700" dirty="0"/>
              <a:t>Rubia, K. (2018). Cognitive neuroscience of ADHD and its clinical translation. </a:t>
            </a:r>
            <a:r>
              <a:rPr lang="en-US" sz="700" i="1" dirty="0"/>
              <a:t>Frontiers in Human Neuroscience, 12</a:t>
            </a:r>
            <a:r>
              <a:rPr lang="en-US" sz="700" dirty="0"/>
              <a:t>, 100. </a:t>
            </a:r>
            <a:r>
              <a:rPr lang="en-US" sz="700" dirty="0">
                <a:hlinkClick r:id="rId3"/>
              </a:rPr>
              <a:t>https://doi.org/10.3389/fnhum.2018.00100</a:t>
            </a:r>
            <a:endParaRPr lang="da-DK" sz="700" dirty="0"/>
          </a:p>
        </p:txBody>
      </p:sp>
    </p:spTree>
    <p:extLst>
      <p:ext uri="{BB962C8B-B14F-4D97-AF65-F5344CB8AC3E}">
        <p14:creationId xmlns:p14="http://schemas.microsoft.com/office/powerpoint/2010/main" val="421337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BC0325-860F-4F93-AF9E-335E1B44F222}"/>
            </a:ext>
          </a:extLst>
        </p:cNvPr>
        <p:cNvGrpSpPr/>
        <p:nvPr/>
      </p:nvGrpSpPr>
      <p:grpSpPr>
        <a:xfrm>
          <a:off x="0" y="0"/>
          <a:ext cx="0" cy="0"/>
          <a:chOff x="0" y="0"/>
          <a:chExt cx="0" cy="0"/>
        </a:xfrm>
      </p:grpSpPr>
      <p:sp>
        <p:nvSpPr>
          <p:cNvPr id="12" name="Rektangel 11">
            <a:extLst>
              <a:ext uri="{FF2B5EF4-FFF2-40B4-BE49-F238E27FC236}">
                <a16:creationId xmlns:a16="http://schemas.microsoft.com/office/drawing/2014/main" id="{5AD36E6B-D969-EA07-CB1C-44C986C5627C}"/>
              </a:ext>
            </a:extLst>
          </p:cNvPr>
          <p:cNvSpPr/>
          <p:nvPr/>
        </p:nvSpPr>
        <p:spPr>
          <a:xfrm>
            <a:off x="4276898" y="1750980"/>
            <a:ext cx="7363326" cy="4420136"/>
          </a:xfrm>
          <a:prstGeom prst="rect">
            <a:avLst/>
          </a:prstGeom>
          <a:solidFill>
            <a:schemeClr val="bg1"/>
          </a:solidFill>
          <a:ln>
            <a:noFill/>
          </a:ln>
          <a:effectLst>
            <a:outerShdw blurRad="63500" sx="102000" sy="102000" algn="ctr"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8" name="Rectangle 10">
            <a:extLst>
              <a:ext uri="{FF2B5EF4-FFF2-40B4-BE49-F238E27FC236}">
                <a16:creationId xmlns:a16="http://schemas.microsoft.com/office/drawing/2014/main" id="{29400AEC-7257-3B5D-6775-1BC5C271EBAB}"/>
              </a:ext>
            </a:extLst>
          </p:cNvPr>
          <p:cNvSpPr/>
          <p:nvPr/>
        </p:nvSpPr>
        <p:spPr>
          <a:xfrm>
            <a:off x="551776" y="1468963"/>
            <a:ext cx="5270201" cy="2492084"/>
          </a:xfrm>
          <a:prstGeom prst="rect">
            <a:avLst/>
          </a:prstGeom>
          <a:solidFill>
            <a:srgbClr val="E5DBF2"/>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9" name="Rectangle 10">
            <a:extLst>
              <a:ext uri="{FF2B5EF4-FFF2-40B4-BE49-F238E27FC236}">
                <a16:creationId xmlns:a16="http://schemas.microsoft.com/office/drawing/2014/main" id="{8EB5095F-4DAD-377C-94AE-EF37E9083CF8}"/>
              </a:ext>
            </a:extLst>
          </p:cNvPr>
          <p:cNvSpPr/>
          <p:nvPr/>
        </p:nvSpPr>
        <p:spPr>
          <a:xfrm>
            <a:off x="551776" y="3961048"/>
            <a:ext cx="5270201" cy="2454931"/>
          </a:xfrm>
          <a:prstGeom prst="rect">
            <a:avLst/>
          </a:prstGeom>
          <a:solidFill>
            <a:srgbClr val="70578B"/>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51C93AD-39A7-94F3-D6FE-207AE3C85C2A}"/>
              </a:ext>
            </a:extLst>
          </p:cNvPr>
          <p:cNvSpPr>
            <a:spLocks noGrp="1"/>
          </p:cNvSpPr>
          <p:nvPr>
            <p:ph type="title"/>
          </p:nvPr>
        </p:nvSpPr>
        <p:spPr>
          <a:xfrm>
            <a:off x="551776" y="311392"/>
            <a:ext cx="10744157" cy="955807"/>
          </a:xfrm>
        </p:spPr>
        <p:txBody>
          <a:bodyPr>
            <a:normAutofit fontScale="90000"/>
          </a:bodyPr>
          <a:lstStyle/>
          <a:p>
            <a:r>
              <a:rPr lang="da-DK" dirty="0">
                <a:latin typeface="Calibri" panose="020F0502020204030204" pitchFamily="34" charset="0"/>
                <a:cs typeface="Calibri" panose="020F0502020204030204" pitchFamily="34" charset="0"/>
              </a:rPr>
              <a:t>Hvilke eksekutive funktioner er påvirkede?</a:t>
            </a:r>
            <a:endParaRPr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08CFC393-05AA-32D8-875F-EE444059914E}"/>
              </a:ext>
            </a:extLst>
          </p:cNvPr>
          <p:cNvSpPr>
            <a:spLocks noGrp="1"/>
          </p:cNvSpPr>
          <p:nvPr>
            <p:ph idx="1"/>
          </p:nvPr>
        </p:nvSpPr>
        <p:spPr>
          <a:xfrm>
            <a:off x="870797" y="1770388"/>
            <a:ext cx="4632158" cy="1889234"/>
          </a:xfrm>
        </p:spPr>
        <p:txBody>
          <a:bodyPr>
            <a:noAutofit/>
          </a:bodyPr>
          <a:lstStyle/>
          <a:p>
            <a:pPr>
              <a:lnSpc>
                <a:spcPct val="115000"/>
              </a:lnSpc>
              <a:spcAft>
                <a:spcPts val="800"/>
              </a:spcAft>
              <a:buNone/>
            </a:pPr>
            <a:r>
              <a:rPr lang="da-DK" sz="2000" b="1"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Fleksibilitet og problemløsning</a:t>
            </a:r>
          </a:p>
          <a:p>
            <a:pPr>
              <a:lnSpc>
                <a:spcPct val="115000"/>
              </a:lnSpc>
              <a:spcAft>
                <a:spcPts val="800"/>
              </a:spcAft>
              <a:buNone/>
            </a:pPr>
            <a:r>
              <a:rPr lang="da-DK" sz="2000" b="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Dette handler om evnen til at skifte strategi, hvis noget ikke fungerer, og tilpasse sig nye situationer.</a:t>
            </a:r>
          </a:p>
          <a:p>
            <a:pPr>
              <a:lnSpc>
                <a:spcPct val="115000"/>
              </a:lnSpc>
              <a:spcAft>
                <a:spcPts val="800"/>
              </a:spcAft>
              <a:buNone/>
            </a:pPr>
            <a:endParaRPr lang="da-DK" sz="2000" b="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endParaRPr>
          </a:p>
        </p:txBody>
      </p:sp>
      <p:sp>
        <p:nvSpPr>
          <p:cNvPr id="11" name="Tekstfelt 10">
            <a:extLst>
              <a:ext uri="{FF2B5EF4-FFF2-40B4-BE49-F238E27FC236}">
                <a16:creationId xmlns:a16="http://schemas.microsoft.com/office/drawing/2014/main" id="{DB52BD8A-64DF-BADE-C31B-933FAFD3C07F}"/>
              </a:ext>
            </a:extLst>
          </p:cNvPr>
          <p:cNvSpPr txBox="1"/>
          <p:nvPr/>
        </p:nvSpPr>
        <p:spPr>
          <a:xfrm>
            <a:off x="763593" y="4162812"/>
            <a:ext cx="4687160" cy="1400383"/>
          </a:xfrm>
          <a:prstGeom prst="rect">
            <a:avLst/>
          </a:prstGeom>
          <a:noFill/>
        </p:spPr>
        <p:txBody>
          <a:bodyPr wrap="square">
            <a:spAutoFit/>
          </a:bodyPr>
          <a:lstStyle/>
          <a:p>
            <a:pPr>
              <a:lnSpc>
                <a:spcPct val="115000"/>
              </a:lnSpc>
              <a:spcAft>
                <a:spcPts val="800"/>
              </a:spcAft>
              <a:buNone/>
            </a:pPr>
            <a:r>
              <a:rPr lang="da-DK" sz="2000" b="1" kern="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Typiske udfordringer:</a:t>
            </a:r>
            <a:endParaRPr lang="da-DK" sz="2000" kern="100" dirty="0">
              <a:solidFill>
                <a:schemeClr val="bg1"/>
              </a:solidFill>
              <a:effectLst/>
              <a:latin typeface="Calibri" panose="020F0502020204030204" pitchFamily="34" charset="0"/>
              <a:ea typeface="DengXian" panose="02010600030101010101" pitchFamily="2" charset="-122"/>
              <a:cs typeface="Calibri" panose="020F0502020204030204" pitchFamily="34" charset="0"/>
            </a:endParaRPr>
          </a:p>
          <a:p>
            <a:pPr marL="342900" lvl="0" indent="-342900">
              <a:lnSpc>
                <a:spcPct val="100000"/>
              </a:lnSpc>
              <a:spcAft>
                <a:spcPts val="800"/>
              </a:spcAft>
              <a:buSzPts val="1000"/>
              <a:buFont typeface="Symbol" pitchFamily="2" charset="2"/>
              <a:buChar char=""/>
              <a:tabLst>
                <a:tab pos="457200" algn="l"/>
              </a:tabLst>
            </a:pPr>
            <a:r>
              <a:rPr lang="da-DK" sz="1400" kern="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Har svært ved at skifte fra én opgave til en anden</a:t>
            </a:r>
          </a:p>
          <a:p>
            <a:pPr marL="342900" lvl="0" indent="-342900">
              <a:lnSpc>
                <a:spcPct val="100000"/>
              </a:lnSpc>
              <a:spcAft>
                <a:spcPts val="800"/>
              </a:spcAft>
              <a:buSzPts val="1000"/>
              <a:buFont typeface="Symbol" pitchFamily="2" charset="2"/>
              <a:buChar char=""/>
              <a:tabLst>
                <a:tab pos="457200" algn="l"/>
              </a:tabLst>
            </a:pPr>
            <a:r>
              <a:rPr lang="da-DK" sz="1400" kern="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Føler sig overvældet, hvis tingene ikke går som planlagt</a:t>
            </a:r>
          </a:p>
          <a:p>
            <a:pPr marL="342900" lvl="0" indent="-342900">
              <a:lnSpc>
                <a:spcPct val="100000"/>
              </a:lnSpc>
              <a:spcAft>
                <a:spcPts val="800"/>
              </a:spcAft>
              <a:buSzPts val="1000"/>
              <a:buFont typeface="Symbol" pitchFamily="2" charset="2"/>
              <a:buChar char=""/>
              <a:tabLst>
                <a:tab pos="457200" algn="l"/>
              </a:tabLst>
            </a:pPr>
            <a:r>
              <a:rPr lang="da-DK" sz="1400" kern="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Har svært ved at finde alternative løsninger</a:t>
            </a:r>
          </a:p>
        </p:txBody>
      </p:sp>
      <p:sp>
        <p:nvSpPr>
          <p:cNvPr id="13" name="Tekstfelt 12">
            <a:extLst>
              <a:ext uri="{FF2B5EF4-FFF2-40B4-BE49-F238E27FC236}">
                <a16:creationId xmlns:a16="http://schemas.microsoft.com/office/drawing/2014/main" id="{56EA7A42-1351-69FD-DD59-ABD432D9B3DF}"/>
              </a:ext>
            </a:extLst>
          </p:cNvPr>
          <p:cNvSpPr txBox="1"/>
          <p:nvPr/>
        </p:nvSpPr>
        <p:spPr>
          <a:xfrm>
            <a:off x="6309499" y="5170269"/>
            <a:ext cx="5252373" cy="738664"/>
          </a:xfrm>
          <a:prstGeom prst="rect">
            <a:avLst/>
          </a:prstGeom>
          <a:noFill/>
        </p:spPr>
        <p:txBody>
          <a:bodyPr wrap="square">
            <a:spAutoFit/>
          </a:bodyPr>
          <a:lstStyle/>
          <a:p>
            <a:r>
              <a:rPr lang="da-DK" sz="1400" b="1" i="1" kern="0" dirty="0">
                <a:effectLst/>
                <a:latin typeface="Calibri" panose="020F0502020204030204" pitchFamily="34" charset="0"/>
                <a:ea typeface="Times New Roman" panose="02020603050405020304" pitchFamily="18" charset="0"/>
                <a:cs typeface="Calibri" panose="020F0502020204030204" pitchFamily="34" charset="0"/>
              </a:rPr>
              <a:t>Eksempel:</a:t>
            </a:r>
            <a:br>
              <a:rPr lang="da-DK" sz="1400" i="1" kern="0" dirty="0">
                <a:effectLst/>
                <a:latin typeface="Calibri" panose="020F0502020204030204" pitchFamily="34" charset="0"/>
                <a:ea typeface="Times New Roman" panose="02020603050405020304" pitchFamily="18" charset="0"/>
                <a:cs typeface="Calibri" panose="020F0502020204030204" pitchFamily="34" charset="0"/>
              </a:rPr>
            </a:br>
            <a:r>
              <a:rPr lang="da-DK" sz="1400" i="1" kern="0" dirty="0">
                <a:effectLst/>
                <a:latin typeface="Calibri" panose="020F0502020204030204" pitchFamily="34" charset="0"/>
                <a:ea typeface="Times New Roman" panose="02020603050405020304" pitchFamily="18" charset="0"/>
                <a:cs typeface="Calibri" panose="020F0502020204030204" pitchFamily="34" charset="0"/>
              </a:rPr>
              <a:t>En person med ADHD bliver frustreret, hvis en opgave ændres i sidste øjeblik, og har svært ved at omstille sig.</a:t>
            </a:r>
            <a:endParaRPr lang="da-DK" sz="1200" i="1" dirty="0"/>
          </a:p>
        </p:txBody>
      </p:sp>
      <p:sp>
        <p:nvSpPr>
          <p:cNvPr id="4" name="Ellipse 3">
            <a:extLst>
              <a:ext uri="{FF2B5EF4-FFF2-40B4-BE49-F238E27FC236}">
                <a16:creationId xmlns:a16="http://schemas.microsoft.com/office/drawing/2014/main" id="{E01D5DB5-EE27-554A-2A02-336ADF58778E}"/>
              </a:ext>
            </a:extLst>
          </p:cNvPr>
          <p:cNvSpPr/>
          <p:nvPr/>
        </p:nvSpPr>
        <p:spPr>
          <a:xfrm>
            <a:off x="163139" y="1092780"/>
            <a:ext cx="777271" cy="777271"/>
          </a:xfrm>
          <a:prstGeom prst="ellipse">
            <a:avLst/>
          </a:prstGeom>
          <a:solidFill>
            <a:srgbClr val="F5F1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3200" b="1" dirty="0">
                <a:solidFill>
                  <a:srgbClr val="70578B"/>
                </a:solidFill>
              </a:rPr>
              <a:t>5</a:t>
            </a:r>
          </a:p>
        </p:txBody>
      </p:sp>
      <p:pic>
        <p:nvPicPr>
          <p:cNvPr id="6" name="Billede 5" descr="Et billede, der indeholder skitse, tegning, Stregtegning, illustration/afbildning&#10;&#10;Indhold genereret af kunstig intelligens kan være forkert.">
            <a:extLst>
              <a:ext uri="{FF2B5EF4-FFF2-40B4-BE49-F238E27FC236}">
                <a16:creationId xmlns:a16="http://schemas.microsoft.com/office/drawing/2014/main" id="{297AE77B-DA9E-7FE0-6E1C-0F813218FE0F}"/>
              </a:ext>
            </a:extLst>
          </p:cNvPr>
          <p:cNvPicPr>
            <a:picLocks noChangeAspect="1"/>
          </p:cNvPicPr>
          <p:nvPr/>
        </p:nvPicPr>
        <p:blipFill>
          <a:blip r:embed="rId2" cstate="screen">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a:ext>
            </a:extLst>
          </a:blip>
          <a:srcRect/>
          <a:stretch/>
        </p:blipFill>
        <p:spPr>
          <a:xfrm>
            <a:off x="6210614" y="2460483"/>
            <a:ext cx="5351258" cy="3001128"/>
          </a:xfrm>
          <a:prstGeom prst="rect">
            <a:avLst/>
          </a:prstGeom>
        </p:spPr>
      </p:pic>
    </p:spTree>
    <p:extLst>
      <p:ext uri="{BB962C8B-B14F-4D97-AF65-F5344CB8AC3E}">
        <p14:creationId xmlns:p14="http://schemas.microsoft.com/office/powerpoint/2010/main" val="37918150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EE0B5F-245C-B277-60F6-966EFE954284}"/>
            </a:ext>
          </a:extLst>
        </p:cNvPr>
        <p:cNvGrpSpPr/>
        <p:nvPr/>
      </p:nvGrpSpPr>
      <p:grpSpPr>
        <a:xfrm>
          <a:off x="0" y="0"/>
          <a:ext cx="0" cy="0"/>
          <a:chOff x="0" y="0"/>
          <a:chExt cx="0" cy="0"/>
        </a:xfrm>
      </p:grpSpPr>
      <p:graphicFrame>
        <p:nvGraphicFramePr>
          <p:cNvPr id="2" name="Pladsholder til indhold 1">
            <a:extLst>
              <a:ext uri="{FF2B5EF4-FFF2-40B4-BE49-F238E27FC236}">
                <a16:creationId xmlns:a16="http://schemas.microsoft.com/office/drawing/2014/main" id="{35C53A1A-0583-5558-87D2-D749BC0A9C5C}"/>
              </a:ext>
            </a:extLst>
          </p:cNvPr>
          <p:cNvGraphicFramePr>
            <a:graphicFrameLocks noGrp="1"/>
          </p:cNvGraphicFramePr>
          <p:nvPr>
            <p:ph idx="1"/>
            <p:extLst>
              <p:ext uri="{D42A27DB-BD31-4B8C-83A1-F6EECF244321}">
                <p14:modId xmlns:p14="http://schemas.microsoft.com/office/powerpoint/2010/main" val="962000827"/>
              </p:ext>
            </p:extLst>
          </p:nvPr>
        </p:nvGraphicFramePr>
        <p:xfrm>
          <a:off x="604156" y="1322615"/>
          <a:ext cx="10696890" cy="4660546"/>
        </p:xfrm>
        <a:graphic>
          <a:graphicData uri="http://schemas.openxmlformats.org/drawingml/2006/table">
            <a:tbl>
              <a:tblPr firstRow="1" firstCol="1" bandRow="1">
                <a:tableStyleId>{5C22544A-7EE6-4342-B048-85BDC9FD1C3A}</a:tableStyleId>
              </a:tblPr>
              <a:tblGrid>
                <a:gridCol w="3170675">
                  <a:extLst>
                    <a:ext uri="{9D8B030D-6E8A-4147-A177-3AD203B41FA5}">
                      <a16:colId xmlns:a16="http://schemas.microsoft.com/office/drawing/2014/main" val="1110682020"/>
                    </a:ext>
                  </a:extLst>
                </a:gridCol>
                <a:gridCol w="3305907">
                  <a:extLst>
                    <a:ext uri="{9D8B030D-6E8A-4147-A177-3AD203B41FA5}">
                      <a16:colId xmlns:a16="http://schemas.microsoft.com/office/drawing/2014/main" val="1734586720"/>
                    </a:ext>
                  </a:extLst>
                </a:gridCol>
                <a:gridCol w="4220308">
                  <a:extLst>
                    <a:ext uri="{9D8B030D-6E8A-4147-A177-3AD203B41FA5}">
                      <a16:colId xmlns:a16="http://schemas.microsoft.com/office/drawing/2014/main" val="4100486733"/>
                    </a:ext>
                  </a:extLst>
                </a:gridCol>
              </a:tblGrid>
              <a:tr h="643812">
                <a:tc>
                  <a:txBody>
                    <a:bodyPr/>
                    <a:lstStyle/>
                    <a:p>
                      <a:pPr algn="ctr">
                        <a:lnSpc>
                          <a:spcPct val="115000"/>
                        </a:lnSpc>
                        <a:spcAft>
                          <a:spcPts val="800"/>
                        </a:spcAft>
                        <a:buNone/>
                      </a:pPr>
                      <a:r>
                        <a:rPr lang="da-DK" sz="2000" kern="0" dirty="0">
                          <a:effectLst/>
                          <a:latin typeface="Calibri" panose="020F0502020204030204" pitchFamily="34" charset="0"/>
                          <a:cs typeface="Calibri" panose="020F0502020204030204" pitchFamily="34" charset="0"/>
                        </a:rPr>
                        <a:t>Eksekutiv funktion</a:t>
                      </a:r>
                      <a:endParaRPr lang="da-DK" sz="2000" kern="100" dirty="0">
                        <a:effectLst/>
                        <a:latin typeface="Calibri" panose="020F0502020204030204" pitchFamily="34" charset="0"/>
                        <a:ea typeface="DengXian" panose="02010600030101010101" pitchFamily="2" charset="-122"/>
                        <a:cs typeface="Calibri" panose="020F0502020204030204" pitchFamily="34" charset="0"/>
                      </a:endParaRPr>
                    </a:p>
                  </a:txBody>
                  <a:tcPr marL="7804" marR="7804" marT="7804" marB="7804" anchor="ctr">
                    <a:solidFill>
                      <a:srgbClr val="70578B"/>
                    </a:solidFill>
                  </a:tcPr>
                </a:tc>
                <a:tc>
                  <a:txBody>
                    <a:bodyPr/>
                    <a:lstStyle/>
                    <a:p>
                      <a:pPr algn="ctr">
                        <a:lnSpc>
                          <a:spcPct val="115000"/>
                        </a:lnSpc>
                        <a:spcAft>
                          <a:spcPts val="800"/>
                        </a:spcAft>
                        <a:buNone/>
                      </a:pPr>
                      <a:r>
                        <a:rPr lang="da-DK" sz="2000" kern="0" dirty="0">
                          <a:effectLst/>
                          <a:latin typeface="Calibri" panose="020F0502020204030204" pitchFamily="34" charset="0"/>
                          <a:cs typeface="Calibri" panose="020F0502020204030204" pitchFamily="34" charset="0"/>
                        </a:rPr>
                        <a:t>Typisk ADHD-udfordring</a:t>
                      </a:r>
                      <a:endParaRPr lang="da-DK" sz="2000" kern="100" dirty="0">
                        <a:effectLst/>
                        <a:latin typeface="Calibri" panose="020F0502020204030204" pitchFamily="34" charset="0"/>
                        <a:ea typeface="DengXian" panose="02010600030101010101" pitchFamily="2" charset="-122"/>
                        <a:cs typeface="Calibri" panose="020F0502020204030204" pitchFamily="34" charset="0"/>
                      </a:endParaRPr>
                    </a:p>
                  </a:txBody>
                  <a:tcPr marL="7804" marR="7804" marT="7804" marB="7804" anchor="ctr">
                    <a:solidFill>
                      <a:srgbClr val="70578B"/>
                    </a:solidFill>
                  </a:tcPr>
                </a:tc>
                <a:tc>
                  <a:txBody>
                    <a:bodyPr/>
                    <a:lstStyle/>
                    <a:p>
                      <a:pPr algn="ctr">
                        <a:lnSpc>
                          <a:spcPct val="115000"/>
                        </a:lnSpc>
                        <a:spcAft>
                          <a:spcPts val="800"/>
                        </a:spcAft>
                        <a:buNone/>
                      </a:pPr>
                      <a:r>
                        <a:rPr lang="da-DK" sz="2000" kern="0" dirty="0">
                          <a:effectLst/>
                          <a:latin typeface="Calibri" panose="020F0502020204030204" pitchFamily="34" charset="0"/>
                          <a:cs typeface="Calibri" panose="020F0502020204030204" pitchFamily="34" charset="0"/>
                        </a:rPr>
                        <a:t>Eksempel i hverdagen</a:t>
                      </a:r>
                      <a:endParaRPr lang="da-DK" sz="2000" kern="100" dirty="0">
                        <a:effectLst/>
                        <a:latin typeface="Calibri" panose="020F0502020204030204" pitchFamily="34" charset="0"/>
                        <a:ea typeface="DengXian" panose="02010600030101010101" pitchFamily="2" charset="-122"/>
                        <a:cs typeface="Calibri" panose="020F0502020204030204" pitchFamily="34" charset="0"/>
                      </a:endParaRPr>
                    </a:p>
                  </a:txBody>
                  <a:tcPr marL="7804" marR="7804" marT="7804" marB="7804" anchor="ctr">
                    <a:solidFill>
                      <a:srgbClr val="70578B"/>
                    </a:solidFill>
                  </a:tcPr>
                </a:tc>
                <a:extLst>
                  <a:ext uri="{0D108BD9-81ED-4DB2-BD59-A6C34878D82A}">
                    <a16:rowId xmlns:a16="http://schemas.microsoft.com/office/drawing/2014/main" val="3599196676"/>
                  </a:ext>
                </a:extLst>
              </a:tr>
              <a:tr h="643812">
                <a:tc>
                  <a:txBody>
                    <a:bodyPr/>
                    <a:lstStyle/>
                    <a:p>
                      <a:pPr algn="ctr">
                        <a:lnSpc>
                          <a:spcPct val="115000"/>
                        </a:lnSpc>
                        <a:spcAft>
                          <a:spcPts val="800"/>
                        </a:spcAft>
                        <a:buNone/>
                      </a:pPr>
                      <a:r>
                        <a:rPr lang="da-DK" sz="2000" kern="0" dirty="0">
                          <a:effectLst/>
                          <a:latin typeface="Calibri" panose="020F0502020204030204" pitchFamily="34" charset="0"/>
                          <a:cs typeface="Calibri" panose="020F0502020204030204" pitchFamily="34" charset="0"/>
                        </a:rPr>
                        <a:t>Planlægning</a:t>
                      </a:r>
                      <a:endParaRPr lang="da-DK" sz="2000" kern="100" dirty="0">
                        <a:effectLst/>
                        <a:latin typeface="Calibri" panose="020F0502020204030204" pitchFamily="34" charset="0"/>
                        <a:ea typeface="DengXian" panose="02010600030101010101" pitchFamily="2" charset="-122"/>
                        <a:cs typeface="Calibri" panose="020F0502020204030204" pitchFamily="34" charset="0"/>
                      </a:endParaRPr>
                    </a:p>
                  </a:txBody>
                  <a:tcPr marL="7804" marR="7804" marT="7804" marB="7804" anchor="ctr">
                    <a:solidFill>
                      <a:srgbClr val="70578B"/>
                    </a:solidFill>
                  </a:tcPr>
                </a:tc>
                <a:tc>
                  <a:txBody>
                    <a:bodyPr/>
                    <a:lstStyle/>
                    <a:p>
                      <a:pPr algn="ctr">
                        <a:lnSpc>
                          <a:spcPct val="115000"/>
                        </a:lnSpc>
                        <a:spcAft>
                          <a:spcPts val="800"/>
                        </a:spcAft>
                        <a:buNone/>
                      </a:pPr>
                      <a:r>
                        <a:rPr lang="da-DK" sz="2000" kern="0" dirty="0">
                          <a:effectLst/>
                          <a:latin typeface="Calibri" panose="020F0502020204030204" pitchFamily="34" charset="0"/>
                          <a:cs typeface="Calibri" panose="020F0502020204030204" pitchFamily="34" charset="0"/>
                        </a:rPr>
                        <a:t>Svært ved at prioritere</a:t>
                      </a:r>
                      <a:endParaRPr lang="da-DK" sz="2000" kern="100" dirty="0">
                        <a:effectLst/>
                        <a:latin typeface="Calibri" panose="020F0502020204030204" pitchFamily="34" charset="0"/>
                        <a:ea typeface="DengXian" panose="02010600030101010101" pitchFamily="2" charset="-122"/>
                        <a:cs typeface="Calibri" panose="020F0502020204030204" pitchFamily="34" charset="0"/>
                      </a:endParaRPr>
                    </a:p>
                  </a:txBody>
                  <a:tcPr marL="7804" marR="7804" marT="7804" marB="7804" anchor="ctr">
                    <a:solidFill>
                      <a:srgbClr val="F5F1FA"/>
                    </a:solidFill>
                  </a:tcPr>
                </a:tc>
                <a:tc>
                  <a:txBody>
                    <a:bodyPr/>
                    <a:lstStyle/>
                    <a:p>
                      <a:pPr algn="ctr">
                        <a:lnSpc>
                          <a:spcPct val="115000"/>
                        </a:lnSpc>
                        <a:spcAft>
                          <a:spcPts val="800"/>
                        </a:spcAft>
                        <a:buNone/>
                      </a:pPr>
                      <a:r>
                        <a:rPr lang="da-DK" sz="2000" kern="0" dirty="0">
                          <a:effectLst/>
                          <a:latin typeface="Calibri" panose="020F0502020204030204" pitchFamily="34" charset="0"/>
                          <a:cs typeface="Calibri" panose="020F0502020204030204" pitchFamily="34" charset="0"/>
                        </a:rPr>
                        <a:t>Starter altid sent på opgaver</a:t>
                      </a:r>
                      <a:endParaRPr lang="da-DK" sz="2000" kern="100" dirty="0">
                        <a:effectLst/>
                        <a:latin typeface="Calibri" panose="020F0502020204030204" pitchFamily="34" charset="0"/>
                        <a:ea typeface="DengXian" panose="02010600030101010101" pitchFamily="2" charset="-122"/>
                        <a:cs typeface="Calibri" panose="020F0502020204030204" pitchFamily="34" charset="0"/>
                      </a:endParaRPr>
                    </a:p>
                  </a:txBody>
                  <a:tcPr marL="7804" marR="7804" marT="7804" marB="7804" anchor="ctr">
                    <a:solidFill>
                      <a:srgbClr val="F5F1FA"/>
                    </a:solidFill>
                  </a:tcPr>
                </a:tc>
                <a:extLst>
                  <a:ext uri="{0D108BD9-81ED-4DB2-BD59-A6C34878D82A}">
                    <a16:rowId xmlns:a16="http://schemas.microsoft.com/office/drawing/2014/main" val="4238127874"/>
                  </a:ext>
                </a:extLst>
              </a:tr>
              <a:tr h="643812">
                <a:tc>
                  <a:txBody>
                    <a:bodyPr/>
                    <a:lstStyle/>
                    <a:p>
                      <a:pPr algn="ctr">
                        <a:lnSpc>
                          <a:spcPct val="115000"/>
                        </a:lnSpc>
                        <a:spcAft>
                          <a:spcPts val="800"/>
                        </a:spcAft>
                        <a:buNone/>
                      </a:pPr>
                      <a:r>
                        <a:rPr lang="da-DK" sz="2000" kern="0" dirty="0">
                          <a:effectLst/>
                          <a:latin typeface="Calibri" panose="020F0502020204030204" pitchFamily="34" charset="0"/>
                          <a:cs typeface="Calibri" panose="020F0502020204030204" pitchFamily="34" charset="0"/>
                        </a:rPr>
                        <a:t>Arbejdshukommelse</a:t>
                      </a:r>
                      <a:endParaRPr lang="da-DK" sz="2000" kern="100" dirty="0">
                        <a:effectLst/>
                        <a:latin typeface="Calibri" panose="020F0502020204030204" pitchFamily="34" charset="0"/>
                        <a:ea typeface="DengXian" panose="02010600030101010101" pitchFamily="2" charset="-122"/>
                        <a:cs typeface="Calibri" panose="020F0502020204030204" pitchFamily="34" charset="0"/>
                      </a:endParaRPr>
                    </a:p>
                  </a:txBody>
                  <a:tcPr marL="7804" marR="7804" marT="7804" marB="7804" anchor="ctr">
                    <a:solidFill>
                      <a:srgbClr val="70578B"/>
                    </a:solidFill>
                  </a:tcPr>
                </a:tc>
                <a:tc>
                  <a:txBody>
                    <a:bodyPr/>
                    <a:lstStyle/>
                    <a:p>
                      <a:pPr algn="ctr">
                        <a:lnSpc>
                          <a:spcPct val="115000"/>
                        </a:lnSpc>
                        <a:spcAft>
                          <a:spcPts val="800"/>
                        </a:spcAft>
                        <a:buNone/>
                      </a:pPr>
                      <a:r>
                        <a:rPr lang="da-DK" sz="2000" kern="0">
                          <a:effectLst/>
                          <a:latin typeface="Calibri" panose="020F0502020204030204" pitchFamily="34" charset="0"/>
                          <a:cs typeface="Calibri" panose="020F0502020204030204" pitchFamily="34" charset="0"/>
                        </a:rPr>
                        <a:t>Glemmer information</a:t>
                      </a:r>
                      <a:endParaRPr lang="da-DK" sz="2000" kern="100">
                        <a:effectLst/>
                        <a:latin typeface="Calibri" panose="020F0502020204030204" pitchFamily="34" charset="0"/>
                        <a:ea typeface="DengXian" panose="02010600030101010101" pitchFamily="2" charset="-122"/>
                        <a:cs typeface="Calibri" panose="020F0502020204030204" pitchFamily="34" charset="0"/>
                      </a:endParaRPr>
                    </a:p>
                  </a:txBody>
                  <a:tcPr marL="7804" marR="7804" marT="7804" marB="7804" anchor="ctr">
                    <a:noFill/>
                  </a:tcPr>
                </a:tc>
                <a:tc>
                  <a:txBody>
                    <a:bodyPr/>
                    <a:lstStyle/>
                    <a:p>
                      <a:pPr algn="ctr">
                        <a:lnSpc>
                          <a:spcPct val="115000"/>
                        </a:lnSpc>
                        <a:spcAft>
                          <a:spcPts val="800"/>
                        </a:spcAft>
                        <a:buNone/>
                      </a:pPr>
                      <a:r>
                        <a:rPr lang="da-DK" sz="2000" kern="0" dirty="0">
                          <a:effectLst/>
                          <a:latin typeface="Calibri" panose="020F0502020204030204" pitchFamily="34" charset="0"/>
                          <a:cs typeface="Calibri" panose="020F0502020204030204" pitchFamily="34" charset="0"/>
                        </a:rPr>
                        <a:t>Glemmer instruktioner i samtaler</a:t>
                      </a:r>
                      <a:endParaRPr lang="da-DK" sz="2000" kern="100" dirty="0">
                        <a:effectLst/>
                        <a:latin typeface="Calibri" panose="020F0502020204030204" pitchFamily="34" charset="0"/>
                        <a:ea typeface="DengXian" panose="02010600030101010101" pitchFamily="2" charset="-122"/>
                        <a:cs typeface="Calibri" panose="020F0502020204030204" pitchFamily="34" charset="0"/>
                      </a:endParaRPr>
                    </a:p>
                  </a:txBody>
                  <a:tcPr marL="7804" marR="7804" marT="7804" marB="7804" anchor="ctr">
                    <a:noFill/>
                  </a:tcPr>
                </a:tc>
                <a:extLst>
                  <a:ext uri="{0D108BD9-81ED-4DB2-BD59-A6C34878D82A}">
                    <a16:rowId xmlns:a16="http://schemas.microsoft.com/office/drawing/2014/main" val="2739668801"/>
                  </a:ext>
                </a:extLst>
              </a:tr>
              <a:tr h="643812">
                <a:tc>
                  <a:txBody>
                    <a:bodyPr/>
                    <a:lstStyle/>
                    <a:p>
                      <a:pPr algn="ctr">
                        <a:lnSpc>
                          <a:spcPct val="115000"/>
                        </a:lnSpc>
                        <a:spcAft>
                          <a:spcPts val="800"/>
                        </a:spcAft>
                        <a:buNone/>
                      </a:pPr>
                      <a:r>
                        <a:rPr lang="da-DK" sz="2000" kern="0">
                          <a:effectLst/>
                          <a:latin typeface="Calibri" panose="020F0502020204030204" pitchFamily="34" charset="0"/>
                          <a:cs typeface="Calibri" panose="020F0502020204030204" pitchFamily="34" charset="0"/>
                        </a:rPr>
                        <a:t>Fokus</a:t>
                      </a:r>
                      <a:endParaRPr lang="da-DK" sz="2000" kern="100">
                        <a:effectLst/>
                        <a:latin typeface="Calibri" panose="020F0502020204030204" pitchFamily="34" charset="0"/>
                        <a:ea typeface="DengXian" panose="02010600030101010101" pitchFamily="2" charset="-122"/>
                        <a:cs typeface="Calibri" panose="020F0502020204030204" pitchFamily="34" charset="0"/>
                      </a:endParaRPr>
                    </a:p>
                  </a:txBody>
                  <a:tcPr marL="7804" marR="7804" marT="7804" marB="7804" anchor="ctr">
                    <a:solidFill>
                      <a:srgbClr val="70578B"/>
                    </a:solidFill>
                  </a:tcPr>
                </a:tc>
                <a:tc>
                  <a:txBody>
                    <a:bodyPr/>
                    <a:lstStyle/>
                    <a:p>
                      <a:pPr algn="ctr">
                        <a:lnSpc>
                          <a:spcPct val="115000"/>
                        </a:lnSpc>
                        <a:spcAft>
                          <a:spcPts val="800"/>
                        </a:spcAft>
                        <a:buNone/>
                      </a:pPr>
                      <a:r>
                        <a:rPr lang="da-DK" sz="2000" kern="0" dirty="0">
                          <a:effectLst/>
                          <a:latin typeface="Calibri" panose="020F0502020204030204" pitchFamily="34" charset="0"/>
                          <a:cs typeface="Calibri" panose="020F0502020204030204" pitchFamily="34" charset="0"/>
                        </a:rPr>
                        <a:t>Bliver let distraheret</a:t>
                      </a:r>
                      <a:endParaRPr lang="da-DK" sz="2000" kern="100" dirty="0">
                        <a:effectLst/>
                        <a:latin typeface="Calibri" panose="020F0502020204030204" pitchFamily="34" charset="0"/>
                        <a:ea typeface="DengXian" panose="02010600030101010101" pitchFamily="2" charset="-122"/>
                        <a:cs typeface="Calibri" panose="020F0502020204030204" pitchFamily="34" charset="0"/>
                      </a:endParaRPr>
                    </a:p>
                  </a:txBody>
                  <a:tcPr marL="7804" marR="7804" marT="7804" marB="7804" anchor="ctr">
                    <a:solidFill>
                      <a:srgbClr val="F5F1FA"/>
                    </a:solidFill>
                  </a:tcPr>
                </a:tc>
                <a:tc>
                  <a:txBody>
                    <a:bodyPr/>
                    <a:lstStyle/>
                    <a:p>
                      <a:pPr algn="ctr">
                        <a:lnSpc>
                          <a:spcPct val="115000"/>
                        </a:lnSpc>
                        <a:spcAft>
                          <a:spcPts val="800"/>
                        </a:spcAft>
                        <a:buNone/>
                      </a:pPr>
                      <a:r>
                        <a:rPr lang="da-DK" sz="2000" kern="0" dirty="0">
                          <a:effectLst/>
                          <a:latin typeface="Calibri" panose="020F0502020204030204" pitchFamily="34" charset="0"/>
                          <a:cs typeface="Calibri" panose="020F0502020204030204" pitchFamily="34" charset="0"/>
                        </a:rPr>
                        <a:t>Skifter mellem opgaver </a:t>
                      </a:r>
                    </a:p>
                    <a:p>
                      <a:pPr algn="ctr">
                        <a:lnSpc>
                          <a:spcPct val="115000"/>
                        </a:lnSpc>
                        <a:spcAft>
                          <a:spcPts val="800"/>
                        </a:spcAft>
                        <a:buNone/>
                      </a:pPr>
                      <a:r>
                        <a:rPr lang="da-DK" sz="2000" kern="0" dirty="0">
                          <a:effectLst/>
                          <a:latin typeface="Calibri" panose="020F0502020204030204" pitchFamily="34" charset="0"/>
                          <a:cs typeface="Calibri" panose="020F0502020204030204" pitchFamily="34" charset="0"/>
                        </a:rPr>
                        <a:t>uden at afslutte noget</a:t>
                      </a:r>
                      <a:endParaRPr lang="da-DK" sz="2000" kern="100" dirty="0">
                        <a:effectLst/>
                        <a:latin typeface="Calibri" panose="020F0502020204030204" pitchFamily="34" charset="0"/>
                        <a:ea typeface="DengXian" panose="02010600030101010101" pitchFamily="2" charset="-122"/>
                        <a:cs typeface="Calibri" panose="020F0502020204030204" pitchFamily="34" charset="0"/>
                      </a:endParaRPr>
                    </a:p>
                  </a:txBody>
                  <a:tcPr marL="7804" marR="7804" marT="7804" marB="7804" anchor="ctr">
                    <a:solidFill>
                      <a:srgbClr val="F5F1FA"/>
                    </a:solidFill>
                  </a:tcPr>
                </a:tc>
                <a:extLst>
                  <a:ext uri="{0D108BD9-81ED-4DB2-BD59-A6C34878D82A}">
                    <a16:rowId xmlns:a16="http://schemas.microsoft.com/office/drawing/2014/main" val="2498110090"/>
                  </a:ext>
                </a:extLst>
              </a:tr>
              <a:tr h="643812">
                <a:tc>
                  <a:txBody>
                    <a:bodyPr/>
                    <a:lstStyle/>
                    <a:p>
                      <a:pPr algn="ctr">
                        <a:lnSpc>
                          <a:spcPct val="115000"/>
                        </a:lnSpc>
                        <a:spcAft>
                          <a:spcPts val="800"/>
                        </a:spcAft>
                        <a:buNone/>
                      </a:pPr>
                      <a:r>
                        <a:rPr lang="da-DK" sz="2000" kern="0" dirty="0">
                          <a:effectLst/>
                          <a:latin typeface="Calibri" panose="020F0502020204030204" pitchFamily="34" charset="0"/>
                          <a:cs typeface="Calibri" panose="020F0502020204030204" pitchFamily="34" charset="0"/>
                        </a:rPr>
                        <a:t>Impulskontrol</a:t>
                      </a:r>
                      <a:endParaRPr lang="da-DK" sz="2000" kern="100" dirty="0">
                        <a:effectLst/>
                        <a:latin typeface="Calibri" panose="020F0502020204030204" pitchFamily="34" charset="0"/>
                        <a:ea typeface="DengXian" panose="02010600030101010101" pitchFamily="2" charset="-122"/>
                        <a:cs typeface="Calibri" panose="020F0502020204030204" pitchFamily="34" charset="0"/>
                      </a:endParaRPr>
                    </a:p>
                  </a:txBody>
                  <a:tcPr marL="7804" marR="7804" marT="7804" marB="7804" anchor="ctr">
                    <a:solidFill>
                      <a:srgbClr val="70578B"/>
                    </a:solidFill>
                  </a:tcPr>
                </a:tc>
                <a:tc>
                  <a:txBody>
                    <a:bodyPr/>
                    <a:lstStyle/>
                    <a:p>
                      <a:pPr algn="ctr">
                        <a:lnSpc>
                          <a:spcPct val="115000"/>
                        </a:lnSpc>
                        <a:spcAft>
                          <a:spcPts val="800"/>
                        </a:spcAft>
                        <a:buNone/>
                      </a:pPr>
                      <a:r>
                        <a:rPr lang="da-DK" sz="2000" kern="0" dirty="0">
                          <a:effectLst/>
                          <a:latin typeface="Calibri" panose="020F0502020204030204" pitchFamily="34" charset="0"/>
                          <a:cs typeface="Calibri" panose="020F0502020204030204" pitchFamily="34" charset="0"/>
                        </a:rPr>
                        <a:t>Handler spontant</a:t>
                      </a:r>
                      <a:endParaRPr lang="da-DK" sz="2000" kern="100" dirty="0">
                        <a:effectLst/>
                        <a:latin typeface="Calibri" panose="020F0502020204030204" pitchFamily="34" charset="0"/>
                        <a:ea typeface="DengXian" panose="02010600030101010101" pitchFamily="2" charset="-122"/>
                        <a:cs typeface="Calibri" panose="020F0502020204030204" pitchFamily="34" charset="0"/>
                      </a:endParaRPr>
                    </a:p>
                  </a:txBody>
                  <a:tcPr marL="7804" marR="7804" marT="7804" marB="7804" anchor="ctr">
                    <a:noFill/>
                  </a:tcPr>
                </a:tc>
                <a:tc>
                  <a:txBody>
                    <a:bodyPr/>
                    <a:lstStyle/>
                    <a:p>
                      <a:pPr algn="ctr">
                        <a:lnSpc>
                          <a:spcPct val="115000"/>
                        </a:lnSpc>
                        <a:spcAft>
                          <a:spcPts val="800"/>
                        </a:spcAft>
                        <a:buNone/>
                      </a:pPr>
                      <a:r>
                        <a:rPr lang="da-DK" sz="2000" kern="0" dirty="0">
                          <a:effectLst/>
                          <a:latin typeface="Calibri" panose="020F0502020204030204" pitchFamily="34" charset="0"/>
                          <a:cs typeface="Calibri" panose="020F0502020204030204" pitchFamily="34" charset="0"/>
                        </a:rPr>
                        <a:t>Køber ting impulsivt</a:t>
                      </a:r>
                      <a:endParaRPr lang="da-DK" sz="2000" kern="100" dirty="0">
                        <a:effectLst/>
                        <a:latin typeface="Calibri" panose="020F0502020204030204" pitchFamily="34" charset="0"/>
                        <a:ea typeface="DengXian" panose="02010600030101010101" pitchFamily="2" charset="-122"/>
                        <a:cs typeface="Calibri" panose="020F0502020204030204" pitchFamily="34" charset="0"/>
                      </a:endParaRPr>
                    </a:p>
                  </a:txBody>
                  <a:tcPr marL="7804" marR="7804" marT="7804" marB="7804" anchor="ctr">
                    <a:noFill/>
                  </a:tcPr>
                </a:tc>
                <a:extLst>
                  <a:ext uri="{0D108BD9-81ED-4DB2-BD59-A6C34878D82A}">
                    <a16:rowId xmlns:a16="http://schemas.microsoft.com/office/drawing/2014/main" val="1601714341"/>
                  </a:ext>
                </a:extLst>
              </a:tr>
              <a:tr h="643812">
                <a:tc>
                  <a:txBody>
                    <a:bodyPr/>
                    <a:lstStyle/>
                    <a:p>
                      <a:pPr algn="ctr">
                        <a:lnSpc>
                          <a:spcPct val="115000"/>
                        </a:lnSpc>
                        <a:spcAft>
                          <a:spcPts val="800"/>
                        </a:spcAft>
                        <a:buNone/>
                      </a:pPr>
                      <a:r>
                        <a:rPr lang="da-DK" sz="2000" kern="0" dirty="0">
                          <a:effectLst/>
                          <a:latin typeface="Calibri" panose="020F0502020204030204" pitchFamily="34" charset="0"/>
                          <a:cs typeface="Calibri" panose="020F0502020204030204" pitchFamily="34" charset="0"/>
                        </a:rPr>
                        <a:t>Fleksibilitet</a:t>
                      </a:r>
                      <a:endParaRPr lang="da-DK" sz="2000" kern="100" dirty="0">
                        <a:effectLst/>
                        <a:latin typeface="Calibri" panose="020F0502020204030204" pitchFamily="34" charset="0"/>
                        <a:ea typeface="DengXian" panose="02010600030101010101" pitchFamily="2" charset="-122"/>
                        <a:cs typeface="Calibri" panose="020F0502020204030204" pitchFamily="34" charset="0"/>
                      </a:endParaRPr>
                    </a:p>
                  </a:txBody>
                  <a:tcPr marL="7804" marR="7804" marT="7804" marB="7804" anchor="ctr">
                    <a:solidFill>
                      <a:srgbClr val="70578B"/>
                    </a:solidFill>
                  </a:tcPr>
                </a:tc>
                <a:tc>
                  <a:txBody>
                    <a:bodyPr/>
                    <a:lstStyle/>
                    <a:p>
                      <a:pPr algn="ctr">
                        <a:lnSpc>
                          <a:spcPct val="115000"/>
                        </a:lnSpc>
                        <a:spcAft>
                          <a:spcPts val="800"/>
                        </a:spcAft>
                        <a:buNone/>
                      </a:pPr>
                      <a:r>
                        <a:rPr lang="da-DK" sz="2000" kern="0" dirty="0">
                          <a:effectLst/>
                          <a:latin typeface="Calibri" panose="020F0502020204030204" pitchFamily="34" charset="0"/>
                          <a:cs typeface="Calibri" panose="020F0502020204030204" pitchFamily="34" charset="0"/>
                        </a:rPr>
                        <a:t>Har svært ved ændringer</a:t>
                      </a:r>
                      <a:endParaRPr lang="da-DK" sz="2000" kern="100" dirty="0">
                        <a:effectLst/>
                        <a:latin typeface="Calibri" panose="020F0502020204030204" pitchFamily="34" charset="0"/>
                        <a:ea typeface="DengXian" panose="02010600030101010101" pitchFamily="2" charset="-122"/>
                        <a:cs typeface="Calibri" panose="020F0502020204030204" pitchFamily="34" charset="0"/>
                      </a:endParaRPr>
                    </a:p>
                  </a:txBody>
                  <a:tcPr marL="7804" marR="7804" marT="7804" marB="7804" anchor="ctr">
                    <a:solidFill>
                      <a:srgbClr val="F5F1FA"/>
                    </a:solidFill>
                  </a:tcPr>
                </a:tc>
                <a:tc>
                  <a:txBody>
                    <a:bodyPr/>
                    <a:lstStyle/>
                    <a:p>
                      <a:pPr algn="ctr">
                        <a:lnSpc>
                          <a:spcPct val="115000"/>
                        </a:lnSpc>
                        <a:spcAft>
                          <a:spcPts val="800"/>
                        </a:spcAft>
                        <a:buNone/>
                      </a:pPr>
                      <a:r>
                        <a:rPr lang="da-DK" sz="2000" kern="0" dirty="0">
                          <a:effectLst/>
                          <a:latin typeface="Calibri" panose="020F0502020204030204" pitchFamily="34" charset="0"/>
                          <a:cs typeface="Calibri" panose="020F0502020204030204" pitchFamily="34" charset="0"/>
                        </a:rPr>
                        <a:t>Bliver frustreret hvis en plan ændres</a:t>
                      </a:r>
                      <a:endParaRPr lang="da-DK" sz="2000" kern="100" dirty="0">
                        <a:effectLst/>
                        <a:latin typeface="Calibri" panose="020F0502020204030204" pitchFamily="34" charset="0"/>
                        <a:ea typeface="DengXian" panose="02010600030101010101" pitchFamily="2" charset="-122"/>
                        <a:cs typeface="Calibri" panose="020F0502020204030204" pitchFamily="34" charset="0"/>
                      </a:endParaRPr>
                    </a:p>
                  </a:txBody>
                  <a:tcPr marL="7804" marR="7804" marT="7804" marB="7804" anchor="ctr">
                    <a:solidFill>
                      <a:srgbClr val="F5F1FA"/>
                    </a:solidFill>
                  </a:tcPr>
                </a:tc>
                <a:extLst>
                  <a:ext uri="{0D108BD9-81ED-4DB2-BD59-A6C34878D82A}">
                    <a16:rowId xmlns:a16="http://schemas.microsoft.com/office/drawing/2014/main" val="4239401811"/>
                  </a:ext>
                </a:extLst>
              </a:tr>
              <a:tr h="643812">
                <a:tc>
                  <a:txBody>
                    <a:bodyPr/>
                    <a:lstStyle/>
                    <a:p>
                      <a:pPr algn="ctr">
                        <a:lnSpc>
                          <a:spcPct val="115000"/>
                        </a:lnSpc>
                        <a:spcAft>
                          <a:spcPts val="800"/>
                        </a:spcAft>
                        <a:buNone/>
                      </a:pPr>
                      <a:r>
                        <a:rPr lang="da-DK" sz="2000" kern="0" dirty="0">
                          <a:effectLst/>
                          <a:latin typeface="Calibri" panose="020F0502020204030204" pitchFamily="34" charset="0"/>
                          <a:cs typeface="Calibri" panose="020F0502020204030204" pitchFamily="34" charset="0"/>
                        </a:rPr>
                        <a:t>Tidsstyring</a:t>
                      </a:r>
                      <a:endParaRPr lang="da-DK" sz="2000" kern="100" dirty="0">
                        <a:effectLst/>
                        <a:latin typeface="Calibri" panose="020F0502020204030204" pitchFamily="34" charset="0"/>
                        <a:ea typeface="DengXian" panose="02010600030101010101" pitchFamily="2" charset="-122"/>
                        <a:cs typeface="Calibri" panose="020F0502020204030204" pitchFamily="34" charset="0"/>
                      </a:endParaRPr>
                    </a:p>
                  </a:txBody>
                  <a:tcPr marL="7804" marR="7804" marT="7804" marB="7804" anchor="ctr">
                    <a:solidFill>
                      <a:srgbClr val="70578B"/>
                    </a:solidFill>
                  </a:tcPr>
                </a:tc>
                <a:tc>
                  <a:txBody>
                    <a:bodyPr/>
                    <a:lstStyle/>
                    <a:p>
                      <a:pPr algn="ctr">
                        <a:lnSpc>
                          <a:spcPct val="115000"/>
                        </a:lnSpc>
                        <a:spcAft>
                          <a:spcPts val="800"/>
                        </a:spcAft>
                        <a:buNone/>
                      </a:pPr>
                      <a:r>
                        <a:rPr lang="da-DK" sz="2000" kern="0" dirty="0">
                          <a:effectLst/>
                          <a:latin typeface="Calibri" panose="020F0502020204030204" pitchFamily="34" charset="0"/>
                          <a:cs typeface="Calibri" panose="020F0502020204030204" pitchFamily="34" charset="0"/>
                        </a:rPr>
                        <a:t>Dårlig fornemmelse af tid</a:t>
                      </a:r>
                      <a:endParaRPr lang="da-DK" sz="2000" kern="100" dirty="0">
                        <a:effectLst/>
                        <a:latin typeface="Calibri" panose="020F0502020204030204" pitchFamily="34" charset="0"/>
                        <a:ea typeface="DengXian" panose="02010600030101010101" pitchFamily="2" charset="-122"/>
                        <a:cs typeface="Calibri" panose="020F0502020204030204" pitchFamily="34" charset="0"/>
                      </a:endParaRPr>
                    </a:p>
                  </a:txBody>
                  <a:tcPr marL="7804" marR="7804" marT="7804" marB="7804" anchor="ctr">
                    <a:noFill/>
                  </a:tcPr>
                </a:tc>
                <a:tc>
                  <a:txBody>
                    <a:bodyPr/>
                    <a:lstStyle/>
                    <a:p>
                      <a:pPr algn="ctr">
                        <a:lnSpc>
                          <a:spcPct val="115000"/>
                        </a:lnSpc>
                        <a:spcAft>
                          <a:spcPts val="800"/>
                        </a:spcAft>
                        <a:buNone/>
                      </a:pPr>
                      <a:r>
                        <a:rPr lang="da-DK" sz="2000" kern="0" dirty="0">
                          <a:effectLst/>
                          <a:latin typeface="Calibri" panose="020F0502020204030204" pitchFamily="34" charset="0"/>
                          <a:cs typeface="Calibri" panose="020F0502020204030204" pitchFamily="34" charset="0"/>
                        </a:rPr>
                        <a:t>Kommer ofte for sent til aftaler</a:t>
                      </a:r>
                      <a:endParaRPr lang="da-DK" sz="2000" kern="100" dirty="0">
                        <a:effectLst/>
                        <a:latin typeface="Calibri" panose="020F0502020204030204" pitchFamily="34" charset="0"/>
                        <a:ea typeface="DengXian" panose="02010600030101010101" pitchFamily="2" charset="-122"/>
                        <a:cs typeface="Calibri" panose="020F0502020204030204" pitchFamily="34" charset="0"/>
                      </a:endParaRPr>
                    </a:p>
                  </a:txBody>
                  <a:tcPr marL="7804" marR="7804" marT="7804" marB="7804" anchor="ctr">
                    <a:noFill/>
                  </a:tcPr>
                </a:tc>
                <a:extLst>
                  <a:ext uri="{0D108BD9-81ED-4DB2-BD59-A6C34878D82A}">
                    <a16:rowId xmlns:a16="http://schemas.microsoft.com/office/drawing/2014/main" val="1555159548"/>
                  </a:ext>
                </a:extLst>
              </a:tr>
            </a:tbl>
          </a:graphicData>
        </a:graphic>
      </p:graphicFrame>
      <p:sp>
        <p:nvSpPr>
          <p:cNvPr id="6" name="Title 1">
            <a:extLst>
              <a:ext uri="{FF2B5EF4-FFF2-40B4-BE49-F238E27FC236}">
                <a16:creationId xmlns:a16="http://schemas.microsoft.com/office/drawing/2014/main" id="{DED0B6C1-BE80-4A84-377B-E6B59118A863}"/>
              </a:ext>
            </a:extLst>
          </p:cNvPr>
          <p:cNvSpPr txBox="1">
            <a:spLocks/>
          </p:cNvSpPr>
          <p:nvPr/>
        </p:nvSpPr>
        <p:spPr>
          <a:xfrm>
            <a:off x="604156" y="366808"/>
            <a:ext cx="11057266" cy="955807"/>
          </a:xfrm>
          <a:prstGeom prst="rect">
            <a:avLst/>
          </a:prstGeom>
        </p:spPr>
        <p:txBody>
          <a:bodyPr vert="horz" lIns="91440" tIns="45720" rIns="91440" bIns="45720" rtlCol="0" anchor="ctr">
            <a:normAutofit fontScale="75000" lnSpcReduction="20000"/>
          </a:bodyPr>
          <a:lstStyle>
            <a:lvl1pPr algn="ctr" defTabSz="914400" rtl="0" eaLnBrk="1" latinLnBrk="0" hangingPunct="1">
              <a:lnSpc>
                <a:spcPct val="90000"/>
              </a:lnSpc>
              <a:spcBef>
                <a:spcPct val="0"/>
              </a:spcBef>
              <a:buNone/>
              <a:defRPr sz="3200" kern="1200">
                <a:solidFill>
                  <a:schemeClr val="tx1"/>
                </a:solidFill>
                <a:latin typeface="+mj-lt"/>
                <a:ea typeface="+mj-ea"/>
                <a:cs typeface="+mj-cs"/>
              </a:defRPr>
            </a:lvl1pPr>
          </a:lstStyle>
          <a:p>
            <a:pPr marL="0" marR="0" lvl="0" indent="0" algn="l" defTabSz="914400" rtl="0" eaLnBrk="0" fontAlgn="base" latinLnBrk="0" hangingPunct="0">
              <a:lnSpc>
                <a:spcPct val="100000"/>
              </a:lnSpc>
              <a:spcBef>
                <a:spcPct val="0"/>
              </a:spcBef>
              <a:spcAft>
                <a:spcPct val="0"/>
              </a:spcAft>
              <a:buClrTx/>
              <a:buSzTx/>
              <a:buFontTx/>
              <a:buNone/>
              <a:tabLst/>
            </a:pPr>
            <a:r>
              <a:rPr lang="da-DK" altLang="da-DK" sz="4500" b="1" dirty="0">
                <a:solidFill>
                  <a:srgbClr val="63609A"/>
                </a:solidFill>
                <a:latin typeface="Calibri" panose="020F0502020204030204" pitchFamily="34" charset="0"/>
                <a:cs typeface="Calibri" panose="020F0502020204030204" pitchFamily="34" charset="0"/>
              </a:rPr>
              <a:t>Hvordan ADHD påvirker eksekutive funktioner i hverdagen</a:t>
            </a:r>
          </a:p>
        </p:txBody>
      </p:sp>
    </p:spTree>
    <p:extLst>
      <p:ext uri="{BB962C8B-B14F-4D97-AF65-F5344CB8AC3E}">
        <p14:creationId xmlns:p14="http://schemas.microsoft.com/office/powerpoint/2010/main" val="8913754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D48EAA-EFA2-9BD2-D531-84CDA1E99098}"/>
            </a:ext>
          </a:extLst>
        </p:cNvPr>
        <p:cNvGrpSpPr/>
        <p:nvPr/>
      </p:nvGrpSpPr>
      <p:grpSpPr>
        <a:xfrm>
          <a:off x="0" y="0"/>
          <a:ext cx="0" cy="0"/>
          <a:chOff x="0" y="0"/>
          <a:chExt cx="0" cy="0"/>
        </a:xfrm>
      </p:grpSpPr>
      <p:sp>
        <p:nvSpPr>
          <p:cNvPr id="12" name="Rektangel 11">
            <a:extLst>
              <a:ext uri="{FF2B5EF4-FFF2-40B4-BE49-F238E27FC236}">
                <a16:creationId xmlns:a16="http://schemas.microsoft.com/office/drawing/2014/main" id="{056102FC-EC22-A23B-8B58-DC0444D0176E}"/>
              </a:ext>
            </a:extLst>
          </p:cNvPr>
          <p:cNvSpPr/>
          <p:nvPr/>
        </p:nvSpPr>
        <p:spPr>
          <a:xfrm>
            <a:off x="4355730" y="1715672"/>
            <a:ext cx="7363326" cy="4420136"/>
          </a:xfrm>
          <a:prstGeom prst="rect">
            <a:avLst/>
          </a:prstGeom>
          <a:solidFill>
            <a:schemeClr val="bg1"/>
          </a:solidFill>
          <a:ln>
            <a:noFill/>
          </a:ln>
          <a:effectLst>
            <a:outerShdw blurRad="63500" sx="102000" sy="102000" algn="ctr"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0" name="Rectangle 10">
            <a:extLst>
              <a:ext uri="{FF2B5EF4-FFF2-40B4-BE49-F238E27FC236}">
                <a16:creationId xmlns:a16="http://schemas.microsoft.com/office/drawing/2014/main" id="{8B454CC1-E964-8242-F28C-7297D1933508}"/>
              </a:ext>
            </a:extLst>
          </p:cNvPr>
          <p:cNvSpPr/>
          <p:nvPr/>
        </p:nvSpPr>
        <p:spPr>
          <a:xfrm>
            <a:off x="551776" y="1468963"/>
            <a:ext cx="5658838" cy="1763380"/>
          </a:xfrm>
          <a:prstGeom prst="rect">
            <a:avLst/>
          </a:prstGeom>
          <a:solidFill>
            <a:srgbClr val="70578B"/>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5D09AA6-8564-3CF6-82C0-953CC3A2904A}"/>
              </a:ext>
            </a:extLst>
          </p:cNvPr>
          <p:cNvSpPr>
            <a:spLocks noGrp="1"/>
          </p:cNvSpPr>
          <p:nvPr>
            <p:ph type="title"/>
          </p:nvPr>
        </p:nvSpPr>
        <p:spPr>
          <a:xfrm>
            <a:off x="551776" y="311392"/>
            <a:ext cx="10744157" cy="955807"/>
          </a:xfrm>
        </p:spPr>
        <p:txBody>
          <a:bodyPr>
            <a:noAutofit/>
          </a:bodyPr>
          <a:lstStyle/>
          <a:p>
            <a:r>
              <a:rPr lang="da-DK" sz="4000" dirty="0">
                <a:latin typeface="Calibri" panose="020F0502020204030204" pitchFamily="34" charset="0"/>
                <a:cs typeface="Calibri" panose="020F0502020204030204" pitchFamily="34" charset="0"/>
              </a:rPr>
              <a:t>Strategier til at håndtere eksekutive udfordringer</a:t>
            </a:r>
          </a:p>
        </p:txBody>
      </p:sp>
      <p:sp>
        <p:nvSpPr>
          <p:cNvPr id="3" name="Content Placeholder 2">
            <a:extLst>
              <a:ext uri="{FF2B5EF4-FFF2-40B4-BE49-F238E27FC236}">
                <a16:creationId xmlns:a16="http://schemas.microsoft.com/office/drawing/2014/main" id="{6DDF50A0-2A7C-AA66-1950-FDCDE5ACB65E}"/>
              </a:ext>
            </a:extLst>
          </p:cNvPr>
          <p:cNvSpPr>
            <a:spLocks noGrp="1"/>
          </p:cNvSpPr>
          <p:nvPr>
            <p:ph idx="1"/>
          </p:nvPr>
        </p:nvSpPr>
        <p:spPr>
          <a:xfrm>
            <a:off x="1065116" y="1821651"/>
            <a:ext cx="4632158" cy="1210149"/>
          </a:xfrm>
        </p:spPr>
        <p:txBody>
          <a:bodyPr>
            <a:noAutofit/>
          </a:bodyPr>
          <a:lstStyle/>
          <a:p>
            <a:pPr algn="ctr">
              <a:lnSpc>
                <a:spcPct val="115000"/>
              </a:lnSpc>
              <a:spcAft>
                <a:spcPts val="800"/>
              </a:spcAft>
              <a:buNone/>
            </a:pPr>
            <a:r>
              <a:rPr lang="da-DK" sz="2000" b="1" kern="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Selvom eksekutive vanskeligheder kan være en stor udfordring, er der effektive strategier til at håndtere dem.</a:t>
            </a:r>
          </a:p>
          <a:p>
            <a:pPr algn="ctr">
              <a:lnSpc>
                <a:spcPct val="115000"/>
              </a:lnSpc>
              <a:spcAft>
                <a:spcPts val="800"/>
              </a:spcAft>
              <a:buNone/>
            </a:pPr>
            <a:endParaRPr lang="da-DK" sz="2400" b="0" kern="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p:txBody>
      </p:sp>
      <p:sp>
        <p:nvSpPr>
          <p:cNvPr id="13" name="Tekstfelt 12">
            <a:extLst>
              <a:ext uri="{FF2B5EF4-FFF2-40B4-BE49-F238E27FC236}">
                <a16:creationId xmlns:a16="http://schemas.microsoft.com/office/drawing/2014/main" id="{0E1E3BF2-11D7-AC40-2FD3-6D687C2937AF}"/>
              </a:ext>
            </a:extLst>
          </p:cNvPr>
          <p:cNvSpPr txBox="1"/>
          <p:nvPr/>
        </p:nvSpPr>
        <p:spPr>
          <a:xfrm>
            <a:off x="6466683" y="5245087"/>
            <a:ext cx="5252373" cy="738664"/>
          </a:xfrm>
          <a:prstGeom prst="rect">
            <a:avLst/>
          </a:prstGeom>
          <a:noFill/>
        </p:spPr>
        <p:txBody>
          <a:bodyPr wrap="square">
            <a:spAutoFit/>
          </a:bodyPr>
          <a:lstStyle/>
          <a:p>
            <a:r>
              <a:rPr lang="da-DK" sz="1400" b="1" i="1" kern="0" dirty="0">
                <a:effectLst/>
                <a:latin typeface="Calibri" panose="020F0502020204030204" pitchFamily="34" charset="0"/>
                <a:ea typeface="Times New Roman" panose="02020603050405020304" pitchFamily="18" charset="0"/>
                <a:cs typeface="Calibri" panose="020F0502020204030204" pitchFamily="34" charset="0"/>
              </a:rPr>
              <a:t>Eksempel:</a:t>
            </a:r>
            <a:br>
              <a:rPr lang="da-DK" sz="1400" i="1" kern="0" dirty="0">
                <a:effectLst/>
                <a:latin typeface="Calibri" panose="020F0502020204030204" pitchFamily="34" charset="0"/>
                <a:ea typeface="Times New Roman" panose="02020603050405020304" pitchFamily="18" charset="0"/>
                <a:cs typeface="Calibri" panose="020F0502020204030204" pitchFamily="34" charset="0"/>
              </a:rPr>
            </a:br>
            <a:r>
              <a:rPr lang="da-DK" sz="1400" i="1" kern="0" dirty="0">
                <a:effectLst/>
                <a:latin typeface="Calibri" panose="020F0502020204030204" pitchFamily="34" charset="0"/>
                <a:ea typeface="Times New Roman" panose="02020603050405020304" pitchFamily="18" charset="0"/>
                <a:cs typeface="Calibri" panose="020F0502020204030204" pitchFamily="34" charset="0"/>
              </a:rPr>
              <a:t>En person med ADHD bruger en </a:t>
            </a:r>
            <a:r>
              <a:rPr lang="da-DK" sz="1400" b="1" i="1" kern="0" dirty="0">
                <a:effectLst/>
                <a:latin typeface="Calibri" panose="020F0502020204030204" pitchFamily="34" charset="0"/>
                <a:ea typeface="Times New Roman" panose="02020603050405020304" pitchFamily="18" charset="0"/>
                <a:cs typeface="Calibri" panose="020F0502020204030204" pitchFamily="34" charset="0"/>
              </a:rPr>
              <a:t>daglig to-do-liste</a:t>
            </a:r>
            <a:r>
              <a:rPr lang="da-DK" sz="1400" i="1" kern="0" dirty="0">
                <a:effectLst/>
                <a:latin typeface="Calibri" panose="020F0502020204030204" pitchFamily="34" charset="0"/>
                <a:ea typeface="Times New Roman" panose="02020603050405020304" pitchFamily="18" charset="0"/>
                <a:cs typeface="Calibri" panose="020F0502020204030204" pitchFamily="34" charset="0"/>
              </a:rPr>
              <a:t>, hvor de krydser opgaver af én efter én.</a:t>
            </a:r>
            <a:endParaRPr lang="da-DK" sz="1200" i="1" dirty="0"/>
          </a:p>
        </p:txBody>
      </p:sp>
      <p:sp>
        <p:nvSpPr>
          <p:cNvPr id="4" name="Ellipse 3">
            <a:extLst>
              <a:ext uri="{FF2B5EF4-FFF2-40B4-BE49-F238E27FC236}">
                <a16:creationId xmlns:a16="http://schemas.microsoft.com/office/drawing/2014/main" id="{784AA80A-C5C0-D63C-9572-CC791FB8D868}"/>
              </a:ext>
            </a:extLst>
          </p:cNvPr>
          <p:cNvSpPr/>
          <p:nvPr/>
        </p:nvSpPr>
        <p:spPr>
          <a:xfrm>
            <a:off x="163139" y="1092780"/>
            <a:ext cx="777271" cy="777271"/>
          </a:xfrm>
          <a:prstGeom prst="ellipse">
            <a:avLst/>
          </a:prstGeom>
          <a:solidFill>
            <a:srgbClr val="F5F1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3200" b="1" dirty="0">
                <a:solidFill>
                  <a:srgbClr val="70578B"/>
                </a:solidFill>
              </a:rPr>
              <a:t>1</a:t>
            </a:r>
          </a:p>
        </p:txBody>
      </p:sp>
      <p:pic>
        <p:nvPicPr>
          <p:cNvPr id="7" name="Billede 6" descr="Et billede, der indeholder skitse, Stregtegning, tegning, illustration/afbildning&#10;&#10;Indhold genereret af kunstig intelligens kan være forkert.">
            <a:extLst>
              <a:ext uri="{FF2B5EF4-FFF2-40B4-BE49-F238E27FC236}">
                <a16:creationId xmlns:a16="http://schemas.microsoft.com/office/drawing/2014/main" id="{7C6210A8-646F-D2E7-02B1-32FA9EBEBFF1}"/>
              </a:ext>
            </a:extLst>
          </p:cNvPr>
          <p:cNvPicPr>
            <a:picLocks noChangeAspect="1"/>
          </p:cNvPicPr>
          <p:nvPr/>
        </p:nvPicPr>
        <p:blipFill>
          <a:blip r:embed="rId3" cstate="screen">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a:ext>
            </a:extLst>
          </a:blip>
          <a:srcRect/>
          <a:stretch/>
        </p:blipFill>
        <p:spPr>
          <a:xfrm>
            <a:off x="7282779" y="2009930"/>
            <a:ext cx="4436277" cy="3379536"/>
          </a:xfrm>
          <a:prstGeom prst="rect">
            <a:avLst/>
          </a:prstGeom>
        </p:spPr>
      </p:pic>
      <p:sp>
        <p:nvSpPr>
          <p:cNvPr id="9" name="Rectangle 10">
            <a:extLst>
              <a:ext uri="{FF2B5EF4-FFF2-40B4-BE49-F238E27FC236}">
                <a16:creationId xmlns:a16="http://schemas.microsoft.com/office/drawing/2014/main" id="{267A2034-4981-C47F-9DD5-257214C44906}"/>
              </a:ext>
            </a:extLst>
          </p:cNvPr>
          <p:cNvSpPr/>
          <p:nvPr/>
        </p:nvSpPr>
        <p:spPr>
          <a:xfrm>
            <a:off x="551776" y="3232344"/>
            <a:ext cx="5658838" cy="3183636"/>
          </a:xfrm>
          <a:prstGeom prst="rect">
            <a:avLst/>
          </a:prstGeom>
          <a:solidFill>
            <a:srgbClr val="E5DBF2"/>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ID" sz="1800" dirty="0">
              <a:solidFill>
                <a:srgbClr val="FFFFFF"/>
              </a:solidFill>
              <a:latin typeface="Calibri" panose="020F0502020204030204"/>
            </a:endParaRPr>
          </a:p>
        </p:txBody>
      </p:sp>
      <p:sp>
        <p:nvSpPr>
          <p:cNvPr id="11" name="Tekstfelt 10">
            <a:extLst>
              <a:ext uri="{FF2B5EF4-FFF2-40B4-BE49-F238E27FC236}">
                <a16:creationId xmlns:a16="http://schemas.microsoft.com/office/drawing/2014/main" id="{0FBA9AA8-91BC-D37F-620A-6D08F01D00F9}"/>
              </a:ext>
            </a:extLst>
          </p:cNvPr>
          <p:cNvSpPr txBox="1"/>
          <p:nvPr/>
        </p:nvSpPr>
        <p:spPr>
          <a:xfrm>
            <a:off x="940410" y="3775155"/>
            <a:ext cx="5217794" cy="2009524"/>
          </a:xfrm>
          <a:prstGeom prst="rect">
            <a:avLst/>
          </a:prstGeom>
          <a:noFill/>
        </p:spPr>
        <p:txBody>
          <a:bodyPr wrap="square">
            <a:spAutoFit/>
          </a:bodyPr>
          <a:lstStyle/>
          <a:p>
            <a:pPr>
              <a:lnSpc>
                <a:spcPct val="115000"/>
              </a:lnSpc>
              <a:spcAft>
                <a:spcPts val="800"/>
              </a:spcAft>
              <a:buNone/>
            </a:pPr>
            <a:r>
              <a:rPr lang="da-DK" sz="2000" b="1"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For planlægning og organisering:</a:t>
            </a:r>
          </a:p>
          <a:p>
            <a:pPr marL="285750" indent="-285750">
              <a:lnSpc>
                <a:spcPct val="115000"/>
              </a:lnSpc>
              <a:spcAft>
                <a:spcPts val="800"/>
              </a:spcAft>
              <a:buFont typeface="Arial" panose="020B0604020202020204" pitchFamily="34" charset="0"/>
              <a:buChar char="•"/>
            </a:pPr>
            <a:r>
              <a:rPr lang="da-DK" sz="18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Brug </a:t>
            </a:r>
            <a:r>
              <a:rPr lang="da-DK" sz="1800" b="1"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tjeklister og to-do-lister </a:t>
            </a:r>
            <a:br>
              <a:rPr lang="da-DK" sz="18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br>
            <a:r>
              <a:rPr lang="da-DK" sz="18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       (fx </a:t>
            </a:r>
            <a:r>
              <a:rPr lang="da-DK" sz="1800" kern="0" dirty="0" err="1">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Todoist</a:t>
            </a:r>
            <a:r>
              <a:rPr lang="da-DK" sz="18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 Google Keep)</a:t>
            </a:r>
          </a:p>
          <a:p>
            <a:pPr marL="285750" indent="-285750">
              <a:lnSpc>
                <a:spcPct val="115000"/>
              </a:lnSpc>
              <a:spcAft>
                <a:spcPts val="800"/>
              </a:spcAft>
              <a:buFont typeface="Arial" panose="020B0604020202020204" pitchFamily="34" charset="0"/>
              <a:buChar char="•"/>
            </a:pPr>
            <a:r>
              <a:rPr lang="da-DK" sz="18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Brug </a:t>
            </a:r>
            <a:r>
              <a:rPr lang="da-DK" sz="1800" b="1"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kalendere</a:t>
            </a:r>
            <a:r>
              <a:rPr lang="da-DK" sz="18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 med alarmer og påmindelser</a:t>
            </a:r>
          </a:p>
          <a:p>
            <a:pPr marL="285750" indent="-285750">
              <a:lnSpc>
                <a:spcPct val="115000"/>
              </a:lnSpc>
              <a:spcAft>
                <a:spcPts val="800"/>
              </a:spcAft>
              <a:buFont typeface="Arial" panose="020B0604020202020204" pitchFamily="34" charset="0"/>
              <a:buChar char="•"/>
            </a:pPr>
            <a:r>
              <a:rPr lang="da-DK" sz="18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Opdel store opgaver i </a:t>
            </a:r>
            <a:r>
              <a:rPr lang="da-DK" sz="1800" b="1"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mindre delmål</a:t>
            </a:r>
          </a:p>
        </p:txBody>
      </p:sp>
    </p:spTree>
    <p:extLst>
      <p:ext uri="{BB962C8B-B14F-4D97-AF65-F5344CB8AC3E}">
        <p14:creationId xmlns:p14="http://schemas.microsoft.com/office/powerpoint/2010/main" val="31217364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E2DC99-7C92-9A0E-55FD-E3C68B8EB222}"/>
            </a:ext>
          </a:extLst>
        </p:cNvPr>
        <p:cNvGrpSpPr/>
        <p:nvPr/>
      </p:nvGrpSpPr>
      <p:grpSpPr>
        <a:xfrm>
          <a:off x="0" y="0"/>
          <a:ext cx="0" cy="0"/>
          <a:chOff x="0" y="0"/>
          <a:chExt cx="0" cy="0"/>
        </a:xfrm>
      </p:grpSpPr>
      <p:sp>
        <p:nvSpPr>
          <p:cNvPr id="12" name="Rektangel 11">
            <a:extLst>
              <a:ext uri="{FF2B5EF4-FFF2-40B4-BE49-F238E27FC236}">
                <a16:creationId xmlns:a16="http://schemas.microsoft.com/office/drawing/2014/main" id="{C580F947-A38F-F8DD-AB78-B45B9FD00FA8}"/>
              </a:ext>
            </a:extLst>
          </p:cNvPr>
          <p:cNvSpPr/>
          <p:nvPr/>
        </p:nvSpPr>
        <p:spPr>
          <a:xfrm>
            <a:off x="4356246" y="1712150"/>
            <a:ext cx="7363326" cy="4420136"/>
          </a:xfrm>
          <a:prstGeom prst="rect">
            <a:avLst/>
          </a:prstGeom>
          <a:solidFill>
            <a:schemeClr val="bg1"/>
          </a:solidFill>
          <a:ln>
            <a:noFill/>
          </a:ln>
          <a:effectLst>
            <a:outerShdw blurRad="63500" sx="102000" sy="102000" algn="ctr"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8" name="Rectangle 10">
            <a:extLst>
              <a:ext uri="{FF2B5EF4-FFF2-40B4-BE49-F238E27FC236}">
                <a16:creationId xmlns:a16="http://schemas.microsoft.com/office/drawing/2014/main" id="{8C9710A9-7C17-EDF3-B457-01073BB090D7}"/>
              </a:ext>
            </a:extLst>
          </p:cNvPr>
          <p:cNvSpPr/>
          <p:nvPr/>
        </p:nvSpPr>
        <p:spPr>
          <a:xfrm>
            <a:off x="551776" y="1468963"/>
            <a:ext cx="5658838" cy="1763380"/>
          </a:xfrm>
          <a:prstGeom prst="rect">
            <a:avLst/>
          </a:prstGeom>
          <a:solidFill>
            <a:srgbClr val="70578B"/>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D516E74-0BF0-4117-E63E-9C72200AB29F}"/>
              </a:ext>
            </a:extLst>
          </p:cNvPr>
          <p:cNvSpPr>
            <a:spLocks noGrp="1"/>
          </p:cNvSpPr>
          <p:nvPr>
            <p:ph type="title"/>
          </p:nvPr>
        </p:nvSpPr>
        <p:spPr>
          <a:xfrm>
            <a:off x="551776" y="311392"/>
            <a:ext cx="10744157" cy="955807"/>
          </a:xfrm>
        </p:spPr>
        <p:txBody>
          <a:bodyPr>
            <a:noAutofit/>
          </a:bodyPr>
          <a:lstStyle/>
          <a:p>
            <a:r>
              <a:rPr lang="da-DK" sz="4000" dirty="0">
                <a:latin typeface="Calibri" panose="020F0502020204030204" pitchFamily="34" charset="0"/>
                <a:cs typeface="Calibri" panose="020F0502020204030204" pitchFamily="34" charset="0"/>
              </a:rPr>
              <a:t>Strategier til at håndtere eksekutive udfordringer</a:t>
            </a:r>
          </a:p>
        </p:txBody>
      </p:sp>
      <p:sp>
        <p:nvSpPr>
          <p:cNvPr id="3" name="Content Placeholder 2">
            <a:extLst>
              <a:ext uri="{FF2B5EF4-FFF2-40B4-BE49-F238E27FC236}">
                <a16:creationId xmlns:a16="http://schemas.microsoft.com/office/drawing/2014/main" id="{843430E3-EE9E-1A27-6A0D-532A0EB8CCDE}"/>
              </a:ext>
            </a:extLst>
          </p:cNvPr>
          <p:cNvSpPr>
            <a:spLocks noGrp="1"/>
          </p:cNvSpPr>
          <p:nvPr>
            <p:ph idx="1"/>
          </p:nvPr>
        </p:nvSpPr>
        <p:spPr>
          <a:xfrm>
            <a:off x="940410" y="2234465"/>
            <a:ext cx="4632158" cy="587758"/>
          </a:xfrm>
        </p:spPr>
        <p:txBody>
          <a:bodyPr>
            <a:noAutofit/>
          </a:bodyPr>
          <a:lstStyle/>
          <a:p>
            <a:pPr algn="ctr">
              <a:lnSpc>
                <a:spcPct val="115000"/>
              </a:lnSpc>
              <a:spcAft>
                <a:spcPts val="800"/>
              </a:spcAft>
              <a:buNone/>
            </a:pPr>
            <a:r>
              <a:rPr lang="da-DK" sz="2000" b="1" kern="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For bedre arbejdshukommelse</a:t>
            </a:r>
            <a:endParaRPr lang="da-DK" sz="2400" b="0" kern="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p:txBody>
      </p:sp>
      <p:sp>
        <p:nvSpPr>
          <p:cNvPr id="13" name="Tekstfelt 12">
            <a:extLst>
              <a:ext uri="{FF2B5EF4-FFF2-40B4-BE49-F238E27FC236}">
                <a16:creationId xmlns:a16="http://schemas.microsoft.com/office/drawing/2014/main" id="{D8BD34AF-1EF4-5056-1D45-2FA766DDB301}"/>
              </a:ext>
            </a:extLst>
          </p:cNvPr>
          <p:cNvSpPr txBox="1"/>
          <p:nvPr/>
        </p:nvSpPr>
        <p:spPr>
          <a:xfrm>
            <a:off x="6466684" y="5245087"/>
            <a:ext cx="4707428" cy="738664"/>
          </a:xfrm>
          <a:prstGeom prst="rect">
            <a:avLst/>
          </a:prstGeom>
          <a:noFill/>
        </p:spPr>
        <p:txBody>
          <a:bodyPr wrap="square">
            <a:spAutoFit/>
          </a:bodyPr>
          <a:lstStyle/>
          <a:p>
            <a:r>
              <a:rPr lang="da-DK" sz="1400" b="1" i="1" kern="0" dirty="0">
                <a:effectLst/>
                <a:latin typeface="Calibri" panose="020F0502020204030204" pitchFamily="34" charset="0"/>
                <a:ea typeface="Times New Roman" panose="02020603050405020304" pitchFamily="18" charset="0"/>
                <a:cs typeface="Calibri" panose="020F0502020204030204" pitchFamily="34" charset="0"/>
              </a:rPr>
              <a:t>Eksempel:</a:t>
            </a:r>
            <a:br>
              <a:rPr lang="da-DK" sz="1400" i="1" kern="0" dirty="0">
                <a:effectLst/>
                <a:latin typeface="Calibri" panose="020F0502020204030204" pitchFamily="34" charset="0"/>
                <a:ea typeface="Times New Roman" panose="02020603050405020304" pitchFamily="18" charset="0"/>
                <a:cs typeface="Calibri" panose="020F0502020204030204" pitchFamily="34" charset="0"/>
              </a:rPr>
            </a:br>
            <a:r>
              <a:rPr lang="da-DK" sz="1400" i="1" kern="0" dirty="0">
                <a:effectLst/>
                <a:latin typeface="Calibri" panose="020F0502020204030204" pitchFamily="34" charset="0"/>
                <a:ea typeface="Times New Roman" panose="02020603050405020304" pitchFamily="18" charset="0"/>
                <a:cs typeface="Calibri" panose="020F0502020204030204" pitchFamily="34" charset="0"/>
              </a:rPr>
              <a:t>En person med ADHD optager vigtige samtaler på deres telefon, så de kan lytte til dem senere.</a:t>
            </a:r>
            <a:endParaRPr lang="da-DK" sz="1200" i="1" dirty="0"/>
          </a:p>
        </p:txBody>
      </p:sp>
      <p:sp>
        <p:nvSpPr>
          <p:cNvPr id="4" name="Ellipse 3">
            <a:extLst>
              <a:ext uri="{FF2B5EF4-FFF2-40B4-BE49-F238E27FC236}">
                <a16:creationId xmlns:a16="http://schemas.microsoft.com/office/drawing/2014/main" id="{B1C54BBC-4F47-30D9-BAA8-944BBAC458C0}"/>
              </a:ext>
            </a:extLst>
          </p:cNvPr>
          <p:cNvSpPr/>
          <p:nvPr/>
        </p:nvSpPr>
        <p:spPr>
          <a:xfrm>
            <a:off x="163139" y="1092780"/>
            <a:ext cx="777271" cy="777271"/>
          </a:xfrm>
          <a:prstGeom prst="ellipse">
            <a:avLst/>
          </a:prstGeom>
          <a:solidFill>
            <a:srgbClr val="F5F1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3200" b="1" dirty="0">
                <a:solidFill>
                  <a:srgbClr val="70578B"/>
                </a:solidFill>
              </a:rPr>
              <a:t>2</a:t>
            </a:r>
          </a:p>
        </p:txBody>
      </p:sp>
      <p:sp>
        <p:nvSpPr>
          <p:cNvPr id="9" name="Rectangle 10">
            <a:extLst>
              <a:ext uri="{FF2B5EF4-FFF2-40B4-BE49-F238E27FC236}">
                <a16:creationId xmlns:a16="http://schemas.microsoft.com/office/drawing/2014/main" id="{D9263876-BA20-F36E-FAF7-603BA16AA9CF}"/>
              </a:ext>
            </a:extLst>
          </p:cNvPr>
          <p:cNvSpPr/>
          <p:nvPr/>
        </p:nvSpPr>
        <p:spPr>
          <a:xfrm>
            <a:off x="551776" y="3232344"/>
            <a:ext cx="5658838" cy="3183636"/>
          </a:xfrm>
          <a:prstGeom prst="rect">
            <a:avLst/>
          </a:prstGeom>
          <a:solidFill>
            <a:srgbClr val="E5DBF2"/>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ID" sz="1800" dirty="0">
              <a:solidFill>
                <a:srgbClr val="FFFFFF"/>
              </a:solidFill>
              <a:latin typeface="Calibri" panose="020F0502020204030204"/>
            </a:endParaRPr>
          </a:p>
        </p:txBody>
      </p:sp>
      <p:sp>
        <p:nvSpPr>
          <p:cNvPr id="11" name="Tekstfelt 10">
            <a:extLst>
              <a:ext uri="{FF2B5EF4-FFF2-40B4-BE49-F238E27FC236}">
                <a16:creationId xmlns:a16="http://schemas.microsoft.com/office/drawing/2014/main" id="{68C077C5-548B-A683-289B-105890A0A18C}"/>
              </a:ext>
            </a:extLst>
          </p:cNvPr>
          <p:cNvSpPr txBox="1"/>
          <p:nvPr/>
        </p:nvSpPr>
        <p:spPr>
          <a:xfrm>
            <a:off x="1128185" y="3885401"/>
            <a:ext cx="5237067" cy="1578958"/>
          </a:xfrm>
          <a:prstGeom prst="rect">
            <a:avLst/>
          </a:prstGeom>
          <a:noFill/>
        </p:spPr>
        <p:txBody>
          <a:bodyPr wrap="square">
            <a:spAutoFit/>
          </a:bodyPr>
          <a:lstStyle/>
          <a:p>
            <a:pPr>
              <a:lnSpc>
                <a:spcPct val="115000"/>
              </a:lnSpc>
              <a:spcAft>
                <a:spcPts val="800"/>
              </a:spcAft>
              <a:buNone/>
            </a:pPr>
            <a:r>
              <a:rPr lang="da-DK" sz="17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Skriv ting ned i stedet for at stole på hukommelsen</a:t>
            </a:r>
            <a:br>
              <a:rPr lang="da-DK" sz="17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br>
            <a:br>
              <a:rPr lang="da-DK" sz="17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br>
            <a:r>
              <a:rPr lang="da-DK" sz="17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Brug </a:t>
            </a:r>
            <a:r>
              <a:rPr lang="da-DK" sz="1700" b="1"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farvekodede noter </a:t>
            </a:r>
            <a:r>
              <a:rPr lang="da-DK" sz="17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til at organisere information</a:t>
            </a:r>
            <a:br>
              <a:rPr lang="da-DK" sz="17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br>
            <a:br>
              <a:rPr lang="da-DK" sz="17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br>
            <a:r>
              <a:rPr lang="da-DK" sz="17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Brug </a:t>
            </a:r>
            <a:r>
              <a:rPr lang="da-DK" sz="1700" b="1"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stemmeoptagelser</a:t>
            </a:r>
            <a:r>
              <a:rPr lang="da-DK" sz="17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 eller diktering</a:t>
            </a:r>
          </a:p>
        </p:txBody>
      </p:sp>
      <p:pic>
        <p:nvPicPr>
          <p:cNvPr id="6" name="Billede 5" descr="Et billede, der indeholder skitse, tegning, Stregtegning, stregtegning&#10;&#10;Indhold genereret af kunstig intelligens kan være forkert.">
            <a:extLst>
              <a:ext uri="{FF2B5EF4-FFF2-40B4-BE49-F238E27FC236}">
                <a16:creationId xmlns:a16="http://schemas.microsoft.com/office/drawing/2014/main" id="{2316B4BC-682F-1BFB-CD70-DCC14BB36DE5}"/>
              </a:ext>
            </a:extLst>
          </p:cNvPr>
          <p:cNvPicPr>
            <a:picLocks noChangeAspect="1"/>
          </p:cNvPicPr>
          <p:nvPr/>
        </p:nvPicPr>
        <p:blipFill>
          <a:blip r:embed="rId3" cstate="screen">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a:ext>
            </a:extLst>
          </a:blip>
          <a:srcRect/>
          <a:stretch/>
        </p:blipFill>
        <p:spPr>
          <a:xfrm>
            <a:off x="6140342" y="2370476"/>
            <a:ext cx="5155591" cy="3029850"/>
          </a:xfrm>
          <a:prstGeom prst="rect">
            <a:avLst/>
          </a:prstGeom>
        </p:spPr>
      </p:pic>
      <p:pic>
        <p:nvPicPr>
          <p:cNvPr id="5" name="Grafik 4" descr="Afkrydsning med massiv udfyldning">
            <a:extLst>
              <a:ext uri="{FF2B5EF4-FFF2-40B4-BE49-F238E27FC236}">
                <a16:creationId xmlns:a16="http://schemas.microsoft.com/office/drawing/2014/main" id="{46260A13-64B9-5274-17D2-D5C2313C334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16818" y="3922218"/>
            <a:ext cx="311367" cy="311367"/>
          </a:xfrm>
          <a:prstGeom prst="rect">
            <a:avLst/>
          </a:prstGeom>
        </p:spPr>
      </p:pic>
      <p:pic>
        <p:nvPicPr>
          <p:cNvPr id="7" name="Grafik 6" descr="Afkrydsning med massiv udfyldning">
            <a:extLst>
              <a:ext uri="{FF2B5EF4-FFF2-40B4-BE49-F238E27FC236}">
                <a16:creationId xmlns:a16="http://schemas.microsoft.com/office/drawing/2014/main" id="{15725270-9CFC-DC31-941E-505F1B20821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16817" y="4561194"/>
            <a:ext cx="311367" cy="311367"/>
          </a:xfrm>
          <a:prstGeom prst="rect">
            <a:avLst/>
          </a:prstGeom>
        </p:spPr>
      </p:pic>
      <p:pic>
        <p:nvPicPr>
          <p:cNvPr id="10" name="Grafik 9" descr="Afkrydsning med massiv udfyldning">
            <a:extLst>
              <a:ext uri="{FF2B5EF4-FFF2-40B4-BE49-F238E27FC236}">
                <a16:creationId xmlns:a16="http://schemas.microsoft.com/office/drawing/2014/main" id="{E9919E5B-ECA1-C717-B6B1-26894138E3B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05350" y="5138027"/>
            <a:ext cx="311367" cy="311367"/>
          </a:xfrm>
          <a:prstGeom prst="rect">
            <a:avLst/>
          </a:prstGeom>
        </p:spPr>
      </p:pic>
    </p:spTree>
    <p:extLst>
      <p:ext uri="{BB962C8B-B14F-4D97-AF65-F5344CB8AC3E}">
        <p14:creationId xmlns:p14="http://schemas.microsoft.com/office/powerpoint/2010/main" val="33097344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5CB16A-88DB-F5CC-1BF0-A1E7D93E2F03}"/>
            </a:ext>
          </a:extLst>
        </p:cNvPr>
        <p:cNvGrpSpPr/>
        <p:nvPr/>
      </p:nvGrpSpPr>
      <p:grpSpPr>
        <a:xfrm>
          <a:off x="0" y="0"/>
          <a:ext cx="0" cy="0"/>
          <a:chOff x="0" y="0"/>
          <a:chExt cx="0" cy="0"/>
        </a:xfrm>
      </p:grpSpPr>
      <p:sp>
        <p:nvSpPr>
          <p:cNvPr id="12" name="Rektangel 11">
            <a:extLst>
              <a:ext uri="{FF2B5EF4-FFF2-40B4-BE49-F238E27FC236}">
                <a16:creationId xmlns:a16="http://schemas.microsoft.com/office/drawing/2014/main" id="{D8CA1A60-14B4-D46F-259D-E675F7F1E417}"/>
              </a:ext>
            </a:extLst>
          </p:cNvPr>
          <p:cNvSpPr/>
          <p:nvPr/>
        </p:nvSpPr>
        <p:spPr>
          <a:xfrm>
            <a:off x="4361902" y="1731349"/>
            <a:ext cx="7363326" cy="4420136"/>
          </a:xfrm>
          <a:prstGeom prst="rect">
            <a:avLst/>
          </a:prstGeom>
          <a:solidFill>
            <a:schemeClr val="bg1"/>
          </a:solidFill>
          <a:ln>
            <a:noFill/>
          </a:ln>
          <a:effectLst>
            <a:outerShdw blurRad="63500" sx="102000" sy="102000" algn="ctr"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8" name="Rectangle 10">
            <a:extLst>
              <a:ext uri="{FF2B5EF4-FFF2-40B4-BE49-F238E27FC236}">
                <a16:creationId xmlns:a16="http://schemas.microsoft.com/office/drawing/2014/main" id="{4FB26088-833B-2991-0DDA-4D32FDE3716D}"/>
              </a:ext>
            </a:extLst>
          </p:cNvPr>
          <p:cNvSpPr/>
          <p:nvPr/>
        </p:nvSpPr>
        <p:spPr>
          <a:xfrm>
            <a:off x="551776" y="1468963"/>
            <a:ext cx="5658838" cy="1763380"/>
          </a:xfrm>
          <a:prstGeom prst="rect">
            <a:avLst/>
          </a:prstGeom>
          <a:solidFill>
            <a:srgbClr val="70578B"/>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D4B30DC-4914-14A0-2F2B-B30D7A0AF1CA}"/>
              </a:ext>
            </a:extLst>
          </p:cNvPr>
          <p:cNvSpPr>
            <a:spLocks noGrp="1"/>
          </p:cNvSpPr>
          <p:nvPr>
            <p:ph type="title"/>
          </p:nvPr>
        </p:nvSpPr>
        <p:spPr>
          <a:xfrm>
            <a:off x="551776" y="311392"/>
            <a:ext cx="10744157" cy="955807"/>
          </a:xfrm>
        </p:spPr>
        <p:txBody>
          <a:bodyPr>
            <a:noAutofit/>
          </a:bodyPr>
          <a:lstStyle/>
          <a:p>
            <a:r>
              <a:rPr lang="da-DK" sz="4000" dirty="0">
                <a:latin typeface="Calibri" panose="020F0502020204030204" pitchFamily="34" charset="0"/>
                <a:cs typeface="Calibri" panose="020F0502020204030204" pitchFamily="34" charset="0"/>
              </a:rPr>
              <a:t>Strategier til at håndtere eksekutive udfordringer</a:t>
            </a:r>
          </a:p>
        </p:txBody>
      </p:sp>
      <p:sp>
        <p:nvSpPr>
          <p:cNvPr id="3" name="Content Placeholder 2">
            <a:extLst>
              <a:ext uri="{FF2B5EF4-FFF2-40B4-BE49-F238E27FC236}">
                <a16:creationId xmlns:a16="http://schemas.microsoft.com/office/drawing/2014/main" id="{623FE666-98D3-C008-DB5A-BF0642D21784}"/>
              </a:ext>
            </a:extLst>
          </p:cNvPr>
          <p:cNvSpPr>
            <a:spLocks noGrp="1"/>
          </p:cNvSpPr>
          <p:nvPr>
            <p:ph idx="1"/>
          </p:nvPr>
        </p:nvSpPr>
        <p:spPr>
          <a:xfrm>
            <a:off x="940410" y="2234465"/>
            <a:ext cx="4632158" cy="587758"/>
          </a:xfrm>
        </p:spPr>
        <p:txBody>
          <a:bodyPr>
            <a:noAutofit/>
          </a:bodyPr>
          <a:lstStyle/>
          <a:p>
            <a:pPr algn="ctr">
              <a:lnSpc>
                <a:spcPct val="115000"/>
              </a:lnSpc>
              <a:spcAft>
                <a:spcPts val="800"/>
              </a:spcAft>
              <a:buNone/>
            </a:pPr>
            <a:r>
              <a:rPr lang="da-DK" sz="2000" b="1" kern="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For fokus og opmærksomhed</a:t>
            </a:r>
            <a:endParaRPr lang="da-DK" sz="2400" b="0" kern="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p:txBody>
      </p:sp>
      <p:sp>
        <p:nvSpPr>
          <p:cNvPr id="13" name="Tekstfelt 12">
            <a:extLst>
              <a:ext uri="{FF2B5EF4-FFF2-40B4-BE49-F238E27FC236}">
                <a16:creationId xmlns:a16="http://schemas.microsoft.com/office/drawing/2014/main" id="{0A32D00F-0B74-E114-CC5E-E00982123CC0}"/>
              </a:ext>
            </a:extLst>
          </p:cNvPr>
          <p:cNvSpPr txBox="1"/>
          <p:nvPr/>
        </p:nvSpPr>
        <p:spPr>
          <a:xfrm>
            <a:off x="6535089" y="5200377"/>
            <a:ext cx="4707428" cy="738664"/>
          </a:xfrm>
          <a:prstGeom prst="rect">
            <a:avLst/>
          </a:prstGeom>
          <a:noFill/>
        </p:spPr>
        <p:txBody>
          <a:bodyPr wrap="square">
            <a:spAutoFit/>
          </a:bodyPr>
          <a:lstStyle/>
          <a:p>
            <a:r>
              <a:rPr lang="da-DK" sz="1400" b="1" i="1" kern="0" dirty="0">
                <a:effectLst/>
                <a:latin typeface="Calibri" panose="020F0502020204030204" pitchFamily="34" charset="0"/>
                <a:ea typeface="Times New Roman" panose="02020603050405020304" pitchFamily="18" charset="0"/>
                <a:cs typeface="Calibri" panose="020F0502020204030204" pitchFamily="34" charset="0"/>
              </a:rPr>
              <a:t>Eksempel:</a:t>
            </a:r>
            <a:br>
              <a:rPr lang="da-DK" sz="1400" i="1" kern="0" dirty="0">
                <a:effectLst/>
                <a:latin typeface="Calibri" panose="020F0502020204030204" pitchFamily="34" charset="0"/>
                <a:ea typeface="Times New Roman" panose="02020603050405020304" pitchFamily="18" charset="0"/>
                <a:cs typeface="Calibri" panose="020F0502020204030204" pitchFamily="34" charset="0"/>
              </a:rPr>
            </a:br>
            <a:r>
              <a:rPr lang="da-DK" sz="1400" i="1" kern="0" dirty="0">
                <a:effectLst/>
                <a:latin typeface="Calibri" panose="020F0502020204030204" pitchFamily="34" charset="0"/>
                <a:ea typeface="Times New Roman" panose="02020603050405020304" pitchFamily="18" charset="0"/>
                <a:cs typeface="Calibri" panose="020F0502020204030204" pitchFamily="34" charset="0"/>
              </a:rPr>
              <a:t>En person med ADHD arbejder bedst med </a:t>
            </a:r>
            <a:r>
              <a:rPr lang="da-DK" sz="1400" b="1" i="1" kern="0" dirty="0">
                <a:effectLst/>
                <a:latin typeface="Calibri" panose="020F0502020204030204" pitchFamily="34" charset="0"/>
                <a:ea typeface="Times New Roman" panose="02020603050405020304" pitchFamily="18" charset="0"/>
                <a:cs typeface="Calibri" panose="020F0502020204030204" pitchFamily="34" charset="0"/>
              </a:rPr>
              <a:t>baggrundsmusik</a:t>
            </a:r>
            <a:r>
              <a:rPr lang="da-DK" sz="1400" i="1" kern="0" dirty="0">
                <a:effectLst/>
                <a:latin typeface="Calibri" panose="020F0502020204030204" pitchFamily="34" charset="0"/>
                <a:ea typeface="Times New Roman" panose="02020603050405020304" pitchFamily="18" charset="0"/>
                <a:cs typeface="Calibri" panose="020F0502020204030204" pitchFamily="34" charset="0"/>
              </a:rPr>
              <a:t>, der hjælper dem med at holde fokus.</a:t>
            </a:r>
            <a:endParaRPr lang="da-DK" sz="1200" i="1" dirty="0"/>
          </a:p>
        </p:txBody>
      </p:sp>
      <p:sp>
        <p:nvSpPr>
          <p:cNvPr id="4" name="Ellipse 3">
            <a:extLst>
              <a:ext uri="{FF2B5EF4-FFF2-40B4-BE49-F238E27FC236}">
                <a16:creationId xmlns:a16="http://schemas.microsoft.com/office/drawing/2014/main" id="{D0672071-B445-F0C8-73D2-4766218C9746}"/>
              </a:ext>
            </a:extLst>
          </p:cNvPr>
          <p:cNvSpPr/>
          <p:nvPr/>
        </p:nvSpPr>
        <p:spPr>
          <a:xfrm>
            <a:off x="163139" y="1092780"/>
            <a:ext cx="777271" cy="777271"/>
          </a:xfrm>
          <a:prstGeom prst="ellipse">
            <a:avLst/>
          </a:prstGeom>
          <a:solidFill>
            <a:srgbClr val="F5F1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3200" b="1" dirty="0">
                <a:solidFill>
                  <a:srgbClr val="70578B"/>
                </a:solidFill>
              </a:rPr>
              <a:t>3</a:t>
            </a:r>
          </a:p>
        </p:txBody>
      </p:sp>
      <p:pic>
        <p:nvPicPr>
          <p:cNvPr id="7" name="Billede 6" descr="Et billede, der indeholder skitse, tegning, Stregtegning, diagram&#10;&#10;Indhold genereret af kunstig intelligens kan være forkert.">
            <a:extLst>
              <a:ext uri="{FF2B5EF4-FFF2-40B4-BE49-F238E27FC236}">
                <a16:creationId xmlns:a16="http://schemas.microsoft.com/office/drawing/2014/main" id="{F95ED606-05CD-80AD-0828-D4ED180A6B62}"/>
              </a:ext>
            </a:extLst>
          </p:cNvPr>
          <p:cNvPicPr>
            <a:picLocks noChangeAspect="1"/>
          </p:cNvPicPr>
          <p:nvPr/>
        </p:nvPicPr>
        <p:blipFill>
          <a:blip r:embed="rId3" cstate="screen">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6066390" y="2125533"/>
            <a:ext cx="5698874" cy="3419324"/>
          </a:xfrm>
          <a:prstGeom prst="rect">
            <a:avLst/>
          </a:prstGeom>
        </p:spPr>
      </p:pic>
      <p:grpSp>
        <p:nvGrpSpPr>
          <p:cNvPr id="20" name="Gruppe 19">
            <a:extLst>
              <a:ext uri="{FF2B5EF4-FFF2-40B4-BE49-F238E27FC236}">
                <a16:creationId xmlns:a16="http://schemas.microsoft.com/office/drawing/2014/main" id="{4E62E3EC-9AE0-E07A-A7F4-69F81E61CF8C}"/>
              </a:ext>
            </a:extLst>
          </p:cNvPr>
          <p:cNvGrpSpPr/>
          <p:nvPr/>
        </p:nvGrpSpPr>
        <p:grpSpPr>
          <a:xfrm>
            <a:off x="551776" y="3232344"/>
            <a:ext cx="5658838" cy="3183636"/>
            <a:chOff x="551776" y="3232344"/>
            <a:chExt cx="5658838" cy="3183636"/>
          </a:xfrm>
        </p:grpSpPr>
        <p:sp>
          <p:nvSpPr>
            <p:cNvPr id="9" name="Rectangle 10">
              <a:extLst>
                <a:ext uri="{FF2B5EF4-FFF2-40B4-BE49-F238E27FC236}">
                  <a16:creationId xmlns:a16="http://schemas.microsoft.com/office/drawing/2014/main" id="{E5F81BB4-7E47-000B-7E93-27B3A1DF5912}"/>
                </a:ext>
              </a:extLst>
            </p:cNvPr>
            <p:cNvSpPr/>
            <p:nvPr/>
          </p:nvSpPr>
          <p:spPr>
            <a:xfrm>
              <a:off x="551776" y="3232344"/>
              <a:ext cx="5658838" cy="3183636"/>
            </a:xfrm>
            <a:prstGeom prst="rect">
              <a:avLst/>
            </a:prstGeom>
            <a:solidFill>
              <a:srgbClr val="E5DBF2"/>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ID" sz="1800" dirty="0">
                <a:solidFill>
                  <a:srgbClr val="FFFFFF"/>
                </a:solidFill>
                <a:latin typeface="Calibri" panose="020F0502020204030204"/>
              </a:endParaRPr>
            </a:p>
          </p:txBody>
        </p:sp>
        <p:sp>
          <p:nvSpPr>
            <p:cNvPr id="11" name="Tekstfelt 10">
              <a:extLst>
                <a:ext uri="{FF2B5EF4-FFF2-40B4-BE49-F238E27FC236}">
                  <a16:creationId xmlns:a16="http://schemas.microsoft.com/office/drawing/2014/main" id="{14D0D966-0FCD-2344-F5F4-4585CF5CF464}"/>
                </a:ext>
              </a:extLst>
            </p:cNvPr>
            <p:cNvSpPr txBox="1"/>
            <p:nvPr/>
          </p:nvSpPr>
          <p:spPr>
            <a:xfrm>
              <a:off x="1187618" y="3633431"/>
              <a:ext cx="4880030" cy="2119298"/>
            </a:xfrm>
            <a:prstGeom prst="rect">
              <a:avLst/>
            </a:prstGeom>
            <a:noFill/>
          </p:spPr>
          <p:txBody>
            <a:bodyPr wrap="square">
              <a:spAutoFit/>
            </a:bodyPr>
            <a:lstStyle/>
            <a:p>
              <a:pPr>
                <a:lnSpc>
                  <a:spcPct val="115000"/>
                </a:lnSpc>
                <a:spcAft>
                  <a:spcPts val="800"/>
                </a:spcAft>
              </a:pPr>
              <a:r>
                <a:rPr lang="da-DK" sz="18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 Brug </a:t>
              </a:r>
              <a:r>
                <a:rPr lang="da-DK" sz="1800" b="1" kern="0" dirty="0" err="1">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Pomodoro</a:t>
              </a:r>
              <a:r>
                <a:rPr lang="da-DK" sz="1800" b="1"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-teknikken</a:t>
              </a:r>
              <a:r>
                <a:rPr lang="da-DK" sz="18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 </a:t>
              </a:r>
              <a:br>
                <a:rPr lang="da-DK" sz="18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br>
              <a:r>
                <a:rPr lang="da-DK" sz="14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       (25 min arbejde, 5 min pause)</a:t>
              </a:r>
              <a:endParaRPr lang="da-DK" sz="1400" kern="0" dirty="0">
                <a:solidFill>
                  <a:srgbClr val="70578B"/>
                </a:solidFill>
                <a:latin typeface="Calibri" panose="020F0502020204030204" pitchFamily="34" charset="0"/>
                <a:ea typeface="Times New Roman" panose="02020603050405020304" pitchFamily="18" charset="0"/>
                <a:cs typeface="Calibri" panose="020F0502020204030204" pitchFamily="34" charset="0"/>
              </a:endParaRPr>
            </a:p>
            <a:p>
              <a:pPr>
                <a:lnSpc>
                  <a:spcPct val="115000"/>
                </a:lnSpc>
                <a:spcAft>
                  <a:spcPts val="800"/>
                </a:spcAft>
              </a:pPr>
              <a:r>
                <a:rPr lang="da-DK" sz="18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Arbejd i et </a:t>
              </a:r>
              <a:r>
                <a:rPr lang="da-DK" sz="1800" b="1"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roligt miljø </a:t>
              </a:r>
              <a:br>
                <a:rPr lang="da-DK" sz="18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br>
              <a:r>
                <a:rPr lang="da-DK" sz="18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       </a:t>
              </a:r>
              <a:r>
                <a:rPr lang="da-DK" sz="14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(fx med støjdæmpende høretelefoner)</a:t>
              </a:r>
            </a:p>
            <a:p>
              <a:pPr>
                <a:lnSpc>
                  <a:spcPct val="115000"/>
                </a:lnSpc>
                <a:spcAft>
                  <a:spcPts val="800"/>
                </a:spcAft>
              </a:pPr>
              <a:r>
                <a:rPr lang="da-DK" sz="18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Brug en </a:t>
              </a:r>
              <a:r>
                <a:rPr lang="da-DK" sz="1800" b="1"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"body double" </a:t>
              </a:r>
              <a:br>
                <a:rPr lang="da-DK" sz="18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br>
              <a:r>
                <a:rPr lang="da-DK" sz="18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       </a:t>
              </a:r>
              <a:r>
                <a:rPr lang="da-DK" sz="14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(arbejd sammen med en person, der holder dig ansvarlig)</a:t>
              </a:r>
              <a:endParaRPr lang="da-DK" sz="18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endParaRPr>
            </a:p>
          </p:txBody>
        </p:sp>
        <p:pic>
          <p:nvPicPr>
            <p:cNvPr id="17" name="Grafik 16" descr="Afkrydsning med massiv udfyldning">
              <a:extLst>
                <a:ext uri="{FF2B5EF4-FFF2-40B4-BE49-F238E27FC236}">
                  <a16:creationId xmlns:a16="http://schemas.microsoft.com/office/drawing/2014/main" id="{6A27F504-06E3-98A1-B3E5-D1275ECC276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91918" y="3706868"/>
              <a:ext cx="311367" cy="311367"/>
            </a:xfrm>
            <a:prstGeom prst="rect">
              <a:avLst/>
            </a:prstGeom>
          </p:spPr>
        </p:pic>
        <p:pic>
          <p:nvPicPr>
            <p:cNvPr id="18" name="Grafik 17" descr="Afkrydsning med massiv udfyldning">
              <a:extLst>
                <a:ext uri="{FF2B5EF4-FFF2-40B4-BE49-F238E27FC236}">
                  <a16:creationId xmlns:a16="http://schemas.microsoft.com/office/drawing/2014/main" id="{AC9B76AA-5E2F-90BC-A3FF-587490B0455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80451" y="4370651"/>
              <a:ext cx="311367" cy="311367"/>
            </a:xfrm>
            <a:prstGeom prst="rect">
              <a:avLst/>
            </a:prstGeom>
          </p:spPr>
        </p:pic>
        <p:pic>
          <p:nvPicPr>
            <p:cNvPr id="19" name="Grafik 18" descr="Afkrydsning med massiv udfyldning">
              <a:extLst>
                <a:ext uri="{FF2B5EF4-FFF2-40B4-BE49-F238E27FC236}">
                  <a16:creationId xmlns:a16="http://schemas.microsoft.com/office/drawing/2014/main" id="{7B4AEC94-05A7-8F36-EA18-3CC1FB36BB0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76251" y="4996668"/>
              <a:ext cx="311367" cy="311367"/>
            </a:xfrm>
            <a:prstGeom prst="rect">
              <a:avLst/>
            </a:prstGeom>
          </p:spPr>
        </p:pic>
      </p:grpSp>
    </p:spTree>
    <p:extLst>
      <p:ext uri="{BB962C8B-B14F-4D97-AF65-F5344CB8AC3E}">
        <p14:creationId xmlns:p14="http://schemas.microsoft.com/office/powerpoint/2010/main" val="35883363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71A3D3-12B5-C46F-DD29-0BA2933885F1}"/>
            </a:ext>
          </a:extLst>
        </p:cNvPr>
        <p:cNvGrpSpPr/>
        <p:nvPr/>
      </p:nvGrpSpPr>
      <p:grpSpPr>
        <a:xfrm>
          <a:off x="0" y="0"/>
          <a:ext cx="0" cy="0"/>
          <a:chOff x="0" y="0"/>
          <a:chExt cx="0" cy="0"/>
        </a:xfrm>
      </p:grpSpPr>
      <p:sp>
        <p:nvSpPr>
          <p:cNvPr id="12" name="Rektangel 11">
            <a:extLst>
              <a:ext uri="{FF2B5EF4-FFF2-40B4-BE49-F238E27FC236}">
                <a16:creationId xmlns:a16="http://schemas.microsoft.com/office/drawing/2014/main" id="{1BB738A8-D2C7-26CB-4B8C-B38F0E364D3A}"/>
              </a:ext>
            </a:extLst>
          </p:cNvPr>
          <p:cNvSpPr/>
          <p:nvPr/>
        </p:nvSpPr>
        <p:spPr>
          <a:xfrm>
            <a:off x="4379481" y="1771525"/>
            <a:ext cx="7363326" cy="4420136"/>
          </a:xfrm>
          <a:prstGeom prst="rect">
            <a:avLst/>
          </a:prstGeom>
          <a:solidFill>
            <a:schemeClr val="bg1"/>
          </a:solidFill>
          <a:ln>
            <a:noFill/>
          </a:ln>
          <a:effectLst>
            <a:outerShdw blurRad="63500" sx="102000" sy="102000" algn="ctr"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8" name="Rectangle 10">
            <a:extLst>
              <a:ext uri="{FF2B5EF4-FFF2-40B4-BE49-F238E27FC236}">
                <a16:creationId xmlns:a16="http://schemas.microsoft.com/office/drawing/2014/main" id="{2AFE028D-114F-BB73-9561-00EACC7FDF48}"/>
              </a:ext>
            </a:extLst>
          </p:cNvPr>
          <p:cNvSpPr/>
          <p:nvPr/>
        </p:nvSpPr>
        <p:spPr>
          <a:xfrm>
            <a:off x="551776" y="1468963"/>
            <a:ext cx="5658838" cy="1763380"/>
          </a:xfrm>
          <a:prstGeom prst="rect">
            <a:avLst/>
          </a:prstGeom>
          <a:solidFill>
            <a:srgbClr val="70578B"/>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12D458D-34E6-155A-29A6-123D879C2230}"/>
              </a:ext>
            </a:extLst>
          </p:cNvPr>
          <p:cNvSpPr>
            <a:spLocks noGrp="1"/>
          </p:cNvSpPr>
          <p:nvPr>
            <p:ph type="title"/>
          </p:nvPr>
        </p:nvSpPr>
        <p:spPr>
          <a:xfrm>
            <a:off x="551776" y="311392"/>
            <a:ext cx="10744157" cy="955807"/>
          </a:xfrm>
        </p:spPr>
        <p:txBody>
          <a:bodyPr>
            <a:noAutofit/>
          </a:bodyPr>
          <a:lstStyle/>
          <a:p>
            <a:r>
              <a:rPr lang="da-DK" sz="4000" dirty="0">
                <a:latin typeface="Calibri" panose="020F0502020204030204" pitchFamily="34" charset="0"/>
                <a:cs typeface="Calibri" panose="020F0502020204030204" pitchFamily="34" charset="0"/>
              </a:rPr>
              <a:t>Strategier til at håndtere eksekutive udfordringer</a:t>
            </a:r>
          </a:p>
        </p:txBody>
      </p:sp>
      <p:sp>
        <p:nvSpPr>
          <p:cNvPr id="3" name="Content Placeholder 2">
            <a:extLst>
              <a:ext uri="{FF2B5EF4-FFF2-40B4-BE49-F238E27FC236}">
                <a16:creationId xmlns:a16="http://schemas.microsoft.com/office/drawing/2014/main" id="{B8863284-BF80-A809-C8DD-DCEDF4886D5F}"/>
              </a:ext>
            </a:extLst>
          </p:cNvPr>
          <p:cNvSpPr>
            <a:spLocks noGrp="1"/>
          </p:cNvSpPr>
          <p:nvPr>
            <p:ph idx="1"/>
          </p:nvPr>
        </p:nvSpPr>
        <p:spPr>
          <a:xfrm>
            <a:off x="940410" y="2234465"/>
            <a:ext cx="4632158" cy="587758"/>
          </a:xfrm>
        </p:spPr>
        <p:txBody>
          <a:bodyPr>
            <a:noAutofit/>
          </a:bodyPr>
          <a:lstStyle/>
          <a:p>
            <a:pPr algn="ctr">
              <a:lnSpc>
                <a:spcPct val="115000"/>
              </a:lnSpc>
              <a:spcAft>
                <a:spcPts val="800"/>
              </a:spcAft>
              <a:buNone/>
            </a:pPr>
            <a:r>
              <a:rPr lang="da-DK" sz="2000" b="1" kern="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For impulskontrol</a:t>
            </a:r>
            <a:endParaRPr lang="da-DK" sz="2400" b="0" kern="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p:txBody>
      </p:sp>
      <p:sp>
        <p:nvSpPr>
          <p:cNvPr id="13" name="Tekstfelt 12">
            <a:extLst>
              <a:ext uri="{FF2B5EF4-FFF2-40B4-BE49-F238E27FC236}">
                <a16:creationId xmlns:a16="http://schemas.microsoft.com/office/drawing/2014/main" id="{FA28074A-E00A-F4FB-D768-58B7B30CD9A1}"/>
              </a:ext>
            </a:extLst>
          </p:cNvPr>
          <p:cNvSpPr txBox="1"/>
          <p:nvPr/>
        </p:nvSpPr>
        <p:spPr>
          <a:xfrm>
            <a:off x="6562113" y="5389037"/>
            <a:ext cx="4707428" cy="738664"/>
          </a:xfrm>
          <a:prstGeom prst="rect">
            <a:avLst/>
          </a:prstGeom>
          <a:noFill/>
        </p:spPr>
        <p:txBody>
          <a:bodyPr wrap="square">
            <a:spAutoFit/>
          </a:bodyPr>
          <a:lstStyle/>
          <a:p>
            <a:r>
              <a:rPr lang="da-DK" sz="1400" b="1" i="1" kern="0" dirty="0">
                <a:effectLst/>
                <a:latin typeface="Calibri" panose="020F0502020204030204" pitchFamily="34" charset="0"/>
                <a:ea typeface="Times New Roman" panose="02020603050405020304" pitchFamily="18" charset="0"/>
                <a:cs typeface="Calibri" panose="020F0502020204030204" pitchFamily="34" charset="0"/>
              </a:rPr>
              <a:t>Eksempel:</a:t>
            </a:r>
            <a:br>
              <a:rPr lang="da-DK" sz="1400" i="1" kern="0" dirty="0">
                <a:effectLst/>
                <a:latin typeface="Calibri" panose="020F0502020204030204" pitchFamily="34" charset="0"/>
                <a:ea typeface="Times New Roman" panose="02020603050405020304" pitchFamily="18" charset="0"/>
                <a:cs typeface="Calibri" panose="020F0502020204030204" pitchFamily="34" charset="0"/>
              </a:rPr>
            </a:br>
            <a:r>
              <a:rPr lang="da-DK" sz="1400" i="1" kern="0" dirty="0">
                <a:effectLst/>
                <a:latin typeface="Calibri" panose="020F0502020204030204" pitchFamily="34" charset="0"/>
                <a:ea typeface="Times New Roman" panose="02020603050405020304" pitchFamily="18" charset="0"/>
                <a:cs typeface="Calibri" panose="020F0502020204030204" pitchFamily="34" charset="0"/>
              </a:rPr>
              <a:t>En person med ADHD bruger en "48-timers-regel", hvor de venter 48 timer, før de køber noget spontant.</a:t>
            </a:r>
            <a:endParaRPr lang="da-DK" sz="1200" i="1" dirty="0"/>
          </a:p>
        </p:txBody>
      </p:sp>
      <p:sp>
        <p:nvSpPr>
          <p:cNvPr id="4" name="Ellipse 3">
            <a:extLst>
              <a:ext uri="{FF2B5EF4-FFF2-40B4-BE49-F238E27FC236}">
                <a16:creationId xmlns:a16="http://schemas.microsoft.com/office/drawing/2014/main" id="{325D0454-A652-B717-729C-020967259A24}"/>
              </a:ext>
            </a:extLst>
          </p:cNvPr>
          <p:cNvSpPr/>
          <p:nvPr/>
        </p:nvSpPr>
        <p:spPr>
          <a:xfrm>
            <a:off x="163139" y="1092780"/>
            <a:ext cx="777271" cy="777271"/>
          </a:xfrm>
          <a:prstGeom prst="ellipse">
            <a:avLst/>
          </a:prstGeom>
          <a:solidFill>
            <a:srgbClr val="F5F1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3200" b="1" dirty="0">
                <a:solidFill>
                  <a:srgbClr val="70578B"/>
                </a:solidFill>
              </a:rPr>
              <a:t>4</a:t>
            </a:r>
          </a:p>
        </p:txBody>
      </p:sp>
      <p:sp>
        <p:nvSpPr>
          <p:cNvPr id="9" name="Rectangle 10">
            <a:extLst>
              <a:ext uri="{FF2B5EF4-FFF2-40B4-BE49-F238E27FC236}">
                <a16:creationId xmlns:a16="http://schemas.microsoft.com/office/drawing/2014/main" id="{A1660316-8A87-6728-38A2-1FEAE6C15187}"/>
              </a:ext>
            </a:extLst>
          </p:cNvPr>
          <p:cNvSpPr/>
          <p:nvPr/>
        </p:nvSpPr>
        <p:spPr>
          <a:xfrm>
            <a:off x="551776" y="3232344"/>
            <a:ext cx="5658838" cy="3183636"/>
          </a:xfrm>
          <a:prstGeom prst="rect">
            <a:avLst/>
          </a:prstGeom>
          <a:solidFill>
            <a:srgbClr val="E5DBF2"/>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ID" sz="1800" dirty="0">
              <a:solidFill>
                <a:srgbClr val="FFFFFF"/>
              </a:solidFill>
              <a:latin typeface="Calibri" panose="020F0502020204030204"/>
            </a:endParaRPr>
          </a:p>
        </p:txBody>
      </p:sp>
      <p:pic>
        <p:nvPicPr>
          <p:cNvPr id="6" name="Billede 5" descr="Et billede, der indeholder skitse, tegning, Stregtegning, diagram&#10;&#10;Indhold genereret af kunstig intelligens kan være forkert.">
            <a:extLst>
              <a:ext uri="{FF2B5EF4-FFF2-40B4-BE49-F238E27FC236}">
                <a16:creationId xmlns:a16="http://schemas.microsoft.com/office/drawing/2014/main" id="{783BB8E8-D4E7-0341-9C02-5A1A8D846209}"/>
              </a:ext>
            </a:extLst>
          </p:cNvPr>
          <p:cNvPicPr>
            <a:picLocks noChangeAspect="1"/>
          </p:cNvPicPr>
          <p:nvPr/>
        </p:nvPicPr>
        <p:blipFill>
          <a:blip r:embed="rId3" cstate="screen">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6720663" y="2234465"/>
            <a:ext cx="4343152" cy="2891098"/>
          </a:xfrm>
          <a:prstGeom prst="rect">
            <a:avLst/>
          </a:prstGeom>
        </p:spPr>
      </p:pic>
      <p:grpSp>
        <p:nvGrpSpPr>
          <p:cNvPr id="14" name="Gruppe 13">
            <a:extLst>
              <a:ext uri="{FF2B5EF4-FFF2-40B4-BE49-F238E27FC236}">
                <a16:creationId xmlns:a16="http://schemas.microsoft.com/office/drawing/2014/main" id="{2EEEC9EC-40C5-FC4E-5E50-34666B4EE203}"/>
              </a:ext>
            </a:extLst>
          </p:cNvPr>
          <p:cNvGrpSpPr/>
          <p:nvPr/>
        </p:nvGrpSpPr>
        <p:grpSpPr>
          <a:xfrm>
            <a:off x="688410" y="3512098"/>
            <a:ext cx="5288154" cy="2055691"/>
            <a:chOff x="654034" y="3702678"/>
            <a:chExt cx="5288154" cy="2055691"/>
          </a:xfrm>
        </p:grpSpPr>
        <p:sp>
          <p:nvSpPr>
            <p:cNvPr id="11" name="Tekstfelt 10">
              <a:extLst>
                <a:ext uri="{FF2B5EF4-FFF2-40B4-BE49-F238E27FC236}">
                  <a16:creationId xmlns:a16="http://schemas.microsoft.com/office/drawing/2014/main" id="{C42B3534-5237-DE6B-87B2-41808775F486}"/>
                </a:ext>
              </a:extLst>
            </p:cNvPr>
            <p:cNvSpPr txBox="1"/>
            <p:nvPr/>
          </p:nvSpPr>
          <p:spPr>
            <a:xfrm>
              <a:off x="654034" y="3702678"/>
              <a:ext cx="5288154" cy="2055691"/>
            </a:xfrm>
            <a:prstGeom prst="rect">
              <a:avLst/>
            </a:prstGeom>
            <a:noFill/>
          </p:spPr>
          <p:txBody>
            <a:bodyPr wrap="square">
              <a:spAutoFit/>
            </a:bodyPr>
            <a:lstStyle/>
            <a:p>
              <a:pPr>
                <a:lnSpc>
                  <a:spcPct val="115000"/>
                </a:lnSpc>
                <a:spcAft>
                  <a:spcPts val="800"/>
                </a:spcAft>
                <a:buNone/>
              </a:pPr>
              <a:br>
                <a:rPr lang="da-DK" sz="20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br>
              <a:r>
                <a:rPr lang="da-DK" sz="20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	</a:t>
              </a:r>
              <a:r>
                <a:rPr lang="da-DK" sz="1800" b="1"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Tæl til 10</a:t>
              </a:r>
              <a:r>
                <a:rPr lang="da-DK" sz="18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 før du reagerer på noget</a:t>
              </a:r>
              <a:br>
                <a:rPr lang="da-DK" sz="1800" kern="0" dirty="0">
                  <a:solidFill>
                    <a:srgbClr val="70578B"/>
                  </a:solidFill>
                  <a:latin typeface="Calibri" panose="020F0502020204030204" pitchFamily="34" charset="0"/>
                  <a:ea typeface="Times New Roman" panose="02020603050405020304" pitchFamily="18" charset="0"/>
                  <a:cs typeface="Calibri" panose="020F0502020204030204" pitchFamily="34" charset="0"/>
                </a:rPr>
              </a:br>
              <a:br>
                <a:rPr lang="da-DK" sz="18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br>
              <a:r>
                <a:rPr lang="da-DK" sz="18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	Brug en </a:t>
              </a:r>
              <a:r>
                <a:rPr lang="da-DK" sz="1800" b="1"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"vente-app" </a:t>
              </a:r>
              <a:r>
                <a:rPr lang="da-DK" sz="18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for at udsætte impulsive køb</a:t>
              </a:r>
              <a:br>
                <a:rPr lang="da-DK" sz="18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br>
              <a:br>
                <a:rPr lang="da-DK" sz="18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br>
              <a:r>
                <a:rPr lang="da-DK" sz="18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	Øv dig i </a:t>
              </a:r>
              <a:r>
                <a:rPr lang="da-DK" sz="1800" b="1"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mindfulness og dyb vejrtrækning</a:t>
              </a:r>
            </a:p>
          </p:txBody>
        </p:sp>
        <p:pic>
          <p:nvPicPr>
            <p:cNvPr id="5" name="Grafik 4" descr="Afkrydsning med massiv udfyldning">
              <a:extLst>
                <a:ext uri="{FF2B5EF4-FFF2-40B4-BE49-F238E27FC236}">
                  <a16:creationId xmlns:a16="http://schemas.microsoft.com/office/drawing/2014/main" id="{DDC1FA44-A52F-FD9B-F8AD-05B21BAC800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82442" y="4112798"/>
              <a:ext cx="311367" cy="311367"/>
            </a:xfrm>
            <a:prstGeom prst="rect">
              <a:avLst/>
            </a:prstGeom>
          </p:spPr>
        </p:pic>
        <p:pic>
          <p:nvPicPr>
            <p:cNvPr id="7" name="Grafik 6" descr="Afkrydsning med massiv udfyldning">
              <a:extLst>
                <a:ext uri="{FF2B5EF4-FFF2-40B4-BE49-F238E27FC236}">
                  <a16:creationId xmlns:a16="http://schemas.microsoft.com/office/drawing/2014/main" id="{152AC5BB-ECA5-418F-95D7-E2B4D47DB66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70975" y="4776581"/>
              <a:ext cx="311367" cy="311367"/>
            </a:xfrm>
            <a:prstGeom prst="rect">
              <a:avLst/>
            </a:prstGeom>
          </p:spPr>
        </p:pic>
        <p:pic>
          <p:nvPicPr>
            <p:cNvPr id="10" name="Grafik 9" descr="Afkrydsning med massiv udfyldning">
              <a:extLst>
                <a:ext uri="{FF2B5EF4-FFF2-40B4-BE49-F238E27FC236}">
                  <a16:creationId xmlns:a16="http://schemas.microsoft.com/office/drawing/2014/main" id="{EDAF4251-DCCE-DB0A-B920-F4B44C6E6FE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66775" y="5402598"/>
              <a:ext cx="311367" cy="311367"/>
            </a:xfrm>
            <a:prstGeom prst="rect">
              <a:avLst/>
            </a:prstGeom>
          </p:spPr>
        </p:pic>
      </p:grpSp>
    </p:spTree>
    <p:extLst>
      <p:ext uri="{BB962C8B-B14F-4D97-AF65-F5344CB8AC3E}">
        <p14:creationId xmlns:p14="http://schemas.microsoft.com/office/powerpoint/2010/main" val="6020185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5FEFC7-23AB-A6EA-BB61-1EBAFA432679}"/>
            </a:ext>
          </a:extLst>
        </p:cNvPr>
        <p:cNvGrpSpPr/>
        <p:nvPr/>
      </p:nvGrpSpPr>
      <p:grpSpPr>
        <a:xfrm>
          <a:off x="0" y="0"/>
          <a:ext cx="0" cy="0"/>
          <a:chOff x="0" y="0"/>
          <a:chExt cx="0" cy="0"/>
        </a:xfrm>
      </p:grpSpPr>
      <p:sp>
        <p:nvSpPr>
          <p:cNvPr id="12" name="Rektangel 11">
            <a:extLst>
              <a:ext uri="{FF2B5EF4-FFF2-40B4-BE49-F238E27FC236}">
                <a16:creationId xmlns:a16="http://schemas.microsoft.com/office/drawing/2014/main" id="{C01DC1B7-F3AE-AB78-D928-EC054796CA24}"/>
              </a:ext>
            </a:extLst>
          </p:cNvPr>
          <p:cNvSpPr/>
          <p:nvPr/>
        </p:nvSpPr>
        <p:spPr>
          <a:xfrm>
            <a:off x="4355730" y="1786926"/>
            <a:ext cx="7363326" cy="4420136"/>
          </a:xfrm>
          <a:prstGeom prst="rect">
            <a:avLst/>
          </a:prstGeom>
          <a:solidFill>
            <a:schemeClr val="bg1"/>
          </a:solidFill>
          <a:ln>
            <a:noFill/>
          </a:ln>
          <a:effectLst>
            <a:outerShdw blurRad="63500" sx="102000" sy="102000" algn="ctr"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8" name="Rectangle 10">
            <a:extLst>
              <a:ext uri="{FF2B5EF4-FFF2-40B4-BE49-F238E27FC236}">
                <a16:creationId xmlns:a16="http://schemas.microsoft.com/office/drawing/2014/main" id="{6921FF3C-C900-3121-6D23-3450850CF6E3}"/>
              </a:ext>
            </a:extLst>
          </p:cNvPr>
          <p:cNvSpPr/>
          <p:nvPr/>
        </p:nvSpPr>
        <p:spPr>
          <a:xfrm>
            <a:off x="551776" y="1468963"/>
            <a:ext cx="5658838" cy="1763380"/>
          </a:xfrm>
          <a:prstGeom prst="rect">
            <a:avLst/>
          </a:prstGeom>
          <a:solidFill>
            <a:srgbClr val="70578B"/>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F2745C8-5324-C5EF-6D13-43A7BACCD951}"/>
              </a:ext>
            </a:extLst>
          </p:cNvPr>
          <p:cNvSpPr>
            <a:spLocks noGrp="1"/>
          </p:cNvSpPr>
          <p:nvPr>
            <p:ph type="title"/>
          </p:nvPr>
        </p:nvSpPr>
        <p:spPr>
          <a:xfrm>
            <a:off x="551776" y="311392"/>
            <a:ext cx="10744157" cy="955807"/>
          </a:xfrm>
        </p:spPr>
        <p:txBody>
          <a:bodyPr>
            <a:noAutofit/>
          </a:bodyPr>
          <a:lstStyle/>
          <a:p>
            <a:r>
              <a:rPr lang="da-DK" sz="4000" dirty="0">
                <a:latin typeface="Calibri" panose="020F0502020204030204" pitchFamily="34" charset="0"/>
                <a:cs typeface="Calibri" panose="020F0502020204030204" pitchFamily="34" charset="0"/>
              </a:rPr>
              <a:t>Strategier til at håndtere eksekutive udfordringer</a:t>
            </a:r>
          </a:p>
        </p:txBody>
      </p:sp>
      <p:sp>
        <p:nvSpPr>
          <p:cNvPr id="3" name="Content Placeholder 2">
            <a:extLst>
              <a:ext uri="{FF2B5EF4-FFF2-40B4-BE49-F238E27FC236}">
                <a16:creationId xmlns:a16="http://schemas.microsoft.com/office/drawing/2014/main" id="{7C309703-C51D-12DE-4730-AFFBBFD6869D}"/>
              </a:ext>
            </a:extLst>
          </p:cNvPr>
          <p:cNvSpPr>
            <a:spLocks noGrp="1"/>
          </p:cNvSpPr>
          <p:nvPr>
            <p:ph idx="1"/>
          </p:nvPr>
        </p:nvSpPr>
        <p:spPr>
          <a:xfrm>
            <a:off x="1065116" y="2234465"/>
            <a:ext cx="4632158" cy="587758"/>
          </a:xfrm>
        </p:spPr>
        <p:txBody>
          <a:bodyPr>
            <a:noAutofit/>
          </a:bodyPr>
          <a:lstStyle/>
          <a:p>
            <a:pPr algn="ctr">
              <a:lnSpc>
                <a:spcPct val="115000"/>
              </a:lnSpc>
              <a:spcAft>
                <a:spcPts val="800"/>
              </a:spcAft>
              <a:buNone/>
            </a:pPr>
            <a:r>
              <a:rPr lang="da-DK" sz="2000" b="1" kern="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For fleksibilitet og problemløsning</a:t>
            </a:r>
            <a:endParaRPr lang="da-DK" sz="2400" b="0" kern="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p:txBody>
      </p:sp>
      <p:sp>
        <p:nvSpPr>
          <p:cNvPr id="13" name="Tekstfelt 12">
            <a:extLst>
              <a:ext uri="{FF2B5EF4-FFF2-40B4-BE49-F238E27FC236}">
                <a16:creationId xmlns:a16="http://schemas.microsoft.com/office/drawing/2014/main" id="{63712E55-D814-320A-EBF1-004A2BB2B3D5}"/>
              </a:ext>
            </a:extLst>
          </p:cNvPr>
          <p:cNvSpPr txBox="1"/>
          <p:nvPr/>
        </p:nvSpPr>
        <p:spPr>
          <a:xfrm>
            <a:off x="6562113" y="5389037"/>
            <a:ext cx="4707428" cy="738664"/>
          </a:xfrm>
          <a:prstGeom prst="rect">
            <a:avLst/>
          </a:prstGeom>
          <a:noFill/>
        </p:spPr>
        <p:txBody>
          <a:bodyPr wrap="square">
            <a:spAutoFit/>
          </a:bodyPr>
          <a:lstStyle/>
          <a:p>
            <a:r>
              <a:rPr lang="da-DK" sz="1400" b="1" i="1" kern="0" dirty="0">
                <a:effectLst/>
                <a:latin typeface="Calibri" panose="020F0502020204030204" pitchFamily="34" charset="0"/>
                <a:ea typeface="Times New Roman" panose="02020603050405020304" pitchFamily="18" charset="0"/>
                <a:cs typeface="Calibri" panose="020F0502020204030204" pitchFamily="34" charset="0"/>
              </a:rPr>
              <a:t>Eksempel:</a:t>
            </a:r>
            <a:br>
              <a:rPr lang="da-DK" sz="1400" i="1" kern="0" dirty="0">
                <a:effectLst/>
                <a:latin typeface="Calibri" panose="020F0502020204030204" pitchFamily="34" charset="0"/>
                <a:ea typeface="Times New Roman" panose="02020603050405020304" pitchFamily="18" charset="0"/>
                <a:cs typeface="Calibri" panose="020F0502020204030204" pitchFamily="34" charset="0"/>
              </a:rPr>
            </a:br>
            <a:r>
              <a:rPr lang="da-DK" sz="1400" i="1" kern="0" dirty="0">
                <a:effectLst/>
                <a:latin typeface="Calibri" panose="020F0502020204030204" pitchFamily="34" charset="0"/>
                <a:ea typeface="Times New Roman" panose="02020603050405020304" pitchFamily="18" charset="0"/>
                <a:cs typeface="Calibri" panose="020F0502020204030204" pitchFamily="34" charset="0"/>
              </a:rPr>
              <a:t>En person med ADHD laver </a:t>
            </a:r>
            <a:r>
              <a:rPr lang="da-DK" sz="1400" b="1" i="1" kern="0" dirty="0">
                <a:effectLst/>
                <a:latin typeface="Calibri" panose="020F0502020204030204" pitchFamily="34" charset="0"/>
                <a:ea typeface="Times New Roman" panose="02020603050405020304" pitchFamily="18" charset="0"/>
                <a:cs typeface="Calibri" panose="020F0502020204030204" pitchFamily="34" charset="0"/>
              </a:rPr>
              <a:t>alternative scenarier</a:t>
            </a:r>
            <a:r>
              <a:rPr lang="da-DK" sz="1400" i="1" kern="0" dirty="0">
                <a:effectLst/>
                <a:latin typeface="Calibri" panose="020F0502020204030204" pitchFamily="34" charset="0"/>
                <a:ea typeface="Times New Roman" panose="02020603050405020304" pitchFamily="18" charset="0"/>
                <a:cs typeface="Calibri" panose="020F0502020204030204" pitchFamily="34" charset="0"/>
              </a:rPr>
              <a:t>, hvis deres plan ændres i sidste øjeblik.</a:t>
            </a:r>
            <a:endParaRPr lang="da-DK" sz="1200" i="1" dirty="0"/>
          </a:p>
        </p:txBody>
      </p:sp>
      <p:sp>
        <p:nvSpPr>
          <p:cNvPr id="4" name="Ellipse 3">
            <a:extLst>
              <a:ext uri="{FF2B5EF4-FFF2-40B4-BE49-F238E27FC236}">
                <a16:creationId xmlns:a16="http://schemas.microsoft.com/office/drawing/2014/main" id="{66942516-0F0D-5BF9-4EEA-C33F849D4CB1}"/>
              </a:ext>
            </a:extLst>
          </p:cNvPr>
          <p:cNvSpPr/>
          <p:nvPr/>
        </p:nvSpPr>
        <p:spPr>
          <a:xfrm>
            <a:off x="163139" y="1092780"/>
            <a:ext cx="777271" cy="777271"/>
          </a:xfrm>
          <a:prstGeom prst="ellipse">
            <a:avLst/>
          </a:prstGeom>
          <a:solidFill>
            <a:srgbClr val="F5F1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3200" b="1" dirty="0">
                <a:solidFill>
                  <a:srgbClr val="70578B"/>
                </a:solidFill>
              </a:rPr>
              <a:t>5</a:t>
            </a:r>
          </a:p>
        </p:txBody>
      </p:sp>
      <p:sp>
        <p:nvSpPr>
          <p:cNvPr id="9" name="Rectangle 10">
            <a:extLst>
              <a:ext uri="{FF2B5EF4-FFF2-40B4-BE49-F238E27FC236}">
                <a16:creationId xmlns:a16="http://schemas.microsoft.com/office/drawing/2014/main" id="{6A5EE76B-7142-8C7E-9536-8E88E8BDD882}"/>
              </a:ext>
            </a:extLst>
          </p:cNvPr>
          <p:cNvSpPr/>
          <p:nvPr/>
        </p:nvSpPr>
        <p:spPr>
          <a:xfrm>
            <a:off x="551776" y="3232344"/>
            <a:ext cx="5658838" cy="3183636"/>
          </a:xfrm>
          <a:prstGeom prst="rect">
            <a:avLst/>
          </a:prstGeom>
          <a:solidFill>
            <a:srgbClr val="E5DBF2"/>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ID" sz="1800" dirty="0">
              <a:solidFill>
                <a:srgbClr val="FFFFFF"/>
              </a:solidFill>
              <a:latin typeface="Calibri" panose="020F0502020204030204"/>
            </a:endParaRPr>
          </a:p>
        </p:txBody>
      </p:sp>
      <p:sp>
        <p:nvSpPr>
          <p:cNvPr id="11" name="Tekstfelt 10">
            <a:extLst>
              <a:ext uri="{FF2B5EF4-FFF2-40B4-BE49-F238E27FC236}">
                <a16:creationId xmlns:a16="http://schemas.microsoft.com/office/drawing/2014/main" id="{69C86B99-D56D-D8B4-D54B-673CB19AB766}"/>
              </a:ext>
            </a:extLst>
          </p:cNvPr>
          <p:cNvSpPr txBox="1"/>
          <p:nvPr/>
        </p:nvSpPr>
        <p:spPr>
          <a:xfrm>
            <a:off x="1128185" y="3853620"/>
            <a:ext cx="4755338" cy="2087495"/>
          </a:xfrm>
          <a:prstGeom prst="rect">
            <a:avLst/>
          </a:prstGeom>
          <a:noFill/>
        </p:spPr>
        <p:txBody>
          <a:bodyPr wrap="square">
            <a:spAutoFit/>
          </a:bodyPr>
          <a:lstStyle/>
          <a:p>
            <a:pPr>
              <a:lnSpc>
                <a:spcPct val="115000"/>
              </a:lnSpc>
              <a:spcAft>
                <a:spcPts val="800"/>
              </a:spcAft>
              <a:buNone/>
            </a:pPr>
            <a:r>
              <a:rPr lang="da-DK" sz="18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Øv dig i at </a:t>
            </a:r>
            <a:r>
              <a:rPr lang="da-DK" sz="1800" b="1"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skifte strategi</a:t>
            </a:r>
            <a:r>
              <a:rPr lang="da-DK" sz="18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 når noget ikke virker</a:t>
            </a:r>
            <a:br>
              <a:rPr lang="da-DK" sz="18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br>
            <a:br>
              <a:rPr lang="da-DK" sz="18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br>
            <a:r>
              <a:rPr lang="da-DK" sz="18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Hav en </a:t>
            </a:r>
            <a:r>
              <a:rPr lang="da-DK" sz="1800" b="1"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"plan B"</a:t>
            </a:r>
            <a:r>
              <a:rPr lang="da-DK" sz="18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 for uforudsete ændringer</a:t>
            </a:r>
            <a:br>
              <a:rPr lang="da-DK" sz="18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br>
            <a:br>
              <a:rPr lang="da-DK" sz="18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br>
            <a:r>
              <a:rPr lang="da-DK" sz="18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Brug </a:t>
            </a:r>
            <a:r>
              <a:rPr lang="da-DK" sz="1800" b="1"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rollespil</a:t>
            </a:r>
            <a:r>
              <a:rPr lang="da-DK" sz="18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 til at træne problemløsning</a:t>
            </a:r>
          </a:p>
          <a:p>
            <a:pPr>
              <a:lnSpc>
                <a:spcPct val="115000"/>
              </a:lnSpc>
              <a:spcAft>
                <a:spcPts val="800"/>
              </a:spcAft>
              <a:buNone/>
            </a:pPr>
            <a:endParaRPr lang="da-DK" sz="18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endParaRPr>
          </a:p>
        </p:txBody>
      </p:sp>
      <p:pic>
        <p:nvPicPr>
          <p:cNvPr id="7" name="Billede 6" descr="Et billede, der indeholder tegning, clipart, skitse, Font/skrifttype&#10;&#10;Indhold genereret af kunstig intelligens kan være forkert.">
            <a:extLst>
              <a:ext uri="{FF2B5EF4-FFF2-40B4-BE49-F238E27FC236}">
                <a16:creationId xmlns:a16="http://schemas.microsoft.com/office/drawing/2014/main" id="{E31E8E0D-BF62-D20C-A852-AFBF06315C16}"/>
              </a:ext>
            </a:extLst>
          </p:cNvPr>
          <p:cNvPicPr>
            <a:picLocks noChangeAspect="1"/>
          </p:cNvPicPr>
          <p:nvPr/>
        </p:nvPicPr>
        <p:blipFill>
          <a:blip r:embed="rId3">
            <a:duotone>
              <a:schemeClr val="accent4">
                <a:shade val="45000"/>
                <a:satMod val="135000"/>
              </a:schemeClr>
              <a:prstClr val="white"/>
            </a:duotone>
            <a:extLst>
              <a:ext uri="{28A0092B-C50C-407E-A947-70E740481C1C}">
                <a14:useLocalDpi xmlns:a14="http://schemas.microsoft.com/office/drawing/2010/main"/>
              </a:ext>
            </a:extLst>
          </a:blip>
          <a:srcRect/>
          <a:stretch/>
        </p:blipFill>
        <p:spPr>
          <a:xfrm>
            <a:off x="6654125" y="2030797"/>
            <a:ext cx="4916938" cy="3384445"/>
          </a:xfrm>
          <a:prstGeom prst="rect">
            <a:avLst/>
          </a:prstGeom>
        </p:spPr>
      </p:pic>
      <p:pic>
        <p:nvPicPr>
          <p:cNvPr id="5" name="Grafik 4" descr="Afkrydsning med massiv udfyldning">
            <a:extLst>
              <a:ext uri="{FF2B5EF4-FFF2-40B4-BE49-F238E27FC236}">
                <a16:creationId xmlns:a16="http://schemas.microsoft.com/office/drawing/2014/main" id="{3311866B-CF75-1519-0A99-9613DFB83D3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16818" y="3922218"/>
            <a:ext cx="311367" cy="311367"/>
          </a:xfrm>
          <a:prstGeom prst="rect">
            <a:avLst/>
          </a:prstGeom>
        </p:spPr>
      </p:pic>
      <p:pic>
        <p:nvPicPr>
          <p:cNvPr id="6" name="Grafik 5" descr="Afkrydsning med massiv udfyldning">
            <a:extLst>
              <a:ext uri="{FF2B5EF4-FFF2-40B4-BE49-F238E27FC236}">
                <a16:creationId xmlns:a16="http://schemas.microsoft.com/office/drawing/2014/main" id="{D152B496-DDF0-6E3F-1F8E-6D9FF6E8BDE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05351" y="4586001"/>
            <a:ext cx="311367" cy="311367"/>
          </a:xfrm>
          <a:prstGeom prst="rect">
            <a:avLst/>
          </a:prstGeom>
        </p:spPr>
      </p:pic>
      <p:pic>
        <p:nvPicPr>
          <p:cNvPr id="10" name="Grafik 9" descr="Afkrydsning med massiv udfyldning">
            <a:extLst>
              <a:ext uri="{FF2B5EF4-FFF2-40B4-BE49-F238E27FC236}">
                <a16:creationId xmlns:a16="http://schemas.microsoft.com/office/drawing/2014/main" id="{6DAFB094-11E6-5F70-FACF-A254DD4CFF8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01151" y="5212018"/>
            <a:ext cx="311367" cy="311367"/>
          </a:xfrm>
          <a:prstGeom prst="rect">
            <a:avLst/>
          </a:prstGeom>
        </p:spPr>
      </p:pic>
    </p:spTree>
    <p:extLst>
      <p:ext uri="{BB962C8B-B14F-4D97-AF65-F5344CB8AC3E}">
        <p14:creationId xmlns:p14="http://schemas.microsoft.com/office/powerpoint/2010/main" val="10130404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F117B9-9A39-114C-2790-B973C7594298}"/>
            </a:ext>
          </a:extLst>
        </p:cNvPr>
        <p:cNvGrpSpPr/>
        <p:nvPr/>
      </p:nvGrpSpPr>
      <p:grpSpPr>
        <a:xfrm>
          <a:off x="0" y="0"/>
          <a:ext cx="0" cy="0"/>
          <a:chOff x="0" y="0"/>
          <a:chExt cx="0" cy="0"/>
        </a:xfrm>
      </p:grpSpPr>
      <p:sp>
        <p:nvSpPr>
          <p:cNvPr id="7" name="Rectangle 28">
            <a:extLst>
              <a:ext uri="{FF2B5EF4-FFF2-40B4-BE49-F238E27FC236}">
                <a16:creationId xmlns:a16="http://schemas.microsoft.com/office/drawing/2014/main" id="{D34616FF-10C4-8F83-7641-10F4231C2529}"/>
              </a:ext>
            </a:extLst>
          </p:cNvPr>
          <p:cNvSpPr/>
          <p:nvPr/>
        </p:nvSpPr>
        <p:spPr>
          <a:xfrm>
            <a:off x="4227871" y="500212"/>
            <a:ext cx="7964129" cy="5614838"/>
          </a:xfrm>
          <a:prstGeom prst="rect">
            <a:avLst/>
          </a:prstGeom>
          <a:solidFill>
            <a:schemeClr val="bg1"/>
          </a:solidFill>
          <a:ln>
            <a:noFill/>
          </a:ln>
          <a:effectLst>
            <a:outerShdw blurRad="635000" dist="381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solidFill>
                <a:schemeClr val="bg1"/>
              </a:solidFill>
            </a:endParaRPr>
          </a:p>
        </p:txBody>
      </p:sp>
      <p:sp>
        <p:nvSpPr>
          <p:cNvPr id="12" name="Tekstfelt 11">
            <a:extLst>
              <a:ext uri="{FF2B5EF4-FFF2-40B4-BE49-F238E27FC236}">
                <a16:creationId xmlns:a16="http://schemas.microsoft.com/office/drawing/2014/main" id="{527C4FB4-B8FC-4B6F-B70C-5A26C31DF524}"/>
              </a:ext>
            </a:extLst>
          </p:cNvPr>
          <p:cNvSpPr txBox="1"/>
          <p:nvPr/>
        </p:nvSpPr>
        <p:spPr>
          <a:xfrm>
            <a:off x="5372229" y="1669970"/>
            <a:ext cx="6514970" cy="3970318"/>
          </a:xfrm>
          <a:prstGeom prst="rect">
            <a:avLst/>
          </a:prstGeom>
          <a:noFill/>
        </p:spPr>
        <p:txBody>
          <a:bodyPr wrap="square">
            <a:spAutoFit/>
          </a:bodyPr>
          <a:lstStyle/>
          <a:p>
            <a:r>
              <a:rPr kumimoji="1" lang="da-DK" sz="1800" b="1" dirty="0">
                <a:solidFill>
                  <a:srgbClr val="70578B"/>
                </a:solidFill>
                <a:latin typeface="Calibri" panose="020F0502020204030204" pitchFamily="34" charset="0"/>
                <a:cs typeface="Calibri" panose="020F0502020204030204" pitchFamily="34" charset="0"/>
              </a:rPr>
              <a:t>Time </a:t>
            </a:r>
            <a:r>
              <a:rPr kumimoji="1" lang="da-DK" sz="1800" b="1" dirty="0" err="1">
                <a:solidFill>
                  <a:srgbClr val="70578B"/>
                </a:solidFill>
                <a:latin typeface="Calibri" panose="020F0502020204030204" pitchFamily="34" charset="0"/>
                <a:cs typeface="Calibri" panose="020F0502020204030204" pitchFamily="34" charset="0"/>
              </a:rPr>
              <a:t>Blindness</a:t>
            </a:r>
            <a:r>
              <a:rPr kumimoji="1" lang="da-DK" sz="1800" b="1" dirty="0">
                <a:solidFill>
                  <a:srgbClr val="70578B"/>
                </a:solidFill>
                <a:latin typeface="Calibri" panose="020F0502020204030204" pitchFamily="34" charset="0"/>
                <a:cs typeface="Calibri" panose="020F0502020204030204" pitchFamily="34" charset="0"/>
              </a:rPr>
              <a:t> skyldes en kombination af hjernens kemi og eksekutive funktionsvanskeligheder.</a:t>
            </a:r>
            <a:br>
              <a:rPr kumimoji="1" lang="da-DK" sz="1800" b="1" dirty="0">
                <a:solidFill>
                  <a:srgbClr val="70578B"/>
                </a:solidFill>
                <a:latin typeface="Calibri" panose="020F0502020204030204" pitchFamily="34" charset="0"/>
                <a:cs typeface="Calibri" panose="020F0502020204030204" pitchFamily="34" charset="0"/>
              </a:rPr>
            </a:br>
            <a:endParaRPr kumimoji="1" lang="da-DK" sz="1800" b="1" dirty="0">
              <a:solidFill>
                <a:srgbClr val="70578B"/>
              </a:solidFill>
              <a:latin typeface="Calibri" panose="020F0502020204030204" pitchFamily="34" charset="0"/>
              <a:cs typeface="Calibri" panose="020F0502020204030204" pitchFamily="34" charset="0"/>
            </a:endParaRPr>
          </a:p>
          <a:p>
            <a:r>
              <a:rPr kumimoji="1" lang="da-DK" sz="1800" b="1" dirty="0">
                <a:solidFill>
                  <a:srgbClr val="70578B"/>
                </a:solidFill>
                <a:latin typeface="Calibri" panose="020F0502020204030204" pitchFamily="34" charset="0"/>
                <a:cs typeface="Calibri" panose="020F0502020204030204" pitchFamily="34" charset="0"/>
              </a:rPr>
              <a:t>Time </a:t>
            </a:r>
            <a:r>
              <a:rPr kumimoji="1" lang="da-DK" sz="1800" b="1" dirty="0" err="1">
                <a:solidFill>
                  <a:srgbClr val="70578B"/>
                </a:solidFill>
                <a:latin typeface="Calibri" panose="020F0502020204030204" pitchFamily="34" charset="0"/>
                <a:cs typeface="Calibri" panose="020F0502020204030204" pitchFamily="34" charset="0"/>
              </a:rPr>
              <a:t>Blindness</a:t>
            </a:r>
            <a:r>
              <a:rPr kumimoji="1" lang="da-DK" sz="1800" b="1" dirty="0">
                <a:solidFill>
                  <a:srgbClr val="70578B"/>
                </a:solidFill>
                <a:latin typeface="Calibri" panose="020F0502020204030204" pitchFamily="34" charset="0"/>
                <a:cs typeface="Calibri" panose="020F0502020204030204" pitchFamily="34" charset="0"/>
              </a:rPr>
              <a:t> betyder, at en person har svært ved at mærke, forstå og vurdere tidens gang. Det kan føre til, at de:</a:t>
            </a:r>
          </a:p>
          <a:p>
            <a:endParaRPr kumimoji="1" lang="da-DK" sz="1800" dirty="0">
              <a:solidFill>
                <a:srgbClr val="70578B"/>
              </a:solidFill>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kumimoji="1" lang="da-DK" sz="1800" dirty="0">
                <a:solidFill>
                  <a:schemeClr val="tx1">
                    <a:lumMod val="65000"/>
                    <a:lumOff val="35000"/>
                  </a:schemeClr>
                </a:solidFill>
                <a:latin typeface="Calibri" panose="020F0502020204030204" pitchFamily="34" charset="0"/>
                <a:cs typeface="Calibri" panose="020F0502020204030204" pitchFamily="34" charset="0"/>
              </a:rPr>
              <a:t>Ikke bemærker, hvor lang tid der går, når de er optaget af noget.</a:t>
            </a:r>
          </a:p>
          <a:p>
            <a:pPr marL="342900" indent="-342900">
              <a:buFont typeface="Arial" panose="020B0604020202020204" pitchFamily="34" charset="0"/>
              <a:buChar char="•"/>
            </a:pPr>
            <a:r>
              <a:rPr kumimoji="1" lang="da-DK" sz="1800" dirty="0">
                <a:solidFill>
                  <a:schemeClr val="tx1">
                    <a:lumMod val="65000"/>
                    <a:lumOff val="35000"/>
                  </a:schemeClr>
                </a:solidFill>
                <a:latin typeface="Calibri" panose="020F0502020204030204" pitchFamily="34" charset="0"/>
                <a:cs typeface="Calibri" panose="020F0502020204030204" pitchFamily="34" charset="0"/>
              </a:rPr>
              <a:t>Undervurderer eller overvurderer, hvor lang tid en opgave vil tage.</a:t>
            </a:r>
          </a:p>
          <a:p>
            <a:pPr marL="342900" indent="-342900">
              <a:buFont typeface="Arial" panose="020B0604020202020204" pitchFamily="34" charset="0"/>
              <a:buChar char="•"/>
            </a:pPr>
            <a:r>
              <a:rPr kumimoji="1" lang="da-DK" sz="1800" dirty="0">
                <a:solidFill>
                  <a:schemeClr val="tx1">
                    <a:lumMod val="65000"/>
                    <a:lumOff val="35000"/>
                  </a:schemeClr>
                </a:solidFill>
                <a:latin typeface="Calibri" panose="020F0502020204030204" pitchFamily="34" charset="0"/>
                <a:cs typeface="Calibri" panose="020F0502020204030204" pitchFamily="34" charset="0"/>
              </a:rPr>
              <a:t>Har svært ved at huske deadlines eller fornemme, hvor tæt de er på.</a:t>
            </a:r>
          </a:p>
          <a:p>
            <a:pPr marL="342900" indent="-342900">
              <a:buFont typeface="Arial" panose="020B0604020202020204" pitchFamily="34" charset="0"/>
              <a:buChar char="•"/>
            </a:pPr>
            <a:r>
              <a:rPr kumimoji="1" lang="da-DK" sz="1800" dirty="0">
                <a:solidFill>
                  <a:schemeClr val="tx1">
                    <a:lumMod val="65000"/>
                    <a:lumOff val="35000"/>
                  </a:schemeClr>
                </a:solidFill>
                <a:latin typeface="Calibri" panose="020F0502020204030204" pitchFamily="34" charset="0"/>
                <a:cs typeface="Calibri" panose="020F0502020204030204" pitchFamily="34" charset="0"/>
              </a:rPr>
              <a:t>Kommer for sent eller for tidligt til aftaler.</a:t>
            </a:r>
          </a:p>
          <a:p>
            <a:br>
              <a:rPr kumimoji="1" lang="da-DK" sz="1800" dirty="0">
                <a:solidFill>
                  <a:srgbClr val="70578B"/>
                </a:solidFill>
                <a:latin typeface="Calibri" panose="020F0502020204030204" pitchFamily="34" charset="0"/>
                <a:cs typeface="Calibri" panose="020F0502020204030204" pitchFamily="34" charset="0"/>
              </a:rPr>
            </a:br>
            <a:endParaRPr kumimoji="1" lang="da-DK" sz="1800" dirty="0">
              <a:solidFill>
                <a:schemeClr val="tx1">
                  <a:lumMod val="65000"/>
                  <a:lumOff val="35000"/>
                </a:schemeClr>
              </a:solidFill>
              <a:latin typeface="Calibri" panose="020F0502020204030204" pitchFamily="34" charset="0"/>
              <a:cs typeface="Calibri" panose="020F0502020204030204" pitchFamily="34" charset="0"/>
            </a:endParaRPr>
          </a:p>
        </p:txBody>
      </p:sp>
      <p:sp>
        <p:nvSpPr>
          <p:cNvPr id="2" name="Tekstfelt 1">
            <a:extLst>
              <a:ext uri="{FF2B5EF4-FFF2-40B4-BE49-F238E27FC236}">
                <a16:creationId xmlns:a16="http://schemas.microsoft.com/office/drawing/2014/main" id="{9ABD3A7F-76BE-9D5B-E539-EE9D97B65032}"/>
              </a:ext>
            </a:extLst>
          </p:cNvPr>
          <p:cNvSpPr txBox="1"/>
          <p:nvPr/>
        </p:nvSpPr>
        <p:spPr>
          <a:xfrm>
            <a:off x="5372229" y="742950"/>
            <a:ext cx="6297257" cy="646331"/>
          </a:xfrm>
          <a:prstGeom prst="rect">
            <a:avLst/>
          </a:prstGeom>
          <a:noFill/>
        </p:spPr>
        <p:txBody>
          <a:bodyPr wrap="square">
            <a:spAutoFit/>
          </a:bodyPr>
          <a:lstStyle/>
          <a:p>
            <a:r>
              <a:rPr kumimoji="1" lang="da-DK" sz="3600" b="1" dirty="0">
                <a:solidFill>
                  <a:srgbClr val="70578B"/>
                </a:solidFill>
                <a:latin typeface="Calibri" panose="020F0502020204030204" pitchFamily="34" charset="0"/>
                <a:cs typeface="Calibri" panose="020F0502020204030204" pitchFamily="34" charset="0"/>
              </a:rPr>
              <a:t>Hvad er Time </a:t>
            </a:r>
            <a:r>
              <a:rPr kumimoji="1" lang="da-DK" sz="3600" b="1" dirty="0" err="1">
                <a:solidFill>
                  <a:srgbClr val="70578B"/>
                </a:solidFill>
                <a:latin typeface="Calibri" panose="020F0502020204030204" pitchFamily="34" charset="0"/>
                <a:cs typeface="Calibri" panose="020F0502020204030204" pitchFamily="34" charset="0"/>
              </a:rPr>
              <a:t>Blindness</a:t>
            </a:r>
            <a:r>
              <a:rPr kumimoji="1" lang="da-DK" sz="3600" b="1" dirty="0">
                <a:solidFill>
                  <a:srgbClr val="70578B"/>
                </a:solidFill>
                <a:latin typeface="Calibri" panose="020F0502020204030204" pitchFamily="34" charset="0"/>
                <a:cs typeface="Calibri" panose="020F0502020204030204" pitchFamily="34" charset="0"/>
              </a:rPr>
              <a:t>?</a:t>
            </a:r>
            <a:endParaRPr kumimoji="1" lang="da-DK" sz="2800" dirty="0">
              <a:solidFill>
                <a:srgbClr val="70578B"/>
              </a:solidFill>
              <a:latin typeface="Calibri" panose="020F0502020204030204" pitchFamily="34" charset="0"/>
              <a:cs typeface="Calibri" panose="020F0502020204030204" pitchFamily="34" charset="0"/>
            </a:endParaRPr>
          </a:p>
        </p:txBody>
      </p:sp>
      <p:sp>
        <p:nvSpPr>
          <p:cNvPr id="6" name="Rectangle 27">
            <a:extLst>
              <a:ext uri="{FF2B5EF4-FFF2-40B4-BE49-F238E27FC236}">
                <a16:creationId xmlns:a16="http://schemas.microsoft.com/office/drawing/2014/main" id="{8B418175-5E71-FCFB-6CE0-F41677E1C681}"/>
              </a:ext>
            </a:extLst>
          </p:cNvPr>
          <p:cNvSpPr/>
          <p:nvPr/>
        </p:nvSpPr>
        <p:spPr>
          <a:xfrm>
            <a:off x="0" y="1422400"/>
            <a:ext cx="5067428" cy="4018844"/>
          </a:xfrm>
          <a:prstGeom prst="rect">
            <a:avLst/>
          </a:prstGeom>
          <a:solidFill>
            <a:srgbClr val="E5DBF2"/>
          </a:solidFill>
          <a:ln w="28575" cap="flat" cmpd="sng" algn="ctr">
            <a:noFill/>
            <a:prstDash val="solid"/>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en-ID" sz="1800" b="0" i="0" u="none" strike="noStrike" kern="0" cap="none" spc="0" normalizeH="0" baseline="0" noProof="0" dirty="0">
              <a:ln>
                <a:noFill/>
              </a:ln>
              <a:solidFill>
                <a:srgbClr val="34373F"/>
              </a:solidFill>
              <a:effectLst/>
              <a:uLnTx/>
              <a:uFillTx/>
              <a:latin typeface="Calibri" panose="020F0502020204030204"/>
              <a:ea typeface="+mn-ea"/>
              <a:cs typeface="+mn-cs"/>
            </a:endParaRPr>
          </a:p>
        </p:txBody>
      </p:sp>
      <p:pic>
        <p:nvPicPr>
          <p:cNvPr id="10" name="Billede 9" descr="Et billede, der indeholder skitse, tegning, Stregtegning, diagram&#10;&#10;Indhold genereret af kunstig intelligens kan være forkert.">
            <a:extLst>
              <a:ext uri="{FF2B5EF4-FFF2-40B4-BE49-F238E27FC236}">
                <a16:creationId xmlns:a16="http://schemas.microsoft.com/office/drawing/2014/main" id="{F2EDB306-68F0-3222-74AD-43E52A2C1830}"/>
              </a:ext>
            </a:extLst>
          </p:cNvPr>
          <p:cNvPicPr>
            <a:picLocks noChangeAspect="1"/>
          </p:cNvPicPr>
          <p:nvPr/>
        </p:nvPicPr>
        <p:blipFill>
          <a:blip r:embed="rId3" cstate="screen">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0" y="1777539"/>
            <a:ext cx="4681425" cy="3116276"/>
          </a:xfrm>
          <a:prstGeom prst="rect">
            <a:avLst/>
          </a:prstGeom>
        </p:spPr>
      </p:pic>
    </p:spTree>
    <p:extLst>
      <p:ext uri="{BB962C8B-B14F-4D97-AF65-F5344CB8AC3E}">
        <p14:creationId xmlns:p14="http://schemas.microsoft.com/office/powerpoint/2010/main" val="3621620570"/>
      </p:ext>
    </p:extLst>
  </p:cSld>
  <p:clrMapOvr>
    <a:masterClrMapping/>
  </p:clrMapOvr>
  <p:transition spd="slow">
    <p:push dir="u"/>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AB0F66-F17D-8D0E-E54D-4F3B47D4EC2C}"/>
            </a:ext>
          </a:extLst>
        </p:cNvPr>
        <p:cNvGrpSpPr/>
        <p:nvPr/>
      </p:nvGrpSpPr>
      <p:grpSpPr>
        <a:xfrm>
          <a:off x="0" y="0"/>
          <a:ext cx="0" cy="0"/>
          <a:chOff x="0" y="0"/>
          <a:chExt cx="0" cy="0"/>
        </a:xfrm>
      </p:grpSpPr>
      <p:sp>
        <p:nvSpPr>
          <p:cNvPr id="7" name="Rektangel 6">
            <a:extLst>
              <a:ext uri="{FF2B5EF4-FFF2-40B4-BE49-F238E27FC236}">
                <a16:creationId xmlns:a16="http://schemas.microsoft.com/office/drawing/2014/main" id="{4F68443C-232C-3CB4-8258-88101D7440F0}"/>
              </a:ext>
            </a:extLst>
          </p:cNvPr>
          <p:cNvSpPr/>
          <p:nvPr/>
        </p:nvSpPr>
        <p:spPr>
          <a:xfrm>
            <a:off x="6350627" y="3509454"/>
            <a:ext cx="5076000" cy="2499460"/>
          </a:xfrm>
          <a:prstGeom prst="rect">
            <a:avLst/>
          </a:prstGeom>
          <a:solidFill>
            <a:srgbClr val="E5DB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6" name="Rektangel 5">
            <a:extLst>
              <a:ext uri="{FF2B5EF4-FFF2-40B4-BE49-F238E27FC236}">
                <a16:creationId xmlns:a16="http://schemas.microsoft.com/office/drawing/2014/main" id="{D6F447F9-3CEF-1667-6710-42819B9EFD8B}"/>
              </a:ext>
            </a:extLst>
          </p:cNvPr>
          <p:cNvSpPr/>
          <p:nvPr/>
        </p:nvSpPr>
        <p:spPr>
          <a:xfrm>
            <a:off x="724845" y="3509454"/>
            <a:ext cx="5076000" cy="2499460"/>
          </a:xfrm>
          <a:prstGeom prst="rect">
            <a:avLst/>
          </a:prstGeom>
          <a:solidFill>
            <a:srgbClr val="E5DB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 name="Titel 1">
            <a:extLst>
              <a:ext uri="{FF2B5EF4-FFF2-40B4-BE49-F238E27FC236}">
                <a16:creationId xmlns:a16="http://schemas.microsoft.com/office/drawing/2014/main" id="{1662863D-9EDD-181A-2130-CB7B0F01FBCE}"/>
              </a:ext>
            </a:extLst>
          </p:cNvPr>
          <p:cNvSpPr txBox="1">
            <a:spLocks/>
          </p:cNvSpPr>
          <p:nvPr/>
        </p:nvSpPr>
        <p:spPr>
          <a:xfrm>
            <a:off x="702418" y="46353"/>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dirty="0">
                <a:solidFill>
                  <a:srgbClr val="644D79"/>
                </a:solidFill>
                <a:latin typeface="+mn-lt"/>
              </a:rPr>
              <a:t>Hvorfor opstår Time </a:t>
            </a:r>
            <a:r>
              <a:rPr lang="da-DK" dirty="0" err="1">
                <a:solidFill>
                  <a:srgbClr val="644D79"/>
                </a:solidFill>
                <a:latin typeface="+mn-lt"/>
              </a:rPr>
              <a:t>Blindness</a:t>
            </a:r>
            <a:r>
              <a:rPr lang="da-DK" dirty="0">
                <a:solidFill>
                  <a:srgbClr val="644D79"/>
                </a:solidFill>
                <a:latin typeface="+mn-lt"/>
              </a:rPr>
              <a:t> ved ADHD?</a:t>
            </a:r>
            <a:endParaRPr lang="da-DK" baseline="30000" dirty="0">
              <a:solidFill>
                <a:srgbClr val="644D79"/>
              </a:solidFill>
              <a:latin typeface="+mn-lt"/>
            </a:endParaRPr>
          </a:p>
        </p:txBody>
      </p:sp>
      <p:sp>
        <p:nvSpPr>
          <p:cNvPr id="34" name="Content Placeholder 4">
            <a:extLst>
              <a:ext uri="{FF2B5EF4-FFF2-40B4-BE49-F238E27FC236}">
                <a16:creationId xmlns:a16="http://schemas.microsoft.com/office/drawing/2014/main" id="{254A7FDC-53E3-B9C6-47ED-1C8B63BC422E}"/>
              </a:ext>
            </a:extLst>
          </p:cNvPr>
          <p:cNvSpPr txBox="1">
            <a:spLocks/>
          </p:cNvSpPr>
          <p:nvPr/>
        </p:nvSpPr>
        <p:spPr>
          <a:xfrm>
            <a:off x="1171923" y="3877917"/>
            <a:ext cx="4181843" cy="1762534"/>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Clr>
                <a:srgbClr val="E5DBF2"/>
              </a:buClr>
              <a:buNone/>
            </a:pPr>
            <a:r>
              <a:rPr lang="da-DK" sz="20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ADHD-hjernen har mindre dopamin, som er afgørende for motivation og tidsfornemmelse. Lav dopamin betyder, at hjernen </a:t>
            </a:r>
            <a:r>
              <a:rPr lang="da-DK" sz="2000" b="1"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ikke føler samme pres</a:t>
            </a:r>
            <a:r>
              <a:rPr lang="da-DK" sz="20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 for at handle rettidigt.</a:t>
            </a:r>
          </a:p>
          <a:p>
            <a:pPr marL="0" indent="0" algn="ctr">
              <a:buClr>
                <a:srgbClr val="E5DBF2"/>
              </a:buClr>
              <a:buNone/>
            </a:pPr>
            <a:endParaRPr lang="da-DK" sz="1800" dirty="0">
              <a:solidFill>
                <a:srgbClr val="70578B"/>
              </a:solidFill>
              <a:ea typeface="Calibri" panose="020F0502020204030204" pitchFamily="34" charset="0"/>
              <a:cs typeface="Calibri" panose="020F0502020204030204" pitchFamily="34" charset="0"/>
            </a:endParaRPr>
          </a:p>
        </p:txBody>
      </p:sp>
      <p:sp>
        <p:nvSpPr>
          <p:cNvPr id="37" name="Rectangle 86">
            <a:extLst>
              <a:ext uri="{FF2B5EF4-FFF2-40B4-BE49-F238E27FC236}">
                <a16:creationId xmlns:a16="http://schemas.microsoft.com/office/drawing/2014/main" id="{7FAF8D89-078B-B488-2F39-B2A3EFDC00F4}"/>
              </a:ext>
            </a:extLst>
          </p:cNvPr>
          <p:cNvSpPr/>
          <p:nvPr/>
        </p:nvSpPr>
        <p:spPr>
          <a:xfrm>
            <a:off x="724845" y="2513143"/>
            <a:ext cx="5076000" cy="915857"/>
          </a:xfrm>
          <a:prstGeom prst="rect">
            <a:avLst/>
          </a:prstGeom>
          <a:solidFill>
            <a:srgbClr val="70578B"/>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360000" rIns="108000" bIns="72000" rtlCol="0" anchor="ctr"/>
          <a:lstStyle/>
          <a:p>
            <a:pPr marL="0" indent="0" algn="ctr">
              <a:lnSpc>
                <a:spcPct val="100000"/>
              </a:lnSpc>
              <a:buClr>
                <a:srgbClr val="4472C4"/>
              </a:buClr>
              <a:buFont typeface="Arial" panose="020B0604020202020204" pitchFamily="34" charset="0"/>
              <a:buNone/>
            </a:pPr>
            <a:endParaRPr lang="da-DK" sz="2000" b="1" dirty="0">
              <a:solidFill>
                <a:schemeClr val="bg1"/>
              </a:solidFill>
              <a:latin typeface="Calibri" panose="020F0502020204030204" pitchFamily="34" charset="0"/>
            </a:endParaRPr>
          </a:p>
        </p:txBody>
      </p:sp>
      <p:sp>
        <p:nvSpPr>
          <p:cNvPr id="38" name="Rectangle 88">
            <a:extLst>
              <a:ext uri="{FF2B5EF4-FFF2-40B4-BE49-F238E27FC236}">
                <a16:creationId xmlns:a16="http://schemas.microsoft.com/office/drawing/2014/main" id="{AA9A9C80-5288-7C02-CFFC-F0FD8D398E8F}"/>
              </a:ext>
            </a:extLst>
          </p:cNvPr>
          <p:cNvSpPr/>
          <p:nvPr/>
        </p:nvSpPr>
        <p:spPr>
          <a:xfrm>
            <a:off x="6359076" y="2513143"/>
            <a:ext cx="5076000" cy="915857"/>
          </a:xfrm>
          <a:prstGeom prst="rect">
            <a:avLst/>
          </a:prstGeom>
          <a:solidFill>
            <a:srgbClr val="70578B"/>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360000" rIns="108000" bIns="72000" rtlCol="0" anchor="ctr"/>
          <a:lstStyle/>
          <a:p>
            <a:pPr marL="0" indent="0" algn="ctr">
              <a:lnSpc>
                <a:spcPct val="100000"/>
              </a:lnSpc>
              <a:buClr>
                <a:srgbClr val="4472C4"/>
              </a:buClr>
              <a:buFont typeface="Arial" panose="020B0604020202020204" pitchFamily="34" charset="0"/>
              <a:buNone/>
            </a:pPr>
            <a:endParaRPr lang="da-DK" sz="2000" b="1" dirty="0">
              <a:latin typeface="Calibri" panose="020F0502020204030204" pitchFamily="34" charset="0"/>
            </a:endParaRPr>
          </a:p>
        </p:txBody>
      </p:sp>
      <p:sp>
        <p:nvSpPr>
          <p:cNvPr id="43" name="Isosceles Triangle 89">
            <a:extLst>
              <a:ext uri="{FF2B5EF4-FFF2-40B4-BE49-F238E27FC236}">
                <a16:creationId xmlns:a16="http://schemas.microsoft.com/office/drawing/2014/main" id="{2B9E00AB-F605-7640-95A7-B5C6DB0ABF8C}"/>
              </a:ext>
            </a:extLst>
          </p:cNvPr>
          <p:cNvSpPr/>
          <p:nvPr/>
        </p:nvSpPr>
        <p:spPr>
          <a:xfrm>
            <a:off x="2967961" y="3331892"/>
            <a:ext cx="589768" cy="144000"/>
          </a:xfrm>
          <a:prstGeom prst="triangl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56" name="Content Placeholder 4">
            <a:extLst>
              <a:ext uri="{FF2B5EF4-FFF2-40B4-BE49-F238E27FC236}">
                <a16:creationId xmlns:a16="http://schemas.microsoft.com/office/drawing/2014/main" id="{8168B33B-0B00-DCAE-CA50-94BDC5941CDA}"/>
              </a:ext>
            </a:extLst>
          </p:cNvPr>
          <p:cNvSpPr txBox="1">
            <a:spLocks/>
          </p:cNvSpPr>
          <p:nvPr/>
        </p:nvSpPr>
        <p:spPr>
          <a:xfrm>
            <a:off x="6834617" y="3860588"/>
            <a:ext cx="4181843" cy="2067233"/>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Clr>
                <a:srgbClr val="E5DBF2"/>
              </a:buClr>
              <a:buNone/>
            </a:pPr>
            <a:r>
              <a:rPr lang="da-DK" sz="20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Når noget er </a:t>
            </a:r>
            <a:r>
              <a:rPr lang="da-DK" sz="2000" b="1"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interessant</a:t>
            </a:r>
            <a:r>
              <a:rPr lang="da-DK" sz="20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 kan en person med ADHD fordybe sig i det i timevis uden at mærke, at tiden går. </a:t>
            </a:r>
            <a:br>
              <a:rPr lang="da-DK" sz="20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br>
            <a:br>
              <a:rPr lang="da-DK" sz="20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br>
            <a:r>
              <a:rPr lang="da-DK" sz="20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Modsatte problem: Når noget er </a:t>
            </a:r>
            <a:r>
              <a:rPr lang="da-DK" sz="2000" b="1"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kedeligt</a:t>
            </a:r>
            <a:r>
              <a:rPr lang="da-DK" sz="20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 kan det føles uendeligt langt.</a:t>
            </a:r>
            <a:endParaRPr lang="da-DK" sz="2000" kern="100" dirty="0">
              <a:solidFill>
                <a:srgbClr val="70578B"/>
              </a:solidFill>
              <a:effectLst/>
              <a:latin typeface="Calibri" panose="020F0502020204030204" pitchFamily="34" charset="0"/>
              <a:ea typeface="DengXian" panose="02010600030101010101" pitchFamily="2" charset="-122"/>
              <a:cs typeface="Calibri" panose="020F0502020204030204" pitchFamily="34" charset="0"/>
            </a:endParaRPr>
          </a:p>
          <a:p>
            <a:pPr marL="0" indent="0" algn="ctr">
              <a:buClr>
                <a:srgbClr val="E5DBF2"/>
              </a:buClr>
              <a:buNone/>
            </a:pPr>
            <a:endParaRPr lang="da-DK" sz="2000" dirty="0">
              <a:solidFill>
                <a:srgbClr val="313C85"/>
              </a:solidFill>
              <a:ea typeface="Calibri" panose="020F0502020204030204" pitchFamily="34" charset="0"/>
              <a:cs typeface="Calibri" panose="020F0502020204030204" pitchFamily="34" charset="0"/>
            </a:endParaRPr>
          </a:p>
        </p:txBody>
      </p:sp>
      <p:sp>
        <p:nvSpPr>
          <p:cNvPr id="57" name="Isosceles Triangle 89">
            <a:extLst>
              <a:ext uri="{FF2B5EF4-FFF2-40B4-BE49-F238E27FC236}">
                <a16:creationId xmlns:a16="http://schemas.microsoft.com/office/drawing/2014/main" id="{08432CAB-FC87-3D57-7043-CC39DEFD3EFA}"/>
              </a:ext>
            </a:extLst>
          </p:cNvPr>
          <p:cNvSpPr/>
          <p:nvPr/>
        </p:nvSpPr>
        <p:spPr>
          <a:xfrm>
            <a:off x="8593744" y="3303379"/>
            <a:ext cx="589768" cy="144000"/>
          </a:xfrm>
          <a:prstGeom prst="triangl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ekstfelt 1">
            <a:extLst>
              <a:ext uri="{FF2B5EF4-FFF2-40B4-BE49-F238E27FC236}">
                <a16:creationId xmlns:a16="http://schemas.microsoft.com/office/drawing/2014/main" id="{B20119E1-1C31-9309-05E5-13E8295B50DE}"/>
              </a:ext>
            </a:extLst>
          </p:cNvPr>
          <p:cNvSpPr txBox="1"/>
          <p:nvPr/>
        </p:nvSpPr>
        <p:spPr>
          <a:xfrm>
            <a:off x="985718" y="1337348"/>
            <a:ext cx="10203543" cy="1200329"/>
          </a:xfrm>
          <a:prstGeom prst="rect">
            <a:avLst/>
          </a:prstGeom>
          <a:noFill/>
        </p:spPr>
        <p:txBody>
          <a:bodyPr wrap="square" rtlCol="0">
            <a:spAutoFit/>
          </a:bodyPr>
          <a:lstStyle/>
          <a:p>
            <a:r>
              <a:rPr lang="da-DK" sz="2000" dirty="0">
                <a:solidFill>
                  <a:srgbClr val="70578B"/>
                </a:solidFill>
              </a:rPr>
              <a:t>Time Blindness skyldes at hjernen hos en person med ADHD fungerer lidt anderledes, især de dele af hjernen, der har med </a:t>
            </a:r>
            <a:r>
              <a:rPr lang="da-DK" sz="2000" b="1" dirty="0">
                <a:solidFill>
                  <a:srgbClr val="70578B"/>
                </a:solidFill>
              </a:rPr>
              <a:t>opmærksomhed, hukommelse og impulskontrol </a:t>
            </a:r>
            <a:r>
              <a:rPr lang="da-DK" sz="2000" dirty="0">
                <a:solidFill>
                  <a:srgbClr val="70578B"/>
                </a:solidFill>
              </a:rPr>
              <a:t>at gøre. </a:t>
            </a:r>
          </a:p>
          <a:p>
            <a:r>
              <a:rPr lang="da-DK" sz="2000" dirty="0">
                <a:solidFill>
                  <a:srgbClr val="70578B"/>
                </a:solidFill>
              </a:rPr>
              <a:t>Åsager til </a:t>
            </a:r>
            <a:r>
              <a:rPr lang="da-DK" sz="2000" b="1" dirty="0">
                <a:solidFill>
                  <a:srgbClr val="70578B"/>
                </a:solidFill>
              </a:rPr>
              <a:t>Time Blindsness</a:t>
            </a:r>
            <a:r>
              <a:rPr lang="da-DK" sz="2000" dirty="0">
                <a:solidFill>
                  <a:srgbClr val="70578B"/>
                </a:solidFill>
              </a:rPr>
              <a:t>:</a:t>
            </a:r>
            <a:endParaRPr lang="da-DK" sz="2000" b="1" dirty="0">
              <a:solidFill>
                <a:srgbClr val="70578B"/>
              </a:solidFill>
            </a:endParaRPr>
          </a:p>
          <a:p>
            <a:pPr algn="l"/>
            <a:endParaRPr lang="da-DK" sz="1200" dirty="0"/>
          </a:p>
        </p:txBody>
      </p:sp>
      <p:sp>
        <p:nvSpPr>
          <p:cNvPr id="3" name="Tekstfelt 2">
            <a:extLst>
              <a:ext uri="{FF2B5EF4-FFF2-40B4-BE49-F238E27FC236}">
                <a16:creationId xmlns:a16="http://schemas.microsoft.com/office/drawing/2014/main" id="{AF0905D5-71A9-84E7-67DF-1C669E25A407}"/>
              </a:ext>
            </a:extLst>
          </p:cNvPr>
          <p:cNvSpPr txBox="1"/>
          <p:nvPr/>
        </p:nvSpPr>
        <p:spPr>
          <a:xfrm>
            <a:off x="883539" y="2611189"/>
            <a:ext cx="4789831" cy="800219"/>
          </a:xfrm>
          <a:prstGeom prst="rect">
            <a:avLst/>
          </a:prstGeom>
          <a:noFill/>
        </p:spPr>
        <p:txBody>
          <a:bodyPr wrap="square" rtlCol="0">
            <a:spAutoFit/>
          </a:bodyPr>
          <a:lstStyle/>
          <a:p>
            <a:pPr algn="ctr"/>
            <a:r>
              <a:rPr lang="da-DK" sz="3600" b="1" kern="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Dopamin ubalance</a:t>
            </a:r>
            <a:endParaRPr lang="da-DK" sz="3600" kern="100" dirty="0">
              <a:solidFill>
                <a:schemeClr val="bg1"/>
              </a:solidFill>
              <a:effectLst/>
              <a:latin typeface="Calibri" panose="020F0502020204030204" pitchFamily="34" charset="0"/>
              <a:ea typeface="DengXian" panose="02010600030101010101" pitchFamily="2" charset="-122"/>
              <a:cs typeface="Calibri" panose="020F0502020204030204" pitchFamily="34" charset="0"/>
            </a:endParaRPr>
          </a:p>
          <a:p>
            <a:pPr algn="ctr"/>
            <a:endParaRPr lang="da-DK" sz="1000" dirty="0">
              <a:solidFill>
                <a:schemeClr val="bg1"/>
              </a:solidFill>
            </a:endParaRPr>
          </a:p>
        </p:txBody>
      </p:sp>
      <p:sp>
        <p:nvSpPr>
          <p:cNvPr id="5" name="Tekstfelt 4">
            <a:extLst>
              <a:ext uri="{FF2B5EF4-FFF2-40B4-BE49-F238E27FC236}">
                <a16:creationId xmlns:a16="http://schemas.microsoft.com/office/drawing/2014/main" id="{7C387056-6B9C-53BC-1938-160FFE57B988}"/>
              </a:ext>
            </a:extLst>
          </p:cNvPr>
          <p:cNvSpPr txBox="1"/>
          <p:nvPr/>
        </p:nvSpPr>
        <p:spPr>
          <a:xfrm>
            <a:off x="6493712" y="2558614"/>
            <a:ext cx="4789831" cy="646331"/>
          </a:xfrm>
          <a:prstGeom prst="rect">
            <a:avLst/>
          </a:prstGeom>
          <a:noFill/>
        </p:spPr>
        <p:txBody>
          <a:bodyPr wrap="square" rtlCol="0">
            <a:spAutoFit/>
          </a:bodyPr>
          <a:lstStyle/>
          <a:p>
            <a:pPr algn="ctr"/>
            <a:r>
              <a:rPr lang="da-DK" sz="3600" b="1" kern="0" dirty="0" err="1">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Hyperfokus</a:t>
            </a:r>
            <a:r>
              <a:rPr lang="da-DK" sz="3600" b="1" kern="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-effekten</a:t>
            </a:r>
          </a:p>
        </p:txBody>
      </p:sp>
      <p:sp>
        <p:nvSpPr>
          <p:cNvPr id="9" name="Ellipse 8">
            <a:extLst>
              <a:ext uri="{FF2B5EF4-FFF2-40B4-BE49-F238E27FC236}">
                <a16:creationId xmlns:a16="http://schemas.microsoft.com/office/drawing/2014/main" id="{226B94E6-E0B8-7BDE-7F1B-1EDC9C1A1D57}"/>
              </a:ext>
            </a:extLst>
          </p:cNvPr>
          <p:cNvSpPr/>
          <p:nvPr/>
        </p:nvSpPr>
        <p:spPr>
          <a:xfrm>
            <a:off x="521164" y="2287934"/>
            <a:ext cx="566057" cy="566057"/>
          </a:xfrm>
          <a:prstGeom prst="ellipse">
            <a:avLst/>
          </a:prstGeom>
          <a:solidFill>
            <a:srgbClr val="E5DBF2"/>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3200" dirty="0">
                <a:solidFill>
                  <a:srgbClr val="70578B"/>
                </a:solidFill>
              </a:rPr>
              <a:t>1</a:t>
            </a:r>
          </a:p>
        </p:txBody>
      </p:sp>
      <p:sp>
        <p:nvSpPr>
          <p:cNvPr id="11" name="Ellipse 10">
            <a:extLst>
              <a:ext uri="{FF2B5EF4-FFF2-40B4-BE49-F238E27FC236}">
                <a16:creationId xmlns:a16="http://schemas.microsoft.com/office/drawing/2014/main" id="{483DA8E4-9CCD-7B6E-AA27-DC0C2C1569E9}"/>
              </a:ext>
            </a:extLst>
          </p:cNvPr>
          <p:cNvSpPr/>
          <p:nvPr/>
        </p:nvSpPr>
        <p:spPr>
          <a:xfrm>
            <a:off x="6119765" y="2266101"/>
            <a:ext cx="566057" cy="566057"/>
          </a:xfrm>
          <a:prstGeom prst="ellipse">
            <a:avLst/>
          </a:prstGeom>
          <a:solidFill>
            <a:srgbClr val="E5DBF2"/>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3200" dirty="0">
                <a:solidFill>
                  <a:srgbClr val="70578B"/>
                </a:solidFill>
              </a:rPr>
              <a:t>2</a:t>
            </a:r>
          </a:p>
        </p:txBody>
      </p:sp>
    </p:spTree>
    <p:extLst>
      <p:ext uri="{BB962C8B-B14F-4D97-AF65-F5344CB8AC3E}">
        <p14:creationId xmlns:p14="http://schemas.microsoft.com/office/powerpoint/2010/main" val="14203088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44672B-B178-9516-A96E-98F3A34F4DEE}"/>
            </a:ext>
          </a:extLst>
        </p:cNvPr>
        <p:cNvGrpSpPr/>
        <p:nvPr/>
      </p:nvGrpSpPr>
      <p:grpSpPr>
        <a:xfrm>
          <a:off x="0" y="0"/>
          <a:ext cx="0" cy="0"/>
          <a:chOff x="0" y="0"/>
          <a:chExt cx="0" cy="0"/>
        </a:xfrm>
      </p:grpSpPr>
      <p:sp>
        <p:nvSpPr>
          <p:cNvPr id="7" name="Rektangel 6">
            <a:extLst>
              <a:ext uri="{FF2B5EF4-FFF2-40B4-BE49-F238E27FC236}">
                <a16:creationId xmlns:a16="http://schemas.microsoft.com/office/drawing/2014/main" id="{3BBF7FD4-8E48-FDC4-8FA0-7711851D9705}"/>
              </a:ext>
            </a:extLst>
          </p:cNvPr>
          <p:cNvSpPr/>
          <p:nvPr/>
        </p:nvSpPr>
        <p:spPr>
          <a:xfrm>
            <a:off x="6328200" y="3283823"/>
            <a:ext cx="5076000" cy="2840030"/>
          </a:xfrm>
          <a:prstGeom prst="rect">
            <a:avLst/>
          </a:prstGeom>
          <a:solidFill>
            <a:srgbClr val="E5DB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6" name="Rektangel 5">
            <a:extLst>
              <a:ext uri="{FF2B5EF4-FFF2-40B4-BE49-F238E27FC236}">
                <a16:creationId xmlns:a16="http://schemas.microsoft.com/office/drawing/2014/main" id="{95CE5245-66CF-8B2E-3D74-3D50FBF0567A}"/>
              </a:ext>
            </a:extLst>
          </p:cNvPr>
          <p:cNvSpPr/>
          <p:nvPr/>
        </p:nvSpPr>
        <p:spPr>
          <a:xfrm>
            <a:off x="702418" y="3283822"/>
            <a:ext cx="5076000" cy="2840031"/>
          </a:xfrm>
          <a:prstGeom prst="rect">
            <a:avLst/>
          </a:prstGeom>
          <a:solidFill>
            <a:srgbClr val="E5DB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 name="Titel 1">
            <a:extLst>
              <a:ext uri="{FF2B5EF4-FFF2-40B4-BE49-F238E27FC236}">
                <a16:creationId xmlns:a16="http://schemas.microsoft.com/office/drawing/2014/main" id="{CB942FF6-496E-F925-5171-FAD469D37651}"/>
              </a:ext>
            </a:extLst>
          </p:cNvPr>
          <p:cNvSpPr txBox="1">
            <a:spLocks/>
          </p:cNvSpPr>
          <p:nvPr/>
        </p:nvSpPr>
        <p:spPr>
          <a:xfrm>
            <a:off x="702418" y="46353"/>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dirty="0">
                <a:solidFill>
                  <a:srgbClr val="644D79"/>
                </a:solidFill>
                <a:latin typeface="+mn-lt"/>
              </a:rPr>
              <a:t>Hvorfor opstår Time </a:t>
            </a:r>
            <a:r>
              <a:rPr lang="da-DK" dirty="0" err="1">
                <a:solidFill>
                  <a:srgbClr val="644D79"/>
                </a:solidFill>
                <a:latin typeface="+mn-lt"/>
              </a:rPr>
              <a:t>Blindness</a:t>
            </a:r>
            <a:r>
              <a:rPr lang="da-DK" dirty="0">
                <a:solidFill>
                  <a:srgbClr val="644D79"/>
                </a:solidFill>
                <a:latin typeface="+mn-lt"/>
              </a:rPr>
              <a:t> ved ADHD?</a:t>
            </a:r>
            <a:endParaRPr lang="da-DK" baseline="30000" dirty="0">
              <a:solidFill>
                <a:srgbClr val="644D79"/>
              </a:solidFill>
              <a:latin typeface="+mn-lt"/>
            </a:endParaRPr>
          </a:p>
        </p:txBody>
      </p:sp>
      <p:sp>
        <p:nvSpPr>
          <p:cNvPr id="37" name="Rectangle 86">
            <a:extLst>
              <a:ext uri="{FF2B5EF4-FFF2-40B4-BE49-F238E27FC236}">
                <a16:creationId xmlns:a16="http://schemas.microsoft.com/office/drawing/2014/main" id="{742295E6-49B5-02BB-BDF8-956E868ED0D8}"/>
              </a:ext>
            </a:extLst>
          </p:cNvPr>
          <p:cNvSpPr/>
          <p:nvPr/>
        </p:nvSpPr>
        <p:spPr>
          <a:xfrm>
            <a:off x="702418" y="2287512"/>
            <a:ext cx="5076000" cy="915857"/>
          </a:xfrm>
          <a:prstGeom prst="rect">
            <a:avLst/>
          </a:prstGeom>
          <a:solidFill>
            <a:srgbClr val="70578B"/>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360000" rIns="108000" bIns="72000" rtlCol="0" anchor="ctr"/>
          <a:lstStyle/>
          <a:p>
            <a:pPr marL="0" indent="0" algn="ctr">
              <a:lnSpc>
                <a:spcPct val="100000"/>
              </a:lnSpc>
              <a:buClr>
                <a:srgbClr val="4472C4"/>
              </a:buClr>
              <a:buFont typeface="Arial" panose="020B0604020202020204" pitchFamily="34" charset="0"/>
              <a:buNone/>
            </a:pPr>
            <a:endParaRPr lang="da-DK" sz="2000" b="1" dirty="0">
              <a:solidFill>
                <a:schemeClr val="bg1"/>
              </a:solidFill>
              <a:latin typeface="Calibri" panose="020F0502020204030204" pitchFamily="34" charset="0"/>
            </a:endParaRPr>
          </a:p>
        </p:txBody>
      </p:sp>
      <p:sp>
        <p:nvSpPr>
          <p:cNvPr id="38" name="Rectangle 88">
            <a:extLst>
              <a:ext uri="{FF2B5EF4-FFF2-40B4-BE49-F238E27FC236}">
                <a16:creationId xmlns:a16="http://schemas.microsoft.com/office/drawing/2014/main" id="{172413D2-77D2-3729-FE37-3239FB093E89}"/>
              </a:ext>
            </a:extLst>
          </p:cNvPr>
          <p:cNvSpPr/>
          <p:nvPr/>
        </p:nvSpPr>
        <p:spPr>
          <a:xfrm>
            <a:off x="6336649" y="2287512"/>
            <a:ext cx="5076000" cy="915857"/>
          </a:xfrm>
          <a:prstGeom prst="rect">
            <a:avLst/>
          </a:prstGeom>
          <a:solidFill>
            <a:srgbClr val="70578B"/>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360000" rIns="108000" bIns="72000" rtlCol="0" anchor="ctr"/>
          <a:lstStyle/>
          <a:p>
            <a:pPr marL="0" indent="0" algn="ctr">
              <a:lnSpc>
                <a:spcPct val="100000"/>
              </a:lnSpc>
              <a:buClr>
                <a:srgbClr val="4472C4"/>
              </a:buClr>
              <a:buFont typeface="Arial" panose="020B0604020202020204" pitchFamily="34" charset="0"/>
              <a:buNone/>
            </a:pPr>
            <a:endParaRPr lang="da-DK" sz="2000" b="1" dirty="0">
              <a:latin typeface="Calibri" panose="020F0502020204030204" pitchFamily="34" charset="0"/>
            </a:endParaRPr>
          </a:p>
        </p:txBody>
      </p:sp>
      <p:sp>
        <p:nvSpPr>
          <p:cNvPr id="43" name="Isosceles Triangle 89">
            <a:extLst>
              <a:ext uri="{FF2B5EF4-FFF2-40B4-BE49-F238E27FC236}">
                <a16:creationId xmlns:a16="http://schemas.microsoft.com/office/drawing/2014/main" id="{4FA7CFB4-12E6-6844-4BC6-AE3FA10A9921}"/>
              </a:ext>
            </a:extLst>
          </p:cNvPr>
          <p:cNvSpPr/>
          <p:nvPr/>
        </p:nvSpPr>
        <p:spPr>
          <a:xfrm>
            <a:off x="2945534" y="3106261"/>
            <a:ext cx="589768" cy="144000"/>
          </a:xfrm>
          <a:prstGeom prst="triangl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56" name="Content Placeholder 4">
            <a:extLst>
              <a:ext uri="{FF2B5EF4-FFF2-40B4-BE49-F238E27FC236}">
                <a16:creationId xmlns:a16="http://schemas.microsoft.com/office/drawing/2014/main" id="{6936BD05-0901-A9A4-D9A4-6A95A7F8EBCD}"/>
              </a:ext>
            </a:extLst>
          </p:cNvPr>
          <p:cNvSpPr txBox="1">
            <a:spLocks/>
          </p:cNvSpPr>
          <p:nvPr/>
        </p:nvSpPr>
        <p:spPr>
          <a:xfrm>
            <a:off x="6585480" y="3358030"/>
            <a:ext cx="4632538" cy="2749471"/>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70578B"/>
              </a:buClr>
            </a:pPr>
            <a:r>
              <a:rPr lang="da-DK" sz="20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Personer med ADHD </a:t>
            </a:r>
            <a:r>
              <a:rPr lang="da-DK" sz="2000" b="1"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tænker ofte i "nu" og "ikke nu" </a:t>
            </a:r>
            <a:r>
              <a:rPr lang="da-DK" sz="20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i stedet for en klar tidslinje.</a:t>
            </a:r>
          </a:p>
          <a:p>
            <a:pPr>
              <a:buClr>
                <a:srgbClr val="70578B"/>
              </a:buClr>
            </a:pPr>
            <a:r>
              <a:rPr lang="da-DK" sz="20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De har svært ved at forstå, at den fremtidige version af dem selv vil opleve konsekvenser.</a:t>
            </a:r>
          </a:p>
          <a:p>
            <a:pPr>
              <a:buClr>
                <a:srgbClr val="70578B"/>
              </a:buClr>
            </a:pPr>
            <a:r>
              <a:rPr lang="da-DK" sz="20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Dette fører til udskyde eller undgå en opgave (prokrastination) – "jeg gør det senere", fordi konsekvenserne ikke føles nærværende.</a:t>
            </a:r>
          </a:p>
        </p:txBody>
      </p:sp>
      <p:sp>
        <p:nvSpPr>
          <p:cNvPr id="57" name="Isosceles Triangle 89">
            <a:extLst>
              <a:ext uri="{FF2B5EF4-FFF2-40B4-BE49-F238E27FC236}">
                <a16:creationId xmlns:a16="http://schemas.microsoft.com/office/drawing/2014/main" id="{E687B73D-6FBE-AF8A-79BD-8871CBE72A15}"/>
              </a:ext>
            </a:extLst>
          </p:cNvPr>
          <p:cNvSpPr/>
          <p:nvPr/>
        </p:nvSpPr>
        <p:spPr>
          <a:xfrm>
            <a:off x="8571317" y="3077748"/>
            <a:ext cx="589768" cy="144000"/>
          </a:xfrm>
          <a:prstGeom prst="triangl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 name="Tekstfelt 2">
            <a:extLst>
              <a:ext uri="{FF2B5EF4-FFF2-40B4-BE49-F238E27FC236}">
                <a16:creationId xmlns:a16="http://schemas.microsoft.com/office/drawing/2014/main" id="{EF4DF9FF-98F6-E1A8-4D2F-9E8D77AE83F0}"/>
              </a:ext>
            </a:extLst>
          </p:cNvPr>
          <p:cNvSpPr txBox="1"/>
          <p:nvPr/>
        </p:nvSpPr>
        <p:spPr>
          <a:xfrm>
            <a:off x="1425215" y="2253098"/>
            <a:ext cx="3630404" cy="984885"/>
          </a:xfrm>
          <a:prstGeom prst="rect">
            <a:avLst/>
          </a:prstGeom>
          <a:noFill/>
        </p:spPr>
        <p:txBody>
          <a:bodyPr wrap="square" rtlCol="0">
            <a:spAutoFit/>
          </a:bodyPr>
          <a:lstStyle/>
          <a:p>
            <a:pPr algn="ctr"/>
            <a:r>
              <a:rPr lang="da-DK" sz="2400" b="1" kern="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Arbejdshukommelse fungerer dårligere</a:t>
            </a:r>
          </a:p>
          <a:p>
            <a:pPr algn="ctr"/>
            <a:endParaRPr lang="da-DK" sz="1000" dirty="0">
              <a:solidFill>
                <a:schemeClr val="bg1"/>
              </a:solidFill>
            </a:endParaRPr>
          </a:p>
        </p:txBody>
      </p:sp>
      <p:sp>
        <p:nvSpPr>
          <p:cNvPr id="5" name="Tekstfelt 4">
            <a:extLst>
              <a:ext uri="{FF2B5EF4-FFF2-40B4-BE49-F238E27FC236}">
                <a16:creationId xmlns:a16="http://schemas.microsoft.com/office/drawing/2014/main" id="{414A406A-0668-ED15-2D3A-125CBFC5D54A}"/>
              </a:ext>
            </a:extLst>
          </p:cNvPr>
          <p:cNvSpPr txBox="1"/>
          <p:nvPr/>
        </p:nvSpPr>
        <p:spPr>
          <a:xfrm>
            <a:off x="6496203" y="2481587"/>
            <a:ext cx="4789831" cy="461665"/>
          </a:xfrm>
          <a:prstGeom prst="rect">
            <a:avLst/>
          </a:prstGeom>
          <a:noFill/>
        </p:spPr>
        <p:txBody>
          <a:bodyPr wrap="square" rtlCol="0">
            <a:spAutoFit/>
          </a:bodyPr>
          <a:lstStyle/>
          <a:p>
            <a:pPr algn="ctr"/>
            <a:r>
              <a:rPr lang="da-DK" sz="2400" b="1" kern="0" dirty="0">
                <a:solidFill>
                  <a:schemeClr val="bg1"/>
                </a:solidFill>
                <a:latin typeface="Calibri" panose="020F0502020204030204" pitchFamily="34" charset="0"/>
                <a:cs typeface="Calibri" panose="020F0502020204030204" pitchFamily="34" charset="0"/>
              </a:rPr>
              <a:t>Problemer med "fremtidig selv"</a:t>
            </a:r>
          </a:p>
        </p:txBody>
      </p:sp>
      <p:sp>
        <p:nvSpPr>
          <p:cNvPr id="9" name="Ellipse 8">
            <a:extLst>
              <a:ext uri="{FF2B5EF4-FFF2-40B4-BE49-F238E27FC236}">
                <a16:creationId xmlns:a16="http://schemas.microsoft.com/office/drawing/2014/main" id="{62951393-209C-B161-5FCA-FA2E14A143FF}"/>
              </a:ext>
            </a:extLst>
          </p:cNvPr>
          <p:cNvSpPr/>
          <p:nvPr/>
        </p:nvSpPr>
        <p:spPr>
          <a:xfrm>
            <a:off x="498737" y="2062303"/>
            <a:ext cx="566057" cy="566057"/>
          </a:xfrm>
          <a:prstGeom prst="ellipse">
            <a:avLst/>
          </a:prstGeom>
          <a:solidFill>
            <a:srgbClr val="E5DBF2"/>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3200" dirty="0">
                <a:solidFill>
                  <a:srgbClr val="70578B"/>
                </a:solidFill>
              </a:rPr>
              <a:t>3</a:t>
            </a:r>
          </a:p>
        </p:txBody>
      </p:sp>
      <p:sp>
        <p:nvSpPr>
          <p:cNvPr id="11" name="Ellipse 10">
            <a:extLst>
              <a:ext uri="{FF2B5EF4-FFF2-40B4-BE49-F238E27FC236}">
                <a16:creationId xmlns:a16="http://schemas.microsoft.com/office/drawing/2014/main" id="{8A139080-03C6-FC60-4A2F-9B3D0FDD4D9A}"/>
              </a:ext>
            </a:extLst>
          </p:cNvPr>
          <p:cNvSpPr/>
          <p:nvPr/>
        </p:nvSpPr>
        <p:spPr>
          <a:xfrm>
            <a:off x="6097338" y="2040470"/>
            <a:ext cx="566057" cy="566057"/>
          </a:xfrm>
          <a:prstGeom prst="ellipse">
            <a:avLst/>
          </a:prstGeom>
          <a:solidFill>
            <a:srgbClr val="E5DBF2"/>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3200" dirty="0">
                <a:solidFill>
                  <a:srgbClr val="70578B"/>
                </a:solidFill>
              </a:rPr>
              <a:t>4</a:t>
            </a:r>
          </a:p>
        </p:txBody>
      </p:sp>
      <p:sp>
        <p:nvSpPr>
          <p:cNvPr id="8" name="Content Placeholder 4">
            <a:extLst>
              <a:ext uri="{FF2B5EF4-FFF2-40B4-BE49-F238E27FC236}">
                <a16:creationId xmlns:a16="http://schemas.microsoft.com/office/drawing/2014/main" id="{3512C0EF-AE11-FA56-1179-15044F48743D}"/>
              </a:ext>
            </a:extLst>
          </p:cNvPr>
          <p:cNvSpPr txBox="1">
            <a:spLocks/>
          </p:cNvSpPr>
          <p:nvPr/>
        </p:nvSpPr>
        <p:spPr>
          <a:xfrm>
            <a:off x="1142427" y="3521226"/>
            <a:ext cx="4195979" cy="1641475"/>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70578B"/>
              </a:buClr>
            </a:pPr>
            <a:r>
              <a:rPr lang="da-DK" sz="20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Hjernen har svært ved at </a:t>
            </a:r>
            <a:r>
              <a:rPr lang="da-DK" sz="2000" b="1"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holde deadlines "aktive" i bevidstheden</a:t>
            </a:r>
            <a:r>
              <a:rPr lang="da-DK" sz="20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a:t>
            </a:r>
          </a:p>
          <a:p>
            <a:pPr>
              <a:buClr>
                <a:srgbClr val="70578B"/>
              </a:buClr>
            </a:pPr>
            <a:r>
              <a:rPr lang="da-DK" sz="20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Når en deadline er langt væk, føles den ikke "rigtig" eller vigtig.</a:t>
            </a:r>
          </a:p>
          <a:p>
            <a:pPr>
              <a:buClr>
                <a:srgbClr val="70578B"/>
              </a:buClr>
            </a:pPr>
            <a:endParaRPr lang="da-DK" sz="20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endParaRPr>
          </a:p>
        </p:txBody>
      </p:sp>
      <p:sp>
        <p:nvSpPr>
          <p:cNvPr id="10" name="Tekstfelt 9">
            <a:extLst>
              <a:ext uri="{FF2B5EF4-FFF2-40B4-BE49-F238E27FC236}">
                <a16:creationId xmlns:a16="http://schemas.microsoft.com/office/drawing/2014/main" id="{C24E1760-3CD0-BCCC-BB5C-08D455C34839}"/>
              </a:ext>
            </a:extLst>
          </p:cNvPr>
          <p:cNvSpPr txBox="1"/>
          <p:nvPr/>
        </p:nvSpPr>
        <p:spPr>
          <a:xfrm>
            <a:off x="955762" y="1155791"/>
            <a:ext cx="10203543" cy="1015663"/>
          </a:xfrm>
          <a:prstGeom prst="rect">
            <a:avLst/>
          </a:prstGeom>
          <a:noFill/>
        </p:spPr>
        <p:txBody>
          <a:bodyPr wrap="square" rtlCol="0">
            <a:spAutoFit/>
          </a:bodyPr>
          <a:lstStyle/>
          <a:p>
            <a:r>
              <a:rPr lang="da-DK" sz="2000" dirty="0">
                <a:solidFill>
                  <a:srgbClr val="70578B"/>
                </a:solidFill>
              </a:rPr>
              <a:t>Time Blindness skyldes at hjernen hos en person med ADHD fungerer lidt anderledes, især de dele af hjernen, der har med </a:t>
            </a:r>
            <a:r>
              <a:rPr lang="da-DK" sz="2000" b="1" dirty="0">
                <a:solidFill>
                  <a:srgbClr val="70578B"/>
                </a:solidFill>
              </a:rPr>
              <a:t>opmærksomhed, hukommelse og impulskontrol </a:t>
            </a:r>
            <a:r>
              <a:rPr lang="da-DK" sz="2000" dirty="0">
                <a:solidFill>
                  <a:srgbClr val="70578B"/>
                </a:solidFill>
              </a:rPr>
              <a:t>at gøre. </a:t>
            </a:r>
          </a:p>
          <a:p>
            <a:r>
              <a:rPr lang="da-DK" sz="2000" dirty="0">
                <a:solidFill>
                  <a:srgbClr val="70578B"/>
                </a:solidFill>
              </a:rPr>
              <a:t>Åsager til </a:t>
            </a:r>
            <a:r>
              <a:rPr lang="da-DK" sz="2000" b="1" dirty="0">
                <a:solidFill>
                  <a:srgbClr val="70578B"/>
                </a:solidFill>
              </a:rPr>
              <a:t>Time Blindsness</a:t>
            </a:r>
            <a:endParaRPr lang="da-DK" sz="1200" dirty="0"/>
          </a:p>
        </p:txBody>
      </p:sp>
    </p:spTree>
    <p:extLst>
      <p:ext uri="{BB962C8B-B14F-4D97-AF65-F5344CB8AC3E}">
        <p14:creationId xmlns:p14="http://schemas.microsoft.com/office/powerpoint/2010/main" val="6238912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E30D74-2082-2929-18EC-05EA43058EF3}"/>
            </a:ext>
          </a:extLst>
        </p:cNvPr>
        <p:cNvGrpSpPr/>
        <p:nvPr/>
      </p:nvGrpSpPr>
      <p:grpSpPr>
        <a:xfrm>
          <a:off x="0" y="0"/>
          <a:ext cx="0" cy="0"/>
          <a:chOff x="0" y="0"/>
          <a:chExt cx="0" cy="0"/>
        </a:xfrm>
      </p:grpSpPr>
      <p:sp>
        <p:nvSpPr>
          <p:cNvPr id="2" name="Rektangel 1">
            <a:extLst>
              <a:ext uri="{FF2B5EF4-FFF2-40B4-BE49-F238E27FC236}">
                <a16:creationId xmlns:a16="http://schemas.microsoft.com/office/drawing/2014/main" id="{9AC4D7BA-F05D-5AB7-4715-7C9277AFBAFA}"/>
              </a:ext>
            </a:extLst>
          </p:cNvPr>
          <p:cNvSpPr/>
          <p:nvPr/>
        </p:nvSpPr>
        <p:spPr>
          <a:xfrm>
            <a:off x="9636561" y="6160601"/>
            <a:ext cx="2365601" cy="69739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 name="Titel 1">
            <a:extLst>
              <a:ext uri="{FF2B5EF4-FFF2-40B4-BE49-F238E27FC236}">
                <a16:creationId xmlns:a16="http://schemas.microsoft.com/office/drawing/2014/main" id="{2D63682A-B609-0083-AC2E-B51DA73D62DC}"/>
              </a:ext>
            </a:extLst>
          </p:cNvPr>
          <p:cNvSpPr txBox="1">
            <a:spLocks/>
          </p:cNvSpPr>
          <p:nvPr/>
        </p:nvSpPr>
        <p:spPr>
          <a:xfrm>
            <a:off x="313090" y="204640"/>
            <a:ext cx="11565820" cy="1325563"/>
          </a:xfrm>
          <a:prstGeom prst="rect">
            <a:avLst/>
          </a:prstGeom>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20000"/>
              </a:lnSpc>
            </a:pPr>
            <a:r>
              <a:rPr lang="da-DK" dirty="0">
                <a:solidFill>
                  <a:srgbClr val="644D79"/>
                </a:solidFill>
                <a:latin typeface="+mn-lt"/>
              </a:rPr>
              <a:t>Konkrete eksempler på Time </a:t>
            </a:r>
            <a:r>
              <a:rPr lang="da-DK" dirty="0" err="1">
                <a:solidFill>
                  <a:srgbClr val="644D79"/>
                </a:solidFill>
                <a:latin typeface="+mn-lt"/>
              </a:rPr>
              <a:t>Blindness</a:t>
            </a:r>
            <a:r>
              <a:rPr lang="da-DK" dirty="0">
                <a:solidFill>
                  <a:srgbClr val="644D79"/>
                </a:solidFill>
                <a:latin typeface="+mn-lt"/>
              </a:rPr>
              <a:t> i hverdagen</a:t>
            </a:r>
            <a:endParaRPr lang="da-DK" baseline="30000" dirty="0">
              <a:solidFill>
                <a:srgbClr val="644D79"/>
              </a:solidFill>
              <a:latin typeface="+mn-lt"/>
            </a:endParaRPr>
          </a:p>
        </p:txBody>
      </p:sp>
      <p:grpSp>
        <p:nvGrpSpPr>
          <p:cNvPr id="55" name="Gruppe 54">
            <a:extLst>
              <a:ext uri="{FF2B5EF4-FFF2-40B4-BE49-F238E27FC236}">
                <a16:creationId xmlns:a16="http://schemas.microsoft.com/office/drawing/2014/main" id="{895A4E98-0747-A971-F861-EE4B5A18767B}"/>
              </a:ext>
            </a:extLst>
          </p:cNvPr>
          <p:cNvGrpSpPr/>
          <p:nvPr/>
        </p:nvGrpSpPr>
        <p:grpSpPr>
          <a:xfrm>
            <a:off x="421311" y="1448786"/>
            <a:ext cx="11580851" cy="5124121"/>
            <a:chOff x="421311" y="1448786"/>
            <a:chExt cx="11580851" cy="5124121"/>
          </a:xfrm>
        </p:grpSpPr>
        <p:grpSp>
          <p:nvGrpSpPr>
            <p:cNvPr id="27" name="Gruppe 26">
              <a:extLst>
                <a:ext uri="{FF2B5EF4-FFF2-40B4-BE49-F238E27FC236}">
                  <a16:creationId xmlns:a16="http://schemas.microsoft.com/office/drawing/2014/main" id="{A8F0F9DD-9121-3BF3-B560-C98965B622B3}"/>
                </a:ext>
              </a:extLst>
            </p:cNvPr>
            <p:cNvGrpSpPr/>
            <p:nvPr/>
          </p:nvGrpSpPr>
          <p:grpSpPr>
            <a:xfrm>
              <a:off x="421311" y="1453219"/>
              <a:ext cx="3699827" cy="5119688"/>
              <a:chOff x="493883" y="1533672"/>
              <a:chExt cx="3699827" cy="5119688"/>
            </a:xfrm>
          </p:grpSpPr>
          <p:sp>
            <p:nvSpPr>
              <p:cNvPr id="6" name="Rektangel 5">
                <a:extLst>
                  <a:ext uri="{FF2B5EF4-FFF2-40B4-BE49-F238E27FC236}">
                    <a16:creationId xmlns:a16="http://schemas.microsoft.com/office/drawing/2014/main" id="{953F6D3C-C2BF-CDED-DA2A-4E9500F45DBE}"/>
                  </a:ext>
                </a:extLst>
              </p:cNvPr>
              <p:cNvSpPr/>
              <p:nvPr/>
            </p:nvSpPr>
            <p:spPr>
              <a:xfrm>
                <a:off x="493883" y="3562234"/>
                <a:ext cx="3543802" cy="3091126"/>
              </a:xfrm>
              <a:prstGeom prst="rect">
                <a:avLst/>
              </a:prstGeom>
              <a:solidFill>
                <a:srgbClr val="E5DB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7" name="Rectangle 86">
                <a:extLst>
                  <a:ext uri="{FF2B5EF4-FFF2-40B4-BE49-F238E27FC236}">
                    <a16:creationId xmlns:a16="http://schemas.microsoft.com/office/drawing/2014/main" id="{6776EB50-8E2E-3C82-1F82-CBFCF9372B24}"/>
                  </a:ext>
                </a:extLst>
              </p:cNvPr>
              <p:cNvSpPr/>
              <p:nvPr/>
            </p:nvSpPr>
            <p:spPr>
              <a:xfrm>
                <a:off x="493883" y="1913616"/>
                <a:ext cx="3543802" cy="1568165"/>
              </a:xfrm>
              <a:prstGeom prst="rect">
                <a:avLst/>
              </a:prstGeom>
              <a:solidFill>
                <a:srgbClr val="70578B"/>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360000" rIns="108000" bIns="72000" rtlCol="0" anchor="ctr"/>
              <a:lstStyle/>
              <a:p>
                <a:pPr marL="0" indent="0" algn="ctr">
                  <a:lnSpc>
                    <a:spcPct val="100000"/>
                  </a:lnSpc>
                  <a:buClr>
                    <a:srgbClr val="4472C4"/>
                  </a:buClr>
                  <a:buFont typeface="Arial" panose="020B0604020202020204" pitchFamily="34" charset="0"/>
                  <a:buNone/>
                </a:pPr>
                <a:endParaRPr lang="da-DK" sz="2000" b="1" dirty="0">
                  <a:solidFill>
                    <a:schemeClr val="bg1"/>
                  </a:solidFill>
                  <a:latin typeface="Calibri" panose="020F0502020204030204" pitchFamily="34" charset="0"/>
                </a:endParaRPr>
              </a:p>
            </p:txBody>
          </p:sp>
          <p:sp>
            <p:nvSpPr>
              <p:cNvPr id="3" name="Tekstfelt 2">
                <a:extLst>
                  <a:ext uri="{FF2B5EF4-FFF2-40B4-BE49-F238E27FC236}">
                    <a16:creationId xmlns:a16="http://schemas.microsoft.com/office/drawing/2014/main" id="{EAB1DF1C-7212-05A2-ECC7-C73D704DEDC3}"/>
                  </a:ext>
                </a:extLst>
              </p:cNvPr>
              <p:cNvSpPr txBox="1"/>
              <p:nvPr/>
            </p:nvSpPr>
            <p:spPr>
              <a:xfrm>
                <a:off x="563306" y="2140485"/>
                <a:ext cx="3630404" cy="707886"/>
              </a:xfrm>
              <a:prstGeom prst="rect">
                <a:avLst/>
              </a:prstGeom>
              <a:noFill/>
            </p:spPr>
            <p:txBody>
              <a:bodyPr wrap="square" rtlCol="0">
                <a:spAutoFit/>
              </a:bodyPr>
              <a:lstStyle/>
              <a:p>
                <a:pPr algn="ctr"/>
                <a:r>
                  <a:rPr lang="da-DK" sz="2000" b="1" kern="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"Det tager kun 5 minutter!" </a:t>
                </a:r>
                <a:br>
                  <a:rPr lang="da-DK" sz="2000" b="1" kern="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br>
                <a:r>
                  <a:rPr lang="da-DK" sz="2000" b="1" kern="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 men det tager 45 minutter</a:t>
                </a:r>
                <a:endParaRPr lang="da-DK" sz="900" dirty="0">
                  <a:solidFill>
                    <a:schemeClr val="bg1"/>
                  </a:solidFill>
                </a:endParaRPr>
              </a:p>
            </p:txBody>
          </p:sp>
          <p:sp>
            <p:nvSpPr>
              <p:cNvPr id="9" name="Ellipse 8">
                <a:extLst>
                  <a:ext uri="{FF2B5EF4-FFF2-40B4-BE49-F238E27FC236}">
                    <a16:creationId xmlns:a16="http://schemas.microsoft.com/office/drawing/2014/main" id="{00E0608C-6635-52C4-7E9A-607B44CAF497}"/>
                  </a:ext>
                </a:extLst>
              </p:cNvPr>
              <p:cNvSpPr/>
              <p:nvPr/>
            </p:nvSpPr>
            <p:spPr>
              <a:xfrm>
                <a:off x="1923705" y="1533672"/>
                <a:ext cx="566057" cy="566057"/>
              </a:xfrm>
              <a:prstGeom prst="ellipse">
                <a:avLst/>
              </a:prstGeom>
              <a:solidFill>
                <a:srgbClr val="E5DBF2"/>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3200" dirty="0">
                    <a:solidFill>
                      <a:srgbClr val="70578B"/>
                    </a:solidFill>
                  </a:rPr>
                  <a:t>1</a:t>
                </a:r>
              </a:p>
            </p:txBody>
          </p:sp>
          <p:sp>
            <p:nvSpPr>
              <p:cNvPr id="8" name="Content Placeholder 4">
                <a:extLst>
                  <a:ext uri="{FF2B5EF4-FFF2-40B4-BE49-F238E27FC236}">
                    <a16:creationId xmlns:a16="http://schemas.microsoft.com/office/drawing/2014/main" id="{9FFA3B3E-E0BB-01D0-EDAD-3FEC8E5750DF}"/>
                  </a:ext>
                </a:extLst>
              </p:cNvPr>
              <p:cNvSpPr txBox="1">
                <a:spLocks/>
              </p:cNvSpPr>
              <p:nvPr/>
            </p:nvSpPr>
            <p:spPr>
              <a:xfrm>
                <a:off x="662270" y="4130321"/>
                <a:ext cx="3204877" cy="2344231"/>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Clr>
                    <a:srgbClr val="70578B"/>
                  </a:buClr>
                  <a:buNone/>
                </a:pPr>
                <a:r>
                  <a:rPr lang="da-DK" sz="20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En person med ADHD starter med at rydde op i køkkenet og tænker, det vil tage 5 minutter.</a:t>
                </a:r>
              </a:p>
              <a:p>
                <a:pPr marL="0" indent="0" algn="ctr">
                  <a:buClr>
                    <a:srgbClr val="70578B"/>
                  </a:buClr>
                  <a:buNone/>
                </a:pPr>
                <a:r>
                  <a:rPr lang="da-DK" sz="20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Pludselig har de brugt 45 minutter på at organisere skuffer, uden at bemærke, hvor tiden forsvandt</a:t>
                </a:r>
              </a:p>
            </p:txBody>
          </p:sp>
          <p:sp>
            <p:nvSpPr>
              <p:cNvPr id="26" name="Ellipse 25">
                <a:extLst>
                  <a:ext uri="{FF2B5EF4-FFF2-40B4-BE49-F238E27FC236}">
                    <a16:creationId xmlns:a16="http://schemas.microsoft.com/office/drawing/2014/main" id="{70597E39-96DB-F760-5599-F0C5DABB90CC}"/>
                  </a:ext>
                </a:extLst>
              </p:cNvPr>
              <p:cNvSpPr/>
              <p:nvPr/>
            </p:nvSpPr>
            <p:spPr>
              <a:xfrm>
                <a:off x="1742195" y="2906486"/>
                <a:ext cx="1045028" cy="1045028"/>
              </a:xfrm>
              <a:prstGeom prst="ellipse">
                <a:avLst/>
              </a:prstGeom>
              <a:solidFill>
                <a:srgbClr val="F5F1FA"/>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grpSp>
        <p:grpSp>
          <p:nvGrpSpPr>
            <p:cNvPr id="28" name="Gruppe 27">
              <a:extLst>
                <a:ext uri="{FF2B5EF4-FFF2-40B4-BE49-F238E27FC236}">
                  <a16:creationId xmlns:a16="http://schemas.microsoft.com/office/drawing/2014/main" id="{00A51189-90CB-ACE4-E989-333789BBE7C4}"/>
                </a:ext>
              </a:extLst>
            </p:cNvPr>
            <p:cNvGrpSpPr/>
            <p:nvPr/>
          </p:nvGrpSpPr>
          <p:grpSpPr>
            <a:xfrm>
              <a:off x="4407543" y="1448786"/>
              <a:ext cx="3699827" cy="5112608"/>
              <a:chOff x="493883" y="1540752"/>
              <a:chExt cx="3699827" cy="5112608"/>
            </a:xfrm>
          </p:grpSpPr>
          <p:sp>
            <p:nvSpPr>
              <p:cNvPr id="29" name="Rektangel 28">
                <a:extLst>
                  <a:ext uri="{FF2B5EF4-FFF2-40B4-BE49-F238E27FC236}">
                    <a16:creationId xmlns:a16="http://schemas.microsoft.com/office/drawing/2014/main" id="{CB945CDE-DCFC-8FE2-E9EB-E014C90D5912}"/>
                  </a:ext>
                </a:extLst>
              </p:cNvPr>
              <p:cNvSpPr/>
              <p:nvPr/>
            </p:nvSpPr>
            <p:spPr>
              <a:xfrm>
                <a:off x="493883" y="3562234"/>
                <a:ext cx="3541673" cy="3091126"/>
              </a:xfrm>
              <a:prstGeom prst="rect">
                <a:avLst/>
              </a:prstGeom>
              <a:solidFill>
                <a:srgbClr val="E5DB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0" name="Rectangle 86">
                <a:extLst>
                  <a:ext uri="{FF2B5EF4-FFF2-40B4-BE49-F238E27FC236}">
                    <a16:creationId xmlns:a16="http://schemas.microsoft.com/office/drawing/2014/main" id="{BAC0A6C9-E2FA-DE61-A39D-51880086AC73}"/>
                  </a:ext>
                </a:extLst>
              </p:cNvPr>
              <p:cNvSpPr/>
              <p:nvPr/>
            </p:nvSpPr>
            <p:spPr>
              <a:xfrm>
                <a:off x="493883" y="1913616"/>
                <a:ext cx="3525019" cy="1568165"/>
              </a:xfrm>
              <a:prstGeom prst="rect">
                <a:avLst/>
              </a:prstGeom>
              <a:solidFill>
                <a:srgbClr val="70578B"/>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360000" rIns="108000" bIns="72000" rtlCol="0" anchor="ctr"/>
              <a:lstStyle/>
              <a:p>
                <a:pPr marL="0" indent="0" algn="ctr">
                  <a:lnSpc>
                    <a:spcPct val="100000"/>
                  </a:lnSpc>
                  <a:buClr>
                    <a:srgbClr val="4472C4"/>
                  </a:buClr>
                  <a:buFont typeface="Arial" panose="020B0604020202020204" pitchFamily="34" charset="0"/>
                  <a:buNone/>
                </a:pPr>
                <a:endParaRPr lang="da-DK" sz="2000" b="1" dirty="0">
                  <a:solidFill>
                    <a:schemeClr val="bg1"/>
                  </a:solidFill>
                  <a:latin typeface="Calibri" panose="020F0502020204030204" pitchFamily="34" charset="0"/>
                </a:endParaRPr>
              </a:p>
            </p:txBody>
          </p:sp>
          <p:sp>
            <p:nvSpPr>
              <p:cNvPr id="31" name="Tekstfelt 30">
                <a:extLst>
                  <a:ext uri="{FF2B5EF4-FFF2-40B4-BE49-F238E27FC236}">
                    <a16:creationId xmlns:a16="http://schemas.microsoft.com/office/drawing/2014/main" id="{9A687D6A-A5F7-4EB3-DC18-A5DD73083588}"/>
                  </a:ext>
                </a:extLst>
              </p:cNvPr>
              <p:cNvSpPr txBox="1"/>
              <p:nvPr/>
            </p:nvSpPr>
            <p:spPr>
              <a:xfrm>
                <a:off x="563306" y="2140485"/>
                <a:ext cx="3630404" cy="707886"/>
              </a:xfrm>
              <a:prstGeom prst="rect">
                <a:avLst/>
              </a:prstGeom>
              <a:noFill/>
            </p:spPr>
            <p:txBody>
              <a:bodyPr wrap="square" rtlCol="0">
                <a:spAutoFit/>
              </a:bodyPr>
              <a:lstStyle/>
              <a:p>
                <a:pPr algn="ctr"/>
                <a:r>
                  <a:rPr lang="da-DK" sz="2000" b="1" kern="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"Jeg har masser af tid!" </a:t>
                </a:r>
                <a:br>
                  <a:rPr lang="da-DK" sz="2000" b="1" kern="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br>
                <a:r>
                  <a:rPr lang="da-DK" sz="2000" b="1" kern="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 men misser en deadline</a:t>
                </a:r>
              </a:p>
            </p:txBody>
          </p:sp>
          <p:sp>
            <p:nvSpPr>
              <p:cNvPr id="32" name="Ellipse 31">
                <a:extLst>
                  <a:ext uri="{FF2B5EF4-FFF2-40B4-BE49-F238E27FC236}">
                    <a16:creationId xmlns:a16="http://schemas.microsoft.com/office/drawing/2014/main" id="{CF7713B7-76AB-121E-8D1A-D0437A886CB0}"/>
                  </a:ext>
                </a:extLst>
              </p:cNvPr>
              <p:cNvSpPr/>
              <p:nvPr/>
            </p:nvSpPr>
            <p:spPr>
              <a:xfrm>
                <a:off x="1895396" y="1540752"/>
                <a:ext cx="566057" cy="566057"/>
              </a:xfrm>
              <a:prstGeom prst="ellipse">
                <a:avLst/>
              </a:prstGeom>
              <a:solidFill>
                <a:srgbClr val="E5DBF2"/>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3200" dirty="0">
                    <a:solidFill>
                      <a:srgbClr val="70578B"/>
                    </a:solidFill>
                  </a:rPr>
                  <a:t>2</a:t>
                </a:r>
              </a:p>
            </p:txBody>
          </p:sp>
          <p:sp>
            <p:nvSpPr>
              <p:cNvPr id="33" name="Content Placeholder 4">
                <a:extLst>
                  <a:ext uri="{FF2B5EF4-FFF2-40B4-BE49-F238E27FC236}">
                    <a16:creationId xmlns:a16="http://schemas.microsoft.com/office/drawing/2014/main" id="{923E450C-7569-364C-F7B0-7DA9EAF17720}"/>
                  </a:ext>
                </a:extLst>
              </p:cNvPr>
              <p:cNvSpPr txBox="1">
                <a:spLocks/>
              </p:cNvSpPr>
              <p:nvPr/>
            </p:nvSpPr>
            <p:spPr>
              <a:xfrm>
                <a:off x="776911" y="4195644"/>
                <a:ext cx="3007319" cy="1790234"/>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Clr>
                    <a:srgbClr val="70578B"/>
                  </a:buClr>
                  <a:buNone/>
                </a:pPr>
                <a:r>
                  <a:rPr lang="da-DK" sz="20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En opgave skal afleveres om en uge. Det føles som en evighed væk.</a:t>
                </a:r>
              </a:p>
              <a:p>
                <a:pPr marL="0" indent="0" algn="ctr">
                  <a:buClr>
                    <a:srgbClr val="70578B"/>
                  </a:buClr>
                  <a:buNone/>
                </a:pPr>
                <a:r>
                  <a:rPr lang="da-DK" sz="20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De udsætter det, indtil de opdager, at deadline er i morgen – panik opstår.</a:t>
                </a:r>
              </a:p>
            </p:txBody>
          </p:sp>
          <p:sp>
            <p:nvSpPr>
              <p:cNvPr id="34" name="Ellipse 33">
                <a:extLst>
                  <a:ext uri="{FF2B5EF4-FFF2-40B4-BE49-F238E27FC236}">
                    <a16:creationId xmlns:a16="http://schemas.microsoft.com/office/drawing/2014/main" id="{DD4444E4-1CFB-950D-D22F-99847411476B}"/>
                  </a:ext>
                </a:extLst>
              </p:cNvPr>
              <p:cNvSpPr/>
              <p:nvPr/>
            </p:nvSpPr>
            <p:spPr>
              <a:xfrm>
                <a:off x="1742195" y="2906486"/>
                <a:ext cx="1045028" cy="1045028"/>
              </a:xfrm>
              <a:prstGeom prst="ellipse">
                <a:avLst/>
              </a:prstGeom>
              <a:solidFill>
                <a:srgbClr val="F5F1FA"/>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grpSp>
        <p:grpSp>
          <p:nvGrpSpPr>
            <p:cNvPr id="35" name="Gruppe 34">
              <a:extLst>
                <a:ext uri="{FF2B5EF4-FFF2-40B4-BE49-F238E27FC236}">
                  <a16:creationId xmlns:a16="http://schemas.microsoft.com/office/drawing/2014/main" id="{4A70AF54-1B10-F1DB-E803-A1AF4423C673}"/>
                </a:ext>
              </a:extLst>
            </p:cNvPr>
            <p:cNvGrpSpPr/>
            <p:nvPr/>
          </p:nvGrpSpPr>
          <p:grpSpPr>
            <a:xfrm>
              <a:off x="8371758" y="1493975"/>
              <a:ext cx="3630404" cy="5078932"/>
              <a:chOff x="477392" y="1574428"/>
              <a:chExt cx="3630404" cy="5078932"/>
            </a:xfrm>
          </p:grpSpPr>
          <p:sp>
            <p:nvSpPr>
              <p:cNvPr id="36" name="Rektangel 35">
                <a:extLst>
                  <a:ext uri="{FF2B5EF4-FFF2-40B4-BE49-F238E27FC236}">
                    <a16:creationId xmlns:a16="http://schemas.microsoft.com/office/drawing/2014/main" id="{EA173F26-2B1D-051B-D8CA-4F1130349F88}"/>
                  </a:ext>
                </a:extLst>
              </p:cNvPr>
              <p:cNvSpPr/>
              <p:nvPr/>
            </p:nvSpPr>
            <p:spPr>
              <a:xfrm>
                <a:off x="493883" y="3562234"/>
                <a:ext cx="3525019" cy="3091126"/>
              </a:xfrm>
              <a:prstGeom prst="rect">
                <a:avLst/>
              </a:prstGeom>
              <a:solidFill>
                <a:srgbClr val="E5DB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9" name="Rectangle 86">
                <a:extLst>
                  <a:ext uri="{FF2B5EF4-FFF2-40B4-BE49-F238E27FC236}">
                    <a16:creationId xmlns:a16="http://schemas.microsoft.com/office/drawing/2014/main" id="{F2F5AB9C-18C7-540F-B27D-15528E89456E}"/>
                  </a:ext>
                </a:extLst>
              </p:cNvPr>
              <p:cNvSpPr/>
              <p:nvPr/>
            </p:nvSpPr>
            <p:spPr>
              <a:xfrm>
                <a:off x="493883" y="1913616"/>
                <a:ext cx="3525019" cy="1568165"/>
              </a:xfrm>
              <a:prstGeom prst="rect">
                <a:avLst/>
              </a:prstGeom>
              <a:solidFill>
                <a:srgbClr val="70578B"/>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360000" rIns="108000" bIns="72000" rtlCol="0" anchor="ctr"/>
              <a:lstStyle/>
              <a:p>
                <a:pPr marL="0" indent="0" algn="ctr">
                  <a:lnSpc>
                    <a:spcPct val="100000"/>
                  </a:lnSpc>
                  <a:buClr>
                    <a:srgbClr val="4472C4"/>
                  </a:buClr>
                  <a:buFont typeface="Arial" panose="020B0604020202020204" pitchFamily="34" charset="0"/>
                  <a:buNone/>
                </a:pPr>
                <a:endParaRPr lang="da-DK" sz="2000" b="1" dirty="0">
                  <a:solidFill>
                    <a:schemeClr val="bg1"/>
                  </a:solidFill>
                  <a:latin typeface="Calibri" panose="020F0502020204030204" pitchFamily="34" charset="0"/>
                </a:endParaRPr>
              </a:p>
            </p:txBody>
          </p:sp>
          <p:sp>
            <p:nvSpPr>
              <p:cNvPr id="40" name="Tekstfelt 39">
                <a:extLst>
                  <a:ext uri="{FF2B5EF4-FFF2-40B4-BE49-F238E27FC236}">
                    <a16:creationId xmlns:a16="http://schemas.microsoft.com/office/drawing/2014/main" id="{63D95433-7CC5-92DC-EB43-81727C8236F9}"/>
                  </a:ext>
                </a:extLst>
              </p:cNvPr>
              <p:cNvSpPr txBox="1"/>
              <p:nvPr/>
            </p:nvSpPr>
            <p:spPr>
              <a:xfrm>
                <a:off x="477392" y="2118147"/>
                <a:ext cx="3630404" cy="707886"/>
              </a:xfrm>
              <a:prstGeom prst="rect">
                <a:avLst/>
              </a:prstGeom>
              <a:noFill/>
            </p:spPr>
            <p:txBody>
              <a:bodyPr wrap="square" rtlCol="0">
                <a:spAutoFit/>
              </a:bodyPr>
              <a:lstStyle/>
              <a:p>
                <a:pPr algn="ctr"/>
                <a:r>
                  <a:rPr lang="da-DK" sz="2000" b="1" kern="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"Jeg gik bare lige på nettet i 2 minutter" – men en time gik</a:t>
                </a:r>
              </a:p>
            </p:txBody>
          </p:sp>
          <p:sp>
            <p:nvSpPr>
              <p:cNvPr id="41" name="Ellipse 40">
                <a:extLst>
                  <a:ext uri="{FF2B5EF4-FFF2-40B4-BE49-F238E27FC236}">
                    <a16:creationId xmlns:a16="http://schemas.microsoft.com/office/drawing/2014/main" id="{B5DD5240-69EE-228D-DB6D-CCD7CE0DFAAD}"/>
                  </a:ext>
                </a:extLst>
              </p:cNvPr>
              <p:cNvSpPr/>
              <p:nvPr/>
            </p:nvSpPr>
            <p:spPr>
              <a:xfrm>
                <a:off x="1941009" y="1574428"/>
                <a:ext cx="566057" cy="566057"/>
              </a:xfrm>
              <a:prstGeom prst="ellipse">
                <a:avLst/>
              </a:prstGeom>
              <a:solidFill>
                <a:srgbClr val="E5DBF2"/>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3200" dirty="0">
                    <a:solidFill>
                      <a:srgbClr val="70578B"/>
                    </a:solidFill>
                  </a:rPr>
                  <a:t>3</a:t>
                </a:r>
              </a:p>
            </p:txBody>
          </p:sp>
          <p:sp>
            <p:nvSpPr>
              <p:cNvPr id="42" name="Content Placeholder 4">
                <a:extLst>
                  <a:ext uri="{FF2B5EF4-FFF2-40B4-BE49-F238E27FC236}">
                    <a16:creationId xmlns:a16="http://schemas.microsoft.com/office/drawing/2014/main" id="{954210C6-47F8-3F6B-10F7-059BC4D4EC17}"/>
                  </a:ext>
                </a:extLst>
              </p:cNvPr>
              <p:cNvSpPr txBox="1">
                <a:spLocks/>
              </p:cNvSpPr>
              <p:nvPr/>
            </p:nvSpPr>
            <p:spPr>
              <a:xfrm>
                <a:off x="776515" y="4201167"/>
                <a:ext cx="3032159" cy="1790234"/>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Clr>
                    <a:srgbClr val="70578B"/>
                  </a:buClr>
                  <a:buNone/>
                </a:pPr>
                <a:r>
                  <a:rPr lang="da-DK" sz="20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De ville bare tjekke en e-mail, men falder i en spiral af videoer og sociale medier.</a:t>
                </a:r>
              </a:p>
              <a:p>
                <a:pPr marL="0" indent="0" algn="ctr">
                  <a:buClr>
                    <a:srgbClr val="70578B"/>
                  </a:buClr>
                  <a:buNone/>
                </a:pPr>
                <a:r>
                  <a:rPr lang="da-DK" sz="20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Før de ved af det, er der gået en time, og de har glemt, hvad de egentlig skulle lave.</a:t>
                </a:r>
              </a:p>
            </p:txBody>
          </p:sp>
          <p:sp>
            <p:nvSpPr>
              <p:cNvPr id="44" name="Ellipse 43">
                <a:extLst>
                  <a:ext uri="{FF2B5EF4-FFF2-40B4-BE49-F238E27FC236}">
                    <a16:creationId xmlns:a16="http://schemas.microsoft.com/office/drawing/2014/main" id="{44A6705C-8B0B-781E-289E-CBC6AF6AD017}"/>
                  </a:ext>
                </a:extLst>
              </p:cNvPr>
              <p:cNvSpPr/>
              <p:nvPr/>
            </p:nvSpPr>
            <p:spPr>
              <a:xfrm>
                <a:off x="1742195" y="2906486"/>
                <a:ext cx="1045028" cy="1045028"/>
              </a:xfrm>
              <a:prstGeom prst="ellipse">
                <a:avLst/>
              </a:prstGeom>
              <a:solidFill>
                <a:srgbClr val="F5F1FA"/>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grpSp>
        <p:pic>
          <p:nvPicPr>
            <p:cNvPr id="46" name="Grafik 45" descr="Ur med massiv udfyldning">
              <a:extLst>
                <a:ext uri="{FF2B5EF4-FFF2-40B4-BE49-F238E27FC236}">
                  <a16:creationId xmlns:a16="http://schemas.microsoft.com/office/drawing/2014/main" id="{961E87CF-0924-F588-0D2A-99F697D29C0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815783" y="2994482"/>
              <a:ext cx="753245" cy="753245"/>
            </a:xfrm>
            <a:prstGeom prst="rect">
              <a:avLst/>
            </a:prstGeom>
          </p:spPr>
        </p:pic>
        <p:pic>
          <p:nvPicPr>
            <p:cNvPr id="50" name="Grafik 49" descr="Timeglas 60% med massiv udfyldning">
              <a:extLst>
                <a:ext uri="{FF2B5EF4-FFF2-40B4-BE49-F238E27FC236}">
                  <a16:creationId xmlns:a16="http://schemas.microsoft.com/office/drawing/2014/main" id="{BEE61441-1ECB-5D6B-5BAE-87C9FBCDCD8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817069" y="2960121"/>
              <a:ext cx="735554" cy="735554"/>
            </a:xfrm>
            <a:prstGeom prst="rect">
              <a:avLst/>
            </a:prstGeom>
          </p:spPr>
        </p:pic>
        <p:pic>
          <p:nvPicPr>
            <p:cNvPr id="54" name="Grafik 53" descr="Stopur 75% med massiv udfyldning">
              <a:extLst>
                <a:ext uri="{FF2B5EF4-FFF2-40B4-BE49-F238E27FC236}">
                  <a16:creationId xmlns:a16="http://schemas.microsoft.com/office/drawing/2014/main" id="{64600870-BB1B-D51E-2D64-3BF782DED00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732600" y="2922617"/>
              <a:ext cx="852949" cy="852949"/>
            </a:xfrm>
            <a:prstGeom prst="rect">
              <a:avLst/>
            </a:prstGeom>
          </p:spPr>
        </p:pic>
      </p:grpSp>
    </p:spTree>
    <p:extLst>
      <p:ext uri="{BB962C8B-B14F-4D97-AF65-F5344CB8AC3E}">
        <p14:creationId xmlns:p14="http://schemas.microsoft.com/office/powerpoint/2010/main" val="13901852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C1C09D-6831-D452-490C-9DDA3CF145B0}"/>
            </a:ext>
          </a:extLst>
        </p:cNvPr>
        <p:cNvGrpSpPr/>
        <p:nvPr/>
      </p:nvGrpSpPr>
      <p:grpSpPr>
        <a:xfrm>
          <a:off x="0" y="0"/>
          <a:ext cx="0" cy="0"/>
          <a:chOff x="0" y="0"/>
          <a:chExt cx="0" cy="0"/>
        </a:xfrm>
      </p:grpSpPr>
      <p:sp>
        <p:nvSpPr>
          <p:cNvPr id="4" name="Titel 1">
            <a:extLst>
              <a:ext uri="{FF2B5EF4-FFF2-40B4-BE49-F238E27FC236}">
                <a16:creationId xmlns:a16="http://schemas.microsoft.com/office/drawing/2014/main" id="{0814D7DD-5E24-D63F-9D7C-6BA7FC6B2E31}"/>
              </a:ext>
            </a:extLst>
          </p:cNvPr>
          <p:cNvSpPr txBox="1">
            <a:spLocks/>
          </p:cNvSpPr>
          <p:nvPr/>
        </p:nvSpPr>
        <p:spPr>
          <a:xfrm>
            <a:off x="313090" y="204640"/>
            <a:ext cx="1156582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20000"/>
              </a:lnSpc>
            </a:pPr>
            <a:r>
              <a:rPr lang="da-DK" dirty="0">
                <a:solidFill>
                  <a:srgbClr val="644D79"/>
                </a:solidFill>
                <a:latin typeface="+mn-lt"/>
              </a:rPr>
              <a:t>Hvilke problemer skaber Time </a:t>
            </a:r>
            <a:r>
              <a:rPr lang="da-DK" dirty="0" err="1">
                <a:solidFill>
                  <a:srgbClr val="644D79"/>
                </a:solidFill>
                <a:latin typeface="+mn-lt"/>
              </a:rPr>
              <a:t>Blindness</a:t>
            </a:r>
            <a:endParaRPr lang="da-DK" baseline="30000" dirty="0">
              <a:solidFill>
                <a:srgbClr val="644D79"/>
              </a:solidFill>
              <a:latin typeface="+mn-lt"/>
            </a:endParaRPr>
          </a:p>
        </p:txBody>
      </p:sp>
      <p:sp>
        <p:nvSpPr>
          <p:cNvPr id="2" name="Rektangel 1">
            <a:extLst>
              <a:ext uri="{FF2B5EF4-FFF2-40B4-BE49-F238E27FC236}">
                <a16:creationId xmlns:a16="http://schemas.microsoft.com/office/drawing/2014/main" id="{FBC25628-B21B-02EA-69B8-3DFB1CB00FF1}"/>
              </a:ext>
            </a:extLst>
          </p:cNvPr>
          <p:cNvSpPr/>
          <p:nvPr/>
        </p:nvSpPr>
        <p:spPr>
          <a:xfrm>
            <a:off x="9636561" y="6160601"/>
            <a:ext cx="2365601" cy="69739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grpSp>
        <p:nvGrpSpPr>
          <p:cNvPr id="45" name="Gruppe 44">
            <a:extLst>
              <a:ext uri="{FF2B5EF4-FFF2-40B4-BE49-F238E27FC236}">
                <a16:creationId xmlns:a16="http://schemas.microsoft.com/office/drawing/2014/main" id="{97B2D122-172D-79EC-D8D5-9A1C635BD539}"/>
              </a:ext>
            </a:extLst>
          </p:cNvPr>
          <p:cNvGrpSpPr/>
          <p:nvPr/>
        </p:nvGrpSpPr>
        <p:grpSpPr>
          <a:xfrm>
            <a:off x="404821" y="1821650"/>
            <a:ext cx="11597341" cy="4751257"/>
            <a:chOff x="421311" y="1821650"/>
            <a:chExt cx="11597341" cy="4751257"/>
          </a:xfrm>
        </p:grpSpPr>
        <p:sp>
          <p:nvSpPr>
            <p:cNvPr id="6" name="Rektangel 5">
              <a:extLst>
                <a:ext uri="{FF2B5EF4-FFF2-40B4-BE49-F238E27FC236}">
                  <a16:creationId xmlns:a16="http://schemas.microsoft.com/office/drawing/2014/main" id="{93AADA6E-AFEC-15EA-24E7-A0180199FDBF}"/>
                </a:ext>
              </a:extLst>
            </p:cNvPr>
            <p:cNvSpPr/>
            <p:nvPr/>
          </p:nvSpPr>
          <p:spPr>
            <a:xfrm>
              <a:off x="421311" y="3481781"/>
              <a:ext cx="3543802" cy="3091126"/>
            </a:xfrm>
            <a:prstGeom prst="rect">
              <a:avLst/>
            </a:prstGeom>
            <a:solidFill>
              <a:srgbClr val="E5DB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7" name="Rectangle 86">
              <a:extLst>
                <a:ext uri="{FF2B5EF4-FFF2-40B4-BE49-F238E27FC236}">
                  <a16:creationId xmlns:a16="http://schemas.microsoft.com/office/drawing/2014/main" id="{7841E1B2-C946-B996-98B5-3F803018EAF0}"/>
                </a:ext>
              </a:extLst>
            </p:cNvPr>
            <p:cNvSpPr/>
            <p:nvPr/>
          </p:nvSpPr>
          <p:spPr>
            <a:xfrm>
              <a:off x="421311" y="1833163"/>
              <a:ext cx="3543802" cy="1568165"/>
            </a:xfrm>
            <a:prstGeom prst="rect">
              <a:avLst/>
            </a:prstGeom>
            <a:solidFill>
              <a:srgbClr val="70578B"/>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360000" rIns="108000" bIns="72000" rtlCol="0" anchor="ctr"/>
            <a:lstStyle/>
            <a:p>
              <a:pPr marL="0" indent="0" algn="ctr">
                <a:lnSpc>
                  <a:spcPct val="100000"/>
                </a:lnSpc>
                <a:buClr>
                  <a:srgbClr val="4472C4"/>
                </a:buClr>
                <a:buFont typeface="Arial" panose="020B0604020202020204" pitchFamily="34" charset="0"/>
                <a:buNone/>
              </a:pPr>
              <a:endParaRPr lang="da-DK" sz="2000" b="1" dirty="0">
                <a:solidFill>
                  <a:schemeClr val="bg1"/>
                </a:solidFill>
                <a:latin typeface="Calibri" panose="020F0502020204030204" pitchFamily="34" charset="0"/>
              </a:endParaRPr>
            </a:p>
          </p:txBody>
        </p:sp>
        <p:sp>
          <p:nvSpPr>
            <p:cNvPr id="3" name="Tekstfelt 2">
              <a:extLst>
                <a:ext uri="{FF2B5EF4-FFF2-40B4-BE49-F238E27FC236}">
                  <a16:creationId xmlns:a16="http://schemas.microsoft.com/office/drawing/2014/main" id="{2DFE8263-08C7-0C39-BC5F-A55BF1D1AF2C}"/>
                </a:ext>
              </a:extLst>
            </p:cNvPr>
            <p:cNvSpPr txBox="1"/>
            <p:nvPr/>
          </p:nvSpPr>
          <p:spPr>
            <a:xfrm>
              <a:off x="475149" y="2185642"/>
              <a:ext cx="3630404" cy="400110"/>
            </a:xfrm>
            <a:prstGeom prst="rect">
              <a:avLst/>
            </a:prstGeom>
            <a:noFill/>
          </p:spPr>
          <p:txBody>
            <a:bodyPr wrap="square" rtlCol="0">
              <a:spAutoFit/>
            </a:bodyPr>
            <a:lstStyle/>
            <a:p>
              <a:pPr algn="ctr"/>
              <a:r>
                <a:rPr lang="da-DK" sz="2000" b="1" kern="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Kronisk forsinkelse</a:t>
              </a:r>
            </a:p>
          </p:txBody>
        </p:sp>
        <p:sp>
          <p:nvSpPr>
            <p:cNvPr id="8" name="Content Placeholder 4">
              <a:extLst>
                <a:ext uri="{FF2B5EF4-FFF2-40B4-BE49-F238E27FC236}">
                  <a16:creationId xmlns:a16="http://schemas.microsoft.com/office/drawing/2014/main" id="{93664666-233B-3570-E8D1-E6BE3F1CF648}"/>
                </a:ext>
              </a:extLst>
            </p:cNvPr>
            <p:cNvSpPr txBox="1">
              <a:spLocks/>
            </p:cNvSpPr>
            <p:nvPr/>
          </p:nvSpPr>
          <p:spPr>
            <a:xfrm>
              <a:off x="520850" y="3986119"/>
              <a:ext cx="3289918" cy="2250873"/>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Clr>
                  <a:srgbClr val="70578B"/>
                </a:buClr>
                <a:buNone/>
              </a:pPr>
              <a:r>
                <a:rPr lang="da-DK" sz="18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Glemmer at tage højde for transporttid, forberedelse og pauser.</a:t>
              </a:r>
            </a:p>
            <a:p>
              <a:pPr marL="0" indent="0" algn="ctr">
                <a:buClr>
                  <a:srgbClr val="70578B"/>
                </a:buClr>
                <a:buNone/>
              </a:pPr>
              <a:r>
                <a:rPr lang="da-DK" sz="18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Regner forkert med tid ("Jeg behøver kun 10 minutter" → tager 40 minutter).</a:t>
              </a:r>
            </a:p>
            <a:p>
              <a:pPr marL="0" indent="0" algn="ctr">
                <a:buClr>
                  <a:srgbClr val="70578B"/>
                </a:buClr>
                <a:buNone/>
              </a:pPr>
              <a:r>
                <a:rPr lang="da-DK" sz="18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Starter for sent, fordi "jeg har masser af tid" føles rigtigt.</a:t>
              </a:r>
            </a:p>
          </p:txBody>
        </p:sp>
        <p:sp>
          <p:nvSpPr>
            <p:cNvPr id="26" name="Ellipse 25">
              <a:extLst>
                <a:ext uri="{FF2B5EF4-FFF2-40B4-BE49-F238E27FC236}">
                  <a16:creationId xmlns:a16="http://schemas.microsoft.com/office/drawing/2014/main" id="{45742A7A-7A21-C2F1-8516-BE08A463CDFF}"/>
                </a:ext>
              </a:extLst>
            </p:cNvPr>
            <p:cNvSpPr/>
            <p:nvPr/>
          </p:nvSpPr>
          <p:spPr>
            <a:xfrm>
              <a:off x="1675149" y="2826033"/>
              <a:ext cx="1045028" cy="1045028"/>
            </a:xfrm>
            <a:prstGeom prst="ellipse">
              <a:avLst/>
            </a:prstGeom>
            <a:solidFill>
              <a:srgbClr val="F5F1FA"/>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grpSp>
          <p:nvGrpSpPr>
            <p:cNvPr id="28" name="Gruppe 27">
              <a:extLst>
                <a:ext uri="{FF2B5EF4-FFF2-40B4-BE49-F238E27FC236}">
                  <a16:creationId xmlns:a16="http://schemas.microsoft.com/office/drawing/2014/main" id="{AAAAE289-890F-68B0-94DB-19D65AC867A1}"/>
                </a:ext>
              </a:extLst>
            </p:cNvPr>
            <p:cNvGrpSpPr/>
            <p:nvPr/>
          </p:nvGrpSpPr>
          <p:grpSpPr>
            <a:xfrm>
              <a:off x="4407543" y="1821650"/>
              <a:ext cx="3700252" cy="4739744"/>
              <a:chOff x="493883" y="1913616"/>
              <a:chExt cx="3700252" cy="4739744"/>
            </a:xfrm>
          </p:grpSpPr>
          <p:sp>
            <p:nvSpPr>
              <p:cNvPr id="29" name="Rektangel 28">
                <a:extLst>
                  <a:ext uri="{FF2B5EF4-FFF2-40B4-BE49-F238E27FC236}">
                    <a16:creationId xmlns:a16="http://schemas.microsoft.com/office/drawing/2014/main" id="{EC49C804-1EAA-420D-CC74-585FF9A90620}"/>
                  </a:ext>
                </a:extLst>
              </p:cNvPr>
              <p:cNvSpPr/>
              <p:nvPr/>
            </p:nvSpPr>
            <p:spPr>
              <a:xfrm>
                <a:off x="493883" y="3562234"/>
                <a:ext cx="3541673" cy="3091126"/>
              </a:xfrm>
              <a:prstGeom prst="rect">
                <a:avLst/>
              </a:prstGeom>
              <a:solidFill>
                <a:srgbClr val="E5DB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0" name="Rectangle 86">
                <a:extLst>
                  <a:ext uri="{FF2B5EF4-FFF2-40B4-BE49-F238E27FC236}">
                    <a16:creationId xmlns:a16="http://schemas.microsoft.com/office/drawing/2014/main" id="{0649D5AF-EC22-E785-4368-0A4BDF602D8F}"/>
                  </a:ext>
                </a:extLst>
              </p:cNvPr>
              <p:cNvSpPr/>
              <p:nvPr/>
            </p:nvSpPr>
            <p:spPr>
              <a:xfrm>
                <a:off x="493883" y="1913616"/>
                <a:ext cx="3525019" cy="1568165"/>
              </a:xfrm>
              <a:prstGeom prst="rect">
                <a:avLst/>
              </a:prstGeom>
              <a:solidFill>
                <a:srgbClr val="70578B"/>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360000" rIns="108000" bIns="72000" rtlCol="0" anchor="ctr"/>
              <a:lstStyle/>
              <a:p>
                <a:pPr marL="0" indent="0" algn="ctr">
                  <a:lnSpc>
                    <a:spcPct val="100000"/>
                  </a:lnSpc>
                  <a:buClr>
                    <a:srgbClr val="4472C4"/>
                  </a:buClr>
                  <a:buFont typeface="Arial" panose="020B0604020202020204" pitchFamily="34" charset="0"/>
                  <a:buNone/>
                </a:pPr>
                <a:endParaRPr lang="da-DK" sz="2000" b="1" dirty="0">
                  <a:solidFill>
                    <a:schemeClr val="bg1"/>
                  </a:solidFill>
                  <a:latin typeface="Calibri" panose="020F0502020204030204" pitchFamily="34" charset="0"/>
                </a:endParaRPr>
              </a:p>
            </p:txBody>
          </p:sp>
          <p:sp>
            <p:nvSpPr>
              <p:cNvPr id="31" name="Tekstfelt 30">
                <a:extLst>
                  <a:ext uri="{FF2B5EF4-FFF2-40B4-BE49-F238E27FC236}">
                    <a16:creationId xmlns:a16="http://schemas.microsoft.com/office/drawing/2014/main" id="{976851A5-B359-AC34-566C-26014B945F77}"/>
                  </a:ext>
                </a:extLst>
              </p:cNvPr>
              <p:cNvSpPr txBox="1"/>
              <p:nvPr/>
            </p:nvSpPr>
            <p:spPr>
              <a:xfrm>
                <a:off x="563731" y="2277608"/>
                <a:ext cx="3630404" cy="400110"/>
              </a:xfrm>
              <a:prstGeom prst="rect">
                <a:avLst/>
              </a:prstGeom>
              <a:noFill/>
            </p:spPr>
            <p:txBody>
              <a:bodyPr wrap="square" rtlCol="0">
                <a:spAutoFit/>
              </a:bodyPr>
              <a:lstStyle/>
              <a:p>
                <a:pPr algn="ctr"/>
                <a:r>
                  <a:rPr lang="da-DK" sz="2000" b="1" kern="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Overvældelse og stress</a:t>
                </a:r>
              </a:p>
            </p:txBody>
          </p:sp>
          <p:sp>
            <p:nvSpPr>
              <p:cNvPr id="33" name="Content Placeholder 4">
                <a:extLst>
                  <a:ext uri="{FF2B5EF4-FFF2-40B4-BE49-F238E27FC236}">
                    <a16:creationId xmlns:a16="http://schemas.microsoft.com/office/drawing/2014/main" id="{C5586CBE-97DA-E2DC-E01F-9060DB413651}"/>
                  </a:ext>
                </a:extLst>
              </p:cNvPr>
              <p:cNvSpPr txBox="1">
                <a:spLocks/>
              </p:cNvSpPr>
              <p:nvPr/>
            </p:nvSpPr>
            <p:spPr>
              <a:xfrm>
                <a:off x="776911" y="4346317"/>
                <a:ext cx="3007319" cy="1624034"/>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Clr>
                    <a:srgbClr val="70578B"/>
                  </a:buClr>
                  <a:buNone/>
                </a:pPr>
                <a:r>
                  <a:rPr lang="da-DK" sz="18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Deadlines bliver en stor kilde til angst, fordi de ikke føles virkelige, før det er for sent.</a:t>
                </a:r>
              </a:p>
              <a:p>
                <a:pPr marL="0" indent="0" algn="ctr">
                  <a:buClr>
                    <a:srgbClr val="70578B"/>
                  </a:buClr>
                  <a:buNone/>
                </a:pPr>
                <a:r>
                  <a:rPr lang="da-DK" sz="18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Urealistiske tidsforventninger fører til panik og dårlig kvalitet af arbejdet.</a:t>
                </a:r>
              </a:p>
            </p:txBody>
          </p:sp>
          <p:sp>
            <p:nvSpPr>
              <p:cNvPr id="34" name="Ellipse 33">
                <a:extLst>
                  <a:ext uri="{FF2B5EF4-FFF2-40B4-BE49-F238E27FC236}">
                    <a16:creationId xmlns:a16="http://schemas.microsoft.com/office/drawing/2014/main" id="{7B3CB5E5-D039-95C2-253A-B0B76ADE3B93}"/>
                  </a:ext>
                </a:extLst>
              </p:cNvPr>
              <p:cNvSpPr/>
              <p:nvPr/>
            </p:nvSpPr>
            <p:spPr>
              <a:xfrm>
                <a:off x="1742195" y="2906486"/>
                <a:ext cx="1045028" cy="1045028"/>
              </a:xfrm>
              <a:prstGeom prst="ellipse">
                <a:avLst/>
              </a:prstGeom>
              <a:solidFill>
                <a:srgbClr val="F5F1FA"/>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grpSp>
        <p:grpSp>
          <p:nvGrpSpPr>
            <p:cNvPr id="35" name="Gruppe 34">
              <a:extLst>
                <a:ext uri="{FF2B5EF4-FFF2-40B4-BE49-F238E27FC236}">
                  <a16:creationId xmlns:a16="http://schemas.microsoft.com/office/drawing/2014/main" id="{1E83AEAF-1918-1199-4372-F1E402233E18}"/>
                </a:ext>
              </a:extLst>
            </p:cNvPr>
            <p:cNvGrpSpPr/>
            <p:nvPr/>
          </p:nvGrpSpPr>
          <p:grpSpPr>
            <a:xfrm>
              <a:off x="8388248" y="1833163"/>
              <a:ext cx="3630404" cy="4739744"/>
              <a:chOff x="493882" y="1913616"/>
              <a:chExt cx="3630404" cy="4739744"/>
            </a:xfrm>
          </p:grpSpPr>
          <p:sp>
            <p:nvSpPr>
              <p:cNvPr id="36" name="Rektangel 35">
                <a:extLst>
                  <a:ext uri="{FF2B5EF4-FFF2-40B4-BE49-F238E27FC236}">
                    <a16:creationId xmlns:a16="http://schemas.microsoft.com/office/drawing/2014/main" id="{E3E09FEF-FEF9-E513-2369-D50F6F42D2EF}"/>
                  </a:ext>
                </a:extLst>
              </p:cNvPr>
              <p:cNvSpPr/>
              <p:nvPr/>
            </p:nvSpPr>
            <p:spPr>
              <a:xfrm>
                <a:off x="493883" y="3562234"/>
                <a:ext cx="3525019" cy="3091126"/>
              </a:xfrm>
              <a:prstGeom prst="rect">
                <a:avLst/>
              </a:prstGeom>
              <a:solidFill>
                <a:srgbClr val="E5DB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9" name="Rectangle 86">
                <a:extLst>
                  <a:ext uri="{FF2B5EF4-FFF2-40B4-BE49-F238E27FC236}">
                    <a16:creationId xmlns:a16="http://schemas.microsoft.com/office/drawing/2014/main" id="{C42941DA-D063-5042-A032-D582EF7CDAAF}"/>
                  </a:ext>
                </a:extLst>
              </p:cNvPr>
              <p:cNvSpPr/>
              <p:nvPr/>
            </p:nvSpPr>
            <p:spPr>
              <a:xfrm>
                <a:off x="493883" y="1913616"/>
                <a:ext cx="3525019" cy="1568165"/>
              </a:xfrm>
              <a:prstGeom prst="rect">
                <a:avLst/>
              </a:prstGeom>
              <a:solidFill>
                <a:srgbClr val="70578B"/>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360000" rIns="108000" bIns="72000" rtlCol="0" anchor="ctr"/>
              <a:lstStyle/>
              <a:p>
                <a:pPr marL="0" indent="0" algn="ctr">
                  <a:lnSpc>
                    <a:spcPct val="100000"/>
                  </a:lnSpc>
                  <a:buClr>
                    <a:srgbClr val="4472C4"/>
                  </a:buClr>
                  <a:buFont typeface="Arial" panose="020B0604020202020204" pitchFamily="34" charset="0"/>
                  <a:buNone/>
                </a:pPr>
                <a:endParaRPr lang="da-DK" sz="2000" b="1" dirty="0">
                  <a:solidFill>
                    <a:schemeClr val="bg1"/>
                  </a:solidFill>
                  <a:latin typeface="Calibri" panose="020F0502020204030204" pitchFamily="34" charset="0"/>
                </a:endParaRPr>
              </a:p>
            </p:txBody>
          </p:sp>
          <p:sp>
            <p:nvSpPr>
              <p:cNvPr id="40" name="Tekstfelt 39">
                <a:extLst>
                  <a:ext uri="{FF2B5EF4-FFF2-40B4-BE49-F238E27FC236}">
                    <a16:creationId xmlns:a16="http://schemas.microsoft.com/office/drawing/2014/main" id="{8F874CF8-2F17-F92F-89DD-73591E6F7FFE}"/>
                  </a:ext>
                </a:extLst>
              </p:cNvPr>
              <p:cNvSpPr txBox="1"/>
              <p:nvPr/>
            </p:nvSpPr>
            <p:spPr>
              <a:xfrm>
                <a:off x="493882" y="2266095"/>
                <a:ext cx="3630404" cy="400110"/>
              </a:xfrm>
              <a:prstGeom prst="rect">
                <a:avLst/>
              </a:prstGeom>
              <a:noFill/>
            </p:spPr>
            <p:txBody>
              <a:bodyPr wrap="square" rtlCol="0">
                <a:spAutoFit/>
              </a:bodyPr>
              <a:lstStyle/>
              <a:p>
                <a:pPr algn="ctr"/>
                <a:r>
                  <a:rPr lang="da-DK" sz="2000" b="1" kern="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Problemer med relationer</a:t>
                </a:r>
              </a:p>
            </p:txBody>
          </p:sp>
          <p:sp>
            <p:nvSpPr>
              <p:cNvPr id="42" name="Content Placeholder 4">
                <a:extLst>
                  <a:ext uri="{FF2B5EF4-FFF2-40B4-BE49-F238E27FC236}">
                    <a16:creationId xmlns:a16="http://schemas.microsoft.com/office/drawing/2014/main" id="{BA57C1DC-01CA-58EC-0D7C-A8DEB7A81B30}"/>
                  </a:ext>
                </a:extLst>
              </p:cNvPr>
              <p:cNvSpPr txBox="1">
                <a:spLocks/>
              </p:cNvSpPr>
              <p:nvPr/>
            </p:nvSpPr>
            <p:spPr>
              <a:xfrm>
                <a:off x="776911" y="4309575"/>
                <a:ext cx="3032159" cy="1624034"/>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Clr>
                    <a:srgbClr val="70578B"/>
                  </a:buClr>
                  <a:buNone/>
                </a:pPr>
                <a:r>
                  <a:rPr lang="da-DK" sz="1800" kern="0" dirty="0">
                    <a:solidFill>
                      <a:srgbClr val="70578B"/>
                    </a:solidFill>
                    <a:latin typeface="Calibri" panose="020F0502020204030204" pitchFamily="34" charset="0"/>
                    <a:cs typeface="Calibri" panose="020F0502020204030204" pitchFamily="34" charset="0"/>
                  </a:rPr>
                  <a:t>Kommer ofte for sent til aftaler, hvilket kan irritere venner og kollegaer.</a:t>
                </a:r>
              </a:p>
              <a:p>
                <a:pPr marL="0" indent="0" algn="ctr">
                  <a:buClr>
                    <a:srgbClr val="70578B"/>
                  </a:buClr>
                  <a:buNone/>
                </a:pPr>
                <a:r>
                  <a:rPr lang="da-DK" sz="1800" kern="0" dirty="0">
                    <a:solidFill>
                      <a:srgbClr val="70578B"/>
                    </a:solidFill>
                    <a:latin typeface="Calibri" panose="020F0502020204030204" pitchFamily="34" charset="0"/>
                    <a:cs typeface="Calibri" panose="020F0502020204030204" pitchFamily="34" charset="0"/>
                  </a:rPr>
                  <a:t>Glemmer at svare på beskeder, fordi tidens gang ikke føles så vigtig.</a:t>
                </a:r>
              </a:p>
            </p:txBody>
          </p:sp>
          <p:sp>
            <p:nvSpPr>
              <p:cNvPr id="44" name="Ellipse 43">
                <a:extLst>
                  <a:ext uri="{FF2B5EF4-FFF2-40B4-BE49-F238E27FC236}">
                    <a16:creationId xmlns:a16="http://schemas.microsoft.com/office/drawing/2014/main" id="{09DBD3C3-37E2-D2AD-B410-34E954F6DECE}"/>
                  </a:ext>
                </a:extLst>
              </p:cNvPr>
              <p:cNvSpPr/>
              <p:nvPr/>
            </p:nvSpPr>
            <p:spPr>
              <a:xfrm>
                <a:off x="1742195" y="2906486"/>
                <a:ext cx="1045028" cy="1045028"/>
              </a:xfrm>
              <a:prstGeom prst="ellipse">
                <a:avLst/>
              </a:prstGeom>
              <a:solidFill>
                <a:srgbClr val="F5F1FA"/>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grpSp>
        <p:pic>
          <p:nvPicPr>
            <p:cNvPr id="17" name="Grafik 16" descr="Udtryksløst ansigt med massiv udfyldning">
              <a:extLst>
                <a:ext uri="{FF2B5EF4-FFF2-40B4-BE49-F238E27FC236}">
                  <a16:creationId xmlns:a16="http://schemas.microsoft.com/office/drawing/2014/main" id="{1AA30D8C-2590-86A0-67D7-B9EA2430062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712852" y="2866475"/>
              <a:ext cx="914400" cy="914400"/>
            </a:xfrm>
            <a:prstGeom prst="rect">
              <a:avLst/>
            </a:prstGeom>
          </p:spPr>
        </p:pic>
        <p:pic>
          <p:nvPicPr>
            <p:cNvPr id="21" name="Grafik 20" descr="Venstre hjernehalvdel med massiv udfyldning">
              <a:extLst>
                <a:ext uri="{FF2B5EF4-FFF2-40B4-BE49-F238E27FC236}">
                  <a16:creationId xmlns:a16="http://schemas.microsoft.com/office/drawing/2014/main" id="{8ED9C6F5-22C4-6220-5643-A0811C6F55E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840015" y="2995280"/>
              <a:ext cx="738670" cy="738670"/>
            </a:xfrm>
            <a:prstGeom prst="rect">
              <a:avLst/>
            </a:prstGeom>
          </p:spPr>
        </p:pic>
        <p:pic>
          <p:nvPicPr>
            <p:cNvPr id="23" name="Grafik 22" descr="Faret vild med massiv udfyldning">
              <a:extLst>
                <a:ext uri="{FF2B5EF4-FFF2-40B4-BE49-F238E27FC236}">
                  <a16:creationId xmlns:a16="http://schemas.microsoft.com/office/drawing/2014/main" id="{8E4F5A49-F038-1934-67F5-CACC026B4C4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780998" y="2995280"/>
              <a:ext cx="739519" cy="739519"/>
            </a:xfrm>
            <a:prstGeom prst="rect">
              <a:avLst/>
            </a:prstGeom>
          </p:spPr>
        </p:pic>
      </p:grpSp>
      <p:sp>
        <p:nvSpPr>
          <p:cNvPr id="5" name="Ellipse 4">
            <a:extLst>
              <a:ext uri="{FF2B5EF4-FFF2-40B4-BE49-F238E27FC236}">
                <a16:creationId xmlns:a16="http://schemas.microsoft.com/office/drawing/2014/main" id="{626EAEA1-710E-E616-F876-518889287984}"/>
              </a:ext>
            </a:extLst>
          </p:cNvPr>
          <p:cNvSpPr/>
          <p:nvPr/>
        </p:nvSpPr>
        <p:spPr>
          <a:xfrm>
            <a:off x="1851133" y="1453219"/>
            <a:ext cx="566057" cy="566057"/>
          </a:xfrm>
          <a:prstGeom prst="ellipse">
            <a:avLst/>
          </a:prstGeom>
          <a:solidFill>
            <a:srgbClr val="E5DBF2"/>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3200" dirty="0">
                <a:solidFill>
                  <a:srgbClr val="70578B"/>
                </a:solidFill>
              </a:rPr>
              <a:t>1</a:t>
            </a:r>
          </a:p>
        </p:txBody>
      </p:sp>
      <p:sp>
        <p:nvSpPr>
          <p:cNvPr id="7" name="Ellipse 6">
            <a:extLst>
              <a:ext uri="{FF2B5EF4-FFF2-40B4-BE49-F238E27FC236}">
                <a16:creationId xmlns:a16="http://schemas.microsoft.com/office/drawing/2014/main" id="{56C72FD3-C90E-31D6-8AE6-422D0856EABF}"/>
              </a:ext>
            </a:extLst>
          </p:cNvPr>
          <p:cNvSpPr/>
          <p:nvPr/>
        </p:nvSpPr>
        <p:spPr>
          <a:xfrm>
            <a:off x="5809056" y="1448786"/>
            <a:ext cx="566057" cy="566057"/>
          </a:xfrm>
          <a:prstGeom prst="ellipse">
            <a:avLst/>
          </a:prstGeom>
          <a:solidFill>
            <a:srgbClr val="E5DBF2"/>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3200" dirty="0">
                <a:solidFill>
                  <a:srgbClr val="70578B"/>
                </a:solidFill>
              </a:rPr>
              <a:t>2</a:t>
            </a:r>
          </a:p>
        </p:txBody>
      </p:sp>
      <p:sp>
        <p:nvSpPr>
          <p:cNvPr id="10" name="Ellipse 9">
            <a:extLst>
              <a:ext uri="{FF2B5EF4-FFF2-40B4-BE49-F238E27FC236}">
                <a16:creationId xmlns:a16="http://schemas.microsoft.com/office/drawing/2014/main" id="{A492633D-6FB8-4DBD-E6F3-F59A3913EC4B}"/>
              </a:ext>
            </a:extLst>
          </p:cNvPr>
          <p:cNvSpPr/>
          <p:nvPr/>
        </p:nvSpPr>
        <p:spPr>
          <a:xfrm>
            <a:off x="9835375" y="1493975"/>
            <a:ext cx="566057" cy="566057"/>
          </a:xfrm>
          <a:prstGeom prst="ellipse">
            <a:avLst/>
          </a:prstGeom>
          <a:solidFill>
            <a:srgbClr val="E5DBF2"/>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3200" dirty="0">
                <a:solidFill>
                  <a:srgbClr val="70578B"/>
                </a:solidFill>
              </a:rPr>
              <a:t>3</a:t>
            </a:r>
          </a:p>
        </p:txBody>
      </p:sp>
    </p:spTree>
    <p:extLst>
      <p:ext uri="{BB962C8B-B14F-4D97-AF65-F5344CB8AC3E}">
        <p14:creationId xmlns:p14="http://schemas.microsoft.com/office/powerpoint/2010/main" val="11302221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E17631-6A21-B90A-90D5-4792AF4D238C}"/>
            </a:ext>
          </a:extLst>
        </p:cNvPr>
        <p:cNvGrpSpPr/>
        <p:nvPr/>
      </p:nvGrpSpPr>
      <p:grpSpPr>
        <a:xfrm>
          <a:off x="0" y="0"/>
          <a:ext cx="0" cy="0"/>
          <a:chOff x="0" y="0"/>
          <a:chExt cx="0" cy="0"/>
        </a:xfrm>
      </p:grpSpPr>
      <p:sp>
        <p:nvSpPr>
          <p:cNvPr id="5" name="Rektangel 4">
            <a:extLst>
              <a:ext uri="{FF2B5EF4-FFF2-40B4-BE49-F238E27FC236}">
                <a16:creationId xmlns:a16="http://schemas.microsoft.com/office/drawing/2014/main" id="{93B7D866-59DF-0C79-57DA-ACD36959C657}"/>
              </a:ext>
            </a:extLst>
          </p:cNvPr>
          <p:cNvSpPr/>
          <p:nvPr/>
        </p:nvSpPr>
        <p:spPr>
          <a:xfrm>
            <a:off x="9636561" y="6160601"/>
            <a:ext cx="2365601" cy="69739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 name="Rektangel 11">
            <a:extLst>
              <a:ext uri="{FF2B5EF4-FFF2-40B4-BE49-F238E27FC236}">
                <a16:creationId xmlns:a16="http://schemas.microsoft.com/office/drawing/2014/main" id="{21F6FEBC-0357-D2A7-E579-81292708B795}"/>
              </a:ext>
            </a:extLst>
          </p:cNvPr>
          <p:cNvSpPr/>
          <p:nvPr/>
        </p:nvSpPr>
        <p:spPr>
          <a:xfrm>
            <a:off x="551773" y="4262472"/>
            <a:ext cx="10929041" cy="2284136"/>
          </a:xfrm>
          <a:prstGeom prst="rect">
            <a:avLst/>
          </a:prstGeom>
          <a:solidFill>
            <a:srgbClr val="F5F1FA"/>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8" name="Rectangle 10">
            <a:extLst>
              <a:ext uri="{FF2B5EF4-FFF2-40B4-BE49-F238E27FC236}">
                <a16:creationId xmlns:a16="http://schemas.microsoft.com/office/drawing/2014/main" id="{93386698-2F44-7A86-99E4-CF9770BA6E74}"/>
              </a:ext>
            </a:extLst>
          </p:cNvPr>
          <p:cNvSpPr/>
          <p:nvPr/>
        </p:nvSpPr>
        <p:spPr>
          <a:xfrm>
            <a:off x="551776" y="1468962"/>
            <a:ext cx="10929038" cy="2638581"/>
          </a:xfrm>
          <a:prstGeom prst="rect">
            <a:avLst/>
          </a:prstGeom>
          <a:solidFill>
            <a:srgbClr val="E5DBF2"/>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0C9B4C8-2396-54E8-14AF-659160F7A60A}"/>
              </a:ext>
            </a:extLst>
          </p:cNvPr>
          <p:cNvSpPr>
            <a:spLocks noGrp="1"/>
          </p:cNvSpPr>
          <p:nvPr>
            <p:ph type="title"/>
          </p:nvPr>
        </p:nvSpPr>
        <p:spPr>
          <a:xfrm>
            <a:off x="551776" y="311392"/>
            <a:ext cx="10744157" cy="955807"/>
          </a:xfrm>
        </p:spPr>
        <p:txBody>
          <a:bodyPr>
            <a:normAutofit/>
          </a:bodyPr>
          <a:lstStyle/>
          <a:p>
            <a:r>
              <a:rPr lang="da-DK" dirty="0">
                <a:latin typeface="Calibri" panose="020F0502020204030204" pitchFamily="34" charset="0"/>
                <a:cs typeface="Calibri" panose="020F0502020204030204" pitchFamily="34" charset="0"/>
              </a:rPr>
              <a:t>Strategier til at håndtere Time </a:t>
            </a:r>
            <a:r>
              <a:rPr lang="da-DK" dirty="0" err="1">
                <a:latin typeface="Calibri" panose="020F0502020204030204" pitchFamily="34" charset="0"/>
                <a:cs typeface="Calibri" panose="020F0502020204030204" pitchFamily="34" charset="0"/>
              </a:rPr>
              <a:t>Blindness</a:t>
            </a:r>
            <a:endParaRPr lang="da-DK"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BB9CCBD4-C0D7-2AC7-239E-62B4F707B777}"/>
              </a:ext>
            </a:extLst>
          </p:cNvPr>
          <p:cNvSpPr>
            <a:spLocks noGrp="1"/>
          </p:cNvSpPr>
          <p:nvPr>
            <p:ph idx="1"/>
          </p:nvPr>
        </p:nvSpPr>
        <p:spPr>
          <a:xfrm>
            <a:off x="870796" y="1791675"/>
            <a:ext cx="10305204" cy="1889234"/>
          </a:xfrm>
        </p:spPr>
        <p:txBody>
          <a:bodyPr>
            <a:noAutofit/>
          </a:bodyPr>
          <a:lstStyle/>
          <a:p>
            <a:pPr>
              <a:lnSpc>
                <a:spcPct val="115000"/>
              </a:lnSpc>
              <a:spcAft>
                <a:spcPts val="800"/>
              </a:spcAft>
              <a:buNone/>
            </a:pPr>
            <a:r>
              <a:rPr lang="da-DK" sz="2400" b="1"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Skab visuelle tidsmarkører</a:t>
            </a:r>
          </a:p>
          <a:p>
            <a:pPr marL="342900" indent="-342900">
              <a:lnSpc>
                <a:spcPct val="115000"/>
              </a:lnSpc>
              <a:spcAft>
                <a:spcPts val="800"/>
              </a:spcAft>
              <a:buFont typeface="Wingdings" panose="05000000000000000000" pitchFamily="2" charset="2"/>
              <a:buChar char="ü"/>
            </a:pPr>
            <a:r>
              <a:rPr lang="da-DK" sz="2300" b="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Brug store ure i dit hjem/arbejdsområde.</a:t>
            </a:r>
            <a:endParaRPr lang="da-DK" sz="2300" b="0" dirty="0">
              <a:solidFill>
                <a:srgbClr val="70578B"/>
              </a:solidFill>
              <a:latin typeface="Calibri" panose="020F0502020204030204" pitchFamily="34" charset="0"/>
              <a:ea typeface="Times New Roman" panose="02020603050405020304" pitchFamily="18" charset="0"/>
              <a:cs typeface="Calibri" panose="020F0502020204030204" pitchFamily="34" charset="0"/>
            </a:endParaRPr>
          </a:p>
          <a:p>
            <a:pPr marL="342900" indent="-342900">
              <a:lnSpc>
                <a:spcPct val="115000"/>
              </a:lnSpc>
              <a:spcAft>
                <a:spcPts val="800"/>
              </a:spcAft>
              <a:buFont typeface="Wingdings" panose="05000000000000000000" pitchFamily="2" charset="2"/>
              <a:buChar char="ü"/>
            </a:pPr>
            <a:r>
              <a:rPr lang="da-DK" sz="2300" b="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Brug en nedtællings-timer (fx </a:t>
            </a:r>
            <a:r>
              <a:rPr lang="da-DK" sz="2300" b="0" kern="0" dirty="0" err="1">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Pomodoro</a:t>
            </a:r>
            <a:r>
              <a:rPr lang="da-DK" sz="2300" b="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-teknikken: 25 min arbejde, 5 min pause).</a:t>
            </a:r>
            <a:endParaRPr lang="da-DK" sz="2300" b="0" dirty="0">
              <a:solidFill>
                <a:srgbClr val="70578B"/>
              </a:solidFill>
              <a:latin typeface="Calibri" panose="020F0502020204030204" pitchFamily="34" charset="0"/>
              <a:ea typeface="Times New Roman" panose="02020603050405020304" pitchFamily="18" charset="0"/>
              <a:cs typeface="Calibri" panose="020F0502020204030204" pitchFamily="34" charset="0"/>
            </a:endParaRPr>
          </a:p>
          <a:p>
            <a:pPr marL="342900" indent="-342900">
              <a:lnSpc>
                <a:spcPct val="115000"/>
              </a:lnSpc>
              <a:spcAft>
                <a:spcPts val="800"/>
              </a:spcAft>
              <a:buFont typeface="Wingdings" panose="05000000000000000000" pitchFamily="2" charset="2"/>
              <a:buChar char="ü"/>
            </a:pPr>
            <a:r>
              <a:rPr lang="da-DK" sz="2300" b="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Brug en analog timer som Time Timer, der visuelt viser tid, der tæller ned.</a:t>
            </a:r>
          </a:p>
          <a:p>
            <a:pPr>
              <a:lnSpc>
                <a:spcPct val="115000"/>
              </a:lnSpc>
              <a:spcAft>
                <a:spcPts val="800"/>
              </a:spcAft>
              <a:buNone/>
            </a:pPr>
            <a:endParaRPr lang="da-DK" sz="2300" b="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endParaRPr>
          </a:p>
        </p:txBody>
      </p:sp>
      <p:sp>
        <p:nvSpPr>
          <p:cNvPr id="13" name="Tekstfelt 12">
            <a:extLst>
              <a:ext uri="{FF2B5EF4-FFF2-40B4-BE49-F238E27FC236}">
                <a16:creationId xmlns:a16="http://schemas.microsoft.com/office/drawing/2014/main" id="{41DA91F6-1FA8-8D0B-09E0-F2687EAC1B82}"/>
              </a:ext>
            </a:extLst>
          </p:cNvPr>
          <p:cNvSpPr txBox="1"/>
          <p:nvPr/>
        </p:nvSpPr>
        <p:spPr>
          <a:xfrm>
            <a:off x="870796" y="4673457"/>
            <a:ext cx="6767476" cy="1523494"/>
          </a:xfrm>
          <a:prstGeom prst="rect">
            <a:avLst/>
          </a:prstGeom>
          <a:noFill/>
        </p:spPr>
        <p:txBody>
          <a:bodyPr wrap="square">
            <a:spAutoFit/>
          </a:bodyPr>
          <a:lstStyle/>
          <a:p>
            <a:r>
              <a:rPr lang="da-DK" sz="2400" b="1" i="1"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Eksempel:</a:t>
            </a:r>
            <a:br>
              <a:rPr lang="da-DK" sz="2000" i="1"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br>
            <a:r>
              <a:rPr lang="da-DK" sz="2300" i="1"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En person med ADHD bruger en Time Timer, der viser, hvor lang tid der er tilbage af en opgave, hvilket gør det lettere at mærke tiden.</a:t>
            </a:r>
            <a:endParaRPr lang="da-DK" sz="2300" i="1" dirty="0">
              <a:solidFill>
                <a:srgbClr val="70578B"/>
              </a:solidFill>
            </a:endParaRPr>
          </a:p>
        </p:txBody>
      </p:sp>
      <p:sp>
        <p:nvSpPr>
          <p:cNvPr id="4" name="Ellipse 3">
            <a:extLst>
              <a:ext uri="{FF2B5EF4-FFF2-40B4-BE49-F238E27FC236}">
                <a16:creationId xmlns:a16="http://schemas.microsoft.com/office/drawing/2014/main" id="{D68DF5FC-F356-4B31-CC7D-82F491F2DC7C}"/>
              </a:ext>
            </a:extLst>
          </p:cNvPr>
          <p:cNvSpPr/>
          <p:nvPr/>
        </p:nvSpPr>
        <p:spPr>
          <a:xfrm>
            <a:off x="163139" y="1092780"/>
            <a:ext cx="777271" cy="777271"/>
          </a:xfrm>
          <a:prstGeom prst="ellipse">
            <a:avLst/>
          </a:prstGeom>
          <a:solidFill>
            <a:srgbClr val="F5F1FA"/>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3200" b="1" dirty="0">
                <a:solidFill>
                  <a:srgbClr val="70578B"/>
                </a:solidFill>
              </a:rPr>
              <a:t>1</a:t>
            </a:r>
          </a:p>
        </p:txBody>
      </p:sp>
      <p:pic>
        <p:nvPicPr>
          <p:cNvPr id="7" name="Billede 6">
            <a:extLst>
              <a:ext uri="{FF2B5EF4-FFF2-40B4-BE49-F238E27FC236}">
                <a16:creationId xmlns:a16="http://schemas.microsoft.com/office/drawing/2014/main" id="{5A0DA015-FBE2-2EBC-0B39-DC0AA50EE8BB}"/>
              </a:ext>
            </a:extLst>
          </p:cNvPr>
          <p:cNvPicPr>
            <a:picLocks noChangeAspect="1"/>
          </p:cNvPicPr>
          <p:nvPr/>
        </p:nvPicPr>
        <p:blipFill>
          <a:blip r:embed="rId3" cstate="screen">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7286124" y="4006194"/>
            <a:ext cx="4194690" cy="2796692"/>
          </a:xfrm>
          <a:prstGeom prst="rect">
            <a:avLst/>
          </a:prstGeom>
        </p:spPr>
      </p:pic>
      <p:cxnSp>
        <p:nvCxnSpPr>
          <p:cNvPr id="14" name="Lige forbindelse 13">
            <a:extLst>
              <a:ext uri="{FF2B5EF4-FFF2-40B4-BE49-F238E27FC236}">
                <a16:creationId xmlns:a16="http://schemas.microsoft.com/office/drawing/2014/main" id="{F4239F8B-BC3D-FEF9-C019-13AEC25FAE42}"/>
              </a:ext>
            </a:extLst>
          </p:cNvPr>
          <p:cNvCxnSpPr/>
          <p:nvPr/>
        </p:nvCxnSpPr>
        <p:spPr>
          <a:xfrm>
            <a:off x="551773" y="4093029"/>
            <a:ext cx="10929041" cy="0"/>
          </a:xfrm>
          <a:prstGeom prst="line">
            <a:avLst/>
          </a:prstGeom>
          <a:ln w="57150">
            <a:solidFill>
              <a:srgbClr val="70578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701341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5306AF-19E0-884F-5453-F0BA706CCE19}"/>
            </a:ext>
          </a:extLst>
        </p:cNvPr>
        <p:cNvGrpSpPr/>
        <p:nvPr/>
      </p:nvGrpSpPr>
      <p:grpSpPr>
        <a:xfrm>
          <a:off x="0" y="0"/>
          <a:ext cx="0" cy="0"/>
          <a:chOff x="0" y="0"/>
          <a:chExt cx="0" cy="0"/>
        </a:xfrm>
      </p:grpSpPr>
      <p:sp>
        <p:nvSpPr>
          <p:cNvPr id="5" name="Rektangel 4">
            <a:extLst>
              <a:ext uri="{FF2B5EF4-FFF2-40B4-BE49-F238E27FC236}">
                <a16:creationId xmlns:a16="http://schemas.microsoft.com/office/drawing/2014/main" id="{9EFFA850-B396-27DE-A78F-55442B081035}"/>
              </a:ext>
            </a:extLst>
          </p:cNvPr>
          <p:cNvSpPr/>
          <p:nvPr/>
        </p:nvSpPr>
        <p:spPr>
          <a:xfrm>
            <a:off x="9636561" y="6160601"/>
            <a:ext cx="2365601" cy="69739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 name="Rektangel 11">
            <a:extLst>
              <a:ext uri="{FF2B5EF4-FFF2-40B4-BE49-F238E27FC236}">
                <a16:creationId xmlns:a16="http://schemas.microsoft.com/office/drawing/2014/main" id="{3C6E839B-305C-F1F0-92A0-2C251C47C4A9}"/>
              </a:ext>
            </a:extLst>
          </p:cNvPr>
          <p:cNvSpPr/>
          <p:nvPr/>
        </p:nvSpPr>
        <p:spPr>
          <a:xfrm>
            <a:off x="551773" y="4262472"/>
            <a:ext cx="10929041" cy="2284136"/>
          </a:xfrm>
          <a:prstGeom prst="rect">
            <a:avLst/>
          </a:prstGeom>
          <a:solidFill>
            <a:srgbClr val="F5F1FA"/>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8" name="Rectangle 10">
            <a:extLst>
              <a:ext uri="{FF2B5EF4-FFF2-40B4-BE49-F238E27FC236}">
                <a16:creationId xmlns:a16="http://schemas.microsoft.com/office/drawing/2014/main" id="{ED2C09A0-C4ED-677B-D8BA-24F85A4E831E}"/>
              </a:ext>
            </a:extLst>
          </p:cNvPr>
          <p:cNvSpPr/>
          <p:nvPr/>
        </p:nvSpPr>
        <p:spPr>
          <a:xfrm>
            <a:off x="551776" y="1468962"/>
            <a:ext cx="10929038" cy="2638581"/>
          </a:xfrm>
          <a:prstGeom prst="rect">
            <a:avLst/>
          </a:prstGeom>
          <a:solidFill>
            <a:srgbClr val="E5DBF2"/>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D643CBC7-C014-B529-C165-A51D2EF714D5}"/>
              </a:ext>
            </a:extLst>
          </p:cNvPr>
          <p:cNvSpPr>
            <a:spLocks noGrp="1"/>
          </p:cNvSpPr>
          <p:nvPr>
            <p:ph type="title"/>
          </p:nvPr>
        </p:nvSpPr>
        <p:spPr>
          <a:xfrm>
            <a:off x="551776" y="311392"/>
            <a:ext cx="10744157" cy="955807"/>
          </a:xfrm>
        </p:spPr>
        <p:txBody>
          <a:bodyPr>
            <a:normAutofit/>
          </a:bodyPr>
          <a:lstStyle/>
          <a:p>
            <a:r>
              <a:rPr lang="da-DK" dirty="0">
                <a:latin typeface="Calibri" panose="020F0502020204030204" pitchFamily="34" charset="0"/>
                <a:cs typeface="Calibri" panose="020F0502020204030204" pitchFamily="34" charset="0"/>
              </a:rPr>
              <a:t>Strategier til at håndtere Time </a:t>
            </a:r>
            <a:r>
              <a:rPr lang="da-DK" dirty="0" err="1">
                <a:latin typeface="Calibri" panose="020F0502020204030204" pitchFamily="34" charset="0"/>
                <a:cs typeface="Calibri" panose="020F0502020204030204" pitchFamily="34" charset="0"/>
              </a:rPr>
              <a:t>Blindness</a:t>
            </a:r>
            <a:endParaRPr lang="da-DK"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4A3186BF-C205-EFDF-F5C0-74ECBCDD77FE}"/>
              </a:ext>
            </a:extLst>
          </p:cNvPr>
          <p:cNvSpPr>
            <a:spLocks noGrp="1"/>
          </p:cNvSpPr>
          <p:nvPr>
            <p:ph idx="1"/>
          </p:nvPr>
        </p:nvSpPr>
        <p:spPr>
          <a:xfrm>
            <a:off x="870796" y="1791675"/>
            <a:ext cx="10305204" cy="1889234"/>
          </a:xfrm>
          <a:ln>
            <a:noFill/>
          </a:ln>
        </p:spPr>
        <p:txBody>
          <a:bodyPr>
            <a:noAutofit/>
          </a:bodyPr>
          <a:lstStyle/>
          <a:p>
            <a:pPr>
              <a:lnSpc>
                <a:spcPct val="115000"/>
              </a:lnSpc>
              <a:spcAft>
                <a:spcPts val="800"/>
              </a:spcAft>
              <a:buNone/>
            </a:pPr>
            <a:r>
              <a:rPr lang="da-DK" sz="2400" b="1"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Sæt alarmer og påmindelser</a:t>
            </a:r>
          </a:p>
          <a:p>
            <a:pPr marL="342900" indent="-342900">
              <a:lnSpc>
                <a:spcPct val="115000"/>
              </a:lnSpc>
              <a:spcAft>
                <a:spcPts val="800"/>
              </a:spcAft>
              <a:buFont typeface="Wingdings" panose="05000000000000000000" pitchFamily="2" charset="2"/>
              <a:buChar char="ü"/>
            </a:pPr>
            <a:r>
              <a:rPr lang="da-DK" sz="2300" b="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Brug digitale påmindelser (fx Google Kalender eller </a:t>
            </a:r>
            <a:r>
              <a:rPr lang="da-DK" sz="2300" b="0" kern="0" dirty="0" err="1">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Todoist</a:t>
            </a:r>
            <a:r>
              <a:rPr lang="da-DK" sz="2300" b="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a:t>
            </a:r>
            <a:endParaRPr lang="da-DK" sz="2300" b="0" dirty="0">
              <a:solidFill>
                <a:srgbClr val="70578B"/>
              </a:solidFill>
              <a:latin typeface="Calibri" panose="020F0502020204030204" pitchFamily="34" charset="0"/>
              <a:ea typeface="Times New Roman" panose="02020603050405020304" pitchFamily="18" charset="0"/>
              <a:cs typeface="Calibri" panose="020F0502020204030204" pitchFamily="34" charset="0"/>
            </a:endParaRPr>
          </a:p>
          <a:p>
            <a:pPr marL="342900" indent="-342900">
              <a:lnSpc>
                <a:spcPct val="115000"/>
              </a:lnSpc>
              <a:spcAft>
                <a:spcPts val="800"/>
              </a:spcAft>
              <a:buFont typeface="Wingdings" panose="05000000000000000000" pitchFamily="2" charset="2"/>
              <a:buChar char="ü"/>
            </a:pPr>
            <a:r>
              <a:rPr lang="da-DK" sz="2300" b="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Sæt alarmer til at starte og stoppe opgaver.</a:t>
            </a:r>
            <a:endParaRPr lang="da-DK" sz="2300" b="0" dirty="0">
              <a:solidFill>
                <a:srgbClr val="70578B"/>
              </a:solidFill>
              <a:latin typeface="Calibri" panose="020F0502020204030204" pitchFamily="34" charset="0"/>
              <a:ea typeface="Times New Roman" panose="02020603050405020304" pitchFamily="18" charset="0"/>
              <a:cs typeface="Calibri" panose="020F0502020204030204" pitchFamily="34" charset="0"/>
            </a:endParaRPr>
          </a:p>
          <a:p>
            <a:pPr marL="342900" indent="-342900">
              <a:lnSpc>
                <a:spcPct val="115000"/>
              </a:lnSpc>
              <a:spcAft>
                <a:spcPts val="800"/>
              </a:spcAft>
              <a:buFont typeface="Wingdings" panose="05000000000000000000" pitchFamily="2" charset="2"/>
              <a:buChar char="ü"/>
            </a:pPr>
            <a:r>
              <a:rPr lang="da-DK" sz="2300" b="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Brug gentagne påmindelser (ikke kun én alarm – men flere i træk).</a:t>
            </a:r>
          </a:p>
          <a:p>
            <a:pPr>
              <a:lnSpc>
                <a:spcPct val="115000"/>
              </a:lnSpc>
              <a:spcAft>
                <a:spcPts val="800"/>
              </a:spcAft>
              <a:buNone/>
            </a:pPr>
            <a:endParaRPr lang="da-DK" sz="2300" b="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endParaRPr>
          </a:p>
        </p:txBody>
      </p:sp>
      <p:sp>
        <p:nvSpPr>
          <p:cNvPr id="13" name="Tekstfelt 12">
            <a:extLst>
              <a:ext uri="{FF2B5EF4-FFF2-40B4-BE49-F238E27FC236}">
                <a16:creationId xmlns:a16="http://schemas.microsoft.com/office/drawing/2014/main" id="{F7F0456A-446D-4C7D-886F-351C7C238C64}"/>
              </a:ext>
            </a:extLst>
          </p:cNvPr>
          <p:cNvSpPr txBox="1"/>
          <p:nvPr/>
        </p:nvSpPr>
        <p:spPr>
          <a:xfrm>
            <a:off x="870796" y="4443367"/>
            <a:ext cx="6767476" cy="2231380"/>
          </a:xfrm>
          <a:prstGeom prst="rect">
            <a:avLst/>
          </a:prstGeom>
          <a:noFill/>
        </p:spPr>
        <p:txBody>
          <a:bodyPr wrap="square">
            <a:spAutoFit/>
          </a:bodyPr>
          <a:lstStyle/>
          <a:p>
            <a:r>
              <a:rPr lang="da-DK" sz="2400" b="1" i="1"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Eksempel:</a:t>
            </a:r>
            <a:br>
              <a:rPr lang="da-DK" sz="2000" i="1"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br>
            <a:r>
              <a:rPr lang="da-DK" sz="2300" i="1"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En person med ADHD sætter 3 påmindelser:</a:t>
            </a:r>
          </a:p>
          <a:p>
            <a:pPr marL="342900" indent="-342900">
              <a:buFont typeface="Arial" panose="020B0604020202020204" pitchFamily="34" charset="0"/>
              <a:buChar char="•"/>
            </a:pPr>
            <a:r>
              <a:rPr lang="da-DK" sz="2300" i="1"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En dag før en deadline.</a:t>
            </a:r>
          </a:p>
          <a:p>
            <a:pPr marL="342900" indent="-342900">
              <a:buFont typeface="Arial" panose="020B0604020202020204" pitchFamily="34" charset="0"/>
              <a:buChar char="•"/>
            </a:pPr>
            <a:r>
              <a:rPr lang="da-DK" sz="2300" i="1"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To timer før opgaven skal starte.</a:t>
            </a:r>
          </a:p>
          <a:p>
            <a:pPr marL="342900" indent="-342900">
              <a:buFont typeface="Arial" panose="020B0604020202020204" pitchFamily="34" charset="0"/>
              <a:buChar char="•"/>
            </a:pPr>
            <a:r>
              <a:rPr lang="da-DK" sz="2300" i="1"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30 minutter før for at gøre sig klar.</a:t>
            </a:r>
          </a:p>
          <a:p>
            <a:endParaRPr lang="da-DK" sz="2300" i="1" dirty="0">
              <a:solidFill>
                <a:srgbClr val="70578B"/>
              </a:solidFill>
            </a:endParaRPr>
          </a:p>
        </p:txBody>
      </p:sp>
      <p:sp>
        <p:nvSpPr>
          <p:cNvPr id="4" name="Ellipse 3">
            <a:extLst>
              <a:ext uri="{FF2B5EF4-FFF2-40B4-BE49-F238E27FC236}">
                <a16:creationId xmlns:a16="http://schemas.microsoft.com/office/drawing/2014/main" id="{9DC79BC8-1944-C7D3-32F5-E7B9DCC8F021}"/>
              </a:ext>
            </a:extLst>
          </p:cNvPr>
          <p:cNvSpPr/>
          <p:nvPr/>
        </p:nvSpPr>
        <p:spPr>
          <a:xfrm>
            <a:off x="163139" y="1092780"/>
            <a:ext cx="777271" cy="777271"/>
          </a:xfrm>
          <a:prstGeom prst="ellipse">
            <a:avLst/>
          </a:prstGeom>
          <a:solidFill>
            <a:srgbClr val="F5F1FA"/>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3200" b="1" dirty="0">
                <a:solidFill>
                  <a:srgbClr val="70578B"/>
                </a:solidFill>
              </a:rPr>
              <a:t>2</a:t>
            </a:r>
          </a:p>
        </p:txBody>
      </p:sp>
      <p:cxnSp>
        <p:nvCxnSpPr>
          <p:cNvPr id="14" name="Lige forbindelse 13">
            <a:extLst>
              <a:ext uri="{FF2B5EF4-FFF2-40B4-BE49-F238E27FC236}">
                <a16:creationId xmlns:a16="http://schemas.microsoft.com/office/drawing/2014/main" id="{49C97D17-5C23-24D9-4ED2-0277B7420C43}"/>
              </a:ext>
            </a:extLst>
          </p:cNvPr>
          <p:cNvCxnSpPr/>
          <p:nvPr/>
        </p:nvCxnSpPr>
        <p:spPr>
          <a:xfrm>
            <a:off x="551773" y="4093029"/>
            <a:ext cx="10929041" cy="0"/>
          </a:xfrm>
          <a:prstGeom prst="line">
            <a:avLst/>
          </a:prstGeom>
          <a:ln w="57150">
            <a:solidFill>
              <a:srgbClr val="70578B"/>
            </a:solidFill>
          </a:ln>
        </p:spPr>
        <p:style>
          <a:lnRef idx="1">
            <a:schemeClr val="accent1"/>
          </a:lnRef>
          <a:fillRef idx="0">
            <a:schemeClr val="accent1"/>
          </a:fillRef>
          <a:effectRef idx="0">
            <a:schemeClr val="accent1"/>
          </a:effectRef>
          <a:fontRef idx="minor">
            <a:schemeClr val="tx1"/>
          </a:fontRef>
        </p:style>
      </p:cxnSp>
      <p:pic>
        <p:nvPicPr>
          <p:cNvPr id="6" name="Billede 5">
            <a:extLst>
              <a:ext uri="{FF2B5EF4-FFF2-40B4-BE49-F238E27FC236}">
                <a16:creationId xmlns:a16="http://schemas.microsoft.com/office/drawing/2014/main" id="{2F3BBF0E-6253-C9C9-61AF-CC4B6ED47DCC}"/>
              </a:ext>
            </a:extLst>
          </p:cNvPr>
          <p:cNvPicPr>
            <a:picLocks noChangeAspect="1"/>
          </p:cNvPicPr>
          <p:nvPr/>
        </p:nvPicPr>
        <p:blipFill>
          <a:blip r:embed="rId3" cstate="screen">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6293391" y="4078516"/>
            <a:ext cx="5187423" cy="3009307"/>
          </a:xfrm>
          <a:prstGeom prst="rect">
            <a:avLst/>
          </a:prstGeom>
        </p:spPr>
      </p:pic>
    </p:spTree>
    <p:extLst>
      <p:ext uri="{BB962C8B-B14F-4D97-AF65-F5344CB8AC3E}">
        <p14:creationId xmlns:p14="http://schemas.microsoft.com/office/powerpoint/2010/main" val="31658922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E12945-6FA3-B0C4-9EB8-CBF900F2109C}"/>
            </a:ext>
          </a:extLst>
        </p:cNvPr>
        <p:cNvGrpSpPr/>
        <p:nvPr/>
      </p:nvGrpSpPr>
      <p:grpSpPr>
        <a:xfrm>
          <a:off x="0" y="0"/>
          <a:ext cx="0" cy="0"/>
          <a:chOff x="0" y="0"/>
          <a:chExt cx="0" cy="0"/>
        </a:xfrm>
      </p:grpSpPr>
      <p:sp>
        <p:nvSpPr>
          <p:cNvPr id="5" name="Rektangel 4">
            <a:extLst>
              <a:ext uri="{FF2B5EF4-FFF2-40B4-BE49-F238E27FC236}">
                <a16:creationId xmlns:a16="http://schemas.microsoft.com/office/drawing/2014/main" id="{083CA282-95D8-95B9-2744-318CC78B9E99}"/>
              </a:ext>
            </a:extLst>
          </p:cNvPr>
          <p:cNvSpPr/>
          <p:nvPr/>
        </p:nvSpPr>
        <p:spPr>
          <a:xfrm>
            <a:off x="9636561" y="6160601"/>
            <a:ext cx="2365601" cy="69739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 name="Rektangel 11">
            <a:extLst>
              <a:ext uri="{FF2B5EF4-FFF2-40B4-BE49-F238E27FC236}">
                <a16:creationId xmlns:a16="http://schemas.microsoft.com/office/drawing/2014/main" id="{0C290D82-E260-EA95-7B9D-BA075D5F31D7}"/>
              </a:ext>
            </a:extLst>
          </p:cNvPr>
          <p:cNvSpPr/>
          <p:nvPr/>
        </p:nvSpPr>
        <p:spPr>
          <a:xfrm>
            <a:off x="551773" y="4262472"/>
            <a:ext cx="10929041" cy="2284136"/>
          </a:xfrm>
          <a:prstGeom prst="rect">
            <a:avLst/>
          </a:prstGeom>
          <a:solidFill>
            <a:srgbClr val="F5F1FA"/>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8" name="Rectangle 10">
            <a:extLst>
              <a:ext uri="{FF2B5EF4-FFF2-40B4-BE49-F238E27FC236}">
                <a16:creationId xmlns:a16="http://schemas.microsoft.com/office/drawing/2014/main" id="{9769DD40-C127-ECE1-1AAF-3187F89E2E8F}"/>
              </a:ext>
            </a:extLst>
          </p:cNvPr>
          <p:cNvSpPr/>
          <p:nvPr/>
        </p:nvSpPr>
        <p:spPr>
          <a:xfrm>
            <a:off x="551776" y="1468962"/>
            <a:ext cx="10929038" cy="2638581"/>
          </a:xfrm>
          <a:prstGeom prst="rect">
            <a:avLst/>
          </a:prstGeom>
          <a:solidFill>
            <a:srgbClr val="E5DBF2"/>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B5BC771-097D-A9FC-9A74-79D632EFF339}"/>
              </a:ext>
            </a:extLst>
          </p:cNvPr>
          <p:cNvSpPr>
            <a:spLocks noGrp="1"/>
          </p:cNvSpPr>
          <p:nvPr>
            <p:ph type="title"/>
          </p:nvPr>
        </p:nvSpPr>
        <p:spPr>
          <a:xfrm>
            <a:off x="551776" y="311392"/>
            <a:ext cx="10744157" cy="955807"/>
          </a:xfrm>
        </p:spPr>
        <p:txBody>
          <a:bodyPr>
            <a:normAutofit/>
          </a:bodyPr>
          <a:lstStyle/>
          <a:p>
            <a:r>
              <a:rPr lang="da-DK" dirty="0">
                <a:latin typeface="Calibri" panose="020F0502020204030204" pitchFamily="34" charset="0"/>
                <a:cs typeface="Calibri" panose="020F0502020204030204" pitchFamily="34" charset="0"/>
              </a:rPr>
              <a:t>Strategier til at håndtere Time </a:t>
            </a:r>
            <a:r>
              <a:rPr lang="da-DK" dirty="0" err="1">
                <a:latin typeface="Calibri" panose="020F0502020204030204" pitchFamily="34" charset="0"/>
                <a:cs typeface="Calibri" panose="020F0502020204030204" pitchFamily="34" charset="0"/>
              </a:rPr>
              <a:t>Blindness</a:t>
            </a:r>
            <a:endParaRPr lang="da-DK"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DDFC42D2-31DD-068E-D00F-4B8EE81AED38}"/>
              </a:ext>
            </a:extLst>
          </p:cNvPr>
          <p:cNvSpPr>
            <a:spLocks noGrp="1"/>
          </p:cNvSpPr>
          <p:nvPr>
            <p:ph idx="1"/>
          </p:nvPr>
        </p:nvSpPr>
        <p:spPr>
          <a:xfrm>
            <a:off x="870796" y="1860236"/>
            <a:ext cx="10425137" cy="2131912"/>
          </a:xfrm>
        </p:spPr>
        <p:txBody>
          <a:bodyPr>
            <a:noAutofit/>
          </a:bodyPr>
          <a:lstStyle/>
          <a:p>
            <a:pPr>
              <a:lnSpc>
                <a:spcPct val="115000"/>
              </a:lnSpc>
              <a:spcAft>
                <a:spcPts val="800"/>
              </a:spcAft>
              <a:buNone/>
            </a:pPr>
            <a:r>
              <a:rPr lang="da-DK" sz="2400" b="1"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Bryd tid op i små bidder</a:t>
            </a:r>
          </a:p>
          <a:p>
            <a:pPr marL="285750" indent="-285750">
              <a:lnSpc>
                <a:spcPct val="115000"/>
              </a:lnSpc>
              <a:spcAft>
                <a:spcPts val="800"/>
              </a:spcAft>
              <a:buFont typeface="Wingdings" panose="05000000000000000000" pitchFamily="2" charset="2"/>
              <a:buChar char="ü"/>
            </a:pPr>
            <a:r>
              <a:rPr lang="da-DK" sz="1800" b="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Brug "mikro-deadlines" – sæt delmål med kortere tidsfrister.</a:t>
            </a:r>
          </a:p>
          <a:p>
            <a:pPr marL="285750" indent="-285750">
              <a:lnSpc>
                <a:spcPct val="115000"/>
              </a:lnSpc>
              <a:spcAft>
                <a:spcPts val="800"/>
              </a:spcAft>
              <a:buFont typeface="Wingdings" panose="05000000000000000000" pitchFamily="2" charset="2"/>
              <a:buChar char="ü"/>
            </a:pPr>
            <a:r>
              <a:rPr lang="da-DK" sz="1800" b="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Planlæg tidspunkter frem for blot at skrive opgaver ned (fx "Gør rent kl. 15:00" i stedet for "Gør rent i dag").</a:t>
            </a:r>
          </a:p>
          <a:p>
            <a:pPr marL="285750" indent="-285750">
              <a:lnSpc>
                <a:spcPct val="115000"/>
              </a:lnSpc>
              <a:spcAft>
                <a:spcPts val="800"/>
              </a:spcAft>
              <a:buFont typeface="Wingdings" panose="05000000000000000000" pitchFamily="2" charset="2"/>
              <a:buChar char="ü"/>
            </a:pPr>
            <a:r>
              <a:rPr lang="da-DK" sz="1800" b="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Brug "10-minutters-tricket": Hvis en opgave føles svær, sæt en timer på 10 minutter og arbejd kun i den tid.</a:t>
            </a:r>
          </a:p>
          <a:p>
            <a:pPr>
              <a:lnSpc>
                <a:spcPct val="115000"/>
              </a:lnSpc>
              <a:spcAft>
                <a:spcPts val="800"/>
              </a:spcAft>
              <a:buNone/>
            </a:pPr>
            <a:endParaRPr lang="da-DK" sz="2300" b="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endParaRPr>
          </a:p>
        </p:txBody>
      </p:sp>
      <p:sp>
        <p:nvSpPr>
          <p:cNvPr id="13" name="Tekstfelt 12">
            <a:extLst>
              <a:ext uri="{FF2B5EF4-FFF2-40B4-BE49-F238E27FC236}">
                <a16:creationId xmlns:a16="http://schemas.microsoft.com/office/drawing/2014/main" id="{7A295A70-E5D6-AAB2-D499-F11118E10984}"/>
              </a:ext>
            </a:extLst>
          </p:cNvPr>
          <p:cNvSpPr txBox="1"/>
          <p:nvPr/>
        </p:nvSpPr>
        <p:spPr>
          <a:xfrm>
            <a:off x="870796" y="4443367"/>
            <a:ext cx="6767476" cy="1877437"/>
          </a:xfrm>
          <a:prstGeom prst="rect">
            <a:avLst/>
          </a:prstGeom>
          <a:noFill/>
        </p:spPr>
        <p:txBody>
          <a:bodyPr wrap="square">
            <a:spAutoFit/>
          </a:bodyPr>
          <a:lstStyle/>
          <a:p>
            <a:r>
              <a:rPr lang="da-DK" sz="2400" b="1" i="1"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Eksempel:</a:t>
            </a:r>
            <a:br>
              <a:rPr lang="da-DK" sz="2000" i="1"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br>
            <a:r>
              <a:rPr lang="da-DK" sz="2300" i="1"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En person med ADHD skal skrive en rapport. I stedet for at sige "Jeg skriver den senere," sætter de en 10-minutters timer og starter med at skrive – ofte bliver de ved længere.</a:t>
            </a:r>
            <a:endParaRPr lang="da-DK" sz="2300" i="1" dirty="0">
              <a:solidFill>
                <a:srgbClr val="70578B"/>
              </a:solidFill>
            </a:endParaRPr>
          </a:p>
        </p:txBody>
      </p:sp>
      <p:sp>
        <p:nvSpPr>
          <p:cNvPr id="4" name="Ellipse 3">
            <a:extLst>
              <a:ext uri="{FF2B5EF4-FFF2-40B4-BE49-F238E27FC236}">
                <a16:creationId xmlns:a16="http://schemas.microsoft.com/office/drawing/2014/main" id="{65F46CCD-D5B6-636E-F8ED-638D0E37A972}"/>
              </a:ext>
            </a:extLst>
          </p:cNvPr>
          <p:cNvSpPr/>
          <p:nvPr/>
        </p:nvSpPr>
        <p:spPr>
          <a:xfrm>
            <a:off x="163139" y="1092780"/>
            <a:ext cx="777271" cy="777271"/>
          </a:xfrm>
          <a:prstGeom prst="ellipse">
            <a:avLst/>
          </a:prstGeom>
          <a:solidFill>
            <a:srgbClr val="F5F1FA"/>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3200" b="1" dirty="0">
                <a:solidFill>
                  <a:srgbClr val="70578B"/>
                </a:solidFill>
              </a:rPr>
              <a:t>3</a:t>
            </a:r>
          </a:p>
        </p:txBody>
      </p:sp>
      <p:cxnSp>
        <p:nvCxnSpPr>
          <p:cNvPr id="14" name="Lige forbindelse 13">
            <a:extLst>
              <a:ext uri="{FF2B5EF4-FFF2-40B4-BE49-F238E27FC236}">
                <a16:creationId xmlns:a16="http://schemas.microsoft.com/office/drawing/2014/main" id="{05C34019-16E1-1E15-909C-AB72C7BE0897}"/>
              </a:ext>
            </a:extLst>
          </p:cNvPr>
          <p:cNvCxnSpPr/>
          <p:nvPr/>
        </p:nvCxnSpPr>
        <p:spPr>
          <a:xfrm>
            <a:off x="551773" y="4093029"/>
            <a:ext cx="10929041" cy="0"/>
          </a:xfrm>
          <a:prstGeom prst="line">
            <a:avLst/>
          </a:prstGeom>
          <a:ln w="57150">
            <a:solidFill>
              <a:srgbClr val="70578B"/>
            </a:solidFill>
          </a:ln>
        </p:spPr>
        <p:style>
          <a:lnRef idx="1">
            <a:schemeClr val="accent1"/>
          </a:lnRef>
          <a:fillRef idx="0">
            <a:schemeClr val="accent1"/>
          </a:fillRef>
          <a:effectRef idx="0">
            <a:schemeClr val="accent1"/>
          </a:effectRef>
          <a:fontRef idx="minor">
            <a:schemeClr val="tx1"/>
          </a:fontRef>
        </p:style>
      </p:cxnSp>
      <p:pic>
        <p:nvPicPr>
          <p:cNvPr id="7" name="Billede 6">
            <a:extLst>
              <a:ext uri="{FF2B5EF4-FFF2-40B4-BE49-F238E27FC236}">
                <a16:creationId xmlns:a16="http://schemas.microsoft.com/office/drawing/2014/main" id="{AFA3E499-EF09-42B1-5042-BAAA3F411FBD}"/>
              </a:ext>
            </a:extLst>
          </p:cNvPr>
          <p:cNvPicPr>
            <a:picLocks noChangeAspect="1"/>
          </p:cNvPicPr>
          <p:nvPr/>
        </p:nvPicPr>
        <p:blipFill>
          <a:blip r:embed="rId3" cstate="screen">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7408448" y="4193911"/>
            <a:ext cx="4391389" cy="2634833"/>
          </a:xfrm>
          <a:prstGeom prst="rect">
            <a:avLst/>
          </a:prstGeom>
        </p:spPr>
      </p:pic>
    </p:spTree>
    <p:extLst>
      <p:ext uri="{BB962C8B-B14F-4D97-AF65-F5344CB8AC3E}">
        <p14:creationId xmlns:p14="http://schemas.microsoft.com/office/powerpoint/2010/main" val="8345856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8E259E-420A-0E54-D374-DF42D1FA6A1D}"/>
            </a:ext>
          </a:extLst>
        </p:cNvPr>
        <p:cNvGrpSpPr/>
        <p:nvPr/>
      </p:nvGrpSpPr>
      <p:grpSpPr>
        <a:xfrm>
          <a:off x="0" y="0"/>
          <a:ext cx="0" cy="0"/>
          <a:chOff x="0" y="0"/>
          <a:chExt cx="0" cy="0"/>
        </a:xfrm>
      </p:grpSpPr>
      <p:sp>
        <p:nvSpPr>
          <p:cNvPr id="5" name="Rektangel 4">
            <a:extLst>
              <a:ext uri="{FF2B5EF4-FFF2-40B4-BE49-F238E27FC236}">
                <a16:creationId xmlns:a16="http://schemas.microsoft.com/office/drawing/2014/main" id="{A710CEDC-13CC-6A43-A60B-E49B36BE62C3}"/>
              </a:ext>
            </a:extLst>
          </p:cNvPr>
          <p:cNvSpPr/>
          <p:nvPr/>
        </p:nvSpPr>
        <p:spPr>
          <a:xfrm>
            <a:off x="9636561" y="6160601"/>
            <a:ext cx="2365601" cy="69739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 name="Rektangel 11">
            <a:extLst>
              <a:ext uri="{FF2B5EF4-FFF2-40B4-BE49-F238E27FC236}">
                <a16:creationId xmlns:a16="http://schemas.microsoft.com/office/drawing/2014/main" id="{13412D42-0D7C-7BFA-55D8-663DAC6F36DA}"/>
              </a:ext>
            </a:extLst>
          </p:cNvPr>
          <p:cNvSpPr/>
          <p:nvPr/>
        </p:nvSpPr>
        <p:spPr>
          <a:xfrm>
            <a:off x="551773" y="4262472"/>
            <a:ext cx="10929041" cy="2284136"/>
          </a:xfrm>
          <a:prstGeom prst="rect">
            <a:avLst/>
          </a:prstGeom>
          <a:solidFill>
            <a:srgbClr val="F5F1FA"/>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8" name="Rectangle 10">
            <a:extLst>
              <a:ext uri="{FF2B5EF4-FFF2-40B4-BE49-F238E27FC236}">
                <a16:creationId xmlns:a16="http://schemas.microsoft.com/office/drawing/2014/main" id="{2A1DF4D8-11EE-A164-156D-988941BE3B67}"/>
              </a:ext>
            </a:extLst>
          </p:cNvPr>
          <p:cNvSpPr/>
          <p:nvPr/>
        </p:nvSpPr>
        <p:spPr>
          <a:xfrm>
            <a:off x="551776" y="1468962"/>
            <a:ext cx="10929038" cy="2638581"/>
          </a:xfrm>
          <a:prstGeom prst="rect">
            <a:avLst/>
          </a:prstGeom>
          <a:solidFill>
            <a:srgbClr val="E5DBF2"/>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C7B89F0-FD73-7071-24CE-2EE6F651ACBA}"/>
              </a:ext>
            </a:extLst>
          </p:cNvPr>
          <p:cNvSpPr>
            <a:spLocks noGrp="1"/>
          </p:cNvSpPr>
          <p:nvPr>
            <p:ph type="title"/>
          </p:nvPr>
        </p:nvSpPr>
        <p:spPr>
          <a:xfrm>
            <a:off x="551776" y="311392"/>
            <a:ext cx="10744157" cy="955807"/>
          </a:xfrm>
        </p:spPr>
        <p:txBody>
          <a:bodyPr>
            <a:normAutofit/>
          </a:bodyPr>
          <a:lstStyle/>
          <a:p>
            <a:r>
              <a:rPr lang="da-DK" dirty="0">
                <a:latin typeface="Calibri" panose="020F0502020204030204" pitchFamily="34" charset="0"/>
                <a:cs typeface="Calibri" panose="020F0502020204030204" pitchFamily="34" charset="0"/>
              </a:rPr>
              <a:t>Strategier til at håndtere Time </a:t>
            </a:r>
            <a:r>
              <a:rPr lang="da-DK" dirty="0" err="1">
                <a:latin typeface="Calibri" panose="020F0502020204030204" pitchFamily="34" charset="0"/>
                <a:cs typeface="Calibri" panose="020F0502020204030204" pitchFamily="34" charset="0"/>
              </a:rPr>
              <a:t>Blindness</a:t>
            </a:r>
            <a:endParaRPr lang="da-DK"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2BF4CFFC-D750-04EA-F528-FB68FB1487A0}"/>
              </a:ext>
            </a:extLst>
          </p:cNvPr>
          <p:cNvSpPr>
            <a:spLocks noGrp="1"/>
          </p:cNvSpPr>
          <p:nvPr>
            <p:ph idx="1"/>
          </p:nvPr>
        </p:nvSpPr>
        <p:spPr>
          <a:xfrm>
            <a:off x="870796" y="1860236"/>
            <a:ext cx="10425137" cy="2131912"/>
          </a:xfrm>
        </p:spPr>
        <p:txBody>
          <a:bodyPr>
            <a:noAutofit/>
          </a:bodyPr>
          <a:lstStyle/>
          <a:p>
            <a:pPr>
              <a:lnSpc>
                <a:spcPct val="115000"/>
              </a:lnSpc>
              <a:spcAft>
                <a:spcPts val="800"/>
              </a:spcAft>
              <a:buNone/>
            </a:pPr>
            <a:r>
              <a:rPr lang="da-DK" sz="2400" b="1"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Skab rutiner og struktur</a:t>
            </a:r>
          </a:p>
          <a:p>
            <a:pPr marL="342900" indent="-342900">
              <a:lnSpc>
                <a:spcPct val="115000"/>
              </a:lnSpc>
              <a:spcAft>
                <a:spcPts val="800"/>
              </a:spcAft>
              <a:buFont typeface="Wingdings" panose="05000000000000000000" pitchFamily="2" charset="2"/>
              <a:buChar char="ü"/>
            </a:pPr>
            <a:r>
              <a:rPr lang="da-DK" sz="2000" b="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Hav faste tidspunkter for daglige opgaver (fx stå op, spis frokost, gå i seng på samme tid).</a:t>
            </a:r>
          </a:p>
          <a:p>
            <a:pPr marL="342900" indent="-342900">
              <a:lnSpc>
                <a:spcPct val="115000"/>
              </a:lnSpc>
              <a:spcAft>
                <a:spcPts val="800"/>
              </a:spcAft>
              <a:buFont typeface="Wingdings" panose="05000000000000000000" pitchFamily="2" charset="2"/>
              <a:buChar char="ü"/>
            </a:pPr>
            <a:r>
              <a:rPr lang="da-DK" sz="2000" b="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Planlæg dagen aftenen før, så du har en mental plan for næste dag.</a:t>
            </a:r>
          </a:p>
          <a:p>
            <a:pPr marL="342900" indent="-342900">
              <a:lnSpc>
                <a:spcPct val="115000"/>
              </a:lnSpc>
              <a:spcAft>
                <a:spcPts val="800"/>
              </a:spcAft>
              <a:buFont typeface="Wingdings" panose="05000000000000000000" pitchFamily="2" charset="2"/>
              <a:buChar char="ü"/>
            </a:pPr>
            <a:r>
              <a:rPr lang="da-DK" sz="2000" b="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Indbyg buffer-tid – planlæg mere tid, end du tror, du har brug for.</a:t>
            </a:r>
          </a:p>
          <a:p>
            <a:pPr>
              <a:lnSpc>
                <a:spcPct val="115000"/>
              </a:lnSpc>
              <a:spcAft>
                <a:spcPts val="800"/>
              </a:spcAft>
              <a:buNone/>
            </a:pPr>
            <a:endParaRPr lang="da-DK" sz="2300" b="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endParaRPr>
          </a:p>
        </p:txBody>
      </p:sp>
      <p:sp>
        <p:nvSpPr>
          <p:cNvPr id="13" name="Tekstfelt 12">
            <a:extLst>
              <a:ext uri="{FF2B5EF4-FFF2-40B4-BE49-F238E27FC236}">
                <a16:creationId xmlns:a16="http://schemas.microsoft.com/office/drawing/2014/main" id="{63144F00-DCAB-4406-6AA2-B68E57069017}"/>
              </a:ext>
            </a:extLst>
          </p:cNvPr>
          <p:cNvSpPr txBox="1"/>
          <p:nvPr/>
        </p:nvSpPr>
        <p:spPr>
          <a:xfrm>
            <a:off x="870796" y="4494118"/>
            <a:ext cx="6767476" cy="1523494"/>
          </a:xfrm>
          <a:prstGeom prst="rect">
            <a:avLst/>
          </a:prstGeom>
          <a:noFill/>
        </p:spPr>
        <p:txBody>
          <a:bodyPr wrap="square">
            <a:spAutoFit/>
          </a:bodyPr>
          <a:lstStyle/>
          <a:p>
            <a:r>
              <a:rPr lang="da-DK" sz="2400" b="1" i="1"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Eksempel:</a:t>
            </a:r>
            <a:br>
              <a:rPr lang="da-DK" sz="2000" i="1"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br>
            <a:r>
              <a:rPr lang="da-DK" sz="2300" i="1"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En person med ADHD planlægger altid at tage hjemmefra 15 minutter tidligere end nødvendigt, så de har tid til uforudsete ting.</a:t>
            </a:r>
            <a:endParaRPr lang="da-DK" sz="2300" i="1" dirty="0">
              <a:solidFill>
                <a:srgbClr val="70578B"/>
              </a:solidFill>
            </a:endParaRPr>
          </a:p>
        </p:txBody>
      </p:sp>
      <p:sp>
        <p:nvSpPr>
          <p:cNvPr id="4" name="Ellipse 3">
            <a:extLst>
              <a:ext uri="{FF2B5EF4-FFF2-40B4-BE49-F238E27FC236}">
                <a16:creationId xmlns:a16="http://schemas.microsoft.com/office/drawing/2014/main" id="{35A5519C-8C93-7F71-8AD9-A9DF6088F3D5}"/>
              </a:ext>
            </a:extLst>
          </p:cNvPr>
          <p:cNvSpPr/>
          <p:nvPr/>
        </p:nvSpPr>
        <p:spPr>
          <a:xfrm>
            <a:off x="163139" y="1092780"/>
            <a:ext cx="777271" cy="777271"/>
          </a:xfrm>
          <a:prstGeom prst="ellipse">
            <a:avLst/>
          </a:prstGeom>
          <a:solidFill>
            <a:srgbClr val="F5F1FA"/>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3200" b="1" dirty="0">
                <a:solidFill>
                  <a:srgbClr val="70578B"/>
                </a:solidFill>
              </a:rPr>
              <a:t>4</a:t>
            </a:r>
          </a:p>
        </p:txBody>
      </p:sp>
      <p:cxnSp>
        <p:nvCxnSpPr>
          <p:cNvPr id="14" name="Lige forbindelse 13">
            <a:extLst>
              <a:ext uri="{FF2B5EF4-FFF2-40B4-BE49-F238E27FC236}">
                <a16:creationId xmlns:a16="http://schemas.microsoft.com/office/drawing/2014/main" id="{4222D375-E4B7-66DF-3B96-6C588D6A3E1F}"/>
              </a:ext>
            </a:extLst>
          </p:cNvPr>
          <p:cNvCxnSpPr/>
          <p:nvPr/>
        </p:nvCxnSpPr>
        <p:spPr>
          <a:xfrm>
            <a:off x="551773" y="4093029"/>
            <a:ext cx="10929041" cy="0"/>
          </a:xfrm>
          <a:prstGeom prst="line">
            <a:avLst/>
          </a:prstGeom>
          <a:ln w="57150">
            <a:solidFill>
              <a:srgbClr val="70578B"/>
            </a:solidFill>
          </a:ln>
        </p:spPr>
        <p:style>
          <a:lnRef idx="1">
            <a:schemeClr val="accent1"/>
          </a:lnRef>
          <a:fillRef idx="0">
            <a:schemeClr val="accent1"/>
          </a:fillRef>
          <a:effectRef idx="0">
            <a:schemeClr val="accent1"/>
          </a:effectRef>
          <a:fontRef idx="minor">
            <a:schemeClr val="tx1"/>
          </a:fontRef>
        </p:style>
      </p:cxnSp>
      <p:pic>
        <p:nvPicPr>
          <p:cNvPr id="10" name="Billede 9">
            <a:extLst>
              <a:ext uri="{FF2B5EF4-FFF2-40B4-BE49-F238E27FC236}">
                <a16:creationId xmlns:a16="http://schemas.microsoft.com/office/drawing/2014/main" id="{D56BE924-512F-ED16-C981-155E25774C6F}"/>
              </a:ext>
            </a:extLst>
          </p:cNvPr>
          <p:cNvPicPr>
            <a:picLocks noChangeAspect="1"/>
          </p:cNvPicPr>
          <p:nvPr/>
        </p:nvPicPr>
        <p:blipFill>
          <a:blip r:embed="rId3" cstate="screen">
            <a:clrChange>
              <a:clrFrom>
                <a:srgbClr val="ECF6FF"/>
              </a:clrFrom>
              <a:clrTo>
                <a:srgbClr val="ECF6FF">
                  <a:alpha val="0"/>
                </a:srgbClr>
              </a:clrTo>
            </a:clrChange>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8336774" y="4262472"/>
            <a:ext cx="2621511" cy="2621511"/>
          </a:xfrm>
          <a:prstGeom prst="rect">
            <a:avLst/>
          </a:prstGeom>
        </p:spPr>
      </p:pic>
    </p:spTree>
    <p:extLst>
      <p:ext uri="{BB962C8B-B14F-4D97-AF65-F5344CB8AC3E}">
        <p14:creationId xmlns:p14="http://schemas.microsoft.com/office/powerpoint/2010/main" val="81695785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6B2542-E801-8B90-95EB-FAEFE78913B5}"/>
            </a:ext>
          </a:extLst>
        </p:cNvPr>
        <p:cNvGrpSpPr/>
        <p:nvPr/>
      </p:nvGrpSpPr>
      <p:grpSpPr>
        <a:xfrm>
          <a:off x="0" y="0"/>
          <a:ext cx="0" cy="0"/>
          <a:chOff x="0" y="0"/>
          <a:chExt cx="0" cy="0"/>
        </a:xfrm>
      </p:grpSpPr>
      <p:sp>
        <p:nvSpPr>
          <p:cNvPr id="5" name="Rektangel 4">
            <a:extLst>
              <a:ext uri="{FF2B5EF4-FFF2-40B4-BE49-F238E27FC236}">
                <a16:creationId xmlns:a16="http://schemas.microsoft.com/office/drawing/2014/main" id="{16D5554A-C0CE-E976-E253-63DFB000282E}"/>
              </a:ext>
            </a:extLst>
          </p:cNvPr>
          <p:cNvSpPr/>
          <p:nvPr/>
        </p:nvSpPr>
        <p:spPr>
          <a:xfrm>
            <a:off x="9636561" y="6160601"/>
            <a:ext cx="2365601" cy="69739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 name="Rektangel 11">
            <a:extLst>
              <a:ext uri="{FF2B5EF4-FFF2-40B4-BE49-F238E27FC236}">
                <a16:creationId xmlns:a16="http://schemas.microsoft.com/office/drawing/2014/main" id="{C5C87E0A-52BD-9066-C379-CCB14AE411CF}"/>
              </a:ext>
            </a:extLst>
          </p:cNvPr>
          <p:cNvSpPr/>
          <p:nvPr/>
        </p:nvSpPr>
        <p:spPr>
          <a:xfrm>
            <a:off x="7794171" y="1451084"/>
            <a:ext cx="3962400" cy="5076886"/>
          </a:xfrm>
          <a:prstGeom prst="rect">
            <a:avLst/>
          </a:prstGeom>
          <a:solidFill>
            <a:schemeClr val="bg1"/>
          </a:solidFill>
          <a:ln>
            <a:noFill/>
          </a:ln>
          <a:effectLst>
            <a:outerShdw blurRad="63500" sx="102000" sy="102000" algn="ctr"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8" name="Rectangle 10">
            <a:extLst>
              <a:ext uri="{FF2B5EF4-FFF2-40B4-BE49-F238E27FC236}">
                <a16:creationId xmlns:a16="http://schemas.microsoft.com/office/drawing/2014/main" id="{A5D5288B-B107-39DD-E925-0FD8DED8EC48}"/>
              </a:ext>
            </a:extLst>
          </p:cNvPr>
          <p:cNvSpPr/>
          <p:nvPr/>
        </p:nvSpPr>
        <p:spPr>
          <a:xfrm>
            <a:off x="551776" y="3318968"/>
            <a:ext cx="7242395" cy="3209002"/>
          </a:xfrm>
          <a:prstGeom prst="rect">
            <a:avLst/>
          </a:prstGeom>
          <a:solidFill>
            <a:srgbClr val="E5DBF2"/>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9" name="Rectangle 10">
            <a:extLst>
              <a:ext uri="{FF2B5EF4-FFF2-40B4-BE49-F238E27FC236}">
                <a16:creationId xmlns:a16="http://schemas.microsoft.com/office/drawing/2014/main" id="{7FB80091-A218-758C-02DA-4A2D8D2EC5DF}"/>
              </a:ext>
            </a:extLst>
          </p:cNvPr>
          <p:cNvSpPr/>
          <p:nvPr/>
        </p:nvSpPr>
        <p:spPr>
          <a:xfrm>
            <a:off x="551776" y="1451085"/>
            <a:ext cx="7242395" cy="1889234"/>
          </a:xfrm>
          <a:prstGeom prst="rect">
            <a:avLst/>
          </a:prstGeom>
          <a:solidFill>
            <a:srgbClr val="70578B"/>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61FCC6A-C84E-286A-30BA-83729E757BB7}"/>
              </a:ext>
            </a:extLst>
          </p:cNvPr>
          <p:cNvSpPr>
            <a:spLocks noGrp="1"/>
          </p:cNvSpPr>
          <p:nvPr>
            <p:ph type="title"/>
          </p:nvPr>
        </p:nvSpPr>
        <p:spPr>
          <a:xfrm>
            <a:off x="551776" y="495277"/>
            <a:ext cx="10744157" cy="955807"/>
          </a:xfrm>
        </p:spPr>
        <p:txBody>
          <a:bodyPr>
            <a:normAutofit/>
          </a:bodyPr>
          <a:lstStyle/>
          <a:p>
            <a:r>
              <a:rPr lang="da-DK" dirty="0">
                <a:latin typeface="Calibri" panose="020F0502020204030204" pitchFamily="34" charset="0"/>
                <a:cs typeface="Calibri" panose="020F0502020204030204" pitchFamily="34" charset="0"/>
              </a:rPr>
              <a:t>At huske på….</a:t>
            </a:r>
            <a:endParaRPr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5006404E-3F98-DB64-3F7C-BA52B4A9E659}"/>
              </a:ext>
            </a:extLst>
          </p:cNvPr>
          <p:cNvSpPr>
            <a:spLocks noGrp="1"/>
          </p:cNvSpPr>
          <p:nvPr>
            <p:ph idx="1"/>
          </p:nvPr>
        </p:nvSpPr>
        <p:spPr>
          <a:xfrm>
            <a:off x="870797" y="1890810"/>
            <a:ext cx="6386346" cy="1889234"/>
          </a:xfrm>
        </p:spPr>
        <p:txBody>
          <a:bodyPr>
            <a:noAutofit/>
          </a:bodyPr>
          <a:lstStyle/>
          <a:p>
            <a:pPr>
              <a:lnSpc>
                <a:spcPct val="115000"/>
              </a:lnSpc>
              <a:spcAft>
                <a:spcPts val="800"/>
              </a:spcAft>
              <a:buNone/>
            </a:pPr>
            <a:r>
              <a:rPr lang="da-DK" sz="2000" b="1" kern="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Time </a:t>
            </a:r>
            <a:r>
              <a:rPr lang="da-DK" sz="2000" b="1" kern="0" dirty="0" err="1">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Blindness</a:t>
            </a:r>
            <a:r>
              <a:rPr lang="da-DK" sz="2000" b="1" kern="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 er en kerneudfordring for mange med ADHD, men med de rette strategier kan man lære at kompensere for den.</a:t>
            </a:r>
          </a:p>
        </p:txBody>
      </p:sp>
      <p:sp>
        <p:nvSpPr>
          <p:cNvPr id="11" name="Tekstfelt 10">
            <a:extLst>
              <a:ext uri="{FF2B5EF4-FFF2-40B4-BE49-F238E27FC236}">
                <a16:creationId xmlns:a16="http://schemas.microsoft.com/office/drawing/2014/main" id="{F7A696CE-0F47-AD14-9E11-04A3A54B0122}"/>
              </a:ext>
            </a:extLst>
          </p:cNvPr>
          <p:cNvSpPr txBox="1"/>
          <p:nvPr/>
        </p:nvSpPr>
        <p:spPr>
          <a:xfrm>
            <a:off x="763593" y="3673376"/>
            <a:ext cx="6725778" cy="2400401"/>
          </a:xfrm>
          <a:prstGeom prst="rect">
            <a:avLst/>
          </a:prstGeom>
          <a:noFill/>
        </p:spPr>
        <p:txBody>
          <a:bodyPr wrap="square">
            <a:spAutoFit/>
          </a:bodyPr>
          <a:lstStyle/>
          <a:p>
            <a:pPr marL="342900" indent="-342900">
              <a:lnSpc>
                <a:spcPct val="115000"/>
              </a:lnSpc>
              <a:spcAft>
                <a:spcPts val="800"/>
              </a:spcAft>
              <a:buFont typeface="Wingdings" panose="05000000000000000000" pitchFamily="2" charset="2"/>
              <a:buChar char="ü"/>
            </a:pPr>
            <a:r>
              <a:rPr lang="da-DK" sz="20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Tid eksisterer ikke kun som "nu" eller "ikke nu" – det kan opdeles i konkrete tidsblokke.</a:t>
            </a:r>
          </a:p>
          <a:p>
            <a:pPr marL="342900" indent="-342900">
              <a:lnSpc>
                <a:spcPct val="115000"/>
              </a:lnSpc>
              <a:spcAft>
                <a:spcPts val="800"/>
              </a:spcAft>
              <a:buFont typeface="Wingdings" panose="05000000000000000000" pitchFamily="2" charset="2"/>
              <a:buChar char="ü"/>
            </a:pPr>
            <a:r>
              <a:rPr lang="da-DK" sz="20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Eksterne hjælpemidler som ure, timere og påmindelser kan erstatte den "manglende" tidsfornemmelse.</a:t>
            </a:r>
          </a:p>
          <a:p>
            <a:pPr marL="342900" indent="-342900">
              <a:lnSpc>
                <a:spcPct val="115000"/>
              </a:lnSpc>
              <a:spcAft>
                <a:spcPts val="800"/>
              </a:spcAft>
              <a:buFont typeface="Wingdings" panose="05000000000000000000" pitchFamily="2" charset="2"/>
              <a:buChar char="ü"/>
            </a:pPr>
            <a:r>
              <a:rPr lang="da-DK" sz="20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Struktur, rutiner og planlægning kan hjælpe med at navigere bedre i en verden, hvor tid er afgørende.</a:t>
            </a:r>
          </a:p>
        </p:txBody>
      </p:sp>
      <p:sp>
        <p:nvSpPr>
          <p:cNvPr id="4" name="Tekstfelt 3">
            <a:extLst>
              <a:ext uri="{FF2B5EF4-FFF2-40B4-BE49-F238E27FC236}">
                <a16:creationId xmlns:a16="http://schemas.microsoft.com/office/drawing/2014/main" id="{D2411771-8A6F-A188-7F30-E3813AF9519A}"/>
              </a:ext>
            </a:extLst>
          </p:cNvPr>
          <p:cNvSpPr txBox="1"/>
          <p:nvPr/>
        </p:nvSpPr>
        <p:spPr>
          <a:xfrm>
            <a:off x="7975599" y="2010329"/>
            <a:ext cx="3599543" cy="3293209"/>
          </a:xfrm>
          <a:prstGeom prst="rect">
            <a:avLst/>
          </a:prstGeom>
          <a:noFill/>
        </p:spPr>
        <p:txBody>
          <a:bodyPr wrap="square" rtlCol="0">
            <a:spAutoFit/>
          </a:bodyPr>
          <a:lstStyle/>
          <a:p>
            <a:pPr algn="ctr"/>
            <a:r>
              <a:rPr lang="da-DK" sz="4000" b="1"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Husk</a:t>
            </a:r>
            <a:br>
              <a:rPr lang="da-DK" sz="3200" b="1" kern="0" dirty="0">
                <a:effectLst/>
                <a:latin typeface="Calibri" panose="020F0502020204030204" pitchFamily="34" charset="0"/>
                <a:ea typeface="Times New Roman" panose="02020603050405020304" pitchFamily="18" charset="0"/>
                <a:cs typeface="Calibri" panose="020F0502020204030204" pitchFamily="34" charset="0"/>
              </a:rPr>
            </a:br>
            <a:r>
              <a:rPr lang="da-DK" sz="2400" i="1" kern="0" dirty="0">
                <a:solidFill>
                  <a:srgbClr val="70578B"/>
                </a:solidFill>
                <a:latin typeface="Calibri" panose="020F0502020204030204" pitchFamily="34" charset="0"/>
                <a:cs typeface="Calibri" panose="020F0502020204030204" pitchFamily="34" charset="0"/>
              </a:rPr>
              <a:t>Det handler ikke om dovenskab – det skyldes, at hjernen arbejder på en lidt anden måde, når man har ADHD. </a:t>
            </a:r>
            <a:r>
              <a:rPr lang="da-DK" sz="2400" i="1"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Med de rette tilpasninger kan man få en hverdag, der fungerer!</a:t>
            </a:r>
            <a:endParaRPr lang="da-DK" sz="800" i="1" dirty="0">
              <a:solidFill>
                <a:srgbClr val="70578B"/>
              </a:solidFill>
            </a:endParaRPr>
          </a:p>
        </p:txBody>
      </p:sp>
    </p:spTree>
    <p:extLst>
      <p:ext uri="{BB962C8B-B14F-4D97-AF65-F5344CB8AC3E}">
        <p14:creationId xmlns:p14="http://schemas.microsoft.com/office/powerpoint/2010/main" val="172277735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8A31BF-C2DF-FE2A-84BC-F5D7F98B648A}"/>
            </a:ext>
          </a:extLst>
        </p:cNvPr>
        <p:cNvGrpSpPr/>
        <p:nvPr/>
      </p:nvGrpSpPr>
      <p:grpSpPr>
        <a:xfrm>
          <a:off x="0" y="0"/>
          <a:ext cx="0" cy="0"/>
          <a:chOff x="0" y="0"/>
          <a:chExt cx="0" cy="0"/>
        </a:xfrm>
      </p:grpSpPr>
      <p:sp>
        <p:nvSpPr>
          <p:cNvPr id="7" name="Rektangel 6">
            <a:extLst>
              <a:ext uri="{FF2B5EF4-FFF2-40B4-BE49-F238E27FC236}">
                <a16:creationId xmlns:a16="http://schemas.microsoft.com/office/drawing/2014/main" id="{56CF02F6-452D-D170-F1C2-EDF11E9A62A4}"/>
              </a:ext>
            </a:extLst>
          </p:cNvPr>
          <p:cNvSpPr/>
          <p:nvPr/>
        </p:nvSpPr>
        <p:spPr>
          <a:xfrm>
            <a:off x="9636561" y="6160601"/>
            <a:ext cx="2365601" cy="69739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 name="object 2">
            <a:extLst>
              <a:ext uri="{FF2B5EF4-FFF2-40B4-BE49-F238E27FC236}">
                <a16:creationId xmlns:a16="http://schemas.microsoft.com/office/drawing/2014/main" id="{2550A817-926B-F300-C498-4431A97AC793}"/>
              </a:ext>
            </a:extLst>
          </p:cNvPr>
          <p:cNvSpPr txBox="1">
            <a:spLocks/>
          </p:cNvSpPr>
          <p:nvPr/>
        </p:nvSpPr>
        <p:spPr>
          <a:xfrm>
            <a:off x="570855" y="197265"/>
            <a:ext cx="9830445" cy="626601"/>
          </a:xfrm>
          <a:prstGeom prst="rect">
            <a:avLst/>
          </a:prstGeom>
        </p:spPr>
        <p:txBody>
          <a:bodyPr vert="horz" wrap="square" lIns="0" tIns="10941" rIns="0" bIns="0" rtlCol="0">
            <a:spAutoFit/>
          </a:bodyPr>
          <a:lstStyle>
            <a:lvl1pPr>
              <a:defRPr sz="5000" b="1" i="0">
                <a:solidFill>
                  <a:srgbClr val="63609A"/>
                </a:solidFill>
                <a:latin typeface="Times New Roman"/>
                <a:ea typeface="Trebuchet MS" charset="0"/>
                <a:cs typeface="Times New Roman"/>
              </a:defRPr>
            </a:lvl1pPr>
          </a:lstStyle>
          <a:p>
            <a:pPr marL="11516" defTabSz="914400">
              <a:spcBef>
                <a:spcPts val="86"/>
              </a:spcBef>
            </a:pPr>
            <a:r>
              <a:rPr lang="da-DK" sz="4000" kern="0" dirty="0">
                <a:latin typeface="+mn-lt"/>
                <a:cs typeface="Arial"/>
              </a:rPr>
              <a:t>Nøglebudskaber</a:t>
            </a:r>
          </a:p>
        </p:txBody>
      </p:sp>
      <p:grpSp>
        <p:nvGrpSpPr>
          <p:cNvPr id="5" name="Gruppe 4">
            <a:extLst>
              <a:ext uri="{FF2B5EF4-FFF2-40B4-BE49-F238E27FC236}">
                <a16:creationId xmlns:a16="http://schemas.microsoft.com/office/drawing/2014/main" id="{0961DD96-C2A9-291B-630F-1E5910D8D0CC}"/>
              </a:ext>
            </a:extLst>
          </p:cNvPr>
          <p:cNvGrpSpPr/>
          <p:nvPr/>
        </p:nvGrpSpPr>
        <p:grpSpPr>
          <a:xfrm>
            <a:off x="421147" y="1124546"/>
            <a:ext cx="11608284" cy="1232868"/>
            <a:chOff x="363997" y="1650516"/>
            <a:chExt cx="11608284" cy="1232868"/>
          </a:xfrm>
        </p:grpSpPr>
        <p:sp>
          <p:nvSpPr>
            <p:cNvPr id="2" name="Rektangel 1">
              <a:extLst>
                <a:ext uri="{FF2B5EF4-FFF2-40B4-BE49-F238E27FC236}">
                  <a16:creationId xmlns:a16="http://schemas.microsoft.com/office/drawing/2014/main" id="{9A29CCCC-35BC-BE72-4B52-3EC6298BD176}"/>
                </a:ext>
              </a:extLst>
            </p:cNvPr>
            <p:cNvSpPr/>
            <p:nvPr/>
          </p:nvSpPr>
          <p:spPr>
            <a:xfrm>
              <a:off x="980431" y="1724025"/>
              <a:ext cx="10991850" cy="1085850"/>
            </a:xfrm>
            <a:prstGeom prst="rect">
              <a:avLst/>
            </a:prstGeom>
            <a:solidFill>
              <a:srgbClr val="F5F1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6" name="Tekstfelt 5">
              <a:extLst>
                <a:ext uri="{FF2B5EF4-FFF2-40B4-BE49-F238E27FC236}">
                  <a16:creationId xmlns:a16="http://schemas.microsoft.com/office/drawing/2014/main" id="{DE345EEC-6DB4-05E1-AD83-B320EF36BDAB}"/>
                </a:ext>
              </a:extLst>
            </p:cNvPr>
            <p:cNvSpPr txBox="1"/>
            <p:nvPr/>
          </p:nvSpPr>
          <p:spPr>
            <a:xfrm>
              <a:off x="1955721" y="1805285"/>
              <a:ext cx="8636080" cy="1077218"/>
            </a:xfrm>
            <a:prstGeom prst="rect">
              <a:avLst/>
            </a:prstGeom>
            <a:noFill/>
          </p:spPr>
          <p:txBody>
            <a:bodyPr wrap="square">
              <a:spAutoFit/>
            </a:bodyPr>
            <a:lstStyle/>
            <a:p>
              <a:pPr algn="l"/>
              <a:r>
                <a:rPr lang="da-DK" sz="1800" b="1" dirty="0">
                  <a:solidFill>
                    <a:srgbClr val="70578B"/>
                  </a:solidFill>
                  <a:latin typeface="Calibri" panose="020F0502020204030204" pitchFamily="34" charset="0"/>
                </a:rPr>
                <a:t>ADHD er aldrig selvforskyldt</a:t>
              </a:r>
            </a:p>
            <a:p>
              <a:pPr algn="l"/>
              <a:r>
                <a:rPr lang="da-DK" sz="1800" dirty="0">
                  <a:solidFill>
                    <a:srgbClr val="70578B"/>
                  </a:solidFill>
                  <a:latin typeface="Calibri" panose="020F0502020204030204" pitchFamily="34" charset="0"/>
                </a:rPr>
                <a:t>Du vælger ikke selv dine gener</a:t>
              </a:r>
            </a:p>
            <a:p>
              <a:pPr algn="l"/>
              <a:endParaRPr lang="da-DK" sz="2800" dirty="0">
                <a:solidFill>
                  <a:srgbClr val="70578B"/>
                </a:solidFill>
              </a:endParaRPr>
            </a:p>
          </p:txBody>
        </p:sp>
        <p:sp>
          <p:nvSpPr>
            <p:cNvPr id="3" name="Ellipse 2">
              <a:extLst>
                <a:ext uri="{FF2B5EF4-FFF2-40B4-BE49-F238E27FC236}">
                  <a16:creationId xmlns:a16="http://schemas.microsoft.com/office/drawing/2014/main" id="{339C0CFD-B25B-2341-AB9C-DDAE12DF23E7}"/>
                </a:ext>
              </a:extLst>
            </p:cNvPr>
            <p:cNvSpPr/>
            <p:nvPr/>
          </p:nvSpPr>
          <p:spPr>
            <a:xfrm>
              <a:off x="363997" y="1650516"/>
              <a:ext cx="1232868" cy="1232868"/>
            </a:xfrm>
            <a:prstGeom prst="ellipse">
              <a:avLst/>
            </a:prstGeom>
            <a:solidFill>
              <a:srgbClr val="70578B"/>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4400" dirty="0"/>
                <a:t>1</a:t>
              </a:r>
            </a:p>
          </p:txBody>
        </p:sp>
      </p:grpSp>
      <p:grpSp>
        <p:nvGrpSpPr>
          <p:cNvPr id="8" name="Gruppe 7">
            <a:extLst>
              <a:ext uri="{FF2B5EF4-FFF2-40B4-BE49-F238E27FC236}">
                <a16:creationId xmlns:a16="http://schemas.microsoft.com/office/drawing/2014/main" id="{8A547EBD-BEFE-5175-B032-2BB8237B1B85}"/>
              </a:ext>
            </a:extLst>
          </p:cNvPr>
          <p:cNvGrpSpPr/>
          <p:nvPr/>
        </p:nvGrpSpPr>
        <p:grpSpPr>
          <a:xfrm>
            <a:off x="421147" y="2479191"/>
            <a:ext cx="11608284" cy="1232868"/>
            <a:chOff x="363997" y="1650516"/>
            <a:chExt cx="11608284" cy="1232868"/>
          </a:xfrm>
        </p:grpSpPr>
        <p:sp>
          <p:nvSpPr>
            <p:cNvPr id="9" name="Rektangel 8">
              <a:extLst>
                <a:ext uri="{FF2B5EF4-FFF2-40B4-BE49-F238E27FC236}">
                  <a16:creationId xmlns:a16="http://schemas.microsoft.com/office/drawing/2014/main" id="{70A3E438-988C-48B8-55C0-AC5148BF9BAC}"/>
                </a:ext>
              </a:extLst>
            </p:cNvPr>
            <p:cNvSpPr/>
            <p:nvPr/>
          </p:nvSpPr>
          <p:spPr>
            <a:xfrm>
              <a:off x="980431" y="1724025"/>
              <a:ext cx="10991850" cy="1085850"/>
            </a:xfrm>
            <a:prstGeom prst="rect">
              <a:avLst/>
            </a:prstGeom>
            <a:solidFill>
              <a:srgbClr val="F5F1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 name="Tekstfelt 9">
              <a:extLst>
                <a:ext uri="{FF2B5EF4-FFF2-40B4-BE49-F238E27FC236}">
                  <a16:creationId xmlns:a16="http://schemas.microsoft.com/office/drawing/2014/main" id="{5A6BC009-262B-5200-D7D0-4CEAE9F8D090}"/>
                </a:ext>
              </a:extLst>
            </p:cNvPr>
            <p:cNvSpPr txBox="1"/>
            <p:nvPr/>
          </p:nvSpPr>
          <p:spPr>
            <a:xfrm>
              <a:off x="1955721" y="1805285"/>
              <a:ext cx="8636080" cy="646331"/>
            </a:xfrm>
            <a:prstGeom prst="rect">
              <a:avLst/>
            </a:prstGeom>
            <a:noFill/>
          </p:spPr>
          <p:txBody>
            <a:bodyPr wrap="square">
              <a:spAutoFit/>
            </a:bodyPr>
            <a:lstStyle/>
            <a:p>
              <a:r>
                <a:rPr lang="da-DK" sz="1800" b="1" dirty="0">
                  <a:solidFill>
                    <a:srgbClr val="70578B"/>
                  </a:solidFill>
                  <a:latin typeface="Calibri-Bold"/>
                </a:rPr>
                <a:t>AD(H)D kan komme forskelligt til udtryk</a:t>
              </a:r>
              <a:br>
                <a:rPr lang="da-DK" sz="1800" b="1" i="0" u="none" strike="noStrike" baseline="0" dirty="0">
                  <a:solidFill>
                    <a:srgbClr val="70578B"/>
                  </a:solidFill>
                  <a:latin typeface="Calibri-Bold"/>
                </a:rPr>
              </a:br>
              <a:r>
                <a:rPr lang="da-DK" sz="1800" dirty="0">
                  <a:solidFill>
                    <a:srgbClr val="70578B"/>
                  </a:solidFill>
                  <a:latin typeface="Calibri" panose="020F0502020204030204" pitchFamily="34" charset="0"/>
                </a:rPr>
                <a:t>Der er forskel på, hvilke eksekutive funktioner der er mest udfordret</a:t>
              </a:r>
              <a:endParaRPr lang="da-DK" sz="2800" dirty="0">
                <a:solidFill>
                  <a:srgbClr val="70578B"/>
                </a:solidFill>
              </a:endParaRPr>
            </a:p>
          </p:txBody>
        </p:sp>
        <p:sp>
          <p:nvSpPr>
            <p:cNvPr id="11" name="Ellipse 10">
              <a:extLst>
                <a:ext uri="{FF2B5EF4-FFF2-40B4-BE49-F238E27FC236}">
                  <a16:creationId xmlns:a16="http://schemas.microsoft.com/office/drawing/2014/main" id="{EF3B14E5-1751-1267-8C23-D1CCE6A651CF}"/>
                </a:ext>
              </a:extLst>
            </p:cNvPr>
            <p:cNvSpPr/>
            <p:nvPr/>
          </p:nvSpPr>
          <p:spPr>
            <a:xfrm>
              <a:off x="363997" y="1650516"/>
              <a:ext cx="1232868" cy="1232868"/>
            </a:xfrm>
            <a:prstGeom prst="ellipse">
              <a:avLst/>
            </a:prstGeom>
            <a:solidFill>
              <a:srgbClr val="70578B"/>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4400" dirty="0"/>
                <a:t>2</a:t>
              </a:r>
            </a:p>
          </p:txBody>
        </p:sp>
      </p:grpSp>
      <p:grpSp>
        <p:nvGrpSpPr>
          <p:cNvPr id="12" name="Gruppe 11">
            <a:extLst>
              <a:ext uri="{FF2B5EF4-FFF2-40B4-BE49-F238E27FC236}">
                <a16:creationId xmlns:a16="http://schemas.microsoft.com/office/drawing/2014/main" id="{D4D0D62F-51E2-A5C0-AE8D-9024CE833E52}"/>
              </a:ext>
            </a:extLst>
          </p:cNvPr>
          <p:cNvGrpSpPr/>
          <p:nvPr/>
        </p:nvGrpSpPr>
        <p:grpSpPr>
          <a:xfrm>
            <a:off x="421147" y="3833836"/>
            <a:ext cx="11608284" cy="1232868"/>
            <a:chOff x="363997" y="1650516"/>
            <a:chExt cx="11608284" cy="1232868"/>
          </a:xfrm>
        </p:grpSpPr>
        <p:sp>
          <p:nvSpPr>
            <p:cNvPr id="13" name="Rektangel 12">
              <a:extLst>
                <a:ext uri="{FF2B5EF4-FFF2-40B4-BE49-F238E27FC236}">
                  <a16:creationId xmlns:a16="http://schemas.microsoft.com/office/drawing/2014/main" id="{A1B833CD-C71F-4CFB-43E1-06E127429E9D}"/>
                </a:ext>
              </a:extLst>
            </p:cNvPr>
            <p:cNvSpPr/>
            <p:nvPr/>
          </p:nvSpPr>
          <p:spPr>
            <a:xfrm>
              <a:off x="980431" y="1724025"/>
              <a:ext cx="10991850" cy="1085850"/>
            </a:xfrm>
            <a:prstGeom prst="rect">
              <a:avLst/>
            </a:prstGeom>
            <a:solidFill>
              <a:srgbClr val="F5F1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4" name="Tekstfelt 13">
              <a:extLst>
                <a:ext uri="{FF2B5EF4-FFF2-40B4-BE49-F238E27FC236}">
                  <a16:creationId xmlns:a16="http://schemas.microsoft.com/office/drawing/2014/main" id="{1F229AF7-5F50-5A32-FD2F-3B06D5A77FFF}"/>
                </a:ext>
              </a:extLst>
            </p:cNvPr>
            <p:cNvSpPr txBox="1"/>
            <p:nvPr/>
          </p:nvSpPr>
          <p:spPr>
            <a:xfrm>
              <a:off x="1955721" y="1943784"/>
              <a:ext cx="8636080" cy="646331"/>
            </a:xfrm>
            <a:prstGeom prst="rect">
              <a:avLst/>
            </a:prstGeom>
            <a:noFill/>
          </p:spPr>
          <p:txBody>
            <a:bodyPr wrap="square">
              <a:spAutoFit/>
            </a:bodyPr>
            <a:lstStyle/>
            <a:p>
              <a:pPr algn="l"/>
              <a:r>
                <a:rPr lang="da-DK" sz="1800" b="1" dirty="0">
                  <a:solidFill>
                    <a:srgbClr val="70578B"/>
                  </a:solidFill>
                  <a:latin typeface="Calibri-Bold"/>
                </a:rPr>
                <a:t>Strategier</a:t>
              </a:r>
              <a:br>
                <a:rPr lang="da-DK" sz="1800" b="1" i="0" u="none" strike="noStrike" baseline="0" dirty="0">
                  <a:solidFill>
                    <a:srgbClr val="70578B"/>
                  </a:solidFill>
                  <a:latin typeface="Calibri-Bold"/>
                </a:rPr>
              </a:br>
              <a:r>
                <a:rPr lang="da-DK" sz="1800" i="0" u="none" strike="noStrike" baseline="0" dirty="0">
                  <a:solidFill>
                    <a:srgbClr val="70578B"/>
                  </a:solidFill>
                  <a:latin typeface="Calibri" panose="020F0502020204030204" pitchFamily="34" charset="0"/>
                </a:rPr>
                <a:t>Gode strategier kan hjælpe dig til at håndtere dine udfordringer</a:t>
              </a:r>
              <a:endParaRPr lang="da-DK" sz="2800" dirty="0">
                <a:solidFill>
                  <a:srgbClr val="70578B"/>
                </a:solidFill>
              </a:endParaRPr>
            </a:p>
          </p:txBody>
        </p:sp>
        <p:sp>
          <p:nvSpPr>
            <p:cNvPr id="15" name="Ellipse 14">
              <a:extLst>
                <a:ext uri="{FF2B5EF4-FFF2-40B4-BE49-F238E27FC236}">
                  <a16:creationId xmlns:a16="http://schemas.microsoft.com/office/drawing/2014/main" id="{24E9A204-6488-E8FB-5193-1F3E9187ABC4}"/>
                </a:ext>
              </a:extLst>
            </p:cNvPr>
            <p:cNvSpPr/>
            <p:nvPr/>
          </p:nvSpPr>
          <p:spPr>
            <a:xfrm>
              <a:off x="363997" y="1650516"/>
              <a:ext cx="1232868" cy="1232868"/>
            </a:xfrm>
            <a:prstGeom prst="ellipse">
              <a:avLst/>
            </a:prstGeom>
            <a:solidFill>
              <a:srgbClr val="70578B"/>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4400" dirty="0"/>
                <a:t>3</a:t>
              </a:r>
            </a:p>
          </p:txBody>
        </p:sp>
      </p:grpSp>
      <p:grpSp>
        <p:nvGrpSpPr>
          <p:cNvPr id="16" name="Gruppe 15">
            <a:extLst>
              <a:ext uri="{FF2B5EF4-FFF2-40B4-BE49-F238E27FC236}">
                <a16:creationId xmlns:a16="http://schemas.microsoft.com/office/drawing/2014/main" id="{62F21BB0-CA78-D52D-DBD0-094550E5841D}"/>
              </a:ext>
            </a:extLst>
          </p:cNvPr>
          <p:cNvGrpSpPr/>
          <p:nvPr/>
        </p:nvGrpSpPr>
        <p:grpSpPr>
          <a:xfrm>
            <a:off x="421147" y="5261990"/>
            <a:ext cx="11608284" cy="1232868"/>
            <a:chOff x="363997" y="1650516"/>
            <a:chExt cx="11608284" cy="1232868"/>
          </a:xfrm>
        </p:grpSpPr>
        <p:sp>
          <p:nvSpPr>
            <p:cNvPr id="17" name="Rektangel 16">
              <a:extLst>
                <a:ext uri="{FF2B5EF4-FFF2-40B4-BE49-F238E27FC236}">
                  <a16:creationId xmlns:a16="http://schemas.microsoft.com/office/drawing/2014/main" id="{F9C77332-6D22-B64A-678B-3720C9AC8F2F}"/>
                </a:ext>
              </a:extLst>
            </p:cNvPr>
            <p:cNvSpPr/>
            <p:nvPr/>
          </p:nvSpPr>
          <p:spPr>
            <a:xfrm>
              <a:off x="980431" y="1724025"/>
              <a:ext cx="10991850" cy="1085850"/>
            </a:xfrm>
            <a:prstGeom prst="rect">
              <a:avLst/>
            </a:prstGeom>
            <a:solidFill>
              <a:srgbClr val="F5F1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8" name="Tekstfelt 17">
              <a:extLst>
                <a:ext uri="{FF2B5EF4-FFF2-40B4-BE49-F238E27FC236}">
                  <a16:creationId xmlns:a16="http://schemas.microsoft.com/office/drawing/2014/main" id="{BB1D1A47-9434-5D24-21A2-9B775D278FB0}"/>
                </a:ext>
              </a:extLst>
            </p:cNvPr>
            <p:cNvSpPr txBox="1"/>
            <p:nvPr/>
          </p:nvSpPr>
          <p:spPr>
            <a:xfrm>
              <a:off x="1955721" y="1805285"/>
              <a:ext cx="8636080" cy="646331"/>
            </a:xfrm>
            <a:prstGeom prst="rect">
              <a:avLst/>
            </a:prstGeom>
            <a:noFill/>
          </p:spPr>
          <p:txBody>
            <a:bodyPr wrap="square">
              <a:spAutoFit/>
            </a:bodyPr>
            <a:lstStyle/>
            <a:p>
              <a:pPr algn="l"/>
              <a:r>
                <a:rPr lang="da-DK" sz="1800" b="1" i="0" u="none" strike="noStrike" baseline="0" dirty="0">
                  <a:solidFill>
                    <a:srgbClr val="70578B"/>
                  </a:solidFill>
                  <a:latin typeface="Calibri-Bold"/>
                </a:rPr>
                <a:t>Time </a:t>
              </a:r>
              <a:r>
                <a:rPr lang="da-DK" sz="1800" b="1" i="0" u="none" strike="noStrike" baseline="0" dirty="0" err="1">
                  <a:solidFill>
                    <a:srgbClr val="70578B"/>
                  </a:solidFill>
                  <a:latin typeface="Calibri-Bold"/>
                </a:rPr>
                <a:t>Blindness</a:t>
              </a:r>
              <a:br>
                <a:rPr lang="da-DK" sz="1800" b="1" i="0" u="none" strike="noStrike" baseline="0" dirty="0">
                  <a:solidFill>
                    <a:srgbClr val="70578B"/>
                  </a:solidFill>
                  <a:latin typeface="Calibri-Bold"/>
                </a:rPr>
              </a:br>
              <a:r>
                <a:rPr lang="da-DK" sz="1800" dirty="0">
                  <a:solidFill>
                    <a:srgbClr val="70578B"/>
                  </a:solidFill>
                  <a:latin typeface="Calibri" panose="020F0502020204030204" pitchFamily="34" charset="0"/>
                </a:rPr>
                <a:t>G</a:t>
              </a:r>
              <a:r>
                <a:rPr lang="da-DK" sz="1800" i="0" u="none" strike="noStrike" baseline="0" dirty="0">
                  <a:solidFill>
                    <a:srgbClr val="70578B"/>
                  </a:solidFill>
                  <a:latin typeface="Calibri" panose="020F0502020204030204" pitchFamily="34" charset="0"/>
                </a:rPr>
                <a:t>ør tiden synlig</a:t>
              </a:r>
              <a:endParaRPr lang="da-DK" sz="2800" dirty="0">
                <a:solidFill>
                  <a:srgbClr val="70578B"/>
                </a:solidFill>
              </a:endParaRPr>
            </a:p>
          </p:txBody>
        </p:sp>
        <p:sp>
          <p:nvSpPr>
            <p:cNvPr id="19" name="Ellipse 18">
              <a:extLst>
                <a:ext uri="{FF2B5EF4-FFF2-40B4-BE49-F238E27FC236}">
                  <a16:creationId xmlns:a16="http://schemas.microsoft.com/office/drawing/2014/main" id="{EFBB7929-868B-F490-D143-DBE2779D0602}"/>
                </a:ext>
              </a:extLst>
            </p:cNvPr>
            <p:cNvSpPr/>
            <p:nvPr/>
          </p:nvSpPr>
          <p:spPr>
            <a:xfrm>
              <a:off x="363997" y="1650516"/>
              <a:ext cx="1232868" cy="1232868"/>
            </a:xfrm>
            <a:prstGeom prst="ellipse">
              <a:avLst/>
            </a:prstGeom>
            <a:solidFill>
              <a:srgbClr val="70578B"/>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4400" dirty="0"/>
                <a:t>4</a:t>
              </a:r>
            </a:p>
          </p:txBody>
        </p:sp>
      </p:grpSp>
    </p:spTree>
    <p:extLst>
      <p:ext uri="{BB962C8B-B14F-4D97-AF65-F5344CB8AC3E}">
        <p14:creationId xmlns:p14="http://schemas.microsoft.com/office/powerpoint/2010/main" val="140626151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B293693-D0F1-88EF-71DA-AEA5FAC927DD}"/>
              </a:ext>
            </a:extLst>
          </p:cNvPr>
          <p:cNvSpPr>
            <a:spLocks noGrp="1"/>
          </p:cNvSpPr>
          <p:nvPr>
            <p:ph type="title"/>
          </p:nvPr>
        </p:nvSpPr>
        <p:spPr>
          <a:xfrm>
            <a:off x="551776" y="495277"/>
            <a:ext cx="10744157" cy="955807"/>
          </a:xfrm>
        </p:spPr>
        <p:txBody>
          <a:bodyPr>
            <a:normAutofit/>
          </a:bodyPr>
          <a:lstStyle/>
          <a:p>
            <a:r>
              <a:rPr lang="da-DK" dirty="0">
                <a:solidFill>
                  <a:srgbClr val="70578B"/>
                </a:solidFill>
                <a:latin typeface="Calibri" panose="020F0502020204030204" pitchFamily="34" charset="0"/>
                <a:cs typeface="Calibri" panose="020F0502020204030204" pitchFamily="34" charset="0"/>
              </a:rPr>
              <a:t>Afslutning</a:t>
            </a:r>
            <a:endParaRPr dirty="0">
              <a:solidFill>
                <a:srgbClr val="70578B"/>
              </a:solidFill>
              <a:latin typeface="Calibri" panose="020F0502020204030204" pitchFamily="34" charset="0"/>
              <a:cs typeface="Calibri" panose="020F0502020204030204" pitchFamily="34" charset="0"/>
            </a:endParaRPr>
          </a:p>
        </p:txBody>
      </p:sp>
      <p:sp>
        <p:nvSpPr>
          <p:cNvPr id="5" name="Content Placeholder 2">
            <a:extLst>
              <a:ext uri="{FF2B5EF4-FFF2-40B4-BE49-F238E27FC236}">
                <a16:creationId xmlns:a16="http://schemas.microsoft.com/office/drawing/2014/main" id="{A3914362-A37B-52E4-DA70-646637853A71}"/>
              </a:ext>
            </a:extLst>
          </p:cNvPr>
          <p:cNvSpPr>
            <a:spLocks noGrp="1"/>
          </p:cNvSpPr>
          <p:nvPr>
            <p:ph idx="1"/>
          </p:nvPr>
        </p:nvSpPr>
        <p:spPr>
          <a:xfrm>
            <a:off x="551776" y="2039303"/>
            <a:ext cx="10744156" cy="1889234"/>
          </a:xfrm>
        </p:spPr>
        <p:txBody>
          <a:bodyPr>
            <a:noAutofit/>
          </a:bodyPr>
          <a:lstStyle/>
          <a:p>
            <a:pPr>
              <a:lnSpc>
                <a:spcPct val="115000"/>
              </a:lnSpc>
              <a:spcAft>
                <a:spcPts val="800"/>
              </a:spcAft>
              <a:buNone/>
            </a:pPr>
            <a:r>
              <a:rPr lang="da-DK" sz="2000" dirty="0">
                <a:solidFill>
                  <a:srgbClr val="70578B"/>
                </a:solidFill>
                <a:latin typeface="Calibri" panose="020F0502020204030204" pitchFamily="34" charset="0"/>
                <a:cs typeface="Calibri" panose="020F0502020204030204" pitchFamily="34" charset="0"/>
              </a:rPr>
              <a:t>Denne præsentation er lavet af Kirsten Callesen, psykolog, i samarbejde med Takeda Pharma A/S.</a:t>
            </a:r>
          </a:p>
          <a:p>
            <a:pPr>
              <a:lnSpc>
                <a:spcPct val="115000"/>
              </a:lnSpc>
              <a:spcAft>
                <a:spcPts val="800"/>
              </a:spcAft>
              <a:buNone/>
            </a:pPr>
            <a:endParaRPr lang="da-DK" sz="2000" dirty="0">
              <a:solidFill>
                <a:srgbClr val="70578B"/>
              </a:solidFill>
              <a:latin typeface="Calibri" panose="020F0502020204030204" pitchFamily="34" charset="0"/>
              <a:cs typeface="Calibri" panose="020F0502020204030204" pitchFamily="34" charset="0"/>
            </a:endParaRPr>
          </a:p>
          <a:p>
            <a:pPr>
              <a:lnSpc>
                <a:spcPct val="115000"/>
              </a:lnSpc>
              <a:spcAft>
                <a:spcPts val="800"/>
              </a:spcAft>
              <a:buNone/>
            </a:pPr>
            <a:r>
              <a:rPr lang="da-DK" sz="2000" b="1" kern="0" dirty="0">
                <a:solidFill>
                  <a:schemeClr val="tx1">
                    <a:lumMod val="75000"/>
                    <a:lumOff val="25000"/>
                  </a:schemeClr>
                </a:solidFill>
                <a:effectLst/>
                <a:latin typeface="Calibri" panose="020F0502020204030204" pitchFamily="34" charset="0"/>
                <a:ea typeface="Times New Roman" panose="02020603050405020304" pitchFamily="18" charset="0"/>
                <a:cs typeface="Calibri" panose="020F0502020204030204" pitchFamily="34" charset="0"/>
              </a:rPr>
              <a:t> </a:t>
            </a:r>
          </a:p>
        </p:txBody>
      </p:sp>
    </p:spTree>
    <p:extLst>
      <p:ext uri="{BB962C8B-B14F-4D97-AF65-F5344CB8AC3E}">
        <p14:creationId xmlns:p14="http://schemas.microsoft.com/office/powerpoint/2010/main" val="218386189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00"/>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lgn="l">
          <a:defRPr sz="1200" dirty="0"/>
        </a:defPPr>
      </a:lstStyle>
    </a:txDef>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c883a848-6457-4b26-ab5e-3baa15433f8c" xsi:nil="true"/>
    <lcf76f155ced4ddcb4097134ff3c332f xmlns="a2fe2a73-d781-4896-8717-f1cf32c8fed0">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93E36260AAA2C24086937F73F9E342C3" ma:contentTypeVersion="20" ma:contentTypeDescription="Create a new document." ma:contentTypeScope="" ma:versionID="da36a544d1e809dfbf9f4fdf05f10c89">
  <xsd:schema xmlns:xsd="http://www.w3.org/2001/XMLSchema" xmlns:xs="http://www.w3.org/2001/XMLSchema" xmlns:p="http://schemas.microsoft.com/office/2006/metadata/properties" xmlns:ns2="a2fe2a73-d781-4896-8717-f1cf32c8fed0" xmlns:ns3="c883a848-6457-4b26-ab5e-3baa15433f8c" targetNamespace="http://schemas.microsoft.com/office/2006/metadata/properties" ma:root="true" ma:fieldsID="bf2987d01a57e108a2c1b361f9925080" ns2:_="" ns3:_="">
    <xsd:import namespace="a2fe2a73-d781-4896-8717-f1cf32c8fed0"/>
    <xsd:import namespace="c883a848-6457-4b26-ab5e-3baa15433f8c"/>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TaxCatchAll" minOccurs="0"/>
                <xsd:element ref="ns2:MediaServiceGenerationTime" minOccurs="0"/>
                <xsd:element ref="ns2:MediaServiceEventHashCode" minOccurs="0"/>
                <xsd:element ref="ns2:MediaServiceDateTaken" minOccurs="0"/>
                <xsd:element ref="ns2:MediaLengthInSeconds" minOccurs="0"/>
                <xsd:element ref="ns2:MediaServiceOCR" minOccurs="0"/>
                <xsd:element ref="ns3:SharedWithUsers" minOccurs="0"/>
                <xsd:element ref="ns3:SharedWithDetails" minOccurs="0"/>
                <xsd:element ref="ns2:MediaServiceLocation" minOccurs="0"/>
                <xsd:element ref="ns2:MediaServiceObjectDetectorVersions" minOccurs="0"/>
                <xsd:element ref="ns2:MediaServiceSearchProperties" minOccurs="0"/>
                <xsd:element ref="ns2:MediaServiceBillingMetadata" minOccurs="0"/>
                <xsd:element ref="ns2:lcf76f155ced4ddcb4097134ff3c332f"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2fe2a73-d781-4896-8717-f1cf32c8fed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1749a35e-9b4c-41a3-9e24-d57cd2885fd5"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c883a848-6457-4b26-ab5e-3baa15433f8c"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4000a524-8925-479a-9c58-1e04c1e93af1}" ma:internalName="TaxCatchAll" ma:showField="CatchAllData" ma:web="c883a848-6457-4b26-ab5e-3baa15433f8c">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4F58AB0-F858-49BE-BA6F-9F39007BF087}">
  <ds:schemaRefs>
    <ds:schemaRef ds:uri="http://purl.org/dc/terms/"/>
    <ds:schemaRef ds:uri="http://purl.org/dc/elements/1.1/"/>
    <ds:schemaRef ds:uri="http://purl.org/dc/dcmitype/"/>
    <ds:schemaRef ds:uri="http://schemas.microsoft.com/office/infopath/2007/PartnerControls"/>
    <ds:schemaRef ds:uri="http://schemas.microsoft.com/office/2006/metadata/properties"/>
    <ds:schemaRef ds:uri="http://schemas.microsoft.com/office/2006/documentManagement/types"/>
    <ds:schemaRef ds:uri="http://www.w3.org/XML/1998/namespace"/>
    <ds:schemaRef ds:uri="http://schemas.openxmlformats.org/package/2006/metadata/core-properties"/>
    <ds:schemaRef ds:uri="c883a848-6457-4b26-ab5e-3baa15433f8c"/>
    <ds:schemaRef ds:uri="a2fe2a73-d781-4896-8717-f1cf32c8fed0"/>
  </ds:schemaRefs>
</ds:datastoreItem>
</file>

<file path=customXml/itemProps2.xml><?xml version="1.0" encoding="utf-8"?>
<ds:datastoreItem xmlns:ds="http://schemas.openxmlformats.org/officeDocument/2006/customXml" ds:itemID="{47561F71-4496-4525-B6DA-2D87826D457D}">
  <ds:schemaRefs>
    <ds:schemaRef ds:uri="http://schemas.microsoft.com/sharepoint/v3/contenttype/forms"/>
  </ds:schemaRefs>
</ds:datastoreItem>
</file>

<file path=customXml/itemProps3.xml><?xml version="1.0" encoding="utf-8"?>
<ds:datastoreItem xmlns:ds="http://schemas.openxmlformats.org/officeDocument/2006/customXml" ds:itemID="{6EA749BA-6C78-48EA-96BA-4D4D5DEFF92E}">
  <ds:schemaRefs>
    <ds:schemaRef ds:uri="a2fe2a73-d781-4896-8717-f1cf32c8fed0"/>
    <ds:schemaRef ds:uri="c883a848-6457-4b26-ab5e-3baa15433f8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103648</TotalTime>
  <Words>3378</Words>
  <Application>Microsoft Macintosh PowerPoint</Application>
  <PresentationFormat>Widescreen</PresentationFormat>
  <Paragraphs>332</Paragraphs>
  <Slides>33</Slides>
  <Notes>26</Notes>
  <HiddenSlides>0</HiddenSlides>
  <MMClips>0</MMClips>
  <ScaleCrop>false</ScaleCrop>
  <HeadingPairs>
    <vt:vector size="8" baseType="variant">
      <vt:variant>
        <vt:lpstr>Benyttede skrifttyper</vt:lpstr>
      </vt:variant>
      <vt:variant>
        <vt:i4>10</vt:i4>
      </vt:variant>
      <vt:variant>
        <vt:lpstr>Tema</vt:lpstr>
      </vt:variant>
      <vt:variant>
        <vt:i4>1</vt:i4>
      </vt:variant>
      <vt:variant>
        <vt:lpstr>Integrerede OLE-servere</vt:lpstr>
      </vt:variant>
      <vt:variant>
        <vt:i4>1</vt:i4>
      </vt:variant>
      <vt:variant>
        <vt:lpstr>Slidetitler</vt:lpstr>
      </vt:variant>
      <vt:variant>
        <vt:i4>33</vt:i4>
      </vt:variant>
    </vt:vector>
  </HeadingPairs>
  <TitlesOfParts>
    <vt:vector size="45" baseType="lpstr">
      <vt:lpstr>Aptos</vt:lpstr>
      <vt:lpstr>Arial</vt:lpstr>
      <vt:lpstr>Calibri</vt:lpstr>
      <vt:lpstr>Calibri-Bold</vt:lpstr>
      <vt:lpstr>Roboto Mono Web</vt:lpstr>
      <vt:lpstr>Segoe UI</vt:lpstr>
      <vt:lpstr>Symbol</vt:lpstr>
      <vt:lpstr>Times New Roman</vt:lpstr>
      <vt:lpstr>Trebuchet MS</vt:lpstr>
      <vt:lpstr>Wingdings</vt:lpstr>
      <vt:lpstr>Office Theme</vt:lpstr>
      <vt:lpstr>think-cell Slide</vt:lpstr>
      <vt:lpstr>PowerPoint-præsentation</vt:lpstr>
      <vt:lpstr>PowerPoint-præsentation</vt:lpstr>
      <vt:lpstr>PowerPoint-præsentation</vt:lpstr>
      <vt:lpstr>Agenda for sessionen </vt:lpstr>
      <vt:lpstr>PowerPoint-præsentation</vt:lpstr>
      <vt:lpstr>ADHD og ADD</vt:lpstr>
      <vt:lpstr>PowerPoint-præsentation</vt:lpstr>
      <vt:lpstr>PowerPoint-præsentation</vt:lpstr>
      <vt:lpstr>ADHD er en måde, hjernen fungerer anderledes på – ikke noget, der er forkert.</vt:lpstr>
      <vt:lpstr>PowerPoint-præsentation</vt:lpstr>
      <vt:lpstr>Hvilke eksekutive funktioner er påvirkede?</vt:lpstr>
      <vt:lpstr>Hvilke eksekutive funktioner er påvirkede?</vt:lpstr>
      <vt:lpstr>Hvilke eksekutive funktioner er påvirkede?</vt:lpstr>
      <vt:lpstr>Hvilke eksekutive funktioner er påvirkede?</vt:lpstr>
      <vt:lpstr>Hvilke eksekutive funktioner er påvirkede?</vt:lpstr>
      <vt:lpstr>PowerPoint-præsentation</vt:lpstr>
      <vt:lpstr>Strategier til at håndtere eksekutive udfordringer</vt:lpstr>
      <vt:lpstr>Strategier til at håndtere eksekutive udfordringer</vt:lpstr>
      <vt:lpstr>Strategier til at håndtere eksekutive udfordringer</vt:lpstr>
      <vt:lpstr>Strategier til at håndtere eksekutive udfordringer</vt:lpstr>
      <vt:lpstr>Strategier til at håndtere eksekutive udfordringer</vt:lpstr>
      <vt:lpstr>PowerPoint-præsentation</vt:lpstr>
      <vt:lpstr>PowerPoint-præsentation</vt:lpstr>
      <vt:lpstr>PowerPoint-præsentation</vt:lpstr>
      <vt:lpstr>PowerPoint-præsentation</vt:lpstr>
      <vt:lpstr>PowerPoint-præsentation</vt:lpstr>
      <vt:lpstr>Strategier til at håndtere Time Blindness</vt:lpstr>
      <vt:lpstr>Strategier til at håndtere Time Blindness</vt:lpstr>
      <vt:lpstr>Strategier til at håndtere Time Blindness</vt:lpstr>
      <vt:lpstr>Strategier til at håndtere Time Blindness</vt:lpstr>
      <vt:lpstr>At huske på….</vt:lpstr>
      <vt:lpstr>PowerPoint-præsentation</vt:lpstr>
      <vt:lpstr>Afslutning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Bruger</dc:creator>
  <cp:lastModifiedBy>axc6031</cp:lastModifiedBy>
  <cp:revision>1646</cp:revision>
  <cp:lastPrinted>2025-01-21T09:05:27Z</cp:lastPrinted>
  <dcterms:created xsi:type="dcterms:W3CDTF">2017-03-01T15:26:00Z</dcterms:created>
  <dcterms:modified xsi:type="dcterms:W3CDTF">2025-09-08T08:54:33Z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2017-03-01T00:00:00Z</vt:filetime>
  </property>
  <property fmtid="{D5CDD505-2E9C-101B-9397-08002B2CF9AE}" pid="3" name="LastSaved">
    <vt:filetime>2017-03-01T00:00:00Z</vt:filetime>
  </property>
  <property fmtid="{D5CDD505-2E9C-101B-9397-08002B2CF9AE}" pid="4" name="ContentTypeId">
    <vt:lpwstr>0x01010093E36260AAA2C24086937F73F9E342C3</vt:lpwstr>
  </property>
  <property fmtid="{D5CDD505-2E9C-101B-9397-08002B2CF9AE}" pid="5" name="MediaServiceImageTags">
    <vt:lpwstr/>
  </property>
</Properties>
</file>