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51"/>
  </p:notesMasterIdLst>
  <p:sldIdLst>
    <p:sldId id="2146846697" r:id="rId5"/>
    <p:sldId id="2146846558" r:id="rId6"/>
    <p:sldId id="2146846695" r:id="rId7"/>
    <p:sldId id="2146846635" r:id="rId8"/>
    <p:sldId id="2146846624" r:id="rId9"/>
    <p:sldId id="2146846625" r:id="rId10"/>
    <p:sldId id="2146846626" r:id="rId11"/>
    <p:sldId id="2146846699" r:id="rId12"/>
    <p:sldId id="259" r:id="rId13"/>
    <p:sldId id="2146846627" r:id="rId14"/>
    <p:sldId id="261" r:id="rId15"/>
    <p:sldId id="262" r:id="rId16"/>
    <p:sldId id="263" r:id="rId17"/>
    <p:sldId id="264" r:id="rId18"/>
    <p:sldId id="2146846628" r:id="rId19"/>
    <p:sldId id="268" r:id="rId20"/>
    <p:sldId id="305" r:id="rId21"/>
    <p:sldId id="303" r:id="rId22"/>
    <p:sldId id="306" r:id="rId23"/>
    <p:sldId id="312" r:id="rId24"/>
    <p:sldId id="313" r:id="rId25"/>
    <p:sldId id="307" r:id="rId26"/>
    <p:sldId id="308" r:id="rId27"/>
    <p:sldId id="309" r:id="rId28"/>
    <p:sldId id="310" r:id="rId29"/>
    <p:sldId id="311" r:id="rId30"/>
    <p:sldId id="304" r:id="rId31"/>
    <p:sldId id="314" r:id="rId32"/>
    <p:sldId id="2146846622" r:id="rId33"/>
    <p:sldId id="2146846629" r:id="rId34"/>
    <p:sldId id="2146846630" r:id="rId35"/>
    <p:sldId id="2146846631" r:id="rId36"/>
    <p:sldId id="2146846632" r:id="rId37"/>
    <p:sldId id="300" r:id="rId38"/>
    <p:sldId id="301" r:id="rId39"/>
    <p:sldId id="269" r:id="rId40"/>
    <p:sldId id="270" r:id="rId41"/>
    <p:sldId id="271" r:id="rId42"/>
    <p:sldId id="273" r:id="rId43"/>
    <p:sldId id="2146846633" r:id="rId44"/>
    <p:sldId id="272" r:id="rId45"/>
    <p:sldId id="2146846700" r:id="rId46"/>
    <p:sldId id="316" r:id="rId47"/>
    <p:sldId id="275" r:id="rId48"/>
    <p:sldId id="2146846693" r:id="rId49"/>
    <p:sldId id="2146846696" r:id="rId50"/>
  </p:sldIdLst>
  <p:sldSz cx="12192000" cy="6858000"/>
  <p:notesSz cx="9309100" cy="7023100"/>
  <p:custDataLst>
    <p:tags r:id="rId52"/>
  </p:custDataLst>
  <p:defaultTextStyle>
    <a:defPPr>
      <a:defRPr lang="sv-SE"/>
    </a:defPPr>
    <a:lvl1pPr marL="0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16C6589D-B79F-42D3-9D35-5388DA349551}">
          <p14:sldIdLst>
            <p14:sldId id="2146846697"/>
            <p14:sldId id="2146846558"/>
            <p14:sldId id="2146846695"/>
            <p14:sldId id="2146846635"/>
            <p14:sldId id="2146846624"/>
            <p14:sldId id="2146846625"/>
            <p14:sldId id="2146846626"/>
            <p14:sldId id="2146846699"/>
            <p14:sldId id="259"/>
            <p14:sldId id="2146846627"/>
            <p14:sldId id="261"/>
            <p14:sldId id="262"/>
            <p14:sldId id="263"/>
            <p14:sldId id="264"/>
            <p14:sldId id="2146846628"/>
            <p14:sldId id="268"/>
            <p14:sldId id="305"/>
            <p14:sldId id="303"/>
            <p14:sldId id="306"/>
            <p14:sldId id="312"/>
            <p14:sldId id="313"/>
            <p14:sldId id="307"/>
            <p14:sldId id="308"/>
            <p14:sldId id="309"/>
            <p14:sldId id="310"/>
            <p14:sldId id="311"/>
            <p14:sldId id="304"/>
            <p14:sldId id="314"/>
            <p14:sldId id="2146846622"/>
            <p14:sldId id="2146846629"/>
            <p14:sldId id="2146846630"/>
            <p14:sldId id="2146846631"/>
            <p14:sldId id="2146846632"/>
            <p14:sldId id="300"/>
            <p14:sldId id="301"/>
            <p14:sldId id="269"/>
            <p14:sldId id="270"/>
            <p14:sldId id="271"/>
            <p14:sldId id="273"/>
            <p14:sldId id="2146846633"/>
            <p14:sldId id="272"/>
            <p14:sldId id="2146846700"/>
            <p14:sldId id="316"/>
            <p14:sldId id="275"/>
            <p14:sldId id="2146846693"/>
            <p14:sldId id="21468466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13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CABD2A-D5ED-E548-B246-F3D506B6853B}" name="Lindahl, Jesper" initials="JL" userId="S::Jesper.Lindahl@takeda.com::e4ef0151-2101-4262-9fbd-8d573a5b5d87" providerId="AD"/>
  <p188:author id="{3B8E117D-26C8-59B2-40DB-A224380E5203}" name="Jakobsen, Emil" initials="JE" userId="S::emil.jakobsen@takeda.com::2e5b58aa-c47a-4da2-9270-66556e74bd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efbeck, Mattias" initials="KM" lastIdx="5" clrIdx="0"/>
  <p:cmAuthor id="2" name="Bruno-Johansen, Charlotte" initials="BC" lastIdx="10" clrIdx="1">
    <p:extLst>
      <p:ext uri="{19B8F6BF-5375-455C-9EA6-DF929625EA0E}">
        <p15:presenceInfo xmlns:p15="http://schemas.microsoft.com/office/powerpoint/2012/main" userId="S::cjohansen@shire.com::23937232-577f-47e6-a1b0-57db0e03f57e" providerId="AD"/>
      </p:ext>
    </p:extLst>
  </p:cmAuthor>
  <p:cmAuthor id="3" name="Charlotte" initials="C" lastIdx="4" clrIdx="2">
    <p:extLst>
      <p:ext uri="{19B8F6BF-5375-455C-9EA6-DF929625EA0E}">
        <p15:presenceInfo xmlns:p15="http://schemas.microsoft.com/office/powerpoint/2012/main" userId="Charlo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578B"/>
    <a:srgbClr val="E5DBF2"/>
    <a:srgbClr val="E2A8B2"/>
    <a:srgbClr val="CBA5D0"/>
    <a:srgbClr val="BC89BF"/>
    <a:srgbClr val="801174"/>
    <a:srgbClr val="BACB32"/>
    <a:srgbClr val="26AEBC"/>
    <a:srgbClr val="F5F1FA"/>
    <a:srgbClr val="F2EE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7FD80-032C-4128-ADAA-8DE59FF27E4A}" v="2" dt="2025-08-19T13:34:20.19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Mörkt forma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Mörkt format 2 - Dekorfärg 3/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6" autoAdjust="0"/>
    <p:restoredTop sz="91769" autoAdjust="0"/>
  </p:normalViewPr>
  <p:slideViewPr>
    <p:cSldViewPr snapToGrid="0">
      <p:cViewPr varScale="1">
        <p:scale>
          <a:sx n="102" d="100"/>
          <a:sy n="102" d="100"/>
        </p:scale>
        <p:origin x="656" y="192"/>
      </p:cViewPr>
      <p:guideLst>
        <p:guide orient="horz" pos="1310"/>
        <p:guide pos="1309"/>
      </p:guideLst>
    </p:cSldViewPr>
  </p:slideViewPr>
  <p:outlineViewPr>
    <p:cViewPr>
      <p:scale>
        <a:sx n="33" d="100"/>
        <a:sy n="33" d="100"/>
      </p:scale>
      <p:origin x="0" y="-2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12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gs" Target="tags/tag1.xml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hl, Jesper" userId="e4ef0151-2101-4262-9fbd-8d573a5b5d87" providerId="ADAL" clId="{0387FD80-032C-4128-ADAA-8DE59FF27E4A}"/>
    <pc:docChg chg="addSld delSld modSld modSection">
      <pc:chgData name="Lindahl, Jesper" userId="e4ef0151-2101-4262-9fbd-8d573a5b5d87" providerId="ADAL" clId="{0387FD80-032C-4128-ADAA-8DE59FF27E4A}" dt="2025-08-19T13:34:22.425" v="3" actId="47"/>
      <pc:docMkLst>
        <pc:docMk/>
      </pc:docMkLst>
      <pc:sldChg chg="del">
        <pc:chgData name="Lindahl, Jesper" userId="e4ef0151-2101-4262-9fbd-8d573a5b5d87" providerId="ADAL" clId="{0387FD80-032C-4128-ADAA-8DE59FF27E4A}" dt="2025-08-19T13:33:10.816" v="1" actId="47"/>
        <pc:sldMkLst>
          <pc:docMk/>
          <pc:sldMk cId="2064115862" sldId="258"/>
        </pc:sldMkLst>
      </pc:sldChg>
      <pc:sldChg chg="del">
        <pc:chgData name="Lindahl, Jesper" userId="e4ef0151-2101-4262-9fbd-8d573a5b5d87" providerId="ADAL" clId="{0387FD80-032C-4128-ADAA-8DE59FF27E4A}" dt="2025-08-19T13:34:22.425" v="3" actId="47"/>
        <pc:sldMkLst>
          <pc:docMk/>
          <pc:sldMk cId="920840098" sldId="2146846698"/>
        </pc:sldMkLst>
      </pc:sldChg>
      <pc:sldChg chg="add">
        <pc:chgData name="Lindahl, Jesper" userId="e4ef0151-2101-4262-9fbd-8d573a5b5d87" providerId="ADAL" clId="{0387FD80-032C-4128-ADAA-8DE59FF27E4A}" dt="2025-08-19T13:32:59.083" v="0"/>
        <pc:sldMkLst>
          <pc:docMk/>
          <pc:sldMk cId="174609297" sldId="2146846699"/>
        </pc:sldMkLst>
      </pc:sldChg>
      <pc:sldChg chg="add">
        <pc:chgData name="Lindahl, Jesper" userId="e4ef0151-2101-4262-9fbd-8d573a5b5d87" providerId="ADAL" clId="{0387FD80-032C-4128-ADAA-8DE59FF27E4A}" dt="2025-08-19T13:34:20.195" v="2"/>
        <pc:sldMkLst>
          <pc:docMk/>
          <pc:sldMk cId="4057979641" sldId="2146846700"/>
        </pc:sldMkLst>
      </pc:sldChg>
    </pc:docChg>
  </pc:docChgLst>
  <pc:docChgLst>
    <pc:chgData name="Lindahl, Jesper" userId="e4ef0151-2101-4262-9fbd-8d573a5b5d87" providerId="ADAL" clId="{30FC1C39-74AD-4A6A-B5BD-E0AD34C063CB}"/>
    <pc:docChg chg="undo custSel modSld">
      <pc:chgData name="Lindahl, Jesper" userId="e4ef0151-2101-4262-9fbd-8d573a5b5d87" providerId="ADAL" clId="{30FC1C39-74AD-4A6A-B5BD-E0AD34C063CB}" dt="2025-08-18T09:56:03.507" v="1198" actId="113"/>
      <pc:docMkLst>
        <pc:docMk/>
      </pc:docMkLst>
      <pc:sldChg chg="modSp">
        <pc:chgData name="Lindahl, Jesper" userId="e4ef0151-2101-4262-9fbd-8d573a5b5d87" providerId="ADAL" clId="{30FC1C39-74AD-4A6A-B5BD-E0AD34C063CB}" dt="2025-08-14T11:56:13.211" v="219" actId="207"/>
        <pc:sldMkLst>
          <pc:docMk/>
          <pc:sldMk cId="2064115862" sldId="258"/>
        </pc:sldMkLst>
        <pc:spChg chg="mod">
          <ac:chgData name="Lindahl, Jesper" userId="e4ef0151-2101-4262-9fbd-8d573a5b5d87" providerId="ADAL" clId="{30FC1C39-74AD-4A6A-B5BD-E0AD34C063CB}" dt="2025-08-14T11:56:13.211" v="219" actId="207"/>
          <ac:spMkLst>
            <pc:docMk/>
            <pc:sldMk cId="2064115862" sldId="258"/>
            <ac:spMk id="3" creationId="{3C3D84B1-192D-BF30-C528-EB32F9EEA72F}"/>
          </ac:spMkLst>
        </pc:spChg>
      </pc:sldChg>
      <pc:sldChg chg="modSp mod">
        <pc:chgData name="Lindahl, Jesper" userId="e4ef0151-2101-4262-9fbd-8d573a5b5d87" providerId="ADAL" clId="{30FC1C39-74AD-4A6A-B5BD-E0AD34C063CB}" dt="2025-08-14T11:58:32.147" v="220" actId="6549"/>
        <pc:sldMkLst>
          <pc:docMk/>
          <pc:sldMk cId="2147051594" sldId="261"/>
        </pc:sldMkLst>
        <pc:spChg chg="mod">
          <ac:chgData name="Lindahl, Jesper" userId="e4ef0151-2101-4262-9fbd-8d573a5b5d87" providerId="ADAL" clId="{30FC1C39-74AD-4A6A-B5BD-E0AD34C063CB}" dt="2025-08-14T11:58:32.147" v="220" actId="6549"/>
          <ac:spMkLst>
            <pc:docMk/>
            <pc:sldMk cId="2147051594" sldId="261"/>
            <ac:spMk id="3" creationId="{FC40036D-A6E3-060D-728F-2E3220546C1D}"/>
          </ac:spMkLst>
        </pc:spChg>
      </pc:sldChg>
      <pc:sldChg chg="modSp mod">
        <pc:chgData name="Lindahl, Jesper" userId="e4ef0151-2101-4262-9fbd-8d573a5b5d87" providerId="ADAL" clId="{30FC1C39-74AD-4A6A-B5BD-E0AD34C063CB}" dt="2025-08-14T11:58:54.645" v="221" actId="20577"/>
        <pc:sldMkLst>
          <pc:docMk/>
          <pc:sldMk cId="3907329127" sldId="262"/>
        </pc:sldMkLst>
        <pc:spChg chg="mod">
          <ac:chgData name="Lindahl, Jesper" userId="e4ef0151-2101-4262-9fbd-8d573a5b5d87" providerId="ADAL" clId="{30FC1C39-74AD-4A6A-B5BD-E0AD34C063CB}" dt="2025-08-14T11:58:54.645" v="221" actId="20577"/>
          <ac:spMkLst>
            <pc:docMk/>
            <pc:sldMk cId="3907329127" sldId="262"/>
            <ac:spMk id="3" creationId="{10C980E7-8C05-D6BA-9F4A-62E2F227397C}"/>
          </ac:spMkLst>
        </pc:spChg>
      </pc:sldChg>
      <pc:sldChg chg="modSp mod">
        <pc:chgData name="Lindahl, Jesper" userId="e4ef0151-2101-4262-9fbd-8d573a5b5d87" providerId="ADAL" clId="{30FC1C39-74AD-4A6A-B5BD-E0AD34C063CB}" dt="2025-08-14T11:59:30.679" v="223" actId="1076"/>
        <pc:sldMkLst>
          <pc:docMk/>
          <pc:sldMk cId="1714265824" sldId="263"/>
        </pc:sldMkLst>
        <pc:spChg chg="mod">
          <ac:chgData name="Lindahl, Jesper" userId="e4ef0151-2101-4262-9fbd-8d573a5b5d87" providerId="ADAL" clId="{30FC1C39-74AD-4A6A-B5BD-E0AD34C063CB}" dt="2025-08-14T11:59:30.679" v="223" actId="1076"/>
          <ac:spMkLst>
            <pc:docMk/>
            <pc:sldMk cId="1714265824" sldId="263"/>
            <ac:spMk id="2" creationId="{C686E6E5-A38C-1B1D-D81B-D06A2E230CD9}"/>
          </ac:spMkLst>
        </pc:spChg>
      </pc:sldChg>
      <pc:sldChg chg="modSp mod">
        <pc:chgData name="Lindahl, Jesper" userId="e4ef0151-2101-4262-9fbd-8d573a5b5d87" providerId="ADAL" clId="{30FC1C39-74AD-4A6A-B5BD-E0AD34C063CB}" dt="2025-08-14T12:03:17.173" v="227" actId="6549"/>
        <pc:sldMkLst>
          <pc:docMk/>
          <pc:sldMk cId="651155637" sldId="264"/>
        </pc:sldMkLst>
        <pc:spChg chg="mod">
          <ac:chgData name="Lindahl, Jesper" userId="e4ef0151-2101-4262-9fbd-8d573a5b5d87" providerId="ADAL" clId="{30FC1C39-74AD-4A6A-B5BD-E0AD34C063CB}" dt="2025-08-14T12:03:17.173" v="227" actId="6549"/>
          <ac:spMkLst>
            <pc:docMk/>
            <pc:sldMk cId="651155637" sldId="264"/>
            <ac:spMk id="3" creationId="{9DC89450-95DF-C035-EFA1-6F6E0D719D52}"/>
          </ac:spMkLst>
        </pc:spChg>
      </pc:sldChg>
      <pc:sldChg chg="modSp mod">
        <pc:chgData name="Lindahl, Jesper" userId="e4ef0151-2101-4262-9fbd-8d573a5b5d87" providerId="ADAL" clId="{30FC1C39-74AD-4A6A-B5BD-E0AD34C063CB}" dt="2025-08-18T09:21:15.996" v="939" actId="20577"/>
        <pc:sldMkLst>
          <pc:docMk/>
          <pc:sldMk cId="1692082394" sldId="268"/>
        </pc:sldMkLst>
        <pc:spChg chg="mod">
          <ac:chgData name="Lindahl, Jesper" userId="e4ef0151-2101-4262-9fbd-8d573a5b5d87" providerId="ADAL" clId="{30FC1C39-74AD-4A6A-B5BD-E0AD34C063CB}" dt="2025-08-18T09:21:15.996" v="939" actId="20577"/>
          <ac:spMkLst>
            <pc:docMk/>
            <pc:sldMk cId="1692082394" sldId="268"/>
            <ac:spMk id="3" creationId="{86529961-62E7-8B34-4D4C-92DA7A5BF01E}"/>
          </ac:spMkLst>
        </pc:spChg>
      </pc:sldChg>
      <pc:sldChg chg="modSp mod">
        <pc:chgData name="Lindahl, Jesper" userId="e4ef0151-2101-4262-9fbd-8d573a5b5d87" providerId="ADAL" clId="{30FC1C39-74AD-4A6A-B5BD-E0AD34C063CB}" dt="2025-08-14T12:21:51.022" v="393" actId="1076"/>
        <pc:sldMkLst>
          <pc:docMk/>
          <pc:sldMk cId="2288303365" sldId="269"/>
        </pc:sldMkLst>
        <pc:spChg chg="mod">
          <ac:chgData name="Lindahl, Jesper" userId="e4ef0151-2101-4262-9fbd-8d573a5b5d87" providerId="ADAL" clId="{30FC1C39-74AD-4A6A-B5BD-E0AD34C063CB}" dt="2025-08-14T12:21:44.196" v="392" actId="20577"/>
          <ac:spMkLst>
            <pc:docMk/>
            <pc:sldMk cId="2288303365" sldId="269"/>
            <ac:spMk id="3" creationId="{05DBD98B-6409-AC00-A8C9-D2CA9D623083}"/>
          </ac:spMkLst>
        </pc:spChg>
        <pc:picChg chg="mod">
          <ac:chgData name="Lindahl, Jesper" userId="e4ef0151-2101-4262-9fbd-8d573a5b5d87" providerId="ADAL" clId="{30FC1C39-74AD-4A6A-B5BD-E0AD34C063CB}" dt="2025-08-14T12:21:51.022" v="393" actId="1076"/>
          <ac:picMkLst>
            <pc:docMk/>
            <pc:sldMk cId="2288303365" sldId="269"/>
            <ac:picMk id="8" creationId="{1EB50BA9-86F3-E192-FC8F-C2372D02C930}"/>
          </ac:picMkLst>
        </pc:picChg>
      </pc:sldChg>
      <pc:sldChg chg="modSp mod">
        <pc:chgData name="Lindahl, Jesper" userId="e4ef0151-2101-4262-9fbd-8d573a5b5d87" providerId="ADAL" clId="{30FC1C39-74AD-4A6A-B5BD-E0AD34C063CB}" dt="2025-08-18T09:32:10.377" v="1052" actId="20577"/>
        <pc:sldMkLst>
          <pc:docMk/>
          <pc:sldMk cId="1197584012" sldId="271"/>
        </pc:sldMkLst>
        <pc:spChg chg="mod">
          <ac:chgData name="Lindahl, Jesper" userId="e4ef0151-2101-4262-9fbd-8d573a5b5d87" providerId="ADAL" clId="{30FC1C39-74AD-4A6A-B5BD-E0AD34C063CB}" dt="2025-08-18T09:28:03.995" v="1022" actId="6549"/>
          <ac:spMkLst>
            <pc:docMk/>
            <pc:sldMk cId="1197584012" sldId="271"/>
            <ac:spMk id="3" creationId="{00656C4B-1F39-6E10-3321-B1E93B365F6F}"/>
          </ac:spMkLst>
        </pc:spChg>
        <pc:spChg chg="mod">
          <ac:chgData name="Lindahl, Jesper" userId="e4ef0151-2101-4262-9fbd-8d573a5b5d87" providerId="ADAL" clId="{30FC1C39-74AD-4A6A-B5BD-E0AD34C063CB}" dt="2025-08-18T09:32:10.377" v="1052" actId="20577"/>
          <ac:spMkLst>
            <pc:docMk/>
            <pc:sldMk cId="1197584012" sldId="271"/>
            <ac:spMk id="4" creationId="{1D8BD0DB-0FE7-3889-31BA-973AEBB3966D}"/>
          </ac:spMkLst>
        </pc:spChg>
      </pc:sldChg>
      <pc:sldChg chg="modSp mod">
        <pc:chgData name="Lindahl, Jesper" userId="e4ef0151-2101-4262-9fbd-8d573a5b5d87" providerId="ADAL" clId="{30FC1C39-74AD-4A6A-B5BD-E0AD34C063CB}" dt="2025-08-14T12:24:26.518" v="611" actId="6549"/>
        <pc:sldMkLst>
          <pc:docMk/>
          <pc:sldMk cId="3617135333" sldId="272"/>
        </pc:sldMkLst>
        <pc:spChg chg="mod">
          <ac:chgData name="Lindahl, Jesper" userId="e4ef0151-2101-4262-9fbd-8d573a5b5d87" providerId="ADAL" clId="{30FC1C39-74AD-4A6A-B5BD-E0AD34C063CB}" dt="2025-08-14T12:24:26.518" v="611" actId="6549"/>
          <ac:spMkLst>
            <pc:docMk/>
            <pc:sldMk cId="3617135333" sldId="272"/>
            <ac:spMk id="3" creationId="{5D4BD4A3-D54E-6C6C-E73B-5049D4264E67}"/>
          </ac:spMkLst>
        </pc:spChg>
      </pc:sldChg>
      <pc:sldChg chg="modSp mod">
        <pc:chgData name="Lindahl, Jesper" userId="e4ef0151-2101-4262-9fbd-8d573a5b5d87" providerId="ADAL" clId="{30FC1C39-74AD-4A6A-B5BD-E0AD34C063CB}" dt="2025-08-18T09:30:51.798" v="1040" actId="14100"/>
        <pc:sldMkLst>
          <pc:docMk/>
          <pc:sldMk cId="3651159104" sldId="301"/>
        </pc:sldMkLst>
        <pc:spChg chg="mod">
          <ac:chgData name="Lindahl, Jesper" userId="e4ef0151-2101-4262-9fbd-8d573a5b5d87" providerId="ADAL" clId="{30FC1C39-74AD-4A6A-B5BD-E0AD34C063CB}" dt="2025-08-18T09:30:51.798" v="1040" actId="14100"/>
          <ac:spMkLst>
            <pc:docMk/>
            <pc:sldMk cId="3651159104" sldId="301"/>
            <ac:spMk id="3" creationId="{0072C5F0-3ED3-E393-0438-DC3366D6A85F}"/>
          </ac:spMkLst>
        </pc:spChg>
      </pc:sldChg>
      <pc:sldChg chg="modSp mod">
        <pc:chgData name="Lindahl, Jesper" userId="e4ef0151-2101-4262-9fbd-8d573a5b5d87" providerId="ADAL" clId="{30FC1C39-74AD-4A6A-B5BD-E0AD34C063CB}" dt="2025-08-14T12:15:08.371" v="323" actId="6549"/>
        <pc:sldMkLst>
          <pc:docMk/>
          <pc:sldMk cId="2088599681" sldId="304"/>
        </pc:sldMkLst>
        <pc:spChg chg="mod">
          <ac:chgData name="Lindahl, Jesper" userId="e4ef0151-2101-4262-9fbd-8d573a5b5d87" providerId="ADAL" clId="{30FC1C39-74AD-4A6A-B5BD-E0AD34C063CB}" dt="2025-08-14T12:15:08.371" v="323" actId="6549"/>
          <ac:spMkLst>
            <pc:docMk/>
            <pc:sldMk cId="2088599681" sldId="304"/>
            <ac:spMk id="3" creationId="{12EE969E-30AF-6611-52FB-CBE525D74A24}"/>
          </ac:spMkLst>
        </pc:spChg>
      </pc:sldChg>
      <pc:sldChg chg="modSp mod">
        <pc:chgData name="Lindahl, Jesper" userId="e4ef0151-2101-4262-9fbd-8d573a5b5d87" providerId="ADAL" clId="{30FC1C39-74AD-4A6A-B5BD-E0AD34C063CB}" dt="2025-08-18T09:22:50.393" v="951" actId="20577"/>
        <pc:sldMkLst>
          <pc:docMk/>
          <pc:sldMk cId="2208089040" sldId="307"/>
        </pc:sldMkLst>
        <pc:spChg chg="mod">
          <ac:chgData name="Lindahl, Jesper" userId="e4ef0151-2101-4262-9fbd-8d573a5b5d87" providerId="ADAL" clId="{30FC1C39-74AD-4A6A-B5BD-E0AD34C063CB}" dt="2025-08-14T12:09:18.505" v="235" actId="1076"/>
          <ac:spMkLst>
            <pc:docMk/>
            <pc:sldMk cId="2208089040" sldId="307"/>
            <ac:spMk id="3" creationId="{4859E309-0D5C-45D0-EEFF-3B1337C18530}"/>
          </ac:spMkLst>
        </pc:spChg>
        <pc:spChg chg="mod">
          <ac:chgData name="Lindahl, Jesper" userId="e4ef0151-2101-4262-9fbd-8d573a5b5d87" providerId="ADAL" clId="{30FC1C39-74AD-4A6A-B5BD-E0AD34C063CB}" dt="2025-08-18T09:22:50.393" v="951" actId="20577"/>
          <ac:spMkLst>
            <pc:docMk/>
            <pc:sldMk cId="2208089040" sldId="307"/>
            <ac:spMk id="7" creationId="{973D55E5-D043-3D01-730A-7077125A8080}"/>
          </ac:spMkLst>
        </pc:spChg>
      </pc:sldChg>
      <pc:sldChg chg="modSp mod">
        <pc:chgData name="Lindahl, Jesper" userId="e4ef0151-2101-4262-9fbd-8d573a5b5d87" providerId="ADAL" clId="{30FC1C39-74AD-4A6A-B5BD-E0AD34C063CB}" dt="2025-08-18T09:26:04.103" v="990" actId="20577"/>
        <pc:sldMkLst>
          <pc:docMk/>
          <pc:sldMk cId="3758896661" sldId="308"/>
        </pc:sldMkLst>
        <pc:spChg chg="mod">
          <ac:chgData name="Lindahl, Jesper" userId="e4ef0151-2101-4262-9fbd-8d573a5b5d87" providerId="ADAL" clId="{30FC1C39-74AD-4A6A-B5BD-E0AD34C063CB}" dt="2025-08-18T09:26:04.103" v="990" actId="20577"/>
          <ac:spMkLst>
            <pc:docMk/>
            <pc:sldMk cId="3758896661" sldId="308"/>
            <ac:spMk id="5" creationId="{64F5C8D8-592B-7564-387C-15E94507F31D}"/>
          </ac:spMkLst>
        </pc:spChg>
      </pc:sldChg>
      <pc:sldChg chg="modSp mod">
        <pc:chgData name="Lindahl, Jesper" userId="e4ef0151-2101-4262-9fbd-8d573a5b5d87" providerId="ADAL" clId="{30FC1C39-74AD-4A6A-B5BD-E0AD34C063CB}" dt="2025-08-18T09:26:32.638" v="1002" actId="20577"/>
        <pc:sldMkLst>
          <pc:docMk/>
          <pc:sldMk cId="3405543480" sldId="309"/>
        </pc:sldMkLst>
        <pc:spChg chg="mod">
          <ac:chgData name="Lindahl, Jesper" userId="e4ef0151-2101-4262-9fbd-8d573a5b5d87" providerId="ADAL" clId="{30FC1C39-74AD-4A6A-B5BD-E0AD34C063CB}" dt="2025-08-18T09:26:32.638" v="1002" actId="20577"/>
          <ac:spMkLst>
            <pc:docMk/>
            <pc:sldMk cId="3405543480" sldId="309"/>
            <ac:spMk id="4" creationId="{15B78C6A-3B00-42E5-DEFC-4EBD98F2E0E5}"/>
          </ac:spMkLst>
        </pc:spChg>
      </pc:sldChg>
      <pc:sldChg chg="modSp mod">
        <pc:chgData name="Lindahl, Jesper" userId="e4ef0151-2101-4262-9fbd-8d573a5b5d87" providerId="ADAL" clId="{30FC1C39-74AD-4A6A-B5BD-E0AD34C063CB}" dt="2025-08-18T09:26:38.951" v="1014" actId="20577"/>
        <pc:sldMkLst>
          <pc:docMk/>
          <pc:sldMk cId="2586529474" sldId="310"/>
        </pc:sldMkLst>
        <pc:spChg chg="mod">
          <ac:chgData name="Lindahl, Jesper" userId="e4ef0151-2101-4262-9fbd-8d573a5b5d87" providerId="ADAL" clId="{30FC1C39-74AD-4A6A-B5BD-E0AD34C063CB}" dt="2025-08-18T09:26:38.951" v="1014" actId="20577"/>
          <ac:spMkLst>
            <pc:docMk/>
            <pc:sldMk cId="2586529474" sldId="310"/>
            <ac:spMk id="2" creationId="{F4321B57-2D23-B6CB-DBA7-99BA1A1253F1}"/>
          </ac:spMkLst>
        </pc:spChg>
        <pc:spChg chg="mod">
          <ac:chgData name="Lindahl, Jesper" userId="e4ef0151-2101-4262-9fbd-8d573a5b5d87" providerId="ADAL" clId="{30FC1C39-74AD-4A6A-B5BD-E0AD34C063CB}" dt="2025-08-14T12:12:15.070" v="320" actId="6549"/>
          <ac:spMkLst>
            <pc:docMk/>
            <pc:sldMk cId="2586529474" sldId="310"/>
            <ac:spMk id="3" creationId="{77870116-2FCB-1076-4AC6-8A329B47DDC2}"/>
          </ac:spMkLst>
        </pc:spChg>
      </pc:sldChg>
      <pc:sldChg chg="modSp mod">
        <pc:chgData name="Lindahl, Jesper" userId="e4ef0151-2101-4262-9fbd-8d573a5b5d87" providerId="ADAL" clId="{30FC1C39-74AD-4A6A-B5BD-E0AD34C063CB}" dt="2025-08-18T09:23:49.552" v="977" actId="20577"/>
        <pc:sldMkLst>
          <pc:docMk/>
          <pc:sldMk cId="737786166" sldId="312"/>
        </pc:sldMkLst>
        <pc:spChg chg="mod">
          <ac:chgData name="Lindahl, Jesper" userId="e4ef0151-2101-4262-9fbd-8d573a5b5d87" providerId="ADAL" clId="{30FC1C39-74AD-4A6A-B5BD-E0AD34C063CB}" dt="2025-08-18T09:23:49.552" v="977" actId="20577"/>
          <ac:spMkLst>
            <pc:docMk/>
            <pc:sldMk cId="737786166" sldId="312"/>
            <ac:spMk id="5" creationId="{FF12525B-39CC-B1AE-F656-0B7BC1EC6555}"/>
          </ac:spMkLst>
        </pc:spChg>
      </pc:sldChg>
      <pc:sldChg chg="modSp mod">
        <pc:chgData name="Lindahl, Jesper" userId="e4ef0151-2101-4262-9fbd-8d573a5b5d87" providerId="ADAL" clId="{30FC1C39-74AD-4A6A-B5BD-E0AD34C063CB}" dt="2025-08-18T09:25:55.435" v="978" actId="6549"/>
        <pc:sldMkLst>
          <pc:docMk/>
          <pc:sldMk cId="1508495803" sldId="313"/>
        </pc:sldMkLst>
        <pc:spChg chg="mod">
          <ac:chgData name="Lindahl, Jesper" userId="e4ef0151-2101-4262-9fbd-8d573a5b5d87" providerId="ADAL" clId="{30FC1C39-74AD-4A6A-B5BD-E0AD34C063CB}" dt="2025-08-18T09:25:55.435" v="978" actId="6549"/>
          <ac:spMkLst>
            <pc:docMk/>
            <pc:sldMk cId="1508495803" sldId="313"/>
            <ac:spMk id="6" creationId="{812EE821-CBBA-8C3E-348D-980F3974BBB3}"/>
          </ac:spMkLst>
        </pc:spChg>
      </pc:sldChg>
      <pc:sldChg chg="modSp mod">
        <pc:chgData name="Lindahl, Jesper" userId="e4ef0151-2101-4262-9fbd-8d573a5b5d87" providerId="ADAL" clId="{30FC1C39-74AD-4A6A-B5BD-E0AD34C063CB}" dt="2025-08-18T09:56:03.507" v="1198" actId="113"/>
        <pc:sldMkLst>
          <pc:docMk/>
          <pc:sldMk cId="3557442477" sldId="316"/>
        </pc:sldMkLst>
        <pc:spChg chg="mod">
          <ac:chgData name="Lindahl, Jesper" userId="e4ef0151-2101-4262-9fbd-8d573a5b5d87" providerId="ADAL" clId="{30FC1C39-74AD-4A6A-B5BD-E0AD34C063CB}" dt="2025-08-18T09:53:39.632" v="1148" actId="6549"/>
          <ac:spMkLst>
            <pc:docMk/>
            <pc:sldMk cId="3557442477" sldId="316"/>
            <ac:spMk id="2" creationId="{6D5356FA-285D-FF2F-D660-E18EA382CEE7}"/>
          </ac:spMkLst>
        </pc:spChg>
        <pc:spChg chg="mod">
          <ac:chgData name="Lindahl, Jesper" userId="e4ef0151-2101-4262-9fbd-8d573a5b5d87" providerId="ADAL" clId="{30FC1C39-74AD-4A6A-B5BD-E0AD34C063CB}" dt="2025-08-18T09:56:03.507" v="1198" actId="113"/>
          <ac:spMkLst>
            <pc:docMk/>
            <pc:sldMk cId="3557442477" sldId="316"/>
            <ac:spMk id="3" creationId="{1E510D0E-9923-30C3-0154-7036353FFDDB}"/>
          </ac:spMkLst>
        </pc:spChg>
      </pc:sldChg>
      <pc:sldChg chg="modSp mod">
        <pc:chgData name="Lindahl, Jesper" userId="e4ef0151-2101-4262-9fbd-8d573a5b5d87" providerId="ADAL" clId="{30FC1C39-74AD-4A6A-B5BD-E0AD34C063CB}" dt="2025-08-18T09:17:45.968" v="936" actId="20577"/>
        <pc:sldMkLst>
          <pc:docMk/>
          <pc:sldMk cId="1427135658" sldId="2146846624"/>
        </pc:sldMkLst>
        <pc:spChg chg="mod">
          <ac:chgData name="Lindahl, Jesper" userId="e4ef0151-2101-4262-9fbd-8d573a5b5d87" providerId="ADAL" clId="{30FC1C39-74AD-4A6A-B5BD-E0AD34C063CB}" dt="2025-08-18T09:17:45.968" v="936" actId="20577"/>
          <ac:spMkLst>
            <pc:docMk/>
            <pc:sldMk cId="1427135658" sldId="2146846624"/>
            <ac:spMk id="9" creationId="{4E2D78A5-E4CE-DC20-9284-72A8BE372F9F}"/>
          </ac:spMkLst>
        </pc:spChg>
        <pc:spChg chg="mod">
          <ac:chgData name="Lindahl, Jesper" userId="e4ef0151-2101-4262-9fbd-8d573a5b5d87" providerId="ADAL" clId="{30FC1C39-74AD-4A6A-B5BD-E0AD34C063CB}" dt="2025-08-14T11:50:19.218" v="117" actId="1076"/>
          <ac:spMkLst>
            <pc:docMk/>
            <pc:sldMk cId="1427135658" sldId="2146846624"/>
            <ac:spMk id="14" creationId="{7B824398-9582-1298-F379-27C1DAFE1CA0}"/>
          </ac:spMkLst>
        </pc:spChg>
      </pc:sldChg>
      <pc:sldChg chg="modSp mod">
        <pc:chgData name="Lindahl, Jesper" userId="e4ef0151-2101-4262-9fbd-8d573a5b5d87" providerId="ADAL" clId="{30FC1C39-74AD-4A6A-B5BD-E0AD34C063CB}" dt="2025-08-14T11:50:45.852" v="118" actId="20577"/>
        <pc:sldMkLst>
          <pc:docMk/>
          <pc:sldMk cId="2019846796" sldId="2146846625"/>
        </pc:sldMkLst>
        <pc:spChg chg="mod">
          <ac:chgData name="Lindahl, Jesper" userId="e4ef0151-2101-4262-9fbd-8d573a5b5d87" providerId="ADAL" clId="{30FC1C39-74AD-4A6A-B5BD-E0AD34C063CB}" dt="2025-08-14T11:50:45.852" v="118" actId="20577"/>
          <ac:spMkLst>
            <pc:docMk/>
            <pc:sldMk cId="2019846796" sldId="2146846625"/>
            <ac:spMk id="9" creationId="{B5E0BCDD-921B-1771-6A96-641933D687BD}"/>
          </ac:spMkLst>
        </pc:spChg>
      </pc:sldChg>
      <pc:sldChg chg="modSp mod">
        <pc:chgData name="Lindahl, Jesper" userId="e4ef0151-2101-4262-9fbd-8d573a5b5d87" providerId="ADAL" clId="{30FC1C39-74AD-4A6A-B5BD-E0AD34C063CB}" dt="2025-08-14T11:53:31.951" v="215" actId="20577"/>
        <pc:sldMkLst>
          <pc:docMk/>
          <pc:sldMk cId="1875059937" sldId="2146846626"/>
        </pc:sldMkLst>
        <pc:spChg chg="mod">
          <ac:chgData name="Lindahl, Jesper" userId="e4ef0151-2101-4262-9fbd-8d573a5b5d87" providerId="ADAL" clId="{30FC1C39-74AD-4A6A-B5BD-E0AD34C063CB}" dt="2025-08-14T11:53:31.951" v="215" actId="20577"/>
          <ac:spMkLst>
            <pc:docMk/>
            <pc:sldMk cId="1875059937" sldId="2146846626"/>
            <ac:spMk id="9" creationId="{4B3E116C-A6A2-5D8E-23B8-E0C1A0C37392}"/>
          </ac:spMkLst>
        </pc:spChg>
        <pc:picChg chg="mod">
          <ac:chgData name="Lindahl, Jesper" userId="e4ef0151-2101-4262-9fbd-8d573a5b5d87" providerId="ADAL" clId="{30FC1C39-74AD-4A6A-B5BD-E0AD34C063CB}" dt="2025-08-14T11:53:01.540" v="177" actId="1076"/>
          <ac:picMkLst>
            <pc:docMk/>
            <pc:sldMk cId="1875059937" sldId="2146846626"/>
            <ac:picMk id="3" creationId="{8F47E6DC-54F4-868B-60CB-4D5E7E7A6456}"/>
          </ac:picMkLst>
        </pc:picChg>
      </pc:sldChg>
      <pc:sldChg chg="modSp mod">
        <pc:chgData name="Lindahl, Jesper" userId="e4ef0151-2101-4262-9fbd-8d573a5b5d87" providerId="ADAL" clId="{30FC1C39-74AD-4A6A-B5BD-E0AD34C063CB}" dt="2025-08-14T12:17:21.993" v="324" actId="6549"/>
        <pc:sldMkLst>
          <pc:docMk/>
          <pc:sldMk cId="2132280756" sldId="2146846629"/>
        </pc:sldMkLst>
        <pc:spChg chg="mod">
          <ac:chgData name="Lindahl, Jesper" userId="e4ef0151-2101-4262-9fbd-8d573a5b5d87" providerId="ADAL" clId="{30FC1C39-74AD-4A6A-B5BD-E0AD34C063CB}" dt="2025-08-14T12:17:21.993" v="324" actId="6549"/>
          <ac:spMkLst>
            <pc:docMk/>
            <pc:sldMk cId="2132280756" sldId="2146846629"/>
            <ac:spMk id="9" creationId="{A2688FCC-94F5-33D9-F212-C4D91662A76B}"/>
          </ac:spMkLst>
        </pc:spChg>
      </pc:sldChg>
      <pc:sldChg chg="modSp mod">
        <pc:chgData name="Lindahl, Jesper" userId="e4ef0151-2101-4262-9fbd-8d573a5b5d87" providerId="ADAL" clId="{30FC1C39-74AD-4A6A-B5BD-E0AD34C063CB}" dt="2025-08-14T12:18:31.626" v="326" actId="20577"/>
        <pc:sldMkLst>
          <pc:docMk/>
          <pc:sldMk cId="4004161058" sldId="2146846630"/>
        </pc:sldMkLst>
        <pc:spChg chg="mod">
          <ac:chgData name="Lindahl, Jesper" userId="e4ef0151-2101-4262-9fbd-8d573a5b5d87" providerId="ADAL" clId="{30FC1C39-74AD-4A6A-B5BD-E0AD34C063CB}" dt="2025-08-14T12:18:31.626" v="326" actId="20577"/>
          <ac:spMkLst>
            <pc:docMk/>
            <pc:sldMk cId="4004161058" sldId="2146846630"/>
            <ac:spMk id="20" creationId="{E55FB120-A13A-70EA-023A-19CBAA4C231D}"/>
          </ac:spMkLst>
        </pc:spChg>
      </pc:sldChg>
      <pc:sldChg chg="modSp mod">
        <pc:chgData name="Lindahl, Jesper" userId="e4ef0151-2101-4262-9fbd-8d573a5b5d87" providerId="ADAL" clId="{30FC1C39-74AD-4A6A-B5BD-E0AD34C063CB}" dt="2025-08-14T12:19:19.519" v="327" actId="255"/>
        <pc:sldMkLst>
          <pc:docMk/>
          <pc:sldMk cId="1036083738" sldId="2146846631"/>
        </pc:sldMkLst>
        <pc:spChg chg="mod">
          <ac:chgData name="Lindahl, Jesper" userId="e4ef0151-2101-4262-9fbd-8d573a5b5d87" providerId="ADAL" clId="{30FC1C39-74AD-4A6A-B5BD-E0AD34C063CB}" dt="2025-08-14T12:19:19.519" v="327" actId="255"/>
          <ac:spMkLst>
            <pc:docMk/>
            <pc:sldMk cId="1036083738" sldId="2146846631"/>
            <ac:spMk id="3" creationId="{069257FB-D694-56E3-8CCF-E75C2DBB20D9}"/>
          </ac:spMkLst>
        </pc:spChg>
      </pc:sldChg>
      <pc:sldChg chg="modSp mod">
        <pc:chgData name="Lindahl, Jesper" userId="e4ef0151-2101-4262-9fbd-8d573a5b5d87" providerId="ADAL" clId="{30FC1C39-74AD-4A6A-B5BD-E0AD34C063CB}" dt="2025-08-14T12:20:58.598" v="387" actId="20577"/>
        <pc:sldMkLst>
          <pc:docMk/>
          <pc:sldMk cId="3337322713" sldId="2146846632"/>
        </pc:sldMkLst>
        <pc:spChg chg="mod">
          <ac:chgData name="Lindahl, Jesper" userId="e4ef0151-2101-4262-9fbd-8d573a5b5d87" providerId="ADAL" clId="{30FC1C39-74AD-4A6A-B5BD-E0AD34C063CB}" dt="2025-08-14T12:20:58.598" v="387" actId="20577"/>
          <ac:spMkLst>
            <pc:docMk/>
            <pc:sldMk cId="3337322713" sldId="2146846632"/>
            <ac:spMk id="9" creationId="{307068FA-F417-71D6-6813-305A087A88C5}"/>
          </ac:spMkLst>
        </pc:spChg>
      </pc:sldChg>
      <pc:sldChg chg="modSp mod">
        <pc:chgData name="Lindahl, Jesper" userId="e4ef0151-2101-4262-9fbd-8d573a5b5d87" providerId="ADAL" clId="{30FC1C39-74AD-4A6A-B5BD-E0AD34C063CB}" dt="2025-08-14T12:37:45.175" v="770" actId="255"/>
        <pc:sldMkLst>
          <pc:docMk/>
          <pc:sldMk cId="1406261518" sldId="2146846693"/>
        </pc:sldMkLst>
        <pc:spChg chg="mod">
          <ac:chgData name="Lindahl, Jesper" userId="e4ef0151-2101-4262-9fbd-8d573a5b5d87" providerId="ADAL" clId="{30FC1C39-74AD-4A6A-B5BD-E0AD34C063CB}" dt="2025-08-14T12:36:59.227" v="766" actId="1076"/>
          <ac:spMkLst>
            <pc:docMk/>
            <pc:sldMk cId="1406261518" sldId="2146846693"/>
            <ac:spMk id="6" creationId="{DE345EEC-6DB4-05E1-AD83-B320EF36BDAB}"/>
          </ac:spMkLst>
        </pc:spChg>
        <pc:spChg chg="mod">
          <ac:chgData name="Lindahl, Jesper" userId="e4ef0151-2101-4262-9fbd-8d573a5b5d87" providerId="ADAL" clId="{30FC1C39-74AD-4A6A-B5BD-E0AD34C063CB}" dt="2025-08-14T12:37:45.175" v="770" actId="255"/>
          <ac:spMkLst>
            <pc:docMk/>
            <pc:sldMk cId="1406261518" sldId="2146846693"/>
            <ac:spMk id="10" creationId="{5A6BC009-262B-5200-D7D0-4CEAE9F8D090}"/>
          </ac:spMkLst>
        </pc:spChg>
      </pc:sldChg>
      <pc:sldChg chg="modSp mod">
        <pc:chgData name="Lindahl, Jesper" userId="e4ef0151-2101-4262-9fbd-8d573a5b5d87" providerId="ADAL" clId="{30FC1C39-74AD-4A6A-B5BD-E0AD34C063CB}" dt="2025-08-14T11:49:05.917" v="97" actId="6549"/>
        <pc:sldMkLst>
          <pc:docMk/>
          <pc:sldMk cId="2248331786" sldId="2146846695"/>
        </pc:sldMkLst>
        <pc:spChg chg="mod">
          <ac:chgData name="Lindahl, Jesper" userId="e4ef0151-2101-4262-9fbd-8d573a5b5d87" providerId="ADAL" clId="{30FC1C39-74AD-4A6A-B5BD-E0AD34C063CB}" dt="2025-08-14T11:49:05.917" v="97" actId="6549"/>
          <ac:spMkLst>
            <pc:docMk/>
            <pc:sldMk cId="2248331786" sldId="2146846695"/>
            <ac:spMk id="12" creationId="{22D7EED6-3EAF-6CD7-4C26-64C0509198D1}"/>
          </ac:spMkLst>
        </pc:spChg>
      </pc:sldChg>
      <pc:sldChg chg="modSp mod">
        <pc:chgData name="Lindahl, Jesper" userId="e4ef0151-2101-4262-9fbd-8d573a5b5d87" providerId="ADAL" clId="{30FC1C39-74AD-4A6A-B5BD-E0AD34C063CB}" dt="2025-08-14T12:39:02.015" v="778" actId="14100"/>
        <pc:sldMkLst>
          <pc:docMk/>
          <pc:sldMk cId="2183861897" sldId="2146846696"/>
        </pc:sldMkLst>
        <pc:spChg chg="mod">
          <ac:chgData name="Lindahl, Jesper" userId="e4ef0151-2101-4262-9fbd-8d573a5b5d87" providerId="ADAL" clId="{30FC1C39-74AD-4A6A-B5BD-E0AD34C063CB}" dt="2025-08-14T12:39:02.015" v="778" actId="14100"/>
          <ac:spMkLst>
            <pc:docMk/>
            <pc:sldMk cId="2183861897" sldId="2146846696"/>
            <ac:spMk id="5" creationId="{A3914362-A37B-52E4-DA70-646637853A71}"/>
          </ac:spMkLst>
        </pc:spChg>
      </pc:sldChg>
      <pc:sldChg chg="modSp mod">
        <pc:chgData name="Lindahl, Jesper" userId="e4ef0151-2101-4262-9fbd-8d573a5b5d87" providerId="ADAL" clId="{30FC1C39-74AD-4A6A-B5BD-E0AD34C063CB}" dt="2025-08-14T12:33:08.750" v="630" actId="1076"/>
        <pc:sldMkLst>
          <pc:docMk/>
          <pc:sldMk cId="920840098" sldId="2146846698"/>
        </pc:sldMkLst>
        <pc:spChg chg="mod">
          <ac:chgData name="Lindahl, Jesper" userId="e4ef0151-2101-4262-9fbd-8d573a5b5d87" providerId="ADAL" clId="{30FC1C39-74AD-4A6A-B5BD-E0AD34C063CB}" dt="2025-08-14T12:32:32.496" v="626" actId="14100"/>
          <ac:spMkLst>
            <pc:docMk/>
            <pc:sldMk cId="920840098" sldId="2146846698"/>
            <ac:spMk id="3" creationId="{9A99C867-A4C7-123D-F0A1-9582632D4076}"/>
          </ac:spMkLst>
        </pc:spChg>
        <pc:spChg chg="mod">
          <ac:chgData name="Lindahl, Jesper" userId="e4ef0151-2101-4262-9fbd-8d573a5b5d87" providerId="ADAL" clId="{30FC1C39-74AD-4A6A-B5BD-E0AD34C063CB}" dt="2025-08-14T12:33:06.701" v="629" actId="1076"/>
          <ac:spMkLst>
            <pc:docMk/>
            <pc:sldMk cId="920840098" sldId="2146846698"/>
            <ac:spMk id="4" creationId="{070A6196-EDB9-B8F3-399B-C2D3651811F7}"/>
          </ac:spMkLst>
        </pc:spChg>
        <pc:spChg chg="mod">
          <ac:chgData name="Lindahl, Jesper" userId="e4ef0151-2101-4262-9fbd-8d573a5b5d87" providerId="ADAL" clId="{30FC1C39-74AD-4A6A-B5BD-E0AD34C063CB}" dt="2025-08-14T12:32:25.086" v="625" actId="1076"/>
          <ac:spMkLst>
            <pc:docMk/>
            <pc:sldMk cId="920840098" sldId="2146846698"/>
            <ac:spMk id="8" creationId="{B6845514-2252-0C04-5BD3-9FCEB19F31C0}"/>
          </ac:spMkLst>
        </pc:spChg>
        <pc:picChg chg="mod">
          <ac:chgData name="Lindahl, Jesper" userId="e4ef0151-2101-4262-9fbd-8d573a5b5d87" providerId="ADAL" clId="{30FC1C39-74AD-4A6A-B5BD-E0AD34C063CB}" dt="2025-08-14T12:33:08.750" v="630" actId="1076"/>
          <ac:picMkLst>
            <pc:docMk/>
            <pc:sldMk cId="920840098" sldId="2146846698"/>
            <ac:picMk id="11" creationId="{8C963DE7-79A2-D83E-0407-99480E03B07C}"/>
          </ac:picMkLst>
        </pc:picChg>
        <pc:picChg chg="mod">
          <ac:chgData name="Lindahl, Jesper" userId="e4ef0151-2101-4262-9fbd-8d573a5b5d87" providerId="ADAL" clId="{30FC1C39-74AD-4A6A-B5BD-E0AD34C063CB}" dt="2025-08-14T12:32:19.825" v="624" actId="14100"/>
          <ac:picMkLst>
            <pc:docMk/>
            <pc:sldMk cId="920840098" sldId="2146846698"/>
            <ac:picMk id="1026" creationId="{663BC171-5C32-B307-3B79-62398B0739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55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87CE2-8142-9B69-FED5-9F28E6FA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45BD7A1-3B49-9192-A1CB-5BC9309DD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99E4C1D-C736-F1FC-E70D-FDA49C2F3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0616" y="3379959"/>
            <a:ext cx="7447868" cy="2765623"/>
          </a:xfrm>
          <a:prstGeom prst="rect">
            <a:avLst/>
          </a:prstGeom>
        </p:spPr>
        <p:txBody>
          <a:bodyPr lIns="42437" tIns="21219" rIns="42437" bIns="21219"/>
          <a:lstStyle/>
          <a:p>
            <a:endParaRPr lang="da-DK" sz="400" dirty="0"/>
          </a:p>
        </p:txBody>
      </p:sp>
    </p:spTree>
    <p:extLst>
      <p:ext uri="{BB962C8B-B14F-4D97-AF65-F5344CB8AC3E}">
        <p14:creationId xmlns:p14="http://schemas.microsoft.com/office/powerpoint/2010/main" val="1604669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r>
              <a:rPr lang="da-DK" sz="500" dirty="0"/>
              <a:t>n”</a:t>
            </a:r>
            <a:endParaRPr lang="en-DK" sz="500" dirty="0"/>
          </a:p>
        </p:txBody>
      </p:sp>
    </p:spTree>
    <p:extLst>
      <p:ext uri="{BB962C8B-B14F-4D97-AF65-F5344CB8AC3E}">
        <p14:creationId xmlns:p14="http://schemas.microsoft.com/office/powerpoint/2010/main" val="1381614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3762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3E6B9-4F16-7A44-ADD3-AE66224280F1}" type="slidenum">
              <a:rPr kumimoji="0" lang="da-DK" sz="818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157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81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4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4527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786E1-E1B3-BC05-F594-369130221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7667E8C-67C2-5267-F470-50E74DDCB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5AA1732-7C0C-6251-0142-821E20F8E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4FBDF39-4D04-BB32-2945-AEC6D16601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707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3103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950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9368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235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190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506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8170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5635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336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0977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0294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710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7746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7482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370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98DD8-3993-7ACC-CC38-2EE2C771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EEDE38F-8F8D-399C-1F89-B43F56603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518D811-9798-5AB4-9CF1-D829AC236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28DA875-7537-39DB-788C-35C28369F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5776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520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CA9F8-70FC-DE6B-665A-60FEE7350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8E71046-9DC2-C779-0A43-17C42DED2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9151BAD-2832-FDF3-116C-4BF86D222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A0E2AC6-BCA4-B13E-D0CD-8CFCC9809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19984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8303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3E6B9-4F16-7A44-ADD3-AE66224280F1}" type="slidenum">
              <a:rPr lang="da-DK" smtClean="0"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5039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05499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2" y="1496229"/>
            <a:ext cx="10354997" cy="241476"/>
          </a:xfrm>
        </p:spPr>
        <p:txBody>
          <a:bodyPr lIns="0" tIns="0" rIns="0" bIns="0"/>
          <a:lstStyle>
            <a:lvl1pPr>
              <a:defRPr sz="1569" b="1" i="0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809890" y="6498263"/>
            <a:ext cx="7624813" cy="123111"/>
          </a:xfrm>
        </p:spPr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>
              <a:defRPr sz="546">
                <a:latin typeface="Trebuchet MS" charset="0"/>
                <a:ea typeface="Trebuchet MS" charset="0"/>
                <a:cs typeface="Trebuchet MS" charset="0"/>
              </a:defRPr>
            </a:lvl2pPr>
            <a:lvl3pPr>
              <a:defRPr sz="546">
                <a:latin typeface="Trebuchet MS" charset="0"/>
                <a:ea typeface="Trebuchet MS" charset="0"/>
                <a:cs typeface="Trebuchet MS" charset="0"/>
              </a:defRPr>
            </a:lvl3pPr>
            <a:lvl4pPr>
              <a:defRPr sz="546">
                <a:latin typeface="Trebuchet MS" charset="0"/>
                <a:ea typeface="Trebuchet MS" charset="0"/>
                <a:cs typeface="Trebuchet MS" charset="0"/>
              </a:defRPr>
            </a:lvl4pPr>
            <a:lvl5pPr>
              <a:defRPr sz="546">
                <a:latin typeface="Trebuchet MS" charset="0"/>
                <a:ea typeface="Trebuchet MS" charset="0"/>
                <a:cs typeface="Trebuchet MS" charset="0"/>
              </a:defRPr>
            </a:lvl5pPr>
          </a:lstStyle>
          <a:p>
            <a:pPr lvl="0"/>
            <a:r>
              <a:rPr lang="sv-SE" dirty="0"/>
              <a:t>Referens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931E429-A083-23EC-D534-0D245C7C75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C8DD810-01DA-900A-BEFA-494646B7B3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2CEF14-F060-0E23-6B69-D2719427F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0BB0C7-E99A-2D40-B6E7-B534FD541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D465E0B-4B6E-5B1E-9C4C-A9EDB0AEA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E92D6-5E2C-BC40-B3F4-22C45D2BABB7}" type="datetimeFigureOut">
              <a:rPr lang="da-DK" smtClean="0"/>
              <a:t>08.09.2025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2D0D17-B9D5-FB1E-E760-0735F0BF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24336C-26A1-B747-3E6F-7C9252E1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1" y="6377940"/>
            <a:ext cx="2804160" cy="125962"/>
          </a:xfrm>
          <a:prstGeom prst="rect">
            <a:avLst/>
          </a:prstGeom>
        </p:spPr>
        <p:txBody>
          <a:bodyPr/>
          <a:lstStyle/>
          <a:p>
            <a:fld id="{3C39200B-D569-044B-94B4-411E1649A9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976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6078" y="1102385"/>
            <a:ext cx="11274772" cy="5328857"/>
          </a:xfrm>
          <a:prstGeom prst="rect">
            <a:avLst/>
          </a:prstGeom>
        </p:spPr>
        <p:txBody>
          <a:bodyPr tIns="0" rIns="0" bIns="0" numCol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a one-column layout. Click to add content</a:t>
            </a:r>
          </a:p>
        </p:txBody>
      </p:sp>
      <p:sp>
        <p:nvSpPr>
          <p:cNvPr id="19" name="Footer Placeholder 8">
            <a:extLst>
              <a:ext uri="{FF2B5EF4-FFF2-40B4-BE49-F238E27FC236}">
                <a16:creationId xmlns:a16="http://schemas.microsoft.com/office/drawing/2014/main" id="{CDA06C55-0643-C148-AAB1-C4BB26FD7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86D2E5B8-9E2B-DB46-A55A-5F26569C4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11274772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0" name="スライド番号プレースホルダ 5">
            <a:extLst>
              <a:ext uri="{FF2B5EF4-FFF2-40B4-BE49-F238E27FC236}">
                <a16:creationId xmlns:a16="http://schemas.microsoft.com/office/drawing/2014/main" id="{51A4825E-63A1-564F-BC3A-FBC167ECE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‹nr.›</a:t>
            </a:fld>
            <a:endParaRPr lang="ja-JP" alt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44EB3013-FCB4-1B4E-A9F2-FD57CF727C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bg1">
                    <a:lumMod val="50000"/>
                  </a:schemeClr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404720197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0D777066-9BFC-8589-1B5C-C39B1839E2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54808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0D777066-9BFC-8589-1B5C-C39B1839E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1" y="2051048"/>
            <a:ext cx="10354997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48322" y="376963"/>
            <a:ext cx="10572221" cy="76944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cs typeface="Times New Roman"/>
              </a:defRPr>
            </a:lvl1pPr>
          </a:lstStyle>
          <a:p>
            <a:r>
              <a:rPr lang="da-DK" dirty="0"/>
              <a:t>v</a:t>
            </a:r>
            <a:endParaRPr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7F2F213-0FAC-C198-93F4-F28B8D042DD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4" r:id="rId6"/>
    <p:sldLayoutId id="2147483695" r:id="rId7"/>
  </p:sldLayoutIdLst>
  <p:txStyles>
    <p:titleStyle>
      <a:lvl1pPr>
        <a:defRPr>
          <a:solidFill>
            <a:schemeClr val="bg1"/>
          </a:solidFill>
          <a:latin typeface="Trebuchet MS" charset="0"/>
          <a:ea typeface="Trebuchet MS" charset="0"/>
          <a:cs typeface="Trebuchet MS" charset="0"/>
        </a:defRPr>
      </a:lvl1pPr>
    </p:titleStyle>
    <p:bodyStyle>
      <a:lvl1pPr marL="0">
        <a:defRPr>
          <a:latin typeface="Trebuchet MS" charset="0"/>
          <a:ea typeface="Trebuchet MS" charset="0"/>
          <a:cs typeface="Trebuchet MS" charset="0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007/s00787-016-0910-" TargetMode="External"/><Relationship Id="rId4" Type="http://schemas.openxmlformats.org/officeDocument/2006/relationships/hyperlink" Target="https://doi.org/10.1186/s12888-020-02864-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sundhedsfaglig/laegehaandbogen/boerne-og-ungdomspsykiatri/tilstande-og-sygdomme/udadrettet-adfaerd/hyperkinetiske-forstyrrelser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sundhed.dk/sundhedsfaglig/laegehaandbogen/boerne-og-ungdomspsykiatri/tilstande-og-sygdomme/udadrettet-adfaerd/hyperkinetiske-forstyrrelser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ndhed.dk/sundhedsfaglig/laegehaandbogen/boerne-og-ungdomspsykiatri/tilstande-og-sygdomme/udadrettet-adfaerd/hyperkinetiske-forstyrrelser/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sundhedsfaglig/laegehaandbogen/boerne-og-ungdomspsykiatri/tilstande-og-sygdomme/udadrettet-adfaerd/hyperkinetiske-forstyrrelser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sundhed.dk/sundhedsfaglig/laegehaandbogen/boerne-og-ungdomspsykiatri/tilstande-og-sygdomme/udadrettet-adfaerd/hyperkinetiske-forstyrrelser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styr.dk/privat/koerekort/oevrige-/medicin-og-sikker-koerse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oi.org/10.1007/s00787-024-02012-3" TargetMode="External"/><Relationship Id="rId4" Type="http://schemas.openxmlformats.org/officeDocument/2006/relationships/hyperlink" Target="https://doi.org/10.3389/fpsyt.2023.1193898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764285E3-EEA3-4101-BE56-2F50EC1CEE66}"/>
              </a:ext>
            </a:extLst>
          </p:cNvPr>
          <p:cNvGrpSpPr/>
          <p:nvPr/>
        </p:nvGrpSpPr>
        <p:grpSpPr>
          <a:xfrm>
            <a:off x="0" y="826428"/>
            <a:ext cx="12192000" cy="6031572"/>
            <a:chOff x="0" y="826428"/>
            <a:chExt cx="12192000" cy="6031572"/>
          </a:xfrm>
        </p:grpSpPr>
        <p:pic>
          <p:nvPicPr>
            <p:cNvPr id="3" name="Billede 2">
              <a:extLst>
                <a:ext uri="{FF2B5EF4-FFF2-40B4-BE49-F238E27FC236}">
                  <a16:creationId xmlns:a16="http://schemas.microsoft.com/office/drawing/2014/main" id="{A237C75E-5B63-3139-B291-2819C3527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5881" y="826428"/>
              <a:ext cx="9955631" cy="2115495"/>
            </a:xfrm>
            <a:prstGeom prst="rect">
              <a:avLst/>
            </a:prstGeom>
          </p:spPr>
        </p:pic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761799E1-7F14-771F-C331-F3E4AE38092C}"/>
                </a:ext>
              </a:extLst>
            </p:cNvPr>
            <p:cNvGrpSpPr/>
            <p:nvPr/>
          </p:nvGrpSpPr>
          <p:grpSpPr>
            <a:xfrm>
              <a:off x="0" y="4868649"/>
              <a:ext cx="12192000" cy="1989351"/>
              <a:chOff x="0" y="4868649"/>
              <a:chExt cx="12192000" cy="1989351"/>
            </a:xfrm>
          </p:grpSpPr>
          <p:sp>
            <p:nvSpPr>
              <p:cNvPr id="4" name="Rectangle 10">
                <a:extLst>
                  <a:ext uri="{FF2B5EF4-FFF2-40B4-BE49-F238E27FC236}">
                    <a16:creationId xmlns:a16="http://schemas.microsoft.com/office/drawing/2014/main" id="{EBEF64E7-A9D1-24A0-66B3-954636A508A0}"/>
                  </a:ext>
                </a:extLst>
              </p:cNvPr>
              <p:cNvSpPr/>
              <p:nvPr/>
            </p:nvSpPr>
            <p:spPr>
              <a:xfrm>
                <a:off x="0" y="4943260"/>
                <a:ext cx="12192000" cy="1914740"/>
              </a:xfrm>
              <a:prstGeom prst="rect">
                <a:avLst/>
              </a:prstGeom>
              <a:solidFill>
                <a:srgbClr val="E5DBF2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1BEDC39E-D6A9-E2BE-4A76-BE7CC956CFC9}"/>
                  </a:ext>
                </a:extLst>
              </p:cNvPr>
              <p:cNvSpPr/>
              <p:nvPr/>
            </p:nvSpPr>
            <p:spPr>
              <a:xfrm>
                <a:off x="0" y="4868649"/>
                <a:ext cx="12192000" cy="440012"/>
              </a:xfrm>
              <a:prstGeom prst="rect">
                <a:avLst/>
              </a:prstGeom>
              <a:solidFill>
                <a:srgbClr val="7057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511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3815-9448-F511-122F-AAAE8C49F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0">
            <a:extLst>
              <a:ext uri="{FF2B5EF4-FFF2-40B4-BE49-F238E27FC236}">
                <a16:creationId xmlns:a16="http://schemas.microsoft.com/office/drawing/2014/main" id="{BF176E35-8911-30DC-23A4-4692E13A2425}"/>
              </a:ext>
            </a:extLst>
          </p:cNvPr>
          <p:cNvSpPr/>
          <p:nvPr/>
        </p:nvSpPr>
        <p:spPr>
          <a:xfrm>
            <a:off x="1620982" y="3356567"/>
            <a:ext cx="10287000" cy="2460410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FCF35CA-6D9B-D4B2-4B91-C3629C82E2BF}"/>
              </a:ext>
            </a:extLst>
          </p:cNvPr>
          <p:cNvSpPr/>
          <p:nvPr/>
        </p:nvSpPr>
        <p:spPr>
          <a:xfrm>
            <a:off x="0" y="1366465"/>
            <a:ext cx="8551718" cy="3262954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56347E4C-13E2-5F9D-4DE8-A22722B26F51}"/>
              </a:ext>
            </a:extLst>
          </p:cNvPr>
          <p:cNvSpPr txBox="1"/>
          <p:nvPr/>
        </p:nvSpPr>
        <p:spPr>
          <a:xfrm>
            <a:off x="833072" y="1856025"/>
            <a:ext cx="71211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kern="0" dirty="0">
                <a:solidFill>
                  <a:schemeClr val="bg1"/>
                </a:solidFill>
                <a:latin typeface="Trebuchet MS" charset="0"/>
              </a:rPr>
              <a:t>Session 3</a:t>
            </a:r>
          </a:p>
          <a:p>
            <a:endParaRPr lang="da-DK" sz="4000" kern="0" dirty="0">
              <a:solidFill>
                <a:schemeClr val="bg1"/>
              </a:solidFill>
            </a:endParaRPr>
          </a:p>
          <a:p>
            <a:r>
              <a:rPr lang="da-DK" sz="4000" kern="0" dirty="0">
                <a:solidFill>
                  <a:schemeClr val="bg1"/>
                </a:solidFill>
              </a:rPr>
              <a:t>Medicinsk behandling</a:t>
            </a:r>
            <a:endParaRPr lang="en-US" sz="3600" dirty="0"/>
          </a:p>
        </p:txBody>
      </p:sp>
      <p:pic>
        <p:nvPicPr>
          <p:cNvPr id="27" name="Billede 26">
            <a:extLst>
              <a:ext uri="{FF2B5EF4-FFF2-40B4-BE49-F238E27FC236}">
                <a16:creationId xmlns:a16="http://schemas.microsoft.com/office/drawing/2014/main" id="{F04AEBC7-C977-EF9D-F3A9-99A24D022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7629" y="3759864"/>
            <a:ext cx="5520353" cy="2049836"/>
          </a:xfrm>
          <a:prstGeom prst="rect">
            <a:avLst/>
          </a:prstGeom>
        </p:spPr>
      </p:pic>
      <p:sp>
        <p:nvSpPr>
          <p:cNvPr id="51" name="Undertitel 2">
            <a:extLst>
              <a:ext uri="{FF2B5EF4-FFF2-40B4-BE49-F238E27FC236}">
                <a16:creationId xmlns:a16="http://schemas.microsoft.com/office/drawing/2014/main" id="{82A4C048-6781-C0BE-C316-26BA3690E1BD}"/>
              </a:ext>
            </a:extLst>
          </p:cNvPr>
          <p:cNvSpPr txBox="1">
            <a:spLocks/>
          </p:cNvSpPr>
          <p:nvPr/>
        </p:nvSpPr>
        <p:spPr>
          <a:xfrm>
            <a:off x="833072" y="3356567"/>
            <a:ext cx="6186054" cy="92134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Trebuchet MS" charset="0"/>
                <a:ea typeface="Trebuchet MS" charset="0"/>
                <a:cs typeface="Trebuchet MS" charset="0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da-DK" sz="1800" kern="0" dirty="0">
                <a:solidFill>
                  <a:schemeClr val="bg1">
                    <a:lumMod val="75000"/>
                  </a:schemeClr>
                </a:solidFill>
              </a:rPr>
              <a:t>Marie Kjestrup Speciallæge i psykiatri</a:t>
            </a:r>
          </a:p>
        </p:txBody>
      </p:sp>
      <p:pic>
        <p:nvPicPr>
          <p:cNvPr id="53" name="Billede 52">
            <a:extLst>
              <a:ext uri="{FF2B5EF4-FFF2-40B4-BE49-F238E27FC236}">
                <a16:creationId xmlns:a16="http://schemas.microsoft.com/office/drawing/2014/main" id="{B9174CEA-22BD-71BF-C79A-8C92F86ED1F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7629" y="3762702"/>
            <a:ext cx="1156171" cy="875064"/>
          </a:xfrm>
          <a:prstGeom prst="rect">
            <a:avLst/>
          </a:prstGeom>
        </p:spPr>
      </p:pic>
      <p:pic>
        <p:nvPicPr>
          <p:cNvPr id="54" name="Billede 53">
            <a:extLst>
              <a:ext uri="{FF2B5EF4-FFF2-40B4-BE49-F238E27FC236}">
                <a16:creationId xmlns:a16="http://schemas.microsoft.com/office/drawing/2014/main" id="{5B449908-C7EC-6095-1F29-15912AC7FC3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1543" y="3755540"/>
            <a:ext cx="240175" cy="873879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7D1DE05-B7EA-BDF4-9B0A-10CAE3C6C52C}"/>
              </a:ext>
            </a:extLst>
          </p:cNvPr>
          <p:cNvSpPr txBox="1"/>
          <p:nvPr/>
        </p:nvSpPr>
        <p:spPr>
          <a:xfrm>
            <a:off x="291629" y="6388689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C-APROM/DK/ADH/0166</a:t>
            </a:r>
          </a:p>
        </p:txBody>
      </p:sp>
    </p:spTree>
    <p:extLst>
      <p:ext uri="{BB962C8B-B14F-4D97-AF65-F5344CB8AC3E}">
        <p14:creationId xmlns:p14="http://schemas.microsoft.com/office/powerpoint/2010/main" val="40449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84"/>
    </mc:Choice>
    <mc:Fallback xmlns="">
      <p:transition spd="slow" advTm="290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AC4B-1DD7-40B1-6684-AE704576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">
            <a:extLst>
              <a:ext uri="{FF2B5EF4-FFF2-40B4-BE49-F238E27FC236}">
                <a16:creationId xmlns:a16="http://schemas.microsoft.com/office/drawing/2014/main" id="{842EB0C8-6250-A576-76D1-022B72698157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8141EF09-4B63-2DF3-DA26-BB975FE0A223}"/>
              </a:ext>
            </a:extLst>
          </p:cNvPr>
          <p:cNvSpPr/>
          <p:nvPr/>
        </p:nvSpPr>
        <p:spPr>
          <a:xfrm>
            <a:off x="4236909" y="621581"/>
            <a:ext cx="7964129" cy="56148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2D7EED6-3EAF-6CD7-4C26-64C0509198D1}"/>
              </a:ext>
            </a:extLst>
          </p:cNvPr>
          <p:cNvSpPr txBox="1"/>
          <p:nvPr/>
        </p:nvSpPr>
        <p:spPr>
          <a:xfrm>
            <a:off x="5170973" y="1553462"/>
            <a:ext cx="681977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1.1 At blive diagnosticeret med ADHD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1.2 Hvad er ADHD?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 Ikke-medicinsk behandling - Kost</a:t>
            </a:r>
            <a:b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2.2 Ikke-medicinsk behandling - Søvn </a:t>
            </a:r>
          </a:p>
          <a:p>
            <a:r>
              <a:rPr kumimoji="1" lang="da-DK" sz="2400" b="1" dirty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1" lang="da-DK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b="1" dirty="0">
                <a:latin typeface="Calibri" panose="020F0502020204030204" pitchFamily="34" charset="0"/>
                <a:cs typeface="Calibri" panose="020F0502020204030204" pitchFamily="34" charset="0"/>
              </a:rPr>
              <a:t> Medicinsk behandling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Følelsesregulering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Mestringsstrategier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Pårørende</a:t>
            </a:r>
          </a:p>
          <a:p>
            <a:endParaRPr kumimoji="1" lang="da-DK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93187DD-DA73-339A-CE7D-B8F614B113D5}"/>
              </a:ext>
            </a:extLst>
          </p:cNvPr>
          <p:cNvSpPr txBox="1"/>
          <p:nvPr/>
        </p:nvSpPr>
        <p:spPr>
          <a:xfrm>
            <a:off x="282295" y="500212"/>
            <a:ext cx="39455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Sessionsoversigt</a:t>
            </a:r>
            <a:endParaRPr kumimoji="1" lang="da-DK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3178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CACA-0EFB-CF16-BA64-66163119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8A26DB-1F92-B57B-E889-9BCA1EE89603}"/>
              </a:ext>
            </a:extLst>
          </p:cNvPr>
          <p:cNvSpPr/>
          <p:nvPr/>
        </p:nvSpPr>
        <p:spPr>
          <a:xfrm>
            <a:off x="0" y="2793933"/>
            <a:ext cx="12218171" cy="1817280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9118C-4562-0B3C-7B28-1D4C4ACE3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JP" sz="800" b="1" i="0" u="none" strike="noStrike" kern="1200" cap="none" spc="100" normalizeH="0" baseline="0" noProof="0">
                <a:ln>
                  <a:noFill/>
                </a:ln>
                <a:solidFill>
                  <a:srgbClr val="3437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JP" sz="800" b="1" i="0" u="none" strike="noStrike" kern="1200" cap="none" spc="10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013E2D5-4DA0-F43E-1BE1-88C12D1E59D4}"/>
              </a:ext>
            </a:extLst>
          </p:cNvPr>
          <p:cNvSpPr/>
          <p:nvPr/>
        </p:nvSpPr>
        <p:spPr>
          <a:xfrm>
            <a:off x="354650" y="1834077"/>
            <a:ext cx="8888410" cy="3629463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05C541B3-C1A1-35C1-1DC3-80A92662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56" y="318968"/>
            <a:ext cx="7727264" cy="1325563"/>
          </a:xfrm>
        </p:spPr>
        <p:txBody>
          <a:bodyPr/>
          <a:lstStyle/>
          <a:p>
            <a:r>
              <a:rPr lang="da-DK" dirty="0">
                <a:solidFill>
                  <a:srgbClr val="644D79"/>
                </a:solidFill>
                <a:latin typeface="+mn-lt"/>
              </a:rPr>
              <a:t>Agenda for sessionen </a:t>
            </a:r>
            <a:endParaRPr lang="da-DK" baseline="30000" dirty="0">
              <a:solidFill>
                <a:srgbClr val="644D79"/>
              </a:solidFill>
              <a:latin typeface="+mn-lt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3C0DAA9-AF2F-4126-C6E1-70B47EDEB66D}"/>
              </a:ext>
            </a:extLst>
          </p:cNvPr>
          <p:cNvSpPr txBox="1"/>
          <p:nvPr/>
        </p:nvSpPr>
        <p:spPr>
          <a:xfrm>
            <a:off x="595169" y="2086746"/>
            <a:ext cx="750374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da-DK" sz="2400" b="0" i="0" u="none" strike="noStrike" baseline="0" dirty="0">
                <a:solidFill>
                  <a:srgbClr val="595959"/>
                </a:solidFill>
                <a:latin typeface="Calibri" panose="020F0502020204030204" pitchFamily="34" charset="0"/>
              </a:rPr>
              <a:t>1. </a:t>
            </a:r>
            <a:r>
              <a:rPr lang="da-DK" sz="2400" dirty="0">
                <a:solidFill>
                  <a:srgbClr val="595959"/>
                </a:solidFill>
                <a:latin typeface="Calibri" panose="020F0502020204030204" pitchFamily="34" charset="0"/>
              </a:rPr>
              <a:t>”ADHD i hjernen”</a:t>
            </a:r>
            <a:endParaRPr lang="da-DK" sz="2400" b="0" i="0" u="none" strike="noStrike" baseline="0" dirty="0">
              <a:solidFill>
                <a:srgbClr val="595959"/>
              </a:solidFill>
              <a:latin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da-DK" sz="2400" b="0" i="0" u="none" strike="noStrike" baseline="0" dirty="0">
                <a:solidFill>
                  <a:srgbClr val="595959"/>
                </a:solidFill>
                <a:latin typeface="Calibri" panose="020F0502020204030204" pitchFamily="34" charset="0"/>
              </a:rPr>
              <a:t>2. Medicin og ADHD</a:t>
            </a:r>
          </a:p>
          <a:p>
            <a:pPr algn="l">
              <a:lnSpc>
                <a:spcPct val="150000"/>
              </a:lnSpc>
            </a:pPr>
            <a:r>
              <a:rPr lang="da-DK" sz="2400" b="0" i="0" u="none" strike="noStrike" baseline="0" dirty="0">
                <a:solidFill>
                  <a:srgbClr val="595959"/>
                </a:solidFill>
                <a:latin typeface="Calibri" panose="020F0502020204030204" pitchFamily="34" charset="0"/>
              </a:rPr>
              <a:t>3. Bivirkninger</a:t>
            </a:r>
          </a:p>
          <a:p>
            <a:pPr algn="l">
              <a:lnSpc>
                <a:spcPct val="150000"/>
              </a:lnSpc>
            </a:pPr>
            <a:r>
              <a:rPr lang="da-DK" sz="2400" dirty="0">
                <a:solidFill>
                  <a:srgbClr val="595959"/>
                </a:solidFill>
                <a:latin typeface="Calibri" panose="020F0502020204030204" pitchFamily="34" charset="0"/>
              </a:rPr>
              <a:t>4. Medicintyper</a:t>
            </a:r>
          </a:p>
          <a:p>
            <a:pPr algn="l">
              <a:lnSpc>
                <a:spcPct val="150000"/>
              </a:lnSpc>
            </a:pPr>
            <a:r>
              <a:rPr lang="da-DK" sz="2400" dirty="0">
                <a:solidFill>
                  <a:srgbClr val="595959"/>
                </a:solidFill>
                <a:latin typeface="Calibri" panose="020F0502020204030204" pitchFamily="34" charset="0"/>
              </a:rPr>
              <a:t>5. Medicin og hverdagen</a:t>
            </a:r>
          </a:p>
          <a:p>
            <a:pPr algn="l"/>
            <a:endParaRPr lang="da-DK" sz="2400" b="0" i="0" u="none" strike="noStrike" baseline="0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44946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A4A4-B5F3-989D-88C4-41C92153F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8D5FDD4-8993-92E3-7EEE-443963FD55FC}"/>
              </a:ext>
            </a:extLst>
          </p:cNvPr>
          <p:cNvSpPr/>
          <p:nvPr/>
        </p:nvSpPr>
        <p:spPr>
          <a:xfrm>
            <a:off x="0" y="2167333"/>
            <a:ext cx="12192000" cy="30948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697385-7C80-0A40-258E-ECC9C545B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84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da-DK" dirty="0"/>
          </a:p>
          <a:p>
            <a:endParaRPr lang="da-DK" dirty="0"/>
          </a:p>
          <a:p>
            <a:pPr marL="0" indent="0" algn="ctr">
              <a:buNone/>
            </a:pPr>
            <a:r>
              <a:rPr lang="da-DK" dirty="0">
                <a:solidFill>
                  <a:srgbClr val="70578B"/>
                </a:solidFill>
              </a:rPr>
              <a:t>De neurologiske implikationer af ADHD rækker langt ud over medicinske termer. Den neurologiske "grundkode" oversættes til psykologiske mønstre, følelsesmæssige reaktioner og sociale interaktioner.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2DCA73EB-F7F7-67E9-3FAC-329747671979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F9FF38F-8CAC-6D7E-B7A3-244F2728C581}"/>
              </a:ext>
            </a:extLst>
          </p:cNvPr>
          <p:cNvSpPr/>
          <p:nvPr/>
        </p:nvSpPr>
        <p:spPr>
          <a:xfrm>
            <a:off x="4242385" y="521815"/>
            <a:ext cx="7964129" cy="56148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E2D78A5-E4CE-DC20-9284-72A8BE372F9F}"/>
              </a:ext>
            </a:extLst>
          </p:cNvPr>
          <p:cNvSpPr txBox="1"/>
          <p:nvPr/>
        </p:nvSpPr>
        <p:spPr>
          <a:xfrm>
            <a:off x="4409039" y="1760722"/>
            <a:ext cx="761403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Samspil mellem arv og miljø</a:t>
            </a:r>
          </a:p>
          <a:p>
            <a:endParaRPr kumimoji="1" lang="da-DK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da-DK" sz="3200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Arv: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Tvillingestudier har vist at ca. 80 % af årsagen til ADHD skyldes arv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er ikke ét bestemt gen, men forskellige gerner, der er i spil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Risikoen for at udvikle ADHD er højere, hvis forældre eller søskende har ADHD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2BCD72B7-AF0B-016C-54EF-93DCB14212D0}"/>
              </a:ext>
            </a:extLst>
          </p:cNvPr>
          <p:cNvCxnSpPr>
            <a:cxnSpLocks/>
          </p:cNvCxnSpPr>
          <p:nvPr/>
        </p:nvCxnSpPr>
        <p:spPr>
          <a:xfrm>
            <a:off x="4242385" y="5660572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7B824398-9582-1298-F379-27C1DAFE1CA0}"/>
              </a:ext>
            </a:extLst>
          </p:cNvPr>
          <p:cNvSpPr txBox="1"/>
          <p:nvPr/>
        </p:nvSpPr>
        <p:spPr>
          <a:xfrm>
            <a:off x="4409039" y="1347942"/>
            <a:ext cx="6819770" cy="545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946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 får man ADHD?</a:t>
            </a:r>
            <a:endParaRPr kumimoji="1" lang="da-DK" sz="20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328089DD-5F2E-8216-1E3B-A56922A4CD80}"/>
              </a:ext>
            </a:extLst>
          </p:cNvPr>
          <p:cNvSpPr txBox="1"/>
          <p:nvPr/>
        </p:nvSpPr>
        <p:spPr>
          <a:xfrm>
            <a:off x="838200" y="-111211"/>
            <a:ext cx="299246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>
                <a:solidFill>
                  <a:srgbClr val="E5DBF2"/>
                </a:solidFill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8F634-6022-9AA5-1D33-776B0687C484}"/>
              </a:ext>
            </a:extLst>
          </p:cNvPr>
          <p:cNvSpPr txBox="1"/>
          <p:nvPr/>
        </p:nvSpPr>
        <p:spPr>
          <a:xfrm>
            <a:off x="5507026" y="6196803"/>
            <a:ext cx="4252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Farone et al </a:t>
            </a:r>
            <a:r>
              <a:rPr lang="pl-PL" sz="1200" dirty="0"/>
              <a:t>Molecular Psychiatry (2019) 24:562–575 https://doi.org/10.1038/s41380-018-0070-0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42713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DEDE1-D54F-72EA-F754-0E9659EB9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EDE856AD-A446-1D44-E24C-2BCD1C5F12E5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E5DBF2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C20BB483-18D6-D51F-10C5-11B1BEB23954}"/>
              </a:ext>
            </a:extLst>
          </p:cNvPr>
          <p:cNvSpPr/>
          <p:nvPr/>
        </p:nvSpPr>
        <p:spPr>
          <a:xfrm>
            <a:off x="470058" y="838772"/>
            <a:ext cx="11355265" cy="53976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5E0BCDD-921B-1771-6A96-641933D687BD}"/>
              </a:ext>
            </a:extLst>
          </p:cNvPr>
          <p:cNvSpPr txBox="1"/>
          <p:nvPr/>
        </p:nvSpPr>
        <p:spPr>
          <a:xfrm>
            <a:off x="1159558" y="2160998"/>
            <a:ext cx="77300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b="0" dirty="0">
                <a:solidFill>
                  <a:srgbClr val="70578B"/>
                </a:solidFill>
              </a:rPr>
              <a:t>Forkert opdragelse, utydelighed eller utryghed er IKKE årsag</a:t>
            </a:r>
          </a:p>
          <a:p>
            <a:r>
              <a:rPr lang="da-DK" sz="2000" b="0" dirty="0">
                <a:solidFill>
                  <a:srgbClr val="70578B"/>
                </a:solidFill>
              </a:rPr>
              <a:t>MEN tryghed i miljøet bedrer prognosen</a:t>
            </a:r>
          </a:p>
          <a:p>
            <a:endParaRPr lang="da-DK" sz="2000" b="0" dirty="0">
              <a:solidFill>
                <a:srgbClr val="70578B"/>
              </a:solidFill>
            </a:endParaRPr>
          </a:p>
          <a:p>
            <a:r>
              <a:rPr lang="da-DK" sz="2000" b="0" dirty="0">
                <a:solidFill>
                  <a:srgbClr val="70578B"/>
                </a:solidFill>
              </a:rPr>
              <a:t>Graviditetsårsager: Alkohol, tobak, stress og infektioner</a:t>
            </a:r>
          </a:p>
          <a:p>
            <a:endParaRPr lang="da-DK" sz="2000" b="0" dirty="0">
              <a:solidFill>
                <a:srgbClr val="70578B"/>
              </a:solidFill>
            </a:endParaRPr>
          </a:p>
          <a:p>
            <a:r>
              <a:rPr lang="da-DK" sz="2000" b="0" dirty="0">
                <a:solidFill>
                  <a:srgbClr val="70578B"/>
                </a:solidFill>
              </a:rPr>
              <a:t>Fødselsforhold: Lav fødselsvægt, for tidlig fødsel, iltmangel under fødslen</a:t>
            </a:r>
          </a:p>
          <a:p>
            <a:endParaRPr kumimoji="1" lang="da-DK" sz="20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C96C723F-CF18-2BEE-B82B-3EDF9F9D6367}"/>
              </a:ext>
            </a:extLst>
          </p:cNvPr>
          <p:cNvCxnSpPr>
            <a:cxnSpLocks/>
          </p:cNvCxnSpPr>
          <p:nvPr/>
        </p:nvCxnSpPr>
        <p:spPr>
          <a:xfrm>
            <a:off x="1230659" y="5640705"/>
            <a:ext cx="10594664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F3C56C66-CE2A-AF67-712D-CFBC45882F85}"/>
              </a:ext>
            </a:extLst>
          </p:cNvPr>
          <p:cNvSpPr txBox="1"/>
          <p:nvPr/>
        </p:nvSpPr>
        <p:spPr>
          <a:xfrm>
            <a:off x="1159558" y="1392053"/>
            <a:ext cx="6819770" cy="545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946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Miljømæssige faktorer</a:t>
            </a:r>
            <a:endParaRPr kumimoji="1" lang="da-DK" sz="20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B6083F7A-27FD-D590-3A8F-CF0B02B3A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302334" y="1056349"/>
            <a:ext cx="2110272" cy="5250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CFA9F4-3D59-2377-68B1-75CF5FBE2AAF}"/>
              </a:ext>
            </a:extLst>
          </p:cNvPr>
          <p:cNvSpPr txBox="1"/>
          <p:nvPr/>
        </p:nvSpPr>
        <p:spPr>
          <a:xfrm>
            <a:off x="1230659" y="5707248"/>
            <a:ext cx="9975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Thapar A, et al. The Lancet. </a:t>
            </a:r>
            <a:r>
              <a:rPr lang="pt-BR" sz="1200" dirty="0"/>
              <a:t>2016 Mar 19;387(10024):1240-50. doi: 10.1016/S0140-6736(15)00238-X.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019846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A033-BB77-5F60-81D0-CAED232ED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AD8C11CA-90AE-9D9F-33CC-49EA5A415448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743D4A1A-E217-5F0B-ABD8-38D4FF141FC6}"/>
              </a:ext>
            </a:extLst>
          </p:cNvPr>
          <p:cNvSpPr/>
          <p:nvPr/>
        </p:nvSpPr>
        <p:spPr>
          <a:xfrm>
            <a:off x="470058" y="838772"/>
            <a:ext cx="11355265" cy="53976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B3E116C-A6A2-5D8E-23B8-E0C1A0C37392}"/>
              </a:ext>
            </a:extLst>
          </p:cNvPr>
          <p:cNvSpPr txBox="1"/>
          <p:nvPr/>
        </p:nvSpPr>
        <p:spPr>
          <a:xfrm>
            <a:off x="1159558" y="2160998"/>
            <a:ext cx="6334397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</a:rPr>
              <a:t>Biokemisk forstyrrelse i hjernen. Det har kunnet se med  særlige hjernescanninger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</a:rPr>
              <a:t>Ubalance i signalstofferne </a:t>
            </a:r>
            <a:r>
              <a:rPr lang="da-DK" sz="2000" b="0" i="1" dirty="0">
                <a:solidFill>
                  <a:srgbClr val="70578B"/>
                </a:solidFill>
              </a:rPr>
              <a:t>dopamin</a:t>
            </a:r>
            <a:r>
              <a:rPr lang="da-DK" sz="2000" b="0" dirty="0">
                <a:solidFill>
                  <a:srgbClr val="70578B"/>
                </a:solidFill>
              </a:rPr>
              <a:t> og </a:t>
            </a:r>
            <a:r>
              <a:rPr lang="da-DK" sz="2000" b="0" i="1" dirty="0">
                <a:solidFill>
                  <a:srgbClr val="70578B"/>
                </a:solidFill>
              </a:rPr>
              <a:t>noradrenalin</a:t>
            </a:r>
            <a:r>
              <a:rPr lang="da-DK" sz="2000" b="0" dirty="0">
                <a:solidFill>
                  <a:srgbClr val="70578B"/>
                </a:solidFill>
              </a:rPr>
              <a:t> Niveauet er for lavt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</a:rPr>
              <a:t>Dopamin – Lyst, glæde og belønning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</a:rPr>
              <a:t>Noradrenalin – Vågen, opmærksomhed, energi og humør</a:t>
            </a:r>
          </a:p>
          <a:p>
            <a:endParaRPr lang="da-DK" sz="2000" b="0" dirty="0">
              <a:solidFill>
                <a:srgbClr val="70578B"/>
              </a:solidFill>
            </a:endParaRPr>
          </a:p>
          <a:p>
            <a:r>
              <a:rPr lang="da-DK" sz="1600" b="1" dirty="0">
                <a:solidFill>
                  <a:srgbClr val="70578B"/>
                </a:solidFill>
              </a:rPr>
              <a:t>ADHD opstår fordi hjernen har en medfødt nedsat evne til at transportere signalstofferne dopamin og noradrenalin rundt i hjernen. Det gør at hjernecellerne ikke kan kommunikere ordentligt sammen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002C846F-E30C-FBFD-D265-423E86D6C7CF}"/>
              </a:ext>
            </a:extLst>
          </p:cNvPr>
          <p:cNvCxnSpPr>
            <a:cxnSpLocks/>
          </p:cNvCxnSpPr>
          <p:nvPr/>
        </p:nvCxnSpPr>
        <p:spPr>
          <a:xfrm>
            <a:off x="1159558" y="5459550"/>
            <a:ext cx="10594664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kstfelt 13">
            <a:extLst>
              <a:ext uri="{FF2B5EF4-FFF2-40B4-BE49-F238E27FC236}">
                <a16:creationId xmlns:a16="http://schemas.microsoft.com/office/drawing/2014/main" id="{0A93A524-4961-C8E0-DD6C-65430EF69235}"/>
              </a:ext>
            </a:extLst>
          </p:cNvPr>
          <p:cNvSpPr txBox="1"/>
          <p:nvPr/>
        </p:nvSpPr>
        <p:spPr>
          <a:xfrm>
            <a:off x="1159558" y="1392053"/>
            <a:ext cx="6819770" cy="545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946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Hvordan ses ADHD i hjernen?</a:t>
            </a:r>
            <a:endParaRPr kumimoji="1" lang="da-DK" sz="20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F47E6DC-54F4-868B-60CB-4D5E7E7A6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2678" y="991449"/>
            <a:ext cx="6388196" cy="4657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97F00A-36FC-34C3-B3E7-2200AE63C4FB}"/>
              </a:ext>
            </a:extLst>
          </p:cNvPr>
          <p:cNvSpPr txBox="1"/>
          <p:nvPr/>
        </p:nvSpPr>
        <p:spPr>
          <a:xfrm>
            <a:off x="989120" y="5517061"/>
            <a:ext cx="9837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Hoogman</a:t>
            </a:r>
            <a:r>
              <a:rPr lang="en-US" sz="1200" dirty="0"/>
              <a:t> M, et al. Subcortical brain volume differences in participants with attention deficit hyperactivity disorder in children and adults: a cross-sectional mega-analysis. Lancet Psychiatry. 2017 Apr;4(4):310‑319. </a:t>
            </a:r>
            <a:r>
              <a:rPr lang="en-US" sz="1200" dirty="0" err="1"/>
              <a:t>doi</a:t>
            </a:r>
            <a:r>
              <a:rPr lang="en-US" sz="1200" dirty="0"/>
              <a:t>: 10.1016/S2215-0366(17)30049‑4. </a:t>
            </a:r>
          </a:p>
          <a:p>
            <a:r>
              <a:rPr lang="en-US" sz="1200" dirty="0"/>
              <a:t>MacDonald et all Psychiatry. 2024;15:1492126. </a:t>
            </a:r>
            <a:r>
              <a:rPr lang="en-US" sz="1200" dirty="0" err="1"/>
              <a:t>doi</a:t>
            </a:r>
            <a:r>
              <a:rPr lang="en-US" sz="1200" dirty="0"/>
              <a:t>: 10.3389/fpsyt.2024.1492126. PMID: 39619336; PMCID: PMC11604610.</a:t>
            </a:r>
          </a:p>
          <a:p>
            <a:pPr algn="l"/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87505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C3D84B1-192D-BF30-C528-EB32F9EEA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379" y="2290906"/>
            <a:ext cx="7881739" cy="1292662"/>
          </a:xfrm>
        </p:spPr>
        <p:txBody>
          <a:bodyPr/>
          <a:lstStyle/>
          <a:p>
            <a:r>
              <a:rPr lang="da-DK" sz="2800" b="0" dirty="0">
                <a:solidFill>
                  <a:srgbClr val="FFC000"/>
                </a:solidFill>
                <a:latin typeface="+mn-lt"/>
              </a:rPr>
              <a:t>1. Hjernestammen (vågenhed)</a:t>
            </a:r>
          </a:p>
          <a:p>
            <a:r>
              <a:rPr lang="da-DK" sz="2800" b="0" dirty="0">
                <a:solidFill>
                  <a:srgbClr val="00B0F0"/>
                </a:solidFill>
                <a:latin typeface="+mn-lt"/>
              </a:rPr>
              <a:t>2. Lillehjernen (sortering af indtryk)</a:t>
            </a:r>
          </a:p>
          <a:p>
            <a:r>
              <a:rPr lang="da-DK" sz="2800" b="0" dirty="0">
                <a:solidFill>
                  <a:srgbClr val="9BBB59"/>
                </a:solidFill>
                <a:latin typeface="+mn-lt"/>
              </a:rPr>
              <a:t>3. Pandelapperne (hjernens kontroltårn)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09B3D17-DBD2-B824-199B-B8CA2F45FD1E}"/>
              </a:ext>
            </a:extLst>
          </p:cNvPr>
          <p:cNvSpPr/>
          <p:nvPr/>
        </p:nvSpPr>
        <p:spPr>
          <a:xfrm>
            <a:off x="0" y="5190767"/>
            <a:ext cx="12192000" cy="1667233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81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39F9194-06C7-73C4-5DBD-971E3CAA0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508" y="1385104"/>
            <a:ext cx="5255358" cy="525535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C044F609-1A63-568D-76CB-AB8083100396}"/>
              </a:ext>
            </a:extLst>
          </p:cNvPr>
          <p:cNvSpPr txBox="1"/>
          <p:nvPr/>
        </p:nvSpPr>
        <p:spPr>
          <a:xfrm>
            <a:off x="533374" y="1206928"/>
            <a:ext cx="681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da-DK" sz="4400" b="1" i="0" u="none" strike="noStrike" kern="1200" cap="none" spc="0" normalizeH="0" baseline="0" noProof="0" dirty="0">
                <a:ln>
                  <a:noFill/>
                </a:ln>
                <a:solidFill>
                  <a:srgbClr val="70578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steder i hjernen</a:t>
            </a:r>
            <a:endParaRPr kumimoji="1" lang="da-DK" sz="3600" b="0" i="0" u="none" strike="noStrike" kern="1200" cap="none" spc="0" normalizeH="0" baseline="0" noProof="0" dirty="0">
              <a:ln>
                <a:noFill/>
              </a:ln>
              <a:solidFill>
                <a:srgbClr val="70578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D524835-62C0-2FAD-6142-21C1395B178C}"/>
              </a:ext>
            </a:extLst>
          </p:cNvPr>
          <p:cNvSpPr/>
          <p:nvPr/>
        </p:nvSpPr>
        <p:spPr>
          <a:xfrm rot="3841141">
            <a:off x="8734564" y="5153283"/>
            <a:ext cx="1897551" cy="78000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81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8E689EA-3835-B7ED-54FF-4429B2E65BF3}"/>
              </a:ext>
            </a:extLst>
          </p:cNvPr>
          <p:cNvSpPr/>
          <p:nvPr/>
        </p:nvSpPr>
        <p:spPr>
          <a:xfrm rot="1707506">
            <a:off x="9682574" y="4610618"/>
            <a:ext cx="1416364" cy="107507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81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260054B-64AA-DB9B-D967-A28A0778BA96}"/>
              </a:ext>
            </a:extLst>
          </p:cNvPr>
          <p:cNvSpPr/>
          <p:nvPr/>
        </p:nvSpPr>
        <p:spPr>
          <a:xfrm rot="21276696">
            <a:off x="7004515" y="1986232"/>
            <a:ext cx="4739344" cy="280995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81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0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5C1731F-CBD4-0FEC-E4D3-61D15B70F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25" y="2280960"/>
            <a:ext cx="2455399" cy="553998"/>
          </a:xfrm>
        </p:spPr>
        <p:txBody>
          <a:bodyPr/>
          <a:lstStyle/>
          <a:p>
            <a:pPr algn="ctr"/>
            <a:r>
              <a:rPr kumimoji="1" lang="da-DK" sz="36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Energi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71EF174-2BD1-FD8F-A222-177332A04514}"/>
              </a:ext>
            </a:extLst>
          </p:cNvPr>
          <p:cNvSpPr txBox="1"/>
          <p:nvPr/>
        </p:nvSpPr>
        <p:spPr>
          <a:xfrm>
            <a:off x="742174" y="698918"/>
            <a:ext cx="68197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4400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Hjernestammen: Vågenhed</a:t>
            </a:r>
            <a:endParaRPr kumimoji="1" lang="da-DK" sz="36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7789EB0-8C61-5F2A-9625-E060D04BD95C}"/>
              </a:ext>
            </a:extLst>
          </p:cNvPr>
          <p:cNvSpPr/>
          <p:nvPr/>
        </p:nvSpPr>
        <p:spPr>
          <a:xfrm>
            <a:off x="0" y="5018400"/>
            <a:ext cx="12192000" cy="18396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2A5B0D08-BFD5-F0FB-79DB-FCEF1BB14FF2}"/>
              </a:ext>
            </a:extLst>
          </p:cNvPr>
          <p:cNvSpPr txBox="1">
            <a:spLocks/>
          </p:cNvSpPr>
          <p:nvPr/>
        </p:nvSpPr>
        <p:spPr>
          <a:xfrm>
            <a:off x="8459459" y="2280960"/>
            <a:ext cx="33212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3450" b="1" i="0">
                <a:solidFill>
                  <a:schemeClr val="tx1"/>
                </a:solidFill>
                <a:latin typeface="Times New Roman"/>
                <a:ea typeface="Trebuchet MS" charset="0"/>
                <a:cs typeface="Times New Roman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kumimoji="1" lang="da-DK" sz="36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Igangsættelse</a:t>
            </a:r>
          </a:p>
        </p:txBody>
      </p:sp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5196588A-9261-89F2-3450-29AC9F2AB59D}"/>
              </a:ext>
            </a:extLst>
          </p:cNvPr>
          <p:cNvSpPr txBox="1">
            <a:spLocks/>
          </p:cNvSpPr>
          <p:nvPr/>
        </p:nvSpPr>
        <p:spPr>
          <a:xfrm>
            <a:off x="4547317" y="2283079"/>
            <a:ext cx="302837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3450" b="1" i="0">
                <a:solidFill>
                  <a:schemeClr val="tx1"/>
                </a:solidFill>
                <a:latin typeface="Times New Roman"/>
                <a:ea typeface="Trebuchet MS" charset="0"/>
                <a:cs typeface="Times New Roman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kumimoji="1" lang="da-DK" sz="36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Motivation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7D8F02A-FD7D-8110-3CDD-2FF60B6F58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04" y="3154632"/>
            <a:ext cx="3096617" cy="2064690"/>
          </a:xfrm>
          <a:prstGeom prst="rect">
            <a:avLst/>
          </a:prstGeom>
          <a:ln w="76200">
            <a:solidFill>
              <a:srgbClr val="70578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5471C26-7DB4-B72D-0D72-F23904BBAC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8869" y="3154632"/>
            <a:ext cx="3096617" cy="2064690"/>
          </a:xfrm>
          <a:prstGeom prst="rect">
            <a:avLst/>
          </a:prstGeom>
          <a:ln w="76200">
            <a:solidFill>
              <a:srgbClr val="70578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51F0C507-AB22-6B01-9B4B-02BCB0B3CE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1562" y="3154632"/>
            <a:ext cx="3097035" cy="2064690"/>
          </a:xfrm>
          <a:prstGeom prst="rect">
            <a:avLst/>
          </a:prstGeom>
          <a:ln w="76200">
            <a:solidFill>
              <a:srgbClr val="70578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908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2B568-788E-CE27-B53D-CE18E8B71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326561-8766-73B3-AE3D-E470920D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37" y="1712981"/>
            <a:ext cx="4931537" cy="3262432"/>
          </a:xfrm>
        </p:spPr>
        <p:txBody>
          <a:bodyPr/>
          <a:lstStyle/>
          <a:p>
            <a:pPr algn="l"/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Oplevelse af at “mangle filter”</a:t>
            </a:r>
          </a:p>
          <a:p>
            <a:pPr algn="l"/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Svært at sortere støj fra relevant information</a:t>
            </a:r>
          </a:p>
          <a:p>
            <a:pPr algn="l"/>
            <a:endParaRPr kumimoji="1" lang="da-DK" sz="2400" kern="1200" dirty="0">
              <a:solidFill>
                <a:srgbClr val="70578B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l"/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Følsom overfor: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Lyd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kumimoji="1" lang="da-DK" sz="2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Berøring</a:t>
            </a:r>
          </a:p>
          <a:p>
            <a:pPr algn="l"/>
            <a:endParaRPr kumimoji="1" lang="da-DK" sz="2000" kern="1200" dirty="0">
              <a:solidFill>
                <a:srgbClr val="70578B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96146A7-8D73-16B5-DDCD-E83DC3B42C5C}"/>
              </a:ext>
            </a:extLst>
          </p:cNvPr>
          <p:cNvSpPr txBox="1"/>
          <p:nvPr/>
        </p:nvSpPr>
        <p:spPr>
          <a:xfrm>
            <a:off x="733037" y="531222"/>
            <a:ext cx="83891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4400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Lillehjernen: Sortering af indtryk</a:t>
            </a:r>
            <a:endParaRPr kumimoji="1" lang="da-DK" sz="36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73055CE-D7D6-A6D7-5607-DE934935B7F2}"/>
              </a:ext>
            </a:extLst>
          </p:cNvPr>
          <p:cNvSpPr/>
          <p:nvPr/>
        </p:nvSpPr>
        <p:spPr>
          <a:xfrm>
            <a:off x="0" y="5018400"/>
            <a:ext cx="12192000" cy="183960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06D3F1-09F4-64DA-447A-8BC5E5A3D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70320" y="4107180"/>
            <a:ext cx="4293362" cy="1934820"/>
          </a:xfrm>
          <a:prstGeom prst="rect">
            <a:avLst/>
          </a:prstGeom>
          <a:ln w="762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3B3F9E6-7CC4-4D8D-0D9E-6E91E645E3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8723" y="2167267"/>
            <a:ext cx="2890204" cy="2247825"/>
          </a:xfrm>
          <a:prstGeom prst="rect">
            <a:avLst/>
          </a:prstGeom>
          <a:ln w="76200">
            <a:solidFill>
              <a:srgbClr val="E5DB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857144E-024B-93C1-D6E2-7163C7C14A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868" y="1278248"/>
            <a:ext cx="2475004" cy="2475004"/>
          </a:xfrm>
          <a:prstGeom prst="rect">
            <a:avLst/>
          </a:prstGeom>
          <a:ln w="76200">
            <a:solidFill>
              <a:srgbClr val="E5DBF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9033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15F073D5-E948-5845-35E8-5D6ECA80FF79}"/>
              </a:ext>
            </a:extLst>
          </p:cNvPr>
          <p:cNvSpPr/>
          <p:nvPr/>
        </p:nvSpPr>
        <p:spPr>
          <a:xfrm>
            <a:off x="5880100" y="1"/>
            <a:ext cx="6311900" cy="68580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40036D-A6E3-060D-728F-2E322054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37" y="1854661"/>
            <a:ext cx="4817200" cy="459356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Overblik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Planlægning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Impulshæmning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Arbejdshukommelse (evnen til at have flere bolde i luften)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Følelsesregulering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Koncentration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Igangsætning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b="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Overstående egenskaber kalder man også for de eksekutive funktioner</a:t>
            </a:r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B4BCDFD-EEDC-B965-93C6-342A47EC28E2}"/>
              </a:ext>
            </a:extLst>
          </p:cNvPr>
          <p:cNvSpPr txBox="1"/>
          <p:nvPr/>
        </p:nvSpPr>
        <p:spPr>
          <a:xfrm>
            <a:off x="733037" y="531222"/>
            <a:ext cx="49311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4000" b="1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Pandelapperne: Hjernens kontroltårn</a:t>
            </a:r>
            <a:endParaRPr kumimoji="1" lang="da-DK" sz="32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6186290D-B07B-4EA9-6F7E-84F0E47F83F0}"/>
              </a:ext>
            </a:extLst>
          </p:cNvPr>
          <p:cNvGrpSpPr/>
          <p:nvPr/>
        </p:nvGrpSpPr>
        <p:grpSpPr>
          <a:xfrm>
            <a:off x="7897369" y="1342394"/>
            <a:ext cx="3950300" cy="2204168"/>
            <a:chOff x="8097394" y="1409069"/>
            <a:chExt cx="3950300" cy="2204168"/>
          </a:xfrm>
        </p:grpSpPr>
        <p:pic>
          <p:nvPicPr>
            <p:cNvPr id="2050" name="Picture 2" descr="Premium Vector | Air traffic control one continuous line illustration Radar  and control tower Civil aviation safety">
              <a:extLst>
                <a:ext uri="{FF2B5EF4-FFF2-40B4-BE49-F238E27FC236}">
                  <a16:creationId xmlns:a16="http://schemas.microsoft.com/office/drawing/2014/main" id="{919F15AD-D300-09EC-5EDB-B419E71046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6613" y="1409069"/>
              <a:ext cx="3931081" cy="2204168"/>
            </a:xfrm>
            <a:prstGeom prst="rect">
              <a:avLst/>
            </a:prstGeom>
            <a:ln w="76200">
              <a:solidFill>
                <a:srgbClr val="70578B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Kombinationstegning: figur 16">
              <a:extLst>
                <a:ext uri="{FF2B5EF4-FFF2-40B4-BE49-F238E27FC236}">
                  <a16:creationId xmlns:a16="http://schemas.microsoft.com/office/drawing/2014/main" id="{B6CC0E1B-B9A2-CBBF-B526-24D81BF8D3AA}"/>
                </a:ext>
              </a:extLst>
            </p:cNvPr>
            <p:cNvSpPr/>
            <p:nvPr/>
          </p:nvSpPr>
          <p:spPr>
            <a:xfrm>
              <a:off x="8097394" y="2795362"/>
              <a:ext cx="1003700" cy="520700"/>
            </a:xfrm>
            <a:custGeom>
              <a:avLst/>
              <a:gdLst>
                <a:gd name="connsiteX0" fmla="*/ 1028700 w 1028700"/>
                <a:gd name="connsiteY0" fmla="*/ 520700 h 520700"/>
                <a:gd name="connsiteX1" fmla="*/ 965200 w 1028700"/>
                <a:gd name="connsiteY1" fmla="*/ 381000 h 520700"/>
                <a:gd name="connsiteX2" fmla="*/ 901700 w 1028700"/>
                <a:gd name="connsiteY2" fmla="*/ 355600 h 520700"/>
                <a:gd name="connsiteX3" fmla="*/ 558800 w 1028700"/>
                <a:gd name="connsiteY3" fmla="*/ 508000 h 520700"/>
                <a:gd name="connsiteX4" fmla="*/ 406400 w 1028700"/>
                <a:gd name="connsiteY4" fmla="*/ 469900 h 520700"/>
                <a:gd name="connsiteX5" fmla="*/ 355600 w 1028700"/>
                <a:gd name="connsiteY5" fmla="*/ 381000 h 520700"/>
                <a:gd name="connsiteX6" fmla="*/ 190500 w 1028700"/>
                <a:gd name="connsiteY6" fmla="*/ 101600 h 520700"/>
                <a:gd name="connsiteX7" fmla="*/ 101600 w 1028700"/>
                <a:gd name="connsiteY7" fmla="*/ 63500 h 520700"/>
                <a:gd name="connsiteX8" fmla="*/ 12700 w 1028700"/>
                <a:gd name="connsiteY8" fmla="*/ 12700 h 520700"/>
                <a:gd name="connsiteX9" fmla="*/ 0 w 1028700"/>
                <a:gd name="connsiteY9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0" h="520700">
                  <a:moveTo>
                    <a:pt x="1028700" y="520700"/>
                  </a:moveTo>
                  <a:cubicBezTo>
                    <a:pt x="1007533" y="474133"/>
                    <a:pt x="996388" y="421544"/>
                    <a:pt x="965200" y="381000"/>
                  </a:cubicBezTo>
                  <a:cubicBezTo>
                    <a:pt x="951300" y="362930"/>
                    <a:pt x="923620" y="349337"/>
                    <a:pt x="901700" y="355600"/>
                  </a:cubicBezTo>
                  <a:cubicBezTo>
                    <a:pt x="807516" y="382510"/>
                    <a:pt x="666175" y="454312"/>
                    <a:pt x="558800" y="508000"/>
                  </a:cubicBezTo>
                  <a:cubicBezTo>
                    <a:pt x="508000" y="495300"/>
                    <a:pt x="450804" y="497653"/>
                    <a:pt x="406400" y="469900"/>
                  </a:cubicBezTo>
                  <a:cubicBezTo>
                    <a:pt x="377458" y="451811"/>
                    <a:pt x="370274" y="411815"/>
                    <a:pt x="355600" y="381000"/>
                  </a:cubicBezTo>
                  <a:cubicBezTo>
                    <a:pt x="280217" y="222695"/>
                    <a:pt x="308919" y="209254"/>
                    <a:pt x="190500" y="101600"/>
                  </a:cubicBezTo>
                  <a:cubicBezTo>
                    <a:pt x="165455" y="78832"/>
                    <a:pt x="130982" y="76092"/>
                    <a:pt x="101600" y="63500"/>
                  </a:cubicBezTo>
                  <a:cubicBezTo>
                    <a:pt x="68788" y="49438"/>
                    <a:pt x="41043" y="33958"/>
                    <a:pt x="12700" y="12700"/>
                  </a:cubicBezTo>
                  <a:cubicBezTo>
                    <a:pt x="7911" y="9108"/>
                    <a:pt x="4233" y="4233"/>
                    <a:pt x="0" y="0"/>
                  </a:cubicBezTo>
                </a:path>
              </a:pathLst>
            </a:custGeom>
            <a:noFill/>
            <a:ln w="9525">
              <a:solidFill>
                <a:srgbClr val="70578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pic>
        <p:nvPicPr>
          <p:cNvPr id="20" name="Billede 19" descr="Et billede, der indeholder skitse, tegning, clipart, Stregtegning&#10;&#10;Indhold genereret af kunstig intelligens kan være forkert.">
            <a:extLst>
              <a:ext uri="{FF2B5EF4-FFF2-40B4-BE49-F238E27FC236}">
                <a16:creationId xmlns:a16="http://schemas.microsoft.com/office/drawing/2014/main" id="{49C82FA2-6559-FE2D-7C49-5F87A880886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0595" y="3475755"/>
            <a:ext cx="2914199" cy="2914199"/>
          </a:xfrm>
          <a:prstGeom prst="rect">
            <a:avLst/>
          </a:prstGeom>
          <a:ln w="76200">
            <a:solidFill>
              <a:srgbClr val="70578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63F81B-14A9-017D-31E5-8CAF00A735ED}"/>
              </a:ext>
            </a:extLst>
          </p:cNvPr>
          <p:cNvSpPr txBox="1"/>
          <p:nvPr/>
        </p:nvSpPr>
        <p:spPr>
          <a:xfrm>
            <a:off x="257011" y="6066788"/>
            <a:ext cx="5883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Per Hove Thomsen ADHD, Årsager 7.11 2024 ADHD https://www.sundhed.dk/borger/patienthaandbogen/psyke-hos-boern/sygdomme/adhd/adhd-aarsager/ 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14705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381F815-318E-3601-CF25-4CA4DC55E668}"/>
              </a:ext>
            </a:extLst>
          </p:cNvPr>
          <p:cNvSpPr/>
          <p:nvPr/>
        </p:nvSpPr>
        <p:spPr>
          <a:xfrm>
            <a:off x="0" y="5018400"/>
            <a:ext cx="12192000" cy="18396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A43D01-1295-629A-BA7A-36FC2C32C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51" y="892278"/>
            <a:ext cx="10572221" cy="677108"/>
          </a:xfrm>
        </p:spPr>
        <p:txBody>
          <a:bodyPr/>
          <a:lstStyle/>
          <a:p>
            <a:r>
              <a:rPr kumimoji="1" lang="da-DK" sz="4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Hvor og hvordan virker medicinen?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C980E7-8C05-D6BA-9F4A-62E2F2273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751" y="1839600"/>
            <a:ext cx="11408561" cy="22159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ADHD-medicin virker ved at hæmme genoptagelsen og/eller øge frigivelsen af dopamin og noradrenalin i hjernen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Koncentrationen af dopamin og noradrenalin øges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er samme mekanisme og medicin der også virker ved ADD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Hjernecellerne kommunikerer mere præcist og irrelevant information filtreres fra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Hyperaktivitet og impulsivitet nedsættes. Opmærksomheden kan bedre tilpasses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19864EC-FE41-4A15-AE80-1682E1D50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4925" y="3626313"/>
            <a:ext cx="7077075" cy="278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29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07EC5D2-B45B-71C2-8C18-1ED55DAD8695}"/>
              </a:ext>
            </a:extLst>
          </p:cNvPr>
          <p:cNvSpPr/>
          <p:nvPr/>
        </p:nvSpPr>
        <p:spPr>
          <a:xfrm>
            <a:off x="4933950" y="0"/>
            <a:ext cx="7258050" cy="685800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86E6E5-A38C-1B1D-D81B-D06A2E23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17" y="145497"/>
            <a:ext cx="4632264" cy="677108"/>
          </a:xfrm>
        </p:spPr>
        <p:txBody>
          <a:bodyPr/>
          <a:lstStyle/>
          <a:p>
            <a:r>
              <a:rPr kumimoji="1" lang="da-DK" sz="4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Synapse*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CD57401-B9D2-BCE5-3E23-E7914F548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34" y="1530069"/>
            <a:ext cx="9360045" cy="45053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546E83-4F59-266F-8A19-489A28629D24}"/>
              </a:ext>
            </a:extLst>
          </p:cNvPr>
          <p:cNvSpPr txBox="1"/>
          <p:nvPr/>
        </p:nvSpPr>
        <p:spPr>
          <a:xfrm>
            <a:off x="552090" y="6461185"/>
            <a:ext cx="3597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da-DK" sz="1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*</a:t>
            </a:r>
            <a:r>
              <a:rPr kumimoji="1" lang="da-DK" sz="12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mellemrummet mellem to nerveender</a:t>
            </a:r>
            <a:endParaRPr lang="en-DK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9203D2-B894-687A-E115-CE2CF630B95F}"/>
              </a:ext>
            </a:extLst>
          </p:cNvPr>
          <p:cNvSpPr txBox="1"/>
          <p:nvPr/>
        </p:nvSpPr>
        <p:spPr>
          <a:xfrm>
            <a:off x="552090" y="6165060"/>
            <a:ext cx="4089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https://www.sundhed.dk/borger/patienthaandbogen/psyke-hos-boern/sygdomme/adhd/adhd-symptomer-og-tegn/</a:t>
            </a:r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1714265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8086802-7E11-6EAC-58CE-07681D7A913A}"/>
              </a:ext>
            </a:extLst>
          </p:cNvPr>
          <p:cNvSpPr/>
          <p:nvPr/>
        </p:nvSpPr>
        <p:spPr>
          <a:xfrm>
            <a:off x="9766300" y="6324600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455C0BA-172D-D4DE-3402-227E8E05FEFB}"/>
              </a:ext>
            </a:extLst>
          </p:cNvPr>
          <p:cNvSpPr/>
          <p:nvPr/>
        </p:nvSpPr>
        <p:spPr>
          <a:xfrm>
            <a:off x="0" y="0"/>
            <a:ext cx="12192000" cy="18396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887ED5F-A0AE-D439-2BCC-C519547D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8" y="581246"/>
            <a:ext cx="10572221" cy="677108"/>
          </a:xfrm>
        </p:spPr>
        <p:txBody>
          <a:bodyPr/>
          <a:lstStyle/>
          <a:p>
            <a:r>
              <a:rPr kumimoji="1" lang="da-DK" sz="4400" kern="1200" dirty="0">
                <a:solidFill>
                  <a:srgbClr val="70578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Medicin kan ikke stå alene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DC89450-95DF-C035-EFA1-6F6E0D719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88" y="2136338"/>
            <a:ext cx="10572221" cy="2954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Vigtigt at tage individuelt stilling til medicinsk behandling samt øvrige tiltag og støtte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Tæt opfølgning støtter dig i at følge behandlingen – det er en vigtigt del af vejen til  succes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Ofte store forventninger eller urealistiske bekymringer fordi der er meget fokus på og meninger om medicin i samfundet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Tilpasning af medicinsk behandling kan være komplekst og kræve tålmodighed</a:t>
            </a:r>
          </a:p>
          <a:p>
            <a:endParaRPr lang="da-DK" sz="2400" b="0" dirty="0">
              <a:latin typeface="+mn-lt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A6AC575-70FF-5116-862B-901DD7AD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834" y="4556048"/>
            <a:ext cx="3230032" cy="2314442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5FF56452-1022-03AA-93A5-8F3819740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253" y="4843361"/>
            <a:ext cx="4620947" cy="240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55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e 15">
            <a:extLst>
              <a:ext uri="{FF2B5EF4-FFF2-40B4-BE49-F238E27FC236}">
                <a16:creationId xmlns:a16="http://schemas.microsoft.com/office/drawing/2014/main" id="{71A7BB36-5CA0-3A65-3601-AB6F45D55A95}"/>
              </a:ext>
            </a:extLst>
          </p:cNvPr>
          <p:cNvGrpSpPr/>
          <p:nvPr/>
        </p:nvGrpSpPr>
        <p:grpSpPr>
          <a:xfrm>
            <a:off x="472148" y="659657"/>
            <a:ext cx="11719852" cy="4873577"/>
            <a:chOff x="472148" y="507257"/>
            <a:chExt cx="11719852" cy="4873577"/>
          </a:xfrm>
        </p:grpSpPr>
        <p:sp>
          <p:nvSpPr>
            <p:cNvPr id="6" name="Rectangle 27">
              <a:extLst>
                <a:ext uri="{FF2B5EF4-FFF2-40B4-BE49-F238E27FC236}">
                  <a16:creationId xmlns:a16="http://schemas.microsoft.com/office/drawing/2014/main" id="{584B6A74-F595-2F1C-30B8-ACBF5A8DC687}"/>
                </a:ext>
              </a:extLst>
            </p:cNvPr>
            <p:cNvSpPr/>
            <p:nvPr/>
          </p:nvSpPr>
          <p:spPr>
            <a:xfrm>
              <a:off x="472148" y="507257"/>
              <a:ext cx="8256319" cy="3094834"/>
            </a:xfrm>
            <a:prstGeom prst="rect">
              <a:avLst/>
            </a:prstGeom>
            <a:solidFill>
              <a:srgbClr val="70578B"/>
            </a:solidFill>
            <a:ln w="28575" cap="flat" cmpd="sng" algn="ctr">
              <a:noFill/>
              <a:prstDash val="solid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ID" sz="1800" b="0" i="0" u="none" strike="noStrike" kern="0" cap="none" spc="0" normalizeH="0" baseline="0" noProof="0" dirty="0">
                <a:ln>
                  <a:noFill/>
                </a:ln>
                <a:solidFill>
                  <a:srgbClr val="3437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28">
              <a:extLst>
                <a:ext uri="{FF2B5EF4-FFF2-40B4-BE49-F238E27FC236}">
                  <a16:creationId xmlns:a16="http://schemas.microsoft.com/office/drawing/2014/main" id="{8B791E0E-2BB5-2341-198A-39C80074C531}"/>
                </a:ext>
              </a:extLst>
            </p:cNvPr>
            <p:cNvSpPr/>
            <p:nvPr/>
          </p:nvSpPr>
          <p:spPr>
            <a:xfrm>
              <a:off x="1272009" y="2286000"/>
              <a:ext cx="10591559" cy="3094834"/>
            </a:xfrm>
            <a:prstGeom prst="rect">
              <a:avLst/>
            </a:prstGeom>
            <a:solidFill>
              <a:srgbClr val="E5DBF2"/>
            </a:solidFill>
            <a:ln>
              <a:noFill/>
            </a:ln>
            <a:effectLst>
              <a:outerShdw blurRad="6350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>
                <a:solidFill>
                  <a:schemeClr val="bg1"/>
                </a:solidFill>
              </a:endParaRPr>
            </a:p>
          </p:txBody>
        </p:sp>
        <p:sp>
          <p:nvSpPr>
            <p:cNvPr id="12" name="Tekstfelt 11">
              <a:extLst>
                <a:ext uri="{FF2B5EF4-FFF2-40B4-BE49-F238E27FC236}">
                  <a16:creationId xmlns:a16="http://schemas.microsoft.com/office/drawing/2014/main" id="{E517483B-A093-54E1-76EB-059A06258C78}"/>
                </a:ext>
              </a:extLst>
            </p:cNvPr>
            <p:cNvSpPr txBox="1"/>
            <p:nvPr/>
          </p:nvSpPr>
          <p:spPr>
            <a:xfrm>
              <a:off x="910058" y="749753"/>
              <a:ext cx="80295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 err="1">
                  <a:solidFill>
                    <a:srgbClr val="E5DBF2"/>
                  </a:solidFill>
                </a:rPr>
                <a:t>Refleksion</a:t>
              </a:r>
              <a:endParaRPr lang="en-US" sz="8600" b="1" dirty="0">
                <a:solidFill>
                  <a:srgbClr val="E5DBF2"/>
                </a:solidFill>
              </a:endParaRPr>
            </a:p>
          </p:txBody>
        </p:sp>
        <p:sp>
          <p:nvSpPr>
            <p:cNvPr id="13" name="Pladsholder til indhold 2">
              <a:extLst>
                <a:ext uri="{FF2B5EF4-FFF2-40B4-BE49-F238E27FC236}">
                  <a16:creationId xmlns:a16="http://schemas.microsoft.com/office/drawing/2014/main" id="{4AFC6256-BD3C-19DB-64F7-75B5490D3892}"/>
                </a:ext>
              </a:extLst>
            </p:cNvPr>
            <p:cNvSpPr txBox="1">
              <a:spLocks/>
            </p:cNvSpPr>
            <p:nvPr/>
          </p:nvSpPr>
          <p:spPr>
            <a:xfrm>
              <a:off x="1837003" y="2832871"/>
              <a:ext cx="10354997" cy="17512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>
                <a:defRPr sz="3450" b="1" i="0">
                  <a:solidFill>
                    <a:schemeClr val="tx1"/>
                  </a:solidFill>
                  <a:latin typeface="Times New Roman"/>
                  <a:ea typeface="Trebuchet MS" charset="0"/>
                  <a:cs typeface="Times New Roman"/>
                </a:defRPr>
              </a:lvl1pPr>
              <a:lvl2pPr marL="207889">
                <a:defRPr>
                  <a:latin typeface="+mn-lt"/>
                  <a:ea typeface="+mn-ea"/>
                  <a:cs typeface="+mn-cs"/>
                </a:defRPr>
              </a:lvl2pPr>
              <a:lvl3pPr marL="415778">
                <a:defRPr>
                  <a:latin typeface="+mn-lt"/>
                  <a:ea typeface="+mn-ea"/>
                  <a:cs typeface="+mn-cs"/>
                </a:defRPr>
              </a:lvl3pPr>
              <a:lvl4pPr marL="623667">
                <a:defRPr>
                  <a:latin typeface="+mn-lt"/>
                  <a:ea typeface="+mn-ea"/>
                  <a:cs typeface="+mn-cs"/>
                </a:defRPr>
              </a:lvl4pPr>
              <a:lvl5pPr marL="831555">
                <a:defRPr>
                  <a:latin typeface="+mn-lt"/>
                  <a:ea typeface="+mn-ea"/>
                  <a:cs typeface="+mn-cs"/>
                </a:defRPr>
              </a:lvl5pPr>
              <a:lvl6pPr marL="1039444">
                <a:defRPr>
                  <a:latin typeface="+mn-lt"/>
                  <a:ea typeface="+mn-ea"/>
                  <a:cs typeface="+mn-cs"/>
                </a:defRPr>
              </a:lvl6pPr>
              <a:lvl7pPr marL="1247333">
                <a:defRPr>
                  <a:latin typeface="+mn-lt"/>
                  <a:ea typeface="+mn-ea"/>
                  <a:cs typeface="+mn-cs"/>
                </a:defRPr>
              </a:lvl7pPr>
              <a:lvl8pPr marL="1455222">
                <a:defRPr>
                  <a:latin typeface="+mn-lt"/>
                  <a:ea typeface="+mn-ea"/>
                  <a:cs typeface="+mn-cs"/>
                </a:defRPr>
              </a:lvl8pPr>
              <a:lvl9pPr marL="1663111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50000"/>
                </a:lnSpc>
              </a:pPr>
              <a:r>
                <a:rPr lang="da-DK" sz="4000" kern="0" dirty="0">
                  <a:solidFill>
                    <a:srgbClr val="70578B"/>
                  </a:solidFill>
                  <a:latin typeface="+mn-lt"/>
                </a:rPr>
                <a:t>Hvor har du hørt om medicin?</a:t>
              </a:r>
            </a:p>
            <a:p>
              <a:pPr defTabSz="914400">
                <a:lnSpc>
                  <a:spcPct val="150000"/>
                </a:lnSpc>
              </a:pPr>
              <a:r>
                <a:rPr lang="da-DK" sz="4000" kern="0" dirty="0">
                  <a:solidFill>
                    <a:srgbClr val="70578B"/>
                  </a:solidFill>
                  <a:latin typeface="+mn-lt"/>
                </a:rPr>
                <a:t>Hvor kan man opsøge god viden om medicin?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18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4B736804-D5F5-F74A-38F8-F8C405CA454C}"/>
              </a:ext>
            </a:extLst>
          </p:cNvPr>
          <p:cNvSpPr/>
          <p:nvPr/>
        </p:nvSpPr>
        <p:spPr>
          <a:xfrm>
            <a:off x="6718300" y="1"/>
            <a:ext cx="5473700" cy="68580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50AAB6-275C-9487-6BD4-CD68D9FBCC34}"/>
              </a:ext>
            </a:extLst>
          </p:cNvPr>
          <p:cNvSpPr/>
          <p:nvPr/>
        </p:nvSpPr>
        <p:spPr>
          <a:xfrm>
            <a:off x="400050" y="457200"/>
            <a:ext cx="9220200" cy="1752600"/>
          </a:xfrm>
          <a:prstGeom prst="rect">
            <a:avLst/>
          </a:prstGeom>
          <a:solidFill>
            <a:srgbClr val="70578B"/>
          </a:solidFill>
          <a:ln>
            <a:solidFill>
              <a:srgbClr val="705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FC1F58-4557-E3C4-6F13-6C15E15B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946956"/>
            <a:ext cx="10515600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Hvad kan medicinen gøre?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529961-62E7-8B34-4D4C-92DA7A5BF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12" y="2833278"/>
            <a:ext cx="6039088" cy="276998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Medicin er oftest en vigtig hjælp </a:t>
            </a:r>
            <a:r>
              <a:rPr lang="da-DK" sz="2000" b="0" dirty="0" err="1">
                <a:solidFill>
                  <a:srgbClr val="70578B"/>
                </a:solidFill>
                <a:latin typeface="+mn-lt"/>
              </a:rPr>
              <a:t>ift</a:t>
            </a:r>
            <a:r>
              <a:rPr lang="da-DK" sz="2000" b="0" dirty="0">
                <a:solidFill>
                  <a:srgbClr val="70578B"/>
                </a:solidFill>
                <a:latin typeface="+mn-lt"/>
              </a:rPr>
              <a:t>. at kunne få udbytte af øvrige tiltag, psykoedukation og andre hjælpeværkøjer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b="0" dirty="0">
              <a:solidFill>
                <a:srgbClr val="70578B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70% oplever effekt i form af symptomlindring og bedring i funktionsniveau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b="0" dirty="0">
              <a:solidFill>
                <a:srgbClr val="70578B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Ser ud til at have en beskyttende effekt ift. livskvalitet, psykisk og fysisk sundhed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04CE01B-81D3-8655-FBD6-02DF19BF0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7652" y="2206153"/>
            <a:ext cx="4805195" cy="38677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044D74-549D-6ED3-F54B-93EB8640C5AE}"/>
              </a:ext>
            </a:extLst>
          </p:cNvPr>
          <p:cNvSpPr txBox="1"/>
          <p:nvPr/>
        </p:nvSpPr>
        <p:spPr>
          <a:xfrm>
            <a:off x="240431" y="6016079"/>
            <a:ext cx="6211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800" dirty="0"/>
              <a:t>1., Huss, M., et al. (2020). Methylphenidate treatment of adult ADHD patients in a naturalistic setting: A 12-week open-label study. BMC Psychiatry, 20, 430. </a:t>
            </a: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https://doi.org/10.1186/s12888-020-02864-4</a:t>
            </a:r>
            <a:endParaRPr lang="en-US" sz="800" dirty="0"/>
          </a:p>
          <a:p>
            <a:r>
              <a:rPr lang="en-US" sz="800" dirty="0"/>
              <a:t>2. Coghill et al. (2017) Long-acting medications for the treatment of ADHD: A review of the current literature. </a:t>
            </a:r>
            <a:r>
              <a:rPr lang="en-US" sz="800" i="1" dirty="0"/>
              <a:t>European Child &amp; Adolescent Psychiatry, 26</a:t>
            </a:r>
            <a:r>
              <a:rPr lang="en-US" sz="800" dirty="0"/>
              <a:t>(4), 399–420. </a:t>
            </a:r>
            <a:r>
              <a:rPr lang="en-US" sz="800" dirty="0">
                <a:hlinkClick r:id="rId5"/>
              </a:rPr>
              <a:t>https://doi.org/10.1007/s00787-016-0910-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692082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7">
            <a:extLst>
              <a:ext uri="{FF2B5EF4-FFF2-40B4-BE49-F238E27FC236}">
                <a16:creationId xmlns:a16="http://schemas.microsoft.com/office/drawing/2014/main" id="{0FB52222-A3E0-B6E6-92BB-CF9686481BAC}"/>
              </a:ext>
            </a:extLst>
          </p:cNvPr>
          <p:cNvSpPr/>
          <p:nvPr/>
        </p:nvSpPr>
        <p:spPr>
          <a:xfrm>
            <a:off x="0" y="0"/>
            <a:ext cx="5874323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53AAFC-CE59-51DD-917D-F566C5D16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53" y="1310937"/>
            <a:ext cx="4462048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Hvor længe?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D90F17C-D927-FBEA-52EE-675C3DBFF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579" y="1606758"/>
            <a:ext cx="5340922" cy="43088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Medicinen kurerer ikke ADHD, men vil ofte være en længerevarende understøttende og symptomlindrende behandling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Afhængig af, hvor svær ADHD’en er og din livssituation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Man kan tage pause eller stoppe helt med medicinen. Rådfør dig altid med behandler inden.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Der anbefales kontrol mindst hvert halve år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Her vurderes det, om det stadig er det bedste for dig at forsætte behandlingen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Nogle fortsætter med behandling op i årene, andre oplever en symptomlindring i voksenalderen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BC1B995-CA14-8ADD-6FFD-A89B992566A4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235347" y="3104244"/>
            <a:ext cx="5638976" cy="37537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3D42A-DA13-A2B8-398F-5E9F44CFB808}"/>
              </a:ext>
            </a:extLst>
          </p:cNvPr>
          <p:cNvSpPr txBox="1"/>
          <p:nvPr/>
        </p:nvSpPr>
        <p:spPr>
          <a:xfrm>
            <a:off x="6096000" y="6090249"/>
            <a:ext cx="3312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https://www.sundhed.dk/borger/patienthaandbogen/psyke-hos-boern/sygdomme/adhd/adhd-behandling/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018904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46C2D89-AAED-F316-C1A2-87BFACC00169}"/>
              </a:ext>
            </a:extLst>
          </p:cNvPr>
          <p:cNvSpPr/>
          <p:nvPr/>
        </p:nvSpPr>
        <p:spPr>
          <a:xfrm>
            <a:off x="9766300" y="6324600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36B38CA-46B1-054F-0797-E34D6A36928E}"/>
              </a:ext>
            </a:extLst>
          </p:cNvPr>
          <p:cNvSpPr/>
          <p:nvPr/>
        </p:nvSpPr>
        <p:spPr>
          <a:xfrm>
            <a:off x="0" y="0"/>
            <a:ext cx="12192000" cy="1409700"/>
          </a:xfrm>
          <a:prstGeom prst="rect">
            <a:avLst/>
          </a:prstGeom>
          <a:solidFill>
            <a:srgbClr val="70578B"/>
          </a:solidFill>
          <a:ln>
            <a:solidFill>
              <a:srgbClr val="705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A3551151-51AB-B792-B3AA-3731AA957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9329"/>
          <a:stretch/>
        </p:blipFill>
        <p:spPr>
          <a:xfrm>
            <a:off x="1691258" y="4031445"/>
            <a:ext cx="8809484" cy="283560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B7488C-048F-C84A-3B1E-5131ED2A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126" y="366623"/>
            <a:ext cx="10572221" cy="769441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  <a:latin typeface="+mn-lt"/>
              </a:rPr>
              <a:t>Stor variation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BA15EF-E57C-066E-2970-0C7FFEF52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813" y="1565052"/>
            <a:ext cx="10228374" cy="226061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da-DK" sz="2000" dirty="0">
                <a:solidFill>
                  <a:srgbClr val="70578B"/>
                </a:solidFill>
                <a:latin typeface="+mn-lt"/>
              </a:rPr>
              <a:t>Ingen er ens – al behandling er individuel</a:t>
            </a:r>
          </a:p>
          <a:p>
            <a:pPr algn="ctr">
              <a:lnSpc>
                <a:spcPct val="150000"/>
              </a:lnSpc>
            </a:pPr>
            <a:r>
              <a:rPr lang="da-DK" sz="2000" dirty="0" err="1">
                <a:solidFill>
                  <a:srgbClr val="70578B"/>
                </a:solidFill>
                <a:latin typeface="+mn-lt"/>
              </a:rPr>
              <a:t>Ift</a:t>
            </a:r>
            <a:r>
              <a:rPr lang="da-DK" sz="2000" dirty="0">
                <a:solidFill>
                  <a:srgbClr val="70578B"/>
                </a:solidFill>
                <a:latin typeface="+mn-lt"/>
              </a:rPr>
              <a:t>. oplevelse af effekt og forekomst af bivirkninger</a:t>
            </a:r>
          </a:p>
          <a:p>
            <a:pPr algn="ctr">
              <a:lnSpc>
                <a:spcPct val="150000"/>
              </a:lnSpc>
            </a:pPr>
            <a:r>
              <a:rPr lang="da-DK" sz="2000" dirty="0" err="1">
                <a:solidFill>
                  <a:srgbClr val="70578B"/>
                </a:solidFill>
                <a:latin typeface="+mn-lt"/>
              </a:rPr>
              <a:t>Ift</a:t>
            </a:r>
            <a:r>
              <a:rPr lang="da-DK" sz="2000" dirty="0">
                <a:solidFill>
                  <a:srgbClr val="70578B"/>
                </a:solidFill>
                <a:latin typeface="+mn-lt"/>
              </a:rPr>
              <a:t>. hvordan medicin optages og udskilles samt hvor følsom man er</a:t>
            </a:r>
          </a:p>
          <a:p>
            <a:pPr algn="ctr">
              <a:lnSpc>
                <a:spcPct val="150000"/>
              </a:lnSpc>
            </a:pPr>
            <a:r>
              <a:rPr lang="da-DK" sz="2000" dirty="0">
                <a:solidFill>
                  <a:srgbClr val="70578B"/>
                </a:solidFill>
                <a:latin typeface="+mn-lt"/>
              </a:rPr>
              <a:t>Det ser dog ud til at søskende/børn/forældre ofte ligner hinanden</a:t>
            </a:r>
          </a:p>
          <a:p>
            <a:pPr algn="ctr">
              <a:lnSpc>
                <a:spcPct val="150000"/>
              </a:lnSpc>
            </a:pPr>
            <a:r>
              <a:rPr lang="da-DK" sz="2000" dirty="0">
                <a:solidFill>
                  <a:srgbClr val="70578B"/>
                </a:solidFill>
                <a:latin typeface="+mn-lt"/>
              </a:rPr>
              <a:t>Nogen har behov for større doser eller flere daglige doseringer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F2CAF958-0C60-2B45-3889-2CC60EEA47A2}"/>
              </a:ext>
            </a:extLst>
          </p:cNvPr>
          <p:cNvGrpSpPr/>
          <p:nvPr/>
        </p:nvGrpSpPr>
        <p:grpSpPr>
          <a:xfrm>
            <a:off x="4064000" y="4394200"/>
            <a:ext cx="4550411" cy="2324100"/>
            <a:chOff x="-3396" y="126407"/>
            <a:chExt cx="7757660" cy="4680202"/>
          </a:xfrm>
        </p:grpSpPr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D3BF4BC4-B49F-8B82-51F9-E54B163C6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8887" y="126407"/>
              <a:ext cx="6855377" cy="4680202"/>
            </a:xfrm>
            <a:prstGeom prst="rect">
              <a:avLst/>
            </a:prstGeom>
          </p:spPr>
        </p:pic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9EB51225-518E-5418-9890-0D624279A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396" y="1044617"/>
              <a:ext cx="1490160" cy="3393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1501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17B8309-62C0-4A59-5AC4-07630CE75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268" y="2585930"/>
            <a:ext cx="6164178" cy="265457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b="0" dirty="0">
                <a:solidFill>
                  <a:srgbClr val="70578B"/>
                </a:solidFill>
                <a:latin typeface="+mn-lt"/>
              </a:rPr>
              <a:t>Opstartsbivirkninger – vil aftage efter de første dage til uger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b="0" dirty="0">
                <a:solidFill>
                  <a:srgbClr val="70578B"/>
                </a:solidFill>
                <a:latin typeface="+mn-lt"/>
              </a:rPr>
              <a:t>Bivirkninger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b="0" dirty="0">
                <a:solidFill>
                  <a:srgbClr val="70578B"/>
                </a:solidFill>
                <a:latin typeface="+mn-lt"/>
              </a:rPr>
              <a:t>Medicinfænomener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b="0" dirty="0">
              <a:solidFill>
                <a:srgbClr val="70578B"/>
              </a:solidFill>
              <a:latin typeface="+mn-lt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92C451E-F983-8E3D-DE8C-556690B93A49}"/>
              </a:ext>
            </a:extLst>
          </p:cNvPr>
          <p:cNvSpPr/>
          <p:nvPr/>
        </p:nvSpPr>
        <p:spPr>
          <a:xfrm>
            <a:off x="0" y="0"/>
            <a:ext cx="4940300" cy="685800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14D497-2F33-B158-B457-57B8411C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49" y="1259640"/>
            <a:ext cx="3505201" cy="1538883"/>
          </a:xfrm>
        </p:spPr>
        <p:txBody>
          <a:bodyPr/>
          <a:lstStyle/>
          <a:p>
            <a:pPr algn="ctr"/>
            <a:r>
              <a:rPr lang="da-DK" dirty="0">
                <a:solidFill>
                  <a:schemeClr val="bg1"/>
                </a:solidFill>
                <a:latin typeface="+mn-lt"/>
              </a:rPr>
              <a:t>Bivirkninger</a:t>
            </a:r>
          </a:p>
        </p:txBody>
      </p:sp>
    </p:spTree>
    <p:extLst>
      <p:ext uri="{BB962C8B-B14F-4D97-AF65-F5344CB8AC3E}">
        <p14:creationId xmlns:p14="http://schemas.microsoft.com/office/powerpoint/2010/main" val="3174604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AD0AED-4B98-8EBD-1EC1-400FC2CC20E9}"/>
              </a:ext>
            </a:extLst>
          </p:cNvPr>
          <p:cNvSpPr/>
          <p:nvPr/>
        </p:nvSpPr>
        <p:spPr>
          <a:xfrm>
            <a:off x="0" y="1849427"/>
            <a:ext cx="12131841" cy="3416968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466D46-856D-A2B0-F6D2-CE46A33BE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9" y="529389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Opstartsbivirkninger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663740-EDAE-063E-8E89-F6778E948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01" y="2051048"/>
            <a:ext cx="5736681" cy="2954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Almen utilpashed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Kvalme og madlede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Søvnbesvær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Hjertebanken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Hovedpine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Udslæt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Psykiske - forstærkning af følelser (tristhed/ vrede)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834EBC1-99AB-29A5-6D14-AF77E6A84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208" y="233183"/>
            <a:ext cx="6391633" cy="63916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12525B-39CC-B1AE-F656-0B7BC1EC6555}"/>
              </a:ext>
            </a:extLst>
          </p:cNvPr>
          <p:cNvSpPr txBox="1"/>
          <p:nvPr/>
        </p:nvSpPr>
        <p:spPr>
          <a:xfrm>
            <a:off x="370935" y="6116129"/>
            <a:ext cx="5262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3"/>
              </a:rPr>
              <a:t>https://www.sundhed.dk/sundhedsfaglig/laegehaandbogen/boerne-og-ungdomspsykiatri/tilstande-og-sygdomme/udadrettet-adfaerd/hyperkinetiske-forstyrrelser/</a:t>
            </a:r>
            <a:r>
              <a:rPr lang="en-US" sz="1200" dirty="0"/>
              <a:t> august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737786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CF32AFB-0AF9-25E7-984A-2274EC1DAC82}"/>
              </a:ext>
            </a:extLst>
          </p:cNvPr>
          <p:cNvSpPr/>
          <p:nvPr/>
        </p:nvSpPr>
        <p:spPr>
          <a:xfrm>
            <a:off x="9766300" y="6324600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C202384-0A14-00A6-9B4A-0A693AED0BBC}"/>
              </a:ext>
            </a:extLst>
          </p:cNvPr>
          <p:cNvSpPr/>
          <p:nvPr/>
        </p:nvSpPr>
        <p:spPr>
          <a:xfrm>
            <a:off x="0" y="1523999"/>
            <a:ext cx="12192000" cy="3390901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0C96B1-03A8-5901-D7C7-EBFBC017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501" y="347465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Bivirkninger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12078EC-C1A4-1721-6DDF-1A3802639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01" y="1683440"/>
            <a:ext cx="10354997" cy="30847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Vedvarede opstartsbivirkninger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Påvirkning af puls og blodtryk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Appetitnedsættelse og vægttab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Mundtørhed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Øget følsomhed – man kan komme i kontakt med svære følelser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Nedsat stemningsleje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Bivirkninger kan være dosisafhængige og varierer fra præparat til præparat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Altid en afvejning </a:t>
            </a:r>
            <a:r>
              <a:rPr lang="da-DK" sz="2400" b="0" dirty="0" err="1">
                <a:solidFill>
                  <a:srgbClr val="70578B"/>
                </a:solidFill>
                <a:latin typeface="+mn-lt"/>
              </a:rPr>
              <a:t>ift</a:t>
            </a:r>
            <a:r>
              <a:rPr lang="da-DK" sz="2400" b="0" dirty="0">
                <a:solidFill>
                  <a:srgbClr val="70578B"/>
                </a:solidFill>
                <a:latin typeface="+mn-lt"/>
              </a:rPr>
              <a:t>. sværhedsgrad og effekt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4D95ACA-E8CE-AD41-B0C4-FFEDD6AA7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88" y="4825307"/>
            <a:ext cx="4610012" cy="2032000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61F05CF0-F62C-9687-4964-B1A2F6B7CD39}"/>
              </a:ext>
            </a:extLst>
          </p:cNvPr>
          <p:cNvSpPr txBox="1"/>
          <p:nvPr/>
        </p:nvSpPr>
        <p:spPr>
          <a:xfrm>
            <a:off x="7429500" y="5029199"/>
            <a:ext cx="1435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>
                <a:solidFill>
                  <a:srgbClr val="70578B"/>
                </a:solidFill>
              </a:rPr>
              <a:t>Effekt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CCBCBB54-0FE4-4BF0-D05F-45C040C7D867}"/>
              </a:ext>
            </a:extLst>
          </p:cNvPr>
          <p:cNvSpPr txBox="1"/>
          <p:nvPr/>
        </p:nvSpPr>
        <p:spPr>
          <a:xfrm>
            <a:off x="9994900" y="5019644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>
                <a:solidFill>
                  <a:srgbClr val="70578B"/>
                </a:solidFill>
              </a:rPr>
              <a:t>Bivirkninger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2EE821-CBBA-8C3E-348D-980F3974BBB3}"/>
              </a:ext>
            </a:extLst>
          </p:cNvPr>
          <p:cNvSpPr txBox="1"/>
          <p:nvPr/>
        </p:nvSpPr>
        <p:spPr>
          <a:xfrm>
            <a:off x="741872" y="5986732"/>
            <a:ext cx="4330460" cy="646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4"/>
              </a:rPr>
              <a:t>https://www.sundhed.dk/sundhedsfaglig/laegehaandbogen/boerne-og-ungdomspsykiatri/tilstande-og-sygdomme/udadrettet-adfaerd/hyperkinetiske-forstyrrelser/</a:t>
            </a:r>
            <a:r>
              <a:rPr lang="en-US" sz="1200" dirty="0"/>
              <a:t> august2025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508495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6E92E35-BD36-DF87-AB2B-C850C51E6428}"/>
              </a:ext>
            </a:extLst>
          </p:cNvPr>
          <p:cNvSpPr/>
          <p:nvPr/>
        </p:nvSpPr>
        <p:spPr>
          <a:xfrm>
            <a:off x="0" y="5080000"/>
            <a:ext cx="12192000" cy="177800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D04E09-213A-DE8F-FE72-3BC6F281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348126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Typiske medicinfænomener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59E309-0D5C-45D0-EEFF-3B1337C18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1279639"/>
            <a:ext cx="7112000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Rebound-effekt – når medicinen ophører med at virke, kan der opstå en markant forværring af ADHD symptomer, som uro, irritabilitet, uopmærksomhed og følelsesmæssige udsving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b="0" dirty="0">
              <a:solidFill>
                <a:srgbClr val="70578B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Virkningstid – nogle omsætter medicinen hurtigere og har brug for hyppigere eller flere doser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b="0" dirty="0">
              <a:solidFill>
                <a:srgbClr val="70578B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Psykiske gener – nogle klager over at føle sig ved siden af sig selv, eller mindre kreative og idérige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000" b="0" dirty="0">
              <a:solidFill>
                <a:srgbClr val="70578B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b="0" dirty="0">
                <a:solidFill>
                  <a:srgbClr val="70578B"/>
                </a:solidFill>
                <a:latin typeface="+mn-lt"/>
              </a:rPr>
              <a:t>TAL MED DIN BEHANDLER – sammen kan I finde mulige løsninger og justeringer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2CC4805B-38F2-8E3D-CC74-C1B2E14A51C5}"/>
              </a:ext>
            </a:extLst>
          </p:cNvPr>
          <p:cNvGrpSpPr/>
          <p:nvPr/>
        </p:nvGrpSpPr>
        <p:grpSpPr>
          <a:xfrm>
            <a:off x="7937500" y="1333467"/>
            <a:ext cx="4090375" cy="5631575"/>
            <a:chOff x="8077200" y="1320767"/>
            <a:chExt cx="4090375" cy="5631575"/>
          </a:xfrm>
        </p:grpSpPr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EDA20364-C83F-F729-5D77-D25C3D3A1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77200" y="1320767"/>
              <a:ext cx="4065951" cy="3759231"/>
            </a:xfrm>
            <a:prstGeom prst="rect">
              <a:avLst/>
            </a:prstGeom>
          </p:spPr>
        </p:pic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588E57BB-F33B-A6B6-99FF-BBEC8D8CD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471"/>
            <a:stretch/>
          </p:blipFill>
          <p:spPr>
            <a:xfrm>
              <a:off x="8101624" y="5079999"/>
              <a:ext cx="4065951" cy="1872343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73D55E5-D043-3D01-730A-7077125A8080}"/>
              </a:ext>
            </a:extLst>
          </p:cNvPr>
          <p:cNvSpPr txBox="1"/>
          <p:nvPr/>
        </p:nvSpPr>
        <p:spPr>
          <a:xfrm>
            <a:off x="819509" y="6116128"/>
            <a:ext cx="441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</a:rPr>
              <a:t>https: www.sundhed.dk/sundhedsfaglig/laegehaandbogen/boerne-og-ungdomspsykiatri/tilstande-og-sygdomme/udadrettet-adfaerd/hyperkinetiske-forstyrrelser/ august 2025</a:t>
            </a:r>
            <a:endParaRPr lang="en-DK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89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1E6673E-724C-4F35-FD25-D2B3B682F0EC}"/>
              </a:ext>
            </a:extLst>
          </p:cNvPr>
          <p:cNvSpPr/>
          <p:nvPr/>
        </p:nvSpPr>
        <p:spPr>
          <a:xfrm>
            <a:off x="0" y="1461294"/>
            <a:ext cx="12192000" cy="53848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F8F5F0-86F8-F66F-F298-18D98FAA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22" y="491263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Medicinen virker ikke længere?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CB9D34-F524-E05F-667A-874E5C64E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00" y="2430145"/>
            <a:ext cx="10354997" cy="34470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rgbClr val="63609A"/>
                </a:solidFill>
                <a:latin typeface="+mn-lt"/>
              </a:rPr>
              <a:t>Normalt holder medicinens effekt sig stabil. Man udvikler ikke tolerans eller afhængighed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rgbClr val="63609A"/>
                </a:solidFill>
                <a:latin typeface="+mn-lt"/>
              </a:rPr>
              <a:t>I perioder med øget belastning, overstimulation, PMS (præmenstruelt syndrom) og træthed kan det føles som effekten er aftaget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3200" dirty="0">
                <a:solidFill>
                  <a:srgbClr val="63609A"/>
                </a:solidFill>
                <a:latin typeface="+mn-lt"/>
              </a:rPr>
              <a:t>Behov for op-/nedregulering undervejs i livet ift. livsomstændigheder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5C8D8-592B-7564-387C-15E94507F31D}"/>
              </a:ext>
            </a:extLst>
          </p:cNvPr>
          <p:cNvSpPr txBox="1"/>
          <p:nvPr/>
        </p:nvSpPr>
        <p:spPr>
          <a:xfrm>
            <a:off x="1054622" y="6219645"/>
            <a:ext cx="6062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2"/>
              </a:rPr>
              <a:t>https://www.sundhed.dk/sundhedsfaglig/laegehaandbogen/boerne-og-ungdomspsykiatri/tilstande-og-sygdomme/udadrettet-adfaerd/hyperkinetiske-forstyrrelser/</a:t>
            </a:r>
            <a:r>
              <a:rPr lang="en-US" sz="1200" dirty="0"/>
              <a:t> august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3758896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388CE-6155-A30B-B6E9-3EA8E79E3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22" y="599680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Hvordan monitoreres medicin?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1F122A0-6159-AC25-B470-47679FB97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0" y="1949448"/>
            <a:ext cx="7010400" cy="2954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Din behandler vil spørge ind til effekt og bivirkninger. Det kan være hjælpsomt at inddrage pårørende og netværk i vurderingen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Hyppigere kontroller/kontakt i de første uger og måneder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Derefter minimum hvert halve år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Egen læge vil overtage behandlingsansvaret når din behandling er justeret og stabil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E9AF088-5D74-E9CC-30F3-A0E5A4DF8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96764" y="2556424"/>
            <a:ext cx="6454276" cy="4301576"/>
          </a:xfrm>
          <a:prstGeom prst="rect">
            <a:avLst/>
          </a:prstGeom>
        </p:spPr>
      </p:pic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43AC8AE4-E0F1-50F0-8090-F09786BD7002}"/>
              </a:ext>
            </a:extLst>
          </p:cNvPr>
          <p:cNvCxnSpPr>
            <a:cxnSpLocks/>
          </p:cNvCxnSpPr>
          <p:nvPr/>
        </p:nvCxnSpPr>
        <p:spPr>
          <a:xfrm>
            <a:off x="5353050" y="5181600"/>
            <a:ext cx="6407150" cy="0"/>
          </a:xfrm>
          <a:prstGeom prst="line">
            <a:avLst/>
          </a:prstGeom>
          <a:ln w="76200">
            <a:solidFill>
              <a:srgbClr val="7057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5B78C6A-3B00-42E5-DEFC-4EBD98F2E0E5}"/>
              </a:ext>
            </a:extLst>
          </p:cNvPr>
          <p:cNvSpPr txBox="1"/>
          <p:nvPr/>
        </p:nvSpPr>
        <p:spPr>
          <a:xfrm>
            <a:off x="5284176" y="6224954"/>
            <a:ext cx="426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3"/>
              </a:rPr>
              <a:t>https://www.sundhed.dk/sundhedsfaglig/laegehaandbogen/boerne-og-ungdomspsykiatri/tilstande-og-sygdomme/udadrettet-adfaerd/hyperkinetiske-forstyrrelser/</a:t>
            </a:r>
            <a:r>
              <a:rPr lang="en-US" sz="1200" dirty="0"/>
              <a:t> august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3405543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B4D3F6B-2039-B32A-1A83-7C3009705F8C}"/>
              </a:ext>
            </a:extLst>
          </p:cNvPr>
          <p:cNvSpPr/>
          <p:nvPr/>
        </p:nvSpPr>
        <p:spPr>
          <a:xfrm>
            <a:off x="0" y="3314700"/>
            <a:ext cx="12192000" cy="35433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870116-2FCB-1076-4AC6-8A329B47D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22" y="3880120"/>
            <a:ext cx="10831193" cy="221599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Forud for behandlingen vil lægen tage stilling til dit fysiske helbred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Er der fysiske lidelser, medicin eller misbrug?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 spørges ind til arvelige- og livstilsfaktorer samt hjertesygdom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 tages rutine blodprøver og hjertekardiogram (EKG)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 måles blodtryk, puls og vægt/højde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Måling af værdier gentages løbende i opstarten og ved kontroller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24F132E-E322-7914-E76F-C039A05BB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072" y="-793141"/>
            <a:ext cx="8767528" cy="4872217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8CAE308F-8D77-247E-3722-778C56A9645F}"/>
              </a:ext>
            </a:extLst>
          </p:cNvPr>
          <p:cNvSpPr txBox="1">
            <a:spLocks/>
          </p:cNvSpPr>
          <p:nvPr/>
        </p:nvSpPr>
        <p:spPr>
          <a:xfrm>
            <a:off x="508522" y="599680"/>
            <a:ext cx="10572221" cy="76944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defTabSz="914400"/>
            <a:r>
              <a:rPr lang="da-DK" kern="0" dirty="0">
                <a:latin typeface="+mn-lt"/>
              </a:rPr>
              <a:t>Fysisk helbred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321B57-2D23-B6CB-DBA7-99BA1A1253F1}"/>
              </a:ext>
            </a:extLst>
          </p:cNvPr>
          <p:cNvSpPr txBox="1"/>
          <p:nvPr/>
        </p:nvSpPr>
        <p:spPr>
          <a:xfrm>
            <a:off x="931984" y="6153890"/>
            <a:ext cx="426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4"/>
              </a:rPr>
              <a:t>https://www.sundhed.dk/sundhedsfaglig/laegehaandbogen/boerne-og-ungdomspsykiatri/tilstande-og-sygdomme/udadrettet-adfaerd/hyperkinetiske-forstyrrelser/</a:t>
            </a:r>
            <a:r>
              <a:rPr lang="en-US" sz="1200" dirty="0"/>
              <a:t> august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586529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3F72FD-48B5-37DF-362B-E6FB5230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8" y="440463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Hold styr på medicinen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902C415-52CE-72A5-B67C-7319E06B975F}"/>
              </a:ext>
            </a:extLst>
          </p:cNvPr>
          <p:cNvSpPr/>
          <p:nvPr/>
        </p:nvSpPr>
        <p:spPr>
          <a:xfrm>
            <a:off x="0" y="5816600"/>
            <a:ext cx="12192000" cy="104140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0FBD1F-0886-7B39-8197-69D549225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89" y="1847848"/>
            <a:ext cx="5756011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Vigtigt at finde en god struktur for bestilling, afhentning og indtag af medicinen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Lav kalenderpåmindelser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Sæt alarmer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Pak medicin til hele ugen i doseringsæsker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Hav en ekstra pille med dig, hvis der sker noget uventet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Bed pårørende om hjælp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71C98B5D-A116-D9B5-32B4-41F05B2B71FF}"/>
              </a:ext>
            </a:extLst>
          </p:cNvPr>
          <p:cNvGrpSpPr/>
          <p:nvPr/>
        </p:nvGrpSpPr>
        <p:grpSpPr>
          <a:xfrm>
            <a:off x="7116315" y="3091293"/>
            <a:ext cx="5075685" cy="4234381"/>
            <a:chOff x="7179813" y="3263899"/>
            <a:chExt cx="5075685" cy="4234381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8B6A449-ECB9-14A0-8B30-78CDBB37285B}"/>
                </a:ext>
              </a:extLst>
            </p:cNvPr>
            <p:cNvSpPr/>
            <p:nvPr/>
          </p:nvSpPr>
          <p:spPr>
            <a:xfrm>
              <a:off x="8674100" y="4330700"/>
              <a:ext cx="692151" cy="673100"/>
            </a:xfrm>
            <a:prstGeom prst="ellipse">
              <a:avLst/>
            </a:prstGeom>
            <a:solidFill>
              <a:srgbClr val="E2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2E10E054-40FC-1943-A1DA-4574CAD68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79813" y="3263899"/>
              <a:ext cx="5075685" cy="4234381"/>
            </a:xfrm>
            <a:prstGeom prst="rect">
              <a:avLst/>
            </a:prstGeom>
          </p:spPr>
        </p:pic>
      </p:grpSp>
      <p:pic>
        <p:nvPicPr>
          <p:cNvPr id="15" name="Billede 14" descr="Et billede, der indeholder tegning, clipart, illustration/afbildning, tegneserie&#10;&#10;Indhold genereret af kunstig intelligens kan være forkert.">
            <a:extLst>
              <a:ext uri="{FF2B5EF4-FFF2-40B4-BE49-F238E27FC236}">
                <a16:creationId xmlns:a16="http://schemas.microsoft.com/office/drawing/2014/main" id="{22FDE17C-1C54-C10C-FEF1-70C79D574C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92C5BE"/>
              </a:clrFrom>
              <a:clrTo>
                <a:srgbClr val="92C5BE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4300" y="1020706"/>
            <a:ext cx="2716517" cy="2716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9D284B-9077-A851-3874-D1D1820F9BDD}"/>
              </a:ext>
            </a:extLst>
          </p:cNvPr>
          <p:cNvSpPr txBox="1"/>
          <p:nvPr/>
        </p:nvSpPr>
        <p:spPr>
          <a:xfrm>
            <a:off x="1057232" y="6094371"/>
            <a:ext cx="4264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https://www.sundhed.dk/sundhedsfaglig/laegehaandbogen/boerne-og-ungdomspsykiatri/tilstande-og-sygdomme/udadrettet-adfaerd/hyperkinetiske-forstyrrelser/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422131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4621572-9CF8-C30A-BF8B-F78645BA850F}"/>
              </a:ext>
            </a:extLst>
          </p:cNvPr>
          <p:cNvSpPr/>
          <p:nvPr/>
        </p:nvSpPr>
        <p:spPr>
          <a:xfrm>
            <a:off x="9766300" y="6324600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92A1B3-86EE-BF4D-3D1C-B7136378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9" y="453163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Medicin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EE969E-30AF-6611-52FB-CBE525D74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01" y="2051048"/>
            <a:ext cx="9433197" cy="3016210"/>
          </a:xfrm>
        </p:spPr>
        <p:txBody>
          <a:bodyPr/>
          <a:lstStyle/>
          <a:p>
            <a:r>
              <a:rPr lang="da-DK" sz="2800" dirty="0">
                <a:solidFill>
                  <a:srgbClr val="70578B"/>
                </a:solidFill>
                <a:latin typeface="+mn-lt"/>
              </a:rPr>
              <a:t>Historie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Første erfaringer med centralstimulerende medicin tilbage i 30’erne og blev under 2. Verdenskrig brugt som opkvikkende stimulans til soldater og piloter på togt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Siden 1990 erne brugt systematisk i ADHD klinikker til behandling af børn med ADHD og i stigende omfang voksne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Der er solide langtidsstudier af effekt og bivirkninger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8B93ED3-044C-0A3A-D8F5-2C181ED5B1E6}"/>
              </a:ext>
            </a:extLst>
          </p:cNvPr>
          <p:cNvSpPr/>
          <p:nvPr/>
        </p:nvSpPr>
        <p:spPr>
          <a:xfrm>
            <a:off x="10820400" y="0"/>
            <a:ext cx="1371600" cy="6858000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666A6-C64A-D136-8114-6DED951ECDD4}"/>
              </a:ext>
            </a:extLst>
          </p:cNvPr>
          <p:cNvSpPr txBox="1"/>
          <p:nvPr/>
        </p:nvSpPr>
        <p:spPr>
          <a:xfrm>
            <a:off x="1250830" y="6341853"/>
            <a:ext cx="4209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https://adhd.dk/om-adhd/adhd-historien/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088599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E1A2D-1FBC-9822-7EC2-A4D8E7C7E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2" y="415063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Receptpligtig medicin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6B5019-6B5B-79CB-D954-21A0DB706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402" y="1644648"/>
            <a:ext cx="7352350" cy="43088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ADHD medicin tilhører gruppen af medicin, hvor der er særlig overvågning med udskrivning og forbrug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Der udskrives typisk til en kortere periode og der bliver holdt øje med at den ordinerede dosis og forbrug stemmer overens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Recepten vil typisk lægges ud på receptserveren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Nogle kan have gavn af dosispakket medicin eller udlevering ved hjemmesygeplejerske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5C1EBD0-B37B-32B4-EB95-B8F044E3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915" y="3562910"/>
            <a:ext cx="4823085" cy="2880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858BD2-8CC6-BEC9-CB86-0A9B7408A533}"/>
              </a:ext>
            </a:extLst>
          </p:cNvPr>
          <p:cNvSpPr txBox="1"/>
          <p:nvPr/>
        </p:nvSpPr>
        <p:spPr>
          <a:xfrm>
            <a:off x="1304545" y="6212104"/>
            <a:ext cx="6064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https://laegemiddelstyrelsen.dk/da/tilskud/individuelle-tilskud/enkelttilskud/vejledende-kriterier/adhd-methylphenidat,-atomoxetin,-lisdexamfetamin-og-guanfacin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910026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0B9D3-B74D-FEBF-9139-E0B7E6BF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8" y="404464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2 typer medicin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837D8-C21F-26BF-9967-46C0AE58B59E}"/>
              </a:ext>
            </a:extLst>
          </p:cNvPr>
          <p:cNvSpPr/>
          <p:nvPr/>
        </p:nvSpPr>
        <p:spPr>
          <a:xfrm>
            <a:off x="0" y="3911353"/>
            <a:ext cx="12218171" cy="2076937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95BF934E-ADFB-893E-7FB1-413E7066E69D}"/>
              </a:ext>
            </a:extLst>
          </p:cNvPr>
          <p:cNvGrpSpPr/>
          <p:nvPr/>
        </p:nvGrpSpPr>
        <p:grpSpPr>
          <a:xfrm>
            <a:off x="2087863" y="1773989"/>
            <a:ext cx="7341551" cy="2756761"/>
            <a:chOff x="2087863" y="1849615"/>
            <a:chExt cx="7341551" cy="2756761"/>
          </a:xfrm>
        </p:grpSpPr>
        <p:sp>
          <p:nvSpPr>
            <p:cNvPr id="5" name="Rectangle 10">
              <a:extLst>
                <a:ext uri="{FF2B5EF4-FFF2-40B4-BE49-F238E27FC236}">
                  <a16:creationId xmlns:a16="http://schemas.microsoft.com/office/drawing/2014/main" id="{39B914B4-1805-9167-15A1-2A272E82E203}"/>
                </a:ext>
              </a:extLst>
            </p:cNvPr>
            <p:cNvSpPr/>
            <p:nvPr/>
          </p:nvSpPr>
          <p:spPr>
            <a:xfrm>
              <a:off x="2087863" y="1867673"/>
              <a:ext cx="3470590" cy="2738703"/>
            </a:xfrm>
            <a:prstGeom prst="rect">
              <a:avLst/>
            </a:prstGeom>
            <a:solidFill>
              <a:srgbClr val="E5DBF2"/>
            </a:solidFill>
            <a:ln>
              <a:noFill/>
            </a:ln>
            <a:effectLst>
              <a:outerShdw blurRad="101600" sx="102000" sy="102000" algn="ctr" rotWithShape="0">
                <a:prstClr val="black">
                  <a:alpha val="1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ACC49755-5993-DC66-81C1-54B684DBC6CA}"/>
                </a:ext>
              </a:extLst>
            </p:cNvPr>
            <p:cNvSpPr/>
            <p:nvPr/>
          </p:nvSpPr>
          <p:spPr>
            <a:xfrm>
              <a:off x="5958824" y="1849615"/>
              <a:ext cx="3470590" cy="2756761"/>
            </a:xfrm>
            <a:prstGeom prst="rect">
              <a:avLst/>
            </a:prstGeom>
            <a:solidFill>
              <a:srgbClr val="E5DBF2"/>
            </a:solidFill>
            <a:ln>
              <a:noFill/>
            </a:ln>
            <a:effectLst>
              <a:outerShdw blurRad="101600" sx="102000" sy="102000" algn="ctr" rotWithShape="0">
                <a:prstClr val="black">
                  <a:alpha val="1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61589C36-80F6-F4C7-C4FE-2364D9D73FBD}"/>
                </a:ext>
              </a:extLst>
            </p:cNvPr>
            <p:cNvSpPr txBox="1"/>
            <p:nvPr/>
          </p:nvSpPr>
          <p:spPr>
            <a:xfrm>
              <a:off x="2321931" y="2940527"/>
              <a:ext cx="300245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da-DK" sz="2400" b="1" dirty="0">
                  <a:solidFill>
                    <a:srgbClr val="70578B"/>
                  </a:solidFill>
                </a:rPr>
                <a:t>Methylphenidat, Lisdexamfetamin og Dexamfetamin</a:t>
              </a: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CA1E7B25-4DB4-A10A-A106-012E1AAADA5D}"/>
                </a:ext>
              </a:extLst>
            </p:cNvPr>
            <p:cNvSpPr/>
            <p:nvPr/>
          </p:nvSpPr>
          <p:spPr>
            <a:xfrm>
              <a:off x="2087863" y="1863365"/>
              <a:ext cx="3470590" cy="561936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>
                  <a:solidFill>
                    <a:schemeClr val="bg1"/>
                  </a:solidFill>
                </a:rPr>
                <a:t>Centralstimulerende</a:t>
              </a:r>
            </a:p>
          </p:txBody>
        </p:sp>
        <p:sp>
          <p:nvSpPr>
            <p:cNvPr id="15" name="Tekstfelt 14">
              <a:extLst>
                <a:ext uri="{FF2B5EF4-FFF2-40B4-BE49-F238E27FC236}">
                  <a16:creationId xmlns:a16="http://schemas.microsoft.com/office/drawing/2014/main" id="{1B49D652-431B-0FB0-EC1E-A8EB0D77D2CF}"/>
                </a:ext>
              </a:extLst>
            </p:cNvPr>
            <p:cNvSpPr txBox="1"/>
            <p:nvPr/>
          </p:nvSpPr>
          <p:spPr>
            <a:xfrm>
              <a:off x="6192892" y="2922469"/>
              <a:ext cx="300245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da-DK" sz="2400" b="1" dirty="0" err="1">
                  <a:solidFill>
                    <a:srgbClr val="70578B"/>
                  </a:solidFill>
                </a:rPr>
                <a:t>Atomoxetin</a:t>
              </a:r>
              <a:r>
                <a:rPr lang="da-DK" sz="2400" b="1" dirty="0">
                  <a:solidFill>
                    <a:srgbClr val="70578B"/>
                  </a:solidFill>
                </a:rPr>
                <a:t> og </a:t>
              </a:r>
              <a:r>
                <a:rPr lang="da-DK" sz="2400" b="1" dirty="0" err="1">
                  <a:solidFill>
                    <a:srgbClr val="70578B"/>
                  </a:solidFill>
                </a:rPr>
                <a:t>Guanfacin</a:t>
              </a:r>
              <a:endParaRPr lang="da-DK" sz="2400" b="1" dirty="0">
                <a:solidFill>
                  <a:srgbClr val="70578B"/>
                </a:solidFill>
              </a:endParaRP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F4E12C4-825F-004B-A7A4-9A9425BB995F}"/>
                </a:ext>
              </a:extLst>
            </p:cNvPr>
            <p:cNvSpPr/>
            <p:nvPr/>
          </p:nvSpPr>
          <p:spPr>
            <a:xfrm>
              <a:off x="5958824" y="1863365"/>
              <a:ext cx="3470590" cy="561936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dirty="0">
                  <a:solidFill>
                    <a:schemeClr val="bg1"/>
                  </a:solidFill>
                </a:rPr>
                <a:t>Ikke centralstimulerende</a:t>
              </a:r>
            </a:p>
          </p:txBody>
        </p:sp>
      </p:grpSp>
      <p:sp>
        <p:nvSpPr>
          <p:cNvPr id="17" name="Tekstfelt 16">
            <a:extLst>
              <a:ext uri="{FF2B5EF4-FFF2-40B4-BE49-F238E27FC236}">
                <a16:creationId xmlns:a16="http://schemas.microsoft.com/office/drawing/2014/main" id="{60AA696C-11ED-1C3B-B489-2AF2DA28956B}"/>
              </a:ext>
            </a:extLst>
          </p:cNvPr>
          <p:cNvSpPr txBox="1"/>
          <p:nvPr/>
        </p:nvSpPr>
        <p:spPr>
          <a:xfrm>
            <a:off x="2567977" y="4993296"/>
            <a:ext cx="68614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0" dirty="0">
                <a:solidFill>
                  <a:schemeClr val="bg1"/>
                </a:solidFill>
              </a:rPr>
              <a:t>Man kan altid læse nærmere om medicin på min.medicin.dk</a:t>
            </a:r>
          </a:p>
          <a:p>
            <a:pPr algn="ctr"/>
            <a:endParaRPr lang="da-DK" sz="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095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DC19E-A470-76CF-835D-FB722EE0C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31B0DB93-A187-CD59-B5BE-DB8F3B233E3B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17B1479B-7712-EE8C-6016-B2DA1491153C}"/>
              </a:ext>
            </a:extLst>
          </p:cNvPr>
          <p:cNvSpPr/>
          <p:nvPr/>
        </p:nvSpPr>
        <p:spPr>
          <a:xfrm>
            <a:off x="988205" y="1298607"/>
            <a:ext cx="10898995" cy="49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2688FCC-94F5-33D9-F212-C4D91662A76B}"/>
              </a:ext>
            </a:extLst>
          </p:cNvPr>
          <p:cNvSpPr txBox="1"/>
          <p:nvPr/>
        </p:nvSpPr>
        <p:spPr>
          <a:xfrm>
            <a:off x="1427176" y="2060605"/>
            <a:ext cx="105155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præparat man vælger først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Fås i forskellige formuleringer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Forskellig virkningstid og forskellig profil ift. hvor hurtigt det udløses i kroppen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Kortidsvirkende ca. 2-3 timer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Modificeret udløsning ca. 5-6 timer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Depotformulering ca. 10 timer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Depotformulering anbefales ofte, da det giver en mere stabil virkning og gør det lettere at følge behandlingen 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9EA802E1-FBF6-73A4-0983-5BF6BD8D2BF0}"/>
              </a:ext>
            </a:extLst>
          </p:cNvPr>
          <p:cNvCxnSpPr>
            <a:cxnSpLocks/>
          </p:cNvCxnSpPr>
          <p:nvPr/>
        </p:nvCxnSpPr>
        <p:spPr>
          <a:xfrm>
            <a:off x="1514206" y="4918052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A6491AA3-62D6-6655-F9F3-0F7E57643341}"/>
              </a:ext>
            </a:extLst>
          </p:cNvPr>
          <p:cNvSpPr txBox="1"/>
          <p:nvPr/>
        </p:nvSpPr>
        <p:spPr>
          <a:xfrm>
            <a:off x="988205" y="214489"/>
            <a:ext cx="346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 err="1">
                <a:solidFill>
                  <a:schemeClr val="bg1"/>
                </a:solidFill>
              </a:rPr>
              <a:t>Methylphenidat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3CB406-9DD6-C217-1F76-CCB268264EAF}"/>
              </a:ext>
            </a:extLst>
          </p:cNvPr>
          <p:cNvSpPr txBox="1"/>
          <p:nvPr/>
        </p:nvSpPr>
        <p:spPr>
          <a:xfrm>
            <a:off x="1381912" y="5836813"/>
            <a:ext cx="4373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https://pro.medicin.dk/Laegemiddelgrupper/grupper/317916#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2132280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E73A-A296-1DAF-3E43-3CE4D6DC0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AA66F005-13AC-9F2C-BE5D-C6B9D04A287F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44CC6EB2-1843-80A7-2E5B-8C944557F860}"/>
              </a:ext>
            </a:extLst>
          </p:cNvPr>
          <p:cNvSpPr/>
          <p:nvPr/>
        </p:nvSpPr>
        <p:spPr>
          <a:xfrm>
            <a:off x="988205" y="1298607"/>
            <a:ext cx="10898995" cy="49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0FCF042C-403A-0103-9762-249127AD507E}"/>
              </a:ext>
            </a:extLst>
          </p:cNvPr>
          <p:cNvSpPr txBox="1"/>
          <p:nvPr/>
        </p:nvSpPr>
        <p:spPr>
          <a:xfrm>
            <a:off x="1422109" y="2425692"/>
            <a:ext cx="105155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 err="1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Lisdexamfetamin</a:t>
            </a: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virker ca. 12 timer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Dexamfetamin virker ca. 5-6 timer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Vælges som regel grundet bedre effekt og færre bivirkninger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Virkningstid er meget individuel. Indimellem hensigtsmæssigt med flere daglige doseringer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4C9E6CA8-1D74-2530-F34A-07ADBF2F6C03}"/>
              </a:ext>
            </a:extLst>
          </p:cNvPr>
          <p:cNvCxnSpPr>
            <a:cxnSpLocks/>
          </p:cNvCxnSpPr>
          <p:nvPr/>
        </p:nvCxnSpPr>
        <p:spPr>
          <a:xfrm>
            <a:off x="1427176" y="4230533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E55FB120-A13A-70EA-023A-19CBAA4C231D}"/>
              </a:ext>
            </a:extLst>
          </p:cNvPr>
          <p:cNvSpPr txBox="1"/>
          <p:nvPr/>
        </p:nvSpPr>
        <p:spPr>
          <a:xfrm>
            <a:off x="1084457" y="100716"/>
            <a:ext cx="34658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</a:rPr>
              <a:t>Lisdexamfetamin/ dexamfetamin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79A02D-88CE-7122-05C8-BAFE8262EC0F}"/>
              </a:ext>
            </a:extLst>
          </p:cNvPr>
          <p:cNvSpPr txBox="1"/>
          <p:nvPr/>
        </p:nvSpPr>
        <p:spPr>
          <a:xfrm>
            <a:off x="1422109" y="5815157"/>
            <a:ext cx="4840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https://pro.medicin.dk/laegemiddelgrupper/grupper/317916#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4004161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57226-DC35-69FE-659A-67045F45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8CB9A534-DA1F-C722-E53A-8A4A360A793C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AD39BA0B-46B6-3126-E298-8473338385DA}"/>
              </a:ext>
            </a:extLst>
          </p:cNvPr>
          <p:cNvSpPr/>
          <p:nvPr/>
        </p:nvSpPr>
        <p:spPr>
          <a:xfrm>
            <a:off x="988205" y="1298607"/>
            <a:ext cx="10898995" cy="49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E5259ECF-E8B0-3BBD-95AA-9E18FDEEE88A}"/>
              </a:ext>
            </a:extLst>
          </p:cNvPr>
          <p:cNvSpPr txBox="1"/>
          <p:nvPr/>
        </p:nvSpPr>
        <p:spPr>
          <a:xfrm>
            <a:off x="1420300" y="2246235"/>
            <a:ext cx="105155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Døgndækkende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Stabil dækning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Vælges hvis der har været tidligere misbrug eller visse følelsesmæssige tilstande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er vigtigt at følge behandlingen nøje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Virkning indsætter gradvist i løbet af 4-6 uger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EF2B2126-D8B1-3A57-9AC2-A9A07E393FCF}"/>
              </a:ext>
            </a:extLst>
          </p:cNvPr>
          <p:cNvCxnSpPr>
            <a:cxnSpLocks/>
          </p:cNvCxnSpPr>
          <p:nvPr/>
        </p:nvCxnSpPr>
        <p:spPr>
          <a:xfrm>
            <a:off x="1514206" y="4223658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9307DB12-3ADF-743C-C4E3-858B08E8EE3A}"/>
              </a:ext>
            </a:extLst>
          </p:cNvPr>
          <p:cNvSpPr txBox="1"/>
          <p:nvPr/>
        </p:nvSpPr>
        <p:spPr>
          <a:xfrm>
            <a:off x="988205" y="214489"/>
            <a:ext cx="346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 err="1">
                <a:solidFill>
                  <a:schemeClr val="bg1"/>
                </a:solidFill>
              </a:rPr>
              <a:t>Atomoxetin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9257FB-D694-56E3-8CCF-E75C2DBB20D9}"/>
              </a:ext>
            </a:extLst>
          </p:cNvPr>
          <p:cNvSpPr txBox="1"/>
          <p:nvPr/>
        </p:nvSpPr>
        <p:spPr>
          <a:xfrm>
            <a:off x="1420300" y="5879942"/>
            <a:ext cx="62757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/>
              <a:t>https://pro.medicin.dk/laegemiddelgrupper/grupper/317916#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036083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298C-923A-6173-B5BF-B21015BD1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7">
            <a:extLst>
              <a:ext uri="{FF2B5EF4-FFF2-40B4-BE49-F238E27FC236}">
                <a16:creationId xmlns:a16="http://schemas.microsoft.com/office/drawing/2014/main" id="{8429E699-50F9-06FA-A48A-DEFA9DDE7F3C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3C411E45-E98B-0C7B-54DD-B17DBC2D65EB}"/>
              </a:ext>
            </a:extLst>
          </p:cNvPr>
          <p:cNvSpPr/>
          <p:nvPr/>
        </p:nvSpPr>
        <p:spPr>
          <a:xfrm>
            <a:off x="988205" y="1298607"/>
            <a:ext cx="10898995" cy="49010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307068FA-F417-71D6-6813-305A087A88C5}"/>
              </a:ext>
            </a:extLst>
          </p:cNvPr>
          <p:cNvSpPr txBox="1"/>
          <p:nvPr/>
        </p:nvSpPr>
        <p:spPr>
          <a:xfrm>
            <a:off x="1420300" y="2246235"/>
            <a:ext cx="105155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Godkendt til børn og unge, men bruges tiltagende til voksne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Guanfacin binder sig til nogle andre receptorer i hjernen og virker på et andet signalstof, (glutamat), end de andre typer medicin.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hjælper med at regulere nervecellers aktivitet og forbedrer fokus og impulskontrol.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Vælges når de andre typer er prøvet med utilstrækkelig effekt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 er særligt vigtigt at følge behandlingen nøje med guanfacin, da medicinen sænker puls og blodtryk og pludseligt ophør kan føre til kredsløbsproblemer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Vægtøgning kan forekomme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17DDA599-034A-6EA2-6C37-2DFA3E9348D8}"/>
              </a:ext>
            </a:extLst>
          </p:cNvPr>
          <p:cNvCxnSpPr>
            <a:cxnSpLocks/>
          </p:cNvCxnSpPr>
          <p:nvPr/>
        </p:nvCxnSpPr>
        <p:spPr>
          <a:xfrm>
            <a:off x="1521081" y="4869926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BB7E4BA4-5A2E-8EBF-C415-E1C65AA2D0B6}"/>
              </a:ext>
            </a:extLst>
          </p:cNvPr>
          <p:cNvSpPr txBox="1"/>
          <p:nvPr/>
        </p:nvSpPr>
        <p:spPr>
          <a:xfrm>
            <a:off x="988205" y="214489"/>
            <a:ext cx="346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 err="1">
                <a:solidFill>
                  <a:schemeClr val="bg1"/>
                </a:solidFill>
              </a:rPr>
              <a:t>Guanfacin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9A3D13-54BC-BF8F-D813-D5DC715563CD}"/>
              </a:ext>
            </a:extLst>
          </p:cNvPr>
          <p:cNvSpPr txBox="1"/>
          <p:nvPr/>
        </p:nvSpPr>
        <p:spPr>
          <a:xfrm>
            <a:off x="1262288" y="5737991"/>
            <a:ext cx="5052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https://pro.medicin.dk/laegemiddelgrupper/grupper/317916#</a:t>
            </a:r>
            <a:endParaRPr lang="en-DK" sz="1200" dirty="0"/>
          </a:p>
          <a:p>
            <a:pPr algn="l"/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3337322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5A9B8CB-3BE5-8135-84A2-B69B52B7BB3F}"/>
              </a:ext>
            </a:extLst>
          </p:cNvPr>
          <p:cNvSpPr/>
          <p:nvPr/>
        </p:nvSpPr>
        <p:spPr>
          <a:xfrm>
            <a:off x="488138" y="565079"/>
            <a:ext cx="7053093" cy="5754364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3C2602E-CB93-757B-F88F-CA5D9B949B8F}"/>
              </a:ext>
            </a:extLst>
          </p:cNvPr>
          <p:cNvSpPr/>
          <p:nvPr/>
        </p:nvSpPr>
        <p:spPr>
          <a:xfrm>
            <a:off x="6937065" y="1982555"/>
            <a:ext cx="5254935" cy="3795103"/>
          </a:xfrm>
          <a:prstGeom prst="rect">
            <a:avLst/>
          </a:prstGeom>
          <a:solidFill>
            <a:srgbClr val="E5DBF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E3CB88-AB8C-8674-3CD0-B2E29D3B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499" y="663285"/>
            <a:ext cx="9786018" cy="553998"/>
          </a:xfrm>
        </p:spPr>
        <p:txBody>
          <a:bodyPr/>
          <a:lstStyle/>
          <a:p>
            <a:r>
              <a:rPr lang="da-DK" sz="3600" dirty="0">
                <a:solidFill>
                  <a:schemeClr val="bg1"/>
                </a:solidFill>
                <a:latin typeface="+mn-lt"/>
              </a:rPr>
              <a:t>Kombinationsbehandling </a:t>
            </a:r>
            <a:endParaRPr lang="da-DK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8BE548-DB8A-982C-0F8A-F46B8E568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897" y="2003018"/>
            <a:ext cx="5146103" cy="30469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Indimellem giver det mening at kombinere to forskellige præparater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Hvis det valgte præparat har utilstrækkelig effekt ved den relevante dosis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Hvis der opstår bivirkninger, mens dosis øges.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I nogle tilfælde kan en moderat dosis af to forskellige præparater være til gavn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Kombination af centralstimulerende og ikke-centralstralstimulerende (døgndækkende) kan være effektivt ved reboundfænomener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Altid en individuel speciallæge vurdering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7D282AB-A037-CF58-D3DE-CA831B3D6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065" y="2036067"/>
            <a:ext cx="5363375" cy="357452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75906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6F58C53-C949-9EE5-A095-DF7B39756B37}"/>
              </a:ext>
            </a:extLst>
          </p:cNvPr>
          <p:cNvSpPr/>
          <p:nvPr/>
        </p:nvSpPr>
        <p:spPr>
          <a:xfrm>
            <a:off x="0" y="1897552"/>
            <a:ext cx="12192000" cy="3788228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8A3227-4C45-977A-639B-D61C4EAB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95" y="221165"/>
            <a:ext cx="10572221" cy="1538883"/>
          </a:xfrm>
        </p:spPr>
        <p:txBody>
          <a:bodyPr/>
          <a:lstStyle/>
          <a:p>
            <a:pPr algn="ctr"/>
            <a:r>
              <a:rPr lang="da-DK" dirty="0">
                <a:latin typeface="+mn-lt"/>
              </a:rPr>
              <a:t>Behandling af samtidige lidelser/diagnoser (komorbiditet)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72C5F0-3ED3-E393-0438-DC3366D6A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908" y="2214809"/>
            <a:ext cx="10899574" cy="3385542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ADHD optræder ofte samtidigt med andre lidelser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a-DK" sz="2400" b="0" dirty="0">
              <a:solidFill>
                <a:srgbClr val="70578B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er vigtigt at der tages hånd om behandlingen af disse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a-DK" sz="2400" b="0" dirty="0">
              <a:solidFill>
                <a:srgbClr val="70578B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er vigtigt at fortsætte den behandling, som er sat i gang for eksempelvis bipolar lidelse eller psykose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a-DK" sz="2400" b="0" dirty="0">
              <a:solidFill>
                <a:srgbClr val="70578B"/>
              </a:solidFill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Hvis denne behandling stoppes ved opstart af ADHD-behandling, kan der være risiko for forværring</a:t>
            </a:r>
            <a:endParaRPr lang="da-DK" sz="2800" b="0" dirty="0">
              <a:solidFill>
                <a:srgbClr val="70578B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1159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529B229-10DE-CE88-4819-4D3BAA565D28}"/>
              </a:ext>
            </a:extLst>
          </p:cNvPr>
          <p:cNvSpPr/>
          <p:nvPr/>
        </p:nvSpPr>
        <p:spPr>
          <a:xfrm>
            <a:off x="9956800" y="6249799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538A9A5-5C61-8FB2-A6EB-7A8BE5EF3E44}"/>
              </a:ext>
            </a:extLst>
          </p:cNvPr>
          <p:cNvSpPr/>
          <p:nvPr/>
        </p:nvSpPr>
        <p:spPr>
          <a:xfrm>
            <a:off x="0" y="1897552"/>
            <a:ext cx="12192000" cy="3788228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5DBD98B-6409-AC00-A8C9-D2CA9D623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613" y="2136338"/>
            <a:ext cx="11686010" cy="2954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Nogle præparater er forholdsvis dyre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Din behandler hjælper med at søge enkelttilskud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 skal søges nyt tilskud, hvis man skifter til medicin med andet virksomt stof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Der kan søges foreløbigt tilskud forud for afprøvning af medicin og efterfølgende om permanent tilskud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Dette reducerer prisen væsentligt. Prisen afhænger ligeledes af din CTR saldo  på apoteket (Det Centrale TilskudsRegister). En CTR-saldo henviser til, hvor meget en person har brugt på medicin med tilskud i løbet af en tilskudsperiode) apoteket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EB50BA9-86F3-E192-FC8F-C2372D02C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1188" y="4100794"/>
            <a:ext cx="7916124" cy="299142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2DED3D4C-56E3-7739-6ED3-1603ECF9F4B9}"/>
              </a:ext>
            </a:extLst>
          </p:cNvPr>
          <p:cNvSpPr txBox="1">
            <a:spLocks/>
          </p:cNvSpPr>
          <p:nvPr/>
        </p:nvSpPr>
        <p:spPr>
          <a:xfrm>
            <a:off x="416613" y="729351"/>
            <a:ext cx="10572221" cy="76944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defTabSz="914400"/>
            <a:r>
              <a:rPr lang="da-DK" kern="0" dirty="0">
                <a:latin typeface="+mn-lt"/>
              </a:rPr>
              <a:t>Økonomi og tilskud</a:t>
            </a:r>
          </a:p>
        </p:txBody>
      </p:sp>
    </p:spTree>
    <p:extLst>
      <p:ext uri="{BB962C8B-B14F-4D97-AF65-F5344CB8AC3E}">
        <p14:creationId xmlns:p14="http://schemas.microsoft.com/office/powerpoint/2010/main" val="2288303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6B7C36F-DEE0-5264-3176-996940EE09D2}"/>
              </a:ext>
            </a:extLst>
          </p:cNvPr>
          <p:cNvSpPr/>
          <p:nvPr/>
        </p:nvSpPr>
        <p:spPr>
          <a:xfrm>
            <a:off x="-1" y="1278785"/>
            <a:ext cx="9309005" cy="3588848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82CD69-C0C4-C888-1ABE-4B33B44FF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10" y="373164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Medicin og rejser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ABE620BC-D877-F50A-551C-9F174F32CD49}"/>
              </a:ext>
            </a:extLst>
          </p:cNvPr>
          <p:cNvGrpSpPr/>
          <p:nvPr/>
        </p:nvGrpSpPr>
        <p:grpSpPr>
          <a:xfrm>
            <a:off x="273862" y="1017528"/>
            <a:ext cx="11918138" cy="5550912"/>
            <a:chOff x="273862" y="1017528"/>
            <a:chExt cx="11918138" cy="5550912"/>
          </a:xfrm>
        </p:grpSpPr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BE4BFE93-027B-693D-E041-5587629ED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862" y="1017528"/>
              <a:ext cx="11918138" cy="5550912"/>
            </a:xfrm>
            <a:prstGeom prst="rect">
              <a:avLst/>
            </a:prstGeom>
          </p:spPr>
        </p:pic>
        <p:pic>
          <p:nvPicPr>
            <p:cNvPr id="5" name="Billede 4">
              <a:extLst>
                <a:ext uri="{FF2B5EF4-FFF2-40B4-BE49-F238E27FC236}">
                  <a16:creationId xmlns:a16="http://schemas.microsoft.com/office/drawing/2014/main" id="{9F7F3891-7288-560A-71DC-08E7FD69F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862" y="1017528"/>
              <a:ext cx="9035142" cy="2784451"/>
            </a:xfrm>
            <a:prstGeom prst="rect">
              <a:avLst/>
            </a:prstGeom>
          </p:spPr>
        </p:pic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B49CE38B-A130-DBD6-B4AC-F1D06ED99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0737" y="1025718"/>
              <a:ext cx="7020712" cy="3841915"/>
            </a:xfrm>
            <a:prstGeom prst="rect">
              <a:avLst/>
            </a:prstGeom>
          </p:spPr>
        </p:pic>
      </p:grp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0BAAEE1-395C-C572-6267-4832B1010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10" y="1775866"/>
            <a:ext cx="8145951" cy="22159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ADHD medicin kræver </a:t>
            </a:r>
            <a:r>
              <a:rPr lang="da-DK" sz="1800" b="0" dirty="0" err="1">
                <a:solidFill>
                  <a:schemeClr val="bg1"/>
                </a:solidFill>
                <a:latin typeface="+mn-lt"/>
              </a:rPr>
              <a:t>pillepas</a:t>
            </a:r>
            <a:r>
              <a:rPr lang="da-DK" sz="1800" b="0" dirty="0">
                <a:solidFill>
                  <a:schemeClr val="bg1"/>
                </a:solidFill>
                <a:latin typeface="+mn-lt"/>
              </a:rPr>
              <a:t> når det medbringes på en rejse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Ved rejser indenfor EU/Schengen kan det udstedes via apoteket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Ved rejser udenfor EU skal den behandlingsansvarlige læge udstede en medicinattest på engelsk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chemeClr val="bg1"/>
                </a:solidFill>
                <a:latin typeface="+mn-lt"/>
              </a:rPr>
              <a:t>Undersøg i god tid om der er særlige forholdsregler </a:t>
            </a:r>
            <a:r>
              <a:rPr lang="da-DK" sz="1800" b="0" dirty="0" err="1">
                <a:solidFill>
                  <a:schemeClr val="bg1"/>
                </a:solidFill>
                <a:latin typeface="+mn-lt"/>
              </a:rPr>
              <a:t>ift</a:t>
            </a:r>
            <a:r>
              <a:rPr lang="da-DK" sz="1800" b="0" dirty="0">
                <a:solidFill>
                  <a:schemeClr val="bg1"/>
                </a:solidFill>
                <a:latin typeface="+mn-lt"/>
              </a:rPr>
              <a:t>. din kommende rejse. Typisk via ambassadens eller udenrigsministeriets hjemmeside. Ligeledes hvis du planlægger et længerevarende ophold i udlandet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1800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36223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C65B0058-7E38-7D7D-4791-A7DB06896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2280967"/>
            <a:ext cx="7002781" cy="50869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A34324C-5E48-9FFC-3A93-BEAE78F4E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629" y="716862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Medicin og trafik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656C4B-1F39-6E10-3321-B1E93B365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0" y="1840031"/>
            <a:ext cx="5836920" cy="271943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rgbClr val="70578B"/>
                </a:solidFill>
                <a:latin typeface="+mn-lt"/>
              </a:rPr>
              <a:t>Statistisk set er mennesker med ADHD oftere involveret i trafikuheld end den generelle befolkning.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rgbClr val="70578B"/>
                </a:solidFill>
                <a:latin typeface="+mn-lt"/>
              </a:rPr>
              <a:t>Korrekt medicinsk behandling er beskyttende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rgbClr val="70578B"/>
                </a:solidFill>
                <a:latin typeface="+mn-lt"/>
              </a:rPr>
              <a:t>Hav altid en dokumentation af din medicinske behandling med dig. Fx Medicinkort appen eller en pakning med label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rgbClr val="70578B"/>
                </a:solidFill>
                <a:latin typeface="+mn-lt"/>
              </a:rPr>
              <a:t>Elvanse og Attentin vil kunne slå ud som amfetamin på en narkotikatest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>
                <a:solidFill>
                  <a:srgbClr val="70578B"/>
                </a:solidFill>
                <a:latin typeface="+mn-lt"/>
              </a:rPr>
              <a:t>Får du ADHD-medicin og har kørekort, skal du som regel have en ny lægeattest efter 2 år ved ADHD behandling og ansøgning om kørekort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4FA934F0-D4E0-1B12-A210-F9CB5445C240}"/>
              </a:ext>
            </a:extLst>
          </p:cNvPr>
          <p:cNvCxnSpPr/>
          <p:nvPr/>
        </p:nvCxnSpPr>
        <p:spPr>
          <a:xfrm>
            <a:off x="5927089" y="4542790"/>
            <a:ext cx="5935981" cy="0"/>
          </a:xfrm>
          <a:prstGeom prst="line">
            <a:avLst/>
          </a:prstGeom>
          <a:ln w="12700">
            <a:solidFill>
              <a:srgbClr val="7057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D8BD0DB-0FE7-3889-31BA-973AEBB3966D}"/>
              </a:ext>
            </a:extLst>
          </p:cNvPr>
          <p:cNvSpPr txBox="1"/>
          <p:nvPr/>
        </p:nvSpPr>
        <p:spPr>
          <a:xfrm>
            <a:off x="5658928" y="6245525"/>
            <a:ext cx="3864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hlinkClick r:id="rId4"/>
              </a:rPr>
              <a:t>https://www.fstyr.dk/privat/koerekort/oevrige-/medicin-og-sikker-koersel</a:t>
            </a:r>
            <a:r>
              <a:rPr lang="en-US" sz="1200" dirty="0"/>
              <a:t> august 2025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1197584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585B531-7B7F-F9AC-4D16-15369F6C8C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5711" y="461876"/>
            <a:ext cx="8416290" cy="633222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78622D-FC2E-8BC1-B1AA-93D06C014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8" y="205920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Medicin og misbrug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7BA3C93-EB82-848A-EFDC-CAED543ABB53}"/>
              </a:ext>
            </a:extLst>
          </p:cNvPr>
          <p:cNvSpPr/>
          <p:nvPr/>
        </p:nvSpPr>
        <p:spPr>
          <a:xfrm>
            <a:off x="0" y="1584450"/>
            <a:ext cx="7551420" cy="3689099"/>
          </a:xfrm>
          <a:prstGeom prst="rect">
            <a:avLst/>
          </a:prstGeom>
          <a:solidFill>
            <a:srgbClr val="70578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1E1C9B-697B-C572-C2E7-1F7DCDA13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88" y="2089103"/>
            <a:ext cx="5827132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  <a:latin typeface="+mn-lt"/>
              </a:rPr>
              <a:t>Forsigtighed ved indtag af alkohol, man vil typisk blive hurtigere beruset når man har ADHD medicin i blodet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  <a:latin typeface="+mn-lt"/>
              </a:rPr>
              <a:t>Misbrug af alkohol, hash eller psykoaktive stoffer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  <a:latin typeface="+mn-lt"/>
              </a:rPr>
              <a:t>Din behandler vil screene </a:t>
            </a:r>
            <a:r>
              <a:rPr lang="da-DK" sz="2000" dirty="0" err="1">
                <a:solidFill>
                  <a:schemeClr val="bg1"/>
                </a:solidFill>
                <a:latin typeface="+mn-lt"/>
              </a:rPr>
              <a:t>ift</a:t>
            </a:r>
            <a:r>
              <a:rPr lang="da-DK" sz="2000" dirty="0">
                <a:solidFill>
                  <a:schemeClr val="bg1"/>
                </a:solidFill>
                <a:latin typeface="+mn-lt"/>
              </a:rPr>
              <a:t>. misbrug og vil kunne hjælpe med kontakt til rusmiddelbehandling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bg1"/>
                </a:solidFill>
                <a:latin typeface="+mn-lt"/>
              </a:rPr>
              <a:t>Misbrug er ikke foreneligt med ADHD behandling</a:t>
            </a:r>
          </a:p>
        </p:txBody>
      </p:sp>
    </p:spTree>
    <p:extLst>
      <p:ext uri="{BB962C8B-B14F-4D97-AF65-F5344CB8AC3E}">
        <p14:creationId xmlns:p14="http://schemas.microsoft.com/office/powerpoint/2010/main" val="1643787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88E57-A3F0-D178-0F63-D449101BC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A6C615-C442-0469-9C24-D7A86BC43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9" y="524582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ADHD og seksualitet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92789B2-5B96-9064-1612-5561C718E9D3}"/>
              </a:ext>
            </a:extLst>
          </p:cNvPr>
          <p:cNvSpPr/>
          <p:nvPr/>
        </p:nvSpPr>
        <p:spPr>
          <a:xfrm>
            <a:off x="0" y="1584450"/>
            <a:ext cx="12192000" cy="3689099"/>
          </a:xfrm>
          <a:prstGeom prst="rect">
            <a:avLst/>
          </a:prstGeom>
          <a:solidFill>
            <a:srgbClr val="E5DBF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B31200-8897-4F5F-4860-95967E5D0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88" y="2165303"/>
            <a:ext cx="6261472" cy="221599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At fungere godt seksuelt er vigtigt for trivsel og parforhold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Nogle kan opleve ændringer eller vanskeligheder når man opstarter i medicin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er helt ok at tage dette emne op med din behandler, så der kan findes en løsning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53540D8-25DF-9E2C-050B-610E44D0E4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303" y="1557706"/>
            <a:ext cx="4692697" cy="371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781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A8FC09-1A6C-A719-1101-E523020BF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89" y="590413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Kvinder og ADHD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4BD4A3-D54E-6C6C-E73B-5049D4264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89" y="1705451"/>
            <a:ext cx="7511151" cy="34470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ADHD viser sig ofte på en anden måde hos kvinder end hos mænd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Kvinder har tendens til at maskere symptomer og hæmme de hyperaktive symptomer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Kvinder diagnosticeres typisk senere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Kvinder har haft længerevarende stress og belastning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høje stressniveau kan kræve forsigtighed ved opstart af medicin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3200" b="0" dirty="0">
              <a:solidFill>
                <a:srgbClr val="70578B"/>
              </a:solidFill>
              <a:latin typeface="+mn-lt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17CA62A-84FD-6F52-CCCF-F2AE57516DD8}"/>
              </a:ext>
            </a:extLst>
          </p:cNvPr>
          <p:cNvSpPr/>
          <p:nvPr/>
        </p:nvSpPr>
        <p:spPr>
          <a:xfrm>
            <a:off x="0" y="5006340"/>
            <a:ext cx="12192000" cy="1851660"/>
          </a:xfrm>
          <a:prstGeom prst="rect">
            <a:avLst/>
          </a:prstGeom>
          <a:solidFill>
            <a:srgbClr val="E5D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Picture 4" descr="A drawing of a person with a cloud on her head&#10;&#10;AI-generated content may be incorrect.">
            <a:extLst>
              <a:ext uri="{FF2B5EF4-FFF2-40B4-BE49-F238E27FC236}">
                <a16:creationId xmlns:a16="http://schemas.microsoft.com/office/drawing/2014/main" id="{6A3C0E33-E5FA-9F86-1D5A-5C2E44B67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907" y="1080885"/>
            <a:ext cx="4333876" cy="54367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57E918-9782-9C1F-E713-9CB8A49585B5}"/>
              </a:ext>
            </a:extLst>
          </p:cNvPr>
          <p:cNvSpPr txBox="1"/>
          <p:nvPr/>
        </p:nvSpPr>
        <p:spPr>
          <a:xfrm>
            <a:off x="1043555" y="6157808"/>
            <a:ext cx="6682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700" dirty="0"/>
              <a:t>Funke, V., </a:t>
            </a:r>
            <a:r>
              <a:rPr lang="en-US" sz="700" dirty="0" err="1"/>
              <a:t>Bürkner</a:t>
            </a:r>
            <a:r>
              <a:rPr lang="en-US" sz="700" dirty="0"/>
              <a:t>, P.-C., Muthuraman, M., et al. (2023). Female sex and burden of depressive symptoms predict insufficient response to telemedical treatment in adult attention-deficit/hyperactivity disorder. </a:t>
            </a:r>
            <a:r>
              <a:rPr lang="en-US" sz="700" i="1" dirty="0"/>
              <a:t>Frontiers in Psychiatry</a:t>
            </a:r>
            <a:r>
              <a:rPr lang="en-US" sz="700" dirty="0"/>
              <a:t>, 14, Article 1193898. </a:t>
            </a:r>
            <a:r>
              <a:rPr lang="en-US" sz="700" dirty="0">
                <a:hlinkClick r:id="rId4"/>
              </a:rPr>
              <a:t>https://doi.org/10.3389/fpsyt.2023.1193898</a:t>
            </a:r>
            <a:endParaRPr lang="en-US" sz="700" dirty="0"/>
          </a:p>
          <a:p>
            <a:pPr algn="l"/>
            <a:endParaRPr lang="en-US" sz="700" dirty="0"/>
          </a:p>
          <a:p>
            <a:pPr algn="l"/>
            <a:r>
              <a:rPr lang="en-US" sz="700" dirty="0"/>
              <a:t>Nielsen, E., Sørensen, H., &amp; Jensen, P. (2024). Gender differences in ADHD symptom presentation and diagnosis delay. European Child &amp; Adolescent Psychiatry. Advance online publication. </a:t>
            </a:r>
            <a:r>
              <a:rPr lang="en-US" sz="700" dirty="0">
                <a:hlinkClick r:id="rId5"/>
              </a:rPr>
              <a:t>https://doi.org/10.1007/s00787-024-02012-3</a:t>
            </a:r>
            <a:endParaRPr lang="en-US" sz="700" dirty="0"/>
          </a:p>
          <a:p>
            <a:pPr algn="l"/>
            <a:endParaRPr lang="en-DK" sz="700" dirty="0"/>
          </a:p>
        </p:txBody>
      </p:sp>
    </p:spTree>
    <p:extLst>
      <p:ext uri="{BB962C8B-B14F-4D97-AF65-F5344CB8AC3E}">
        <p14:creationId xmlns:p14="http://schemas.microsoft.com/office/powerpoint/2010/main" val="3617135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37CF4-35F6-B841-F956-67BF2EB66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15A7E-AD8C-A273-557E-39CDAA98C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788" y="196843"/>
            <a:ext cx="9241212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Kvinder og menstruationscyklus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A99C867-A4C7-123D-F0A1-9582632D4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88" y="1224581"/>
            <a:ext cx="6853612" cy="258532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Når østrogenniveauet er lavt, udskilles der mindre dopamin.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Kvinder vil typisk opleve en opblussen af ADHD symptomer i de faser af cyklussen, hvor østrogenniveauet er lavt.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Typisk føle sig mere uopmærksom, mere følsom og have sværere ved at komme i gang med opgaver. </a:t>
            </a:r>
          </a:p>
        </p:txBody>
      </p:sp>
      <p:pic>
        <p:nvPicPr>
          <p:cNvPr id="1026" name="Picture 2" descr="The Four Phases of Your Menstrual Cycle - Nourished By Nutrition">
            <a:extLst>
              <a:ext uri="{FF2B5EF4-FFF2-40B4-BE49-F238E27FC236}">
                <a16:creationId xmlns:a16="http://schemas.microsoft.com/office/drawing/2014/main" id="{663BC171-5C32-B307-3B79-62398B0739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4ED"/>
              </a:clrFrom>
              <a:clrTo>
                <a:srgbClr val="FFF4ED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05" t="16223" r="16737" b="16104"/>
          <a:stretch>
            <a:fillRect/>
          </a:stretch>
        </p:blipFill>
        <p:spPr bwMode="auto">
          <a:xfrm>
            <a:off x="7277100" y="1335838"/>
            <a:ext cx="4822156" cy="481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6">
            <a:extLst>
              <a:ext uri="{FF2B5EF4-FFF2-40B4-BE49-F238E27FC236}">
                <a16:creationId xmlns:a16="http://schemas.microsoft.com/office/drawing/2014/main" id="{B6845514-2252-0C04-5BD3-9FCEB19F31C0}"/>
              </a:ext>
            </a:extLst>
          </p:cNvPr>
          <p:cNvSpPr/>
          <p:nvPr/>
        </p:nvSpPr>
        <p:spPr>
          <a:xfrm>
            <a:off x="7114754" y="3162300"/>
            <a:ext cx="4822156" cy="1078062"/>
          </a:xfrm>
          <a:custGeom>
            <a:avLst/>
            <a:gdLst/>
            <a:ahLst/>
            <a:cxnLst/>
            <a:rect l="l" t="t" r="r" b="b"/>
            <a:pathLst>
              <a:path w="7560309" h="1673859">
                <a:moveTo>
                  <a:pt x="0" y="1673567"/>
                </a:moveTo>
                <a:lnTo>
                  <a:pt x="1692174" y="1673567"/>
                </a:lnTo>
                <a:lnTo>
                  <a:pt x="1725432" y="1670862"/>
                </a:lnTo>
                <a:lnTo>
                  <a:pt x="1764805" y="1663156"/>
                </a:lnTo>
                <a:lnTo>
                  <a:pt x="1809192" y="1651061"/>
                </a:lnTo>
                <a:lnTo>
                  <a:pt x="1857496" y="1635192"/>
                </a:lnTo>
                <a:lnTo>
                  <a:pt x="1908618" y="1616161"/>
                </a:lnTo>
                <a:lnTo>
                  <a:pt x="1961460" y="1594582"/>
                </a:lnTo>
                <a:lnTo>
                  <a:pt x="2014922" y="1571069"/>
                </a:lnTo>
                <a:lnTo>
                  <a:pt x="2067907" y="1546234"/>
                </a:lnTo>
                <a:lnTo>
                  <a:pt x="2119315" y="1520691"/>
                </a:lnTo>
                <a:lnTo>
                  <a:pt x="2168049" y="1495053"/>
                </a:lnTo>
                <a:lnTo>
                  <a:pt x="2213008" y="1469933"/>
                </a:lnTo>
                <a:lnTo>
                  <a:pt x="2253095" y="1445946"/>
                </a:lnTo>
                <a:lnTo>
                  <a:pt x="2287212" y="1423703"/>
                </a:lnTo>
                <a:lnTo>
                  <a:pt x="2338924" y="1383225"/>
                </a:lnTo>
                <a:lnTo>
                  <a:pt x="2396290" y="1330426"/>
                </a:lnTo>
                <a:lnTo>
                  <a:pt x="2428263" y="1298861"/>
                </a:lnTo>
                <a:lnTo>
                  <a:pt x="2461947" y="1264276"/>
                </a:lnTo>
                <a:lnTo>
                  <a:pt x="2496978" y="1226992"/>
                </a:lnTo>
                <a:lnTo>
                  <a:pt x="2532994" y="1187327"/>
                </a:lnTo>
                <a:lnTo>
                  <a:pt x="2569631" y="1145601"/>
                </a:lnTo>
                <a:lnTo>
                  <a:pt x="2606527" y="1102133"/>
                </a:lnTo>
                <a:lnTo>
                  <a:pt x="2643319" y="1057241"/>
                </a:lnTo>
                <a:lnTo>
                  <a:pt x="2679644" y="1011245"/>
                </a:lnTo>
                <a:lnTo>
                  <a:pt x="2715139" y="964464"/>
                </a:lnTo>
                <a:lnTo>
                  <a:pt x="2749442" y="917216"/>
                </a:lnTo>
                <a:lnTo>
                  <a:pt x="2782190" y="869822"/>
                </a:lnTo>
                <a:lnTo>
                  <a:pt x="2802794" y="837132"/>
                </a:lnTo>
                <a:lnTo>
                  <a:pt x="2824027" y="799745"/>
                </a:lnTo>
                <a:lnTo>
                  <a:pt x="2845825" y="758268"/>
                </a:lnTo>
                <a:lnTo>
                  <a:pt x="2868124" y="713308"/>
                </a:lnTo>
                <a:lnTo>
                  <a:pt x="2890863" y="665472"/>
                </a:lnTo>
                <a:lnTo>
                  <a:pt x="2913976" y="615367"/>
                </a:lnTo>
                <a:lnTo>
                  <a:pt x="2937401" y="563598"/>
                </a:lnTo>
                <a:lnTo>
                  <a:pt x="2961075" y="510773"/>
                </a:lnTo>
                <a:lnTo>
                  <a:pt x="2984934" y="457498"/>
                </a:lnTo>
                <a:lnTo>
                  <a:pt x="3008915" y="404379"/>
                </a:lnTo>
                <a:lnTo>
                  <a:pt x="3032954" y="352024"/>
                </a:lnTo>
                <a:lnTo>
                  <a:pt x="3056990" y="301040"/>
                </a:lnTo>
                <a:lnTo>
                  <a:pt x="3080957" y="252031"/>
                </a:lnTo>
                <a:lnTo>
                  <a:pt x="3104793" y="205606"/>
                </a:lnTo>
                <a:lnTo>
                  <a:pt x="3128435" y="162371"/>
                </a:lnTo>
                <a:lnTo>
                  <a:pt x="3151819" y="122933"/>
                </a:lnTo>
                <a:lnTo>
                  <a:pt x="3174882" y="87898"/>
                </a:lnTo>
                <a:lnTo>
                  <a:pt x="3219792" y="33463"/>
                </a:lnTo>
                <a:lnTo>
                  <a:pt x="3262658" y="3920"/>
                </a:lnTo>
                <a:lnTo>
                  <a:pt x="3283167" y="0"/>
                </a:lnTo>
                <a:lnTo>
                  <a:pt x="3327555" y="7750"/>
                </a:lnTo>
                <a:lnTo>
                  <a:pt x="3362990" y="28895"/>
                </a:lnTo>
                <a:lnTo>
                  <a:pt x="3390782" y="60270"/>
                </a:lnTo>
                <a:lnTo>
                  <a:pt x="3412239" y="98714"/>
                </a:lnTo>
                <a:lnTo>
                  <a:pt x="3428671" y="141064"/>
                </a:lnTo>
                <a:lnTo>
                  <a:pt x="3441388" y="184157"/>
                </a:lnTo>
                <a:lnTo>
                  <a:pt x="3451699" y="224831"/>
                </a:lnTo>
                <a:lnTo>
                  <a:pt x="3460913" y="259923"/>
                </a:lnTo>
                <a:lnTo>
                  <a:pt x="3470339" y="286270"/>
                </a:lnTo>
                <a:lnTo>
                  <a:pt x="3475829" y="301016"/>
                </a:lnTo>
                <a:lnTo>
                  <a:pt x="3483203" y="325715"/>
                </a:lnTo>
                <a:lnTo>
                  <a:pt x="3502827" y="400724"/>
                </a:lnTo>
                <a:lnTo>
                  <a:pt x="3514692" y="448907"/>
                </a:lnTo>
                <a:lnTo>
                  <a:pt x="3527669" y="502792"/>
                </a:lnTo>
                <a:lnTo>
                  <a:pt x="3541564" y="561316"/>
                </a:lnTo>
                <a:lnTo>
                  <a:pt x="3556186" y="623417"/>
                </a:lnTo>
                <a:lnTo>
                  <a:pt x="3571340" y="688031"/>
                </a:lnTo>
                <a:lnTo>
                  <a:pt x="3586835" y="754095"/>
                </a:lnTo>
                <a:lnTo>
                  <a:pt x="3602477" y="820547"/>
                </a:lnTo>
                <a:lnTo>
                  <a:pt x="3618073" y="886324"/>
                </a:lnTo>
                <a:lnTo>
                  <a:pt x="3633432" y="950363"/>
                </a:lnTo>
                <a:lnTo>
                  <a:pt x="3648359" y="1011600"/>
                </a:lnTo>
                <a:lnTo>
                  <a:pt x="3662662" y="1068973"/>
                </a:lnTo>
                <a:lnTo>
                  <a:pt x="3676148" y="1121420"/>
                </a:lnTo>
                <a:lnTo>
                  <a:pt x="3688624" y="1167876"/>
                </a:lnTo>
                <a:lnTo>
                  <a:pt x="3699897" y="1207280"/>
                </a:lnTo>
                <a:lnTo>
                  <a:pt x="3718065" y="1260678"/>
                </a:lnTo>
                <a:lnTo>
                  <a:pt x="3740963" y="1308998"/>
                </a:lnTo>
                <a:lnTo>
                  <a:pt x="3767430" y="1354751"/>
                </a:lnTo>
                <a:lnTo>
                  <a:pt x="3797823" y="1396262"/>
                </a:lnTo>
                <a:lnTo>
                  <a:pt x="3832499" y="1431856"/>
                </a:lnTo>
                <a:lnTo>
                  <a:pt x="3871816" y="1459860"/>
                </a:lnTo>
                <a:lnTo>
                  <a:pt x="3916132" y="1478597"/>
                </a:lnTo>
                <a:lnTo>
                  <a:pt x="3965804" y="1486395"/>
                </a:lnTo>
                <a:lnTo>
                  <a:pt x="3981164" y="1484212"/>
                </a:lnTo>
                <a:lnTo>
                  <a:pt x="4026940" y="1465230"/>
                </a:lnTo>
                <a:lnTo>
                  <a:pt x="4090311" y="1429073"/>
                </a:lnTo>
                <a:lnTo>
                  <a:pt x="4127662" y="1405422"/>
                </a:lnTo>
                <a:lnTo>
                  <a:pt x="4168295" y="1378518"/>
                </a:lnTo>
                <a:lnTo>
                  <a:pt x="4211836" y="1348708"/>
                </a:lnTo>
                <a:lnTo>
                  <a:pt x="4257913" y="1316340"/>
                </a:lnTo>
                <a:lnTo>
                  <a:pt x="4306153" y="1281760"/>
                </a:lnTo>
                <a:lnTo>
                  <a:pt x="4356185" y="1245316"/>
                </a:lnTo>
                <a:lnTo>
                  <a:pt x="4407635" y="1207354"/>
                </a:lnTo>
                <a:lnTo>
                  <a:pt x="4460131" y="1168222"/>
                </a:lnTo>
                <a:lnTo>
                  <a:pt x="4513301" y="1128267"/>
                </a:lnTo>
                <a:lnTo>
                  <a:pt x="4566772" y="1087835"/>
                </a:lnTo>
                <a:lnTo>
                  <a:pt x="4620172" y="1047274"/>
                </a:lnTo>
                <a:lnTo>
                  <a:pt x="4673127" y="1006931"/>
                </a:lnTo>
                <a:lnTo>
                  <a:pt x="4725267" y="967153"/>
                </a:lnTo>
                <a:lnTo>
                  <a:pt x="4776218" y="928287"/>
                </a:lnTo>
                <a:lnTo>
                  <a:pt x="4825607" y="890679"/>
                </a:lnTo>
                <a:lnTo>
                  <a:pt x="4873063" y="854678"/>
                </a:lnTo>
                <a:lnTo>
                  <a:pt x="4918212" y="820629"/>
                </a:lnTo>
                <a:lnTo>
                  <a:pt x="4960683" y="788881"/>
                </a:lnTo>
                <a:lnTo>
                  <a:pt x="5000102" y="759780"/>
                </a:lnTo>
                <a:lnTo>
                  <a:pt x="5036098" y="733673"/>
                </a:lnTo>
                <a:lnTo>
                  <a:pt x="5068298" y="710907"/>
                </a:lnTo>
                <a:lnTo>
                  <a:pt x="5119819" y="676787"/>
                </a:lnTo>
                <a:lnTo>
                  <a:pt x="5179118" y="646721"/>
                </a:lnTo>
                <a:lnTo>
                  <a:pt x="5223490" y="629065"/>
                </a:lnTo>
                <a:lnTo>
                  <a:pt x="5270772" y="613442"/>
                </a:lnTo>
                <a:lnTo>
                  <a:pt x="5320226" y="600134"/>
                </a:lnTo>
                <a:lnTo>
                  <a:pt x="5371114" y="589423"/>
                </a:lnTo>
                <a:lnTo>
                  <a:pt x="5422696" y="581593"/>
                </a:lnTo>
                <a:lnTo>
                  <a:pt x="5474235" y="576925"/>
                </a:lnTo>
                <a:lnTo>
                  <a:pt x="5524991" y="575703"/>
                </a:lnTo>
                <a:lnTo>
                  <a:pt x="5574227" y="578209"/>
                </a:lnTo>
                <a:lnTo>
                  <a:pt x="5621203" y="584725"/>
                </a:lnTo>
                <a:lnTo>
                  <a:pt x="5665182" y="595535"/>
                </a:lnTo>
                <a:lnTo>
                  <a:pt x="5705425" y="610920"/>
                </a:lnTo>
                <a:lnTo>
                  <a:pt x="5758344" y="642791"/>
                </a:lnTo>
                <a:lnTo>
                  <a:pt x="5811651" y="679615"/>
                </a:lnTo>
                <a:lnTo>
                  <a:pt x="5843114" y="702120"/>
                </a:lnTo>
                <a:lnTo>
                  <a:pt x="5877516" y="727096"/>
                </a:lnTo>
                <a:lnTo>
                  <a:pt x="5914658" y="754350"/>
                </a:lnTo>
                <a:lnTo>
                  <a:pt x="5954340" y="783687"/>
                </a:lnTo>
                <a:lnTo>
                  <a:pt x="5996362" y="814915"/>
                </a:lnTo>
                <a:lnTo>
                  <a:pt x="6040525" y="847840"/>
                </a:lnTo>
                <a:lnTo>
                  <a:pt x="6086628" y="882269"/>
                </a:lnTo>
                <a:lnTo>
                  <a:pt x="6134472" y="918008"/>
                </a:lnTo>
                <a:lnTo>
                  <a:pt x="6183858" y="954864"/>
                </a:lnTo>
                <a:lnTo>
                  <a:pt x="6234584" y="992643"/>
                </a:lnTo>
                <a:lnTo>
                  <a:pt x="6286452" y="1031153"/>
                </a:lnTo>
                <a:lnTo>
                  <a:pt x="6339261" y="1070200"/>
                </a:lnTo>
                <a:lnTo>
                  <a:pt x="6392813" y="1109589"/>
                </a:lnTo>
                <a:lnTo>
                  <a:pt x="6446906" y="1149129"/>
                </a:lnTo>
                <a:lnTo>
                  <a:pt x="6501342" y="1188625"/>
                </a:lnTo>
                <a:lnTo>
                  <a:pt x="6555921" y="1227885"/>
                </a:lnTo>
                <a:lnTo>
                  <a:pt x="6610442" y="1266714"/>
                </a:lnTo>
                <a:lnTo>
                  <a:pt x="6664706" y="1304919"/>
                </a:lnTo>
                <a:lnTo>
                  <a:pt x="6718513" y="1342308"/>
                </a:lnTo>
                <a:lnTo>
                  <a:pt x="6771663" y="1378686"/>
                </a:lnTo>
                <a:lnTo>
                  <a:pt x="6823957" y="1413859"/>
                </a:lnTo>
                <a:lnTo>
                  <a:pt x="6875195" y="1447636"/>
                </a:lnTo>
                <a:lnTo>
                  <a:pt x="6925177" y="1479822"/>
                </a:lnTo>
                <a:lnTo>
                  <a:pt x="6973703" y="1510224"/>
                </a:lnTo>
                <a:lnTo>
                  <a:pt x="7020573" y="1538648"/>
                </a:lnTo>
                <a:lnTo>
                  <a:pt x="7065588" y="1564902"/>
                </a:lnTo>
                <a:lnTo>
                  <a:pt x="7108547" y="1588791"/>
                </a:lnTo>
                <a:lnTo>
                  <a:pt x="7149252" y="1610122"/>
                </a:lnTo>
                <a:lnTo>
                  <a:pt x="7187502" y="1628702"/>
                </a:lnTo>
                <a:lnTo>
                  <a:pt x="7223097" y="1644338"/>
                </a:lnTo>
                <a:lnTo>
                  <a:pt x="7285525" y="1666002"/>
                </a:lnTo>
                <a:lnTo>
                  <a:pt x="7334937" y="1673567"/>
                </a:lnTo>
                <a:lnTo>
                  <a:pt x="7560005" y="1673567"/>
                </a:lnTo>
              </a:path>
            </a:pathLst>
          </a:custGeom>
          <a:ln w="63500">
            <a:solidFill>
              <a:srgbClr val="7057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70A6196-EDB9-B8F3-399B-C2D3651811F7}"/>
              </a:ext>
            </a:extLst>
          </p:cNvPr>
          <p:cNvSpPr/>
          <p:nvPr/>
        </p:nvSpPr>
        <p:spPr>
          <a:xfrm>
            <a:off x="537788" y="4068200"/>
            <a:ext cx="5409250" cy="25319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8C963DE7-79A2-D83E-0407-99480E03B07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171" y="4271076"/>
            <a:ext cx="5195737" cy="2315353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A7106BDA-ECFA-D6BF-7FD7-78D04A9D610E}"/>
              </a:ext>
            </a:extLst>
          </p:cNvPr>
          <p:cNvSpPr/>
          <p:nvPr/>
        </p:nvSpPr>
        <p:spPr>
          <a:xfrm>
            <a:off x="3576638" y="4743450"/>
            <a:ext cx="442912" cy="95250"/>
          </a:xfrm>
          <a:prstGeom prst="rect">
            <a:avLst/>
          </a:prstGeom>
          <a:solidFill>
            <a:srgbClr val="D4C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5D01B31-3273-A58F-1ED7-9F0135BE158F}"/>
              </a:ext>
            </a:extLst>
          </p:cNvPr>
          <p:cNvSpPr txBox="1"/>
          <p:nvPr/>
        </p:nvSpPr>
        <p:spPr>
          <a:xfrm>
            <a:off x="3499471" y="4666665"/>
            <a:ext cx="833437" cy="344069"/>
          </a:xfrm>
          <a:prstGeom prst="rect">
            <a:avLst/>
          </a:prstGeom>
          <a:noFill/>
          <a:effectLst>
            <a:glow rad="990600">
              <a:schemeClr val="bg1">
                <a:alpha val="41000"/>
              </a:schemeClr>
            </a:glow>
            <a:outerShdw blurRad="660400" dir="2520000" sx="102000" sy="102000" algn="ctr" rotWithShape="0">
              <a:schemeClr val="bg1">
                <a:lumMod val="95000"/>
                <a:alpha val="87000"/>
              </a:schemeClr>
            </a:outerShdw>
            <a:softEdge rad="12700"/>
          </a:effectLst>
        </p:spPr>
        <p:txBody>
          <a:bodyPr wrap="square">
            <a:spAutoFit/>
          </a:bodyPr>
          <a:lstStyle/>
          <a:p>
            <a:r>
              <a:rPr lang="da-DK" sz="800" dirty="0">
                <a:solidFill>
                  <a:srgbClr val="523674"/>
                </a:solidFill>
                <a:effectLst>
                  <a:glow rad="127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Perioden op til menstruation </a:t>
            </a:r>
          </a:p>
        </p:txBody>
      </p:sp>
    </p:spTree>
    <p:extLst>
      <p:ext uri="{BB962C8B-B14F-4D97-AF65-F5344CB8AC3E}">
        <p14:creationId xmlns:p14="http://schemas.microsoft.com/office/powerpoint/2010/main" val="4057979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34FE4096-BA5D-F2F1-8337-B44957ACD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146404"/>
            <a:ext cx="6756400" cy="676605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5356FA-285D-FF2F-D660-E18EA382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122" y="516663"/>
            <a:ext cx="11303588" cy="677108"/>
          </a:xfrm>
        </p:spPr>
        <p:txBody>
          <a:bodyPr/>
          <a:lstStyle/>
          <a:p>
            <a:r>
              <a:rPr lang="da-DK" sz="4400" dirty="0">
                <a:latin typeface="+mn-lt"/>
              </a:rPr>
              <a:t>PMS (præmenstruelt syndrom)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510D0E-9923-30C3-0154-7036353FF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550" y="1569335"/>
            <a:ext cx="8311522" cy="32008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Tiden mellem ægløsning og næste menstruation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Typiske symptomer: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  <a:latin typeface="+mn-lt"/>
              </a:rPr>
              <a:t>Humørsvingninger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  <a:latin typeface="+mn-lt"/>
              </a:rPr>
              <a:t>Hovedpine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</a:rPr>
              <a:t>V</a:t>
            </a:r>
            <a:r>
              <a:rPr lang="da-DK" sz="1600" dirty="0">
                <a:solidFill>
                  <a:srgbClr val="70578B"/>
                </a:solidFill>
                <a:latin typeface="+mn-lt"/>
              </a:rPr>
              <a:t>ægtøgning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</a:rPr>
              <a:t>Sø</a:t>
            </a:r>
            <a:r>
              <a:rPr lang="da-DK" sz="1600" dirty="0">
                <a:solidFill>
                  <a:srgbClr val="70578B"/>
                </a:solidFill>
                <a:latin typeface="+mn-lt"/>
              </a:rPr>
              <a:t>vnbesvær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</a:rPr>
              <a:t>S</a:t>
            </a:r>
            <a:r>
              <a:rPr lang="da-DK" sz="1600" dirty="0">
                <a:solidFill>
                  <a:srgbClr val="70578B"/>
                </a:solidFill>
                <a:latin typeface="+mn-lt"/>
              </a:rPr>
              <a:t>ukkertrang</a:t>
            </a:r>
          </a:p>
          <a:p>
            <a:pPr marL="758678" lvl="2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70578B"/>
                </a:solidFill>
              </a:rPr>
              <a:t>Ø</a:t>
            </a:r>
            <a:r>
              <a:rPr lang="da-DK" sz="1600" dirty="0">
                <a:solidFill>
                  <a:srgbClr val="70578B"/>
                </a:solidFill>
                <a:latin typeface="+mn-lt"/>
              </a:rPr>
              <a:t>mhed i brysterne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Kvinder med ADHD er typisk hårdere ramt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800" b="0" dirty="0">
                <a:solidFill>
                  <a:srgbClr val="70578B"/>
                </a:solidFill>
                <a:latin typeface="+mn-lt"/>
              </a:rPr>
              <a:t>Mange oplever at ADHD medicinen virker i kortere tid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662D4-A8E0-368E-2925-4341C54E3FEE}"/>
              </a:ext>
            </a:extLst>
          </p:cNvPr>
          <p:cNvSpPr txBox="1"/>
          <p:nvPr/>
        </p:nvSpPr>
        <p:spPr>
          <a:xfrm>
            <a:off x="5896232" y="6018171"/>
            <a:ext cx="622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ADHD hos </a:t>
            </a:r>
            <a:r>
              <a:rPr lang="en-US" sz="1200" dirty="0" err="1"/>
              <a:t>piger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kvinder</a:t>
            </a:r>
            <a:r>
              <a:rPr lang="en-US" sz="1200" dirty="0"/>
              <a:t> </a:t>
            </a:r>
          </a:p>
          <a:p>
            <a:pPr algn="l"/>
            <a:r>
              <a:rPr lang="en-US" sz="1200" dirty="0"/>
              <a:t>- Fra </a:t>
            </a:r>
            <a:r>
              <a:rPr lang="en-US" sz="1200" dirty="0" err="1"/>
              <a:t>dygtig</a:t>
            </a:r>
            <a:r>
              <a:rPr lang="en-US" sz="1200" dirty="0"/>
              <a:t> </a:t>
            </a:r>
            <a:r>
              <a:rPr lang="en-US" sz="1200" dirty="0" err="1"/>
              <a:t>pige</a:t>
            </a:r>
            <a:r>
              <a:rPr lang="en-US" sz="1200" dirty="0"/>
              <a:t> til </a:t>
            </a:r>
            <a:r>
              <a:rPr lang="en-US" sz="1200" dirty="0" err="1"/>
              <a:t>udbrændt</a:t>
            </a:r>
            <a:r>
              <a:rPr lang="en-US" sz="1200" dirty="0"/>
              <a:t> </a:t>
            </a:r>
            <a:r>
              <a:rPr lang="en-US" sz="1200" dirty="0" err="1"/>
              <a:t>kvinde</a:t>
            </a:r>
            <a:r>
              <a:rPr lang="en-US" sz="1200" dirty="0"/>
              <a:t> </a:t>
            </a:r>
          </a:p>
          <a:p>
            <a:pPr algn="l"/>
            <a:r>
              <a:rPr lang="en-US" sz="1200" dirty="0" err="1"/>
              <a:t>Af</a:t>
            </a:r>
            <a:r>
              <a:rPr lang="en-US" sz="1200" dirty="0"/>
              <a:t> Lotta Borg Skoglund 2021 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3557442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F95CAFE3-C5E9-E1BC-044D-1775848103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" y="1511300"/>
            <a:ext cx="11925300" cy="53467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8581CF4-7B01-2862-6D39-10DF5A72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502" y="728912"/>
            <a:ext cx="10572221" cy="769441"/>
          </a:xfrm>
        </p:spPr>
        <p:txBody>
          <a:bodyPr/>
          <a:lstStyle/>
          <a:p>
            <a:r>
              <a:rPr lang="da-DK" dirty="0">
                <a:latin typeface="+mn-lt"/>
              </a:rPr>
              <a:t>Graviditet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1399C2-8C28-DEA1-8D39-C9106D3E5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02" y="1974848"/>
            <a:ext cx="7704798" cy="33239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Kvinder med ADHD er i højere risiko for at blive belastet og udvikle efterfødselsreaktion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Vigtigt også for barnet at værne om mors mentale sundhed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Det kan være fornuftigt at fastholde ADHD medicin, typisk i en lidt lavere dosering end vanligt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Visse typer af ADHD medicin kan anvendes under graviditet/amning, hvis de mulige fordele opvejer de mulige risici for fostret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b="0" dirty="0">
                <a:solidFill>
                  <a:srgbClr val="70578B"/>
                </a:solidFill>
                <a:latin typeface="+mn-lt"/>
              </a:rPr>
              <a:t>Din læge vil kunne vejlede dig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982CB-188D-2162-13C3-D95E64A6AA59}"/>
              </a:ext>
            </a:extLst>
          </p:cNvPr>
          <p:cNvSpPr txBox="1"/>
          <p:nvPr/>
        </p:nvSpPr>
        <p:spPr>
          <a:xfrm>
            <a:off x="994623" y="5939918"/>
            <a:ext cx="622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ADHD hos </a:t>
            </a:r>
            <a:r>
              <a:rPr lang="en-US" sz="1200" dirty="0" err="1"/>
              <a:t>piger</a:t>
            </a:r>
            <a:r>
              <a:rPr lang="en-US" sz="1200" dirty="0"/>
              <a:t> </a:t>
            </a:r>
            <a:r>
              <a:rPr lang="en-US" sz="1200" dirty="0" err="1"/>
              <a:t>og</a:t>
            </a:r>
            <a:r>
              <a:rPr lang="en-US" sz="1200" dirty="0"/>
              <a:t> </a:t>
            </a:r>
            <a:r>
              <a:rPr lang="en-US" sz="1200" dirty="0" err="1"/>
              <a:t>kvinder</a:t>
            </a:r>
            <a:r>
              <a:rPr lang="en-US" sz="1200" dirty="0"/>
              <a:t> </a:t>
            </a:r>
          </a:p>
          <a:p>
            <a:pPr algn="l"/>
            <a:r>
              <a:rPr lang="en-US" sz="1200" dirty="0"/>
              <a:t>- Fra </a:t>
            </a:r>
            <a:r>
              <a:rPr lang="en-US" sz="1200" dirty="0" err="1"/>
              <a:t>dygtig</a:t>
            </a:r>
            <a:r>
              <a:rPr lang="en-US" sz="1200" dirty="0"/>
              <a:t> </a:t>
            </a:r>
            <a:r>
              <a:rPr lang="en-US" sz="1200" dirty="0" err="1"/>
              <a:t>pige</a:t>
            </a:r>
            <a:r>
              <a:rPr lang="en-US" sz="1200" dirty="0"/>
              <a:t> til </a:t>
            </a:r>
            <a:r>
              <a:rPr lang="en-US" sz="1200" dirty="0" err="1"/>
              <a:t>udbrændt</a:t>
            </a:r>
            <a:r>
              <a:rPr lang="en-US" sz="1200" dirty="0"/>
              <a:t> </a:t>
            </a:r>
            <a:r>
              <a:rPr lang="en-US" sz="1200" dirty="0" err="1"/>
              <a:t>kvinde</a:t>
            </a:r>
            <a:r>
              <a:rPr lang="en-US" sz="1200" dirty="0"/>
              <a:t> </a:t>
            </a:r>
          </a:p>
          <a:p>
            <a:pPr algn="l"/>
            <a:r>
              <a:rPr lang="en-US" sz="1200" dirty="0" err="1"/>
              <a:t>Af</a:t>
            </a:r>
            <a:r>
              <a:rPr lang="en-US" sz="1200" dirty="0"/>
              <a:t> Lotta Borg Skoglund 2021 </a:t>
            </a:r>
            <a:endParaRPr lang="en-DK" sz="1200" dirty="0"/>
          </a:p>
        </p:txBody>
      </p:sp>
    </p:spTree>
    <p:extLst>
      <p:ext uri="{BB962C8B-B14F-4D97-AF65-F5344CB8AC3E}">
        <p14:creationId xmlns:p14="http://schemas.microsoft.com/office/powerpoint/2010/main" val="728340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A31BF-C2DF-FE2A-84BC-F5D7F98B6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43116AD-C002-8334-574B-8AC285A45820}"/>
              </a:ext>
            </a:extLst>
          </p:cNvPr>
          <p:cNvSpPr/>
          <p:nvPr/>
        </p:nvSpPr>
        <p:spPr>
          <a:xfrm>
            <a:off x="9766300" y="6324600"/>
            <a:ext cx="2235200" cy="5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2550A817-926B-F300-C498-4431A97AC793}"/>
              </a:ext>
            </a:extLst>
          </p:cNvPr>
          <p:cNvSpPr txBox="1">
            <a:spLocks/>
          </p:cNvSpPr>
          <p:nvPr/>
        </p:nvSpPr>
        <p:spPr>
          <a:xfrm>
            <a:off x="475605" y="197265"/>
            <a:ext cx="9830445" cy="626601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marL="11516" defTabSz="914400">
              <a:spcBef>
                <a:spcPts val="86"/>
              </a:spcBef>
            </a:pPr>
            <a:r>
              <a:rPr lang="da-DK" sz="4000" kern="0" dirty="0">
                <a:solidFill>
                  <a:srgbClr val="70578B"/>
                </a:solidFill>
                <a:latin typeface="+mn-lt"/>
                <a:cs typeface="Arial"/>
              </a:rPr>
              <a:t>Nøglebudskaber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0961DD96-C2A9-291B-630F-1E5910D8D0CC}"/>
              </a:ext>
            </a:extLst>
          </p:cNvPr>
          <p:cNvGrpSpPr/>
          <p:nvPr/>
        </p:nvGrpSpPr>
        <p:grpSpPr>
          <a:xfrm>
            <a:off x="509569" y="1132297"/>
            <a:ext cx="10280503" cy="900116"/>
            <a:chOff x="363997" y="1650516"/>
            <a:chExt cx="14080961" cy="1232868"/>
          </a:xfrm>
        </p:grpSpPr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9A29CCCC-35BC-BE72-4B52-3EC6298BD176}"/>
                </a:ext>
              </a:extLst>
            </p:cNvPr>
            <p:cNvSpPr/>
            <p:nvPr/>
          </p:nvSpPr>
          <p:spPr>
            <a:xfrm>
              <a:off x="980431" y="1724025"/>
              <a:ext cx="13464527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DE345EEC-6DB4-05E1-AD83-B320EF36BDAB}"/>
                </a:ext>
              </a:extLst>
            </p:cNvPr>
            <p:cNvSpPr txBox="1"/>
            <p:nvPr/>
          </p:nvSpPr>
          <p:spPr>
            <a:xfrm>
              <a:off x="1790566" y="1946136"/>
              <a:ext cx="8636080" cy="716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800" b="1" dirty="0">
                  <a:solidFill>
                    <a:srgbClr val="70578B"/>
                  </a:solidFill>
                  <a:latin typeface="Calibri-Bold"/>
                </a:rPr>
                <a:t>Medicin er individuelt</a:t>
              </a: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339C0CFD-B25B-2341-AB9C-DDAE12DF23E7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1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A547EBD-BEFE-5175-B032-2BB8237B1B85}"/>
              </a:ext>
            </a:extLst>
          </p:cNvPr>
          <p:cNvGrpSpPr/>
          <p:nvPr/>
        </p:nvGrpSpPr>
        <p:grpSpPr>
          <a:xfrm>
            <a:off x="509569" y="2340843"/>
            <a:ext cx="10609980" cy="938719"/>
            <a:chOff x="363997" y="1650516"/>
            <a:chExt cx="14532239" cy="1285742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0A3E438-988C-48B8-55C0-AC5148BF9BAC}"/>
                </a:ext>
              </a:extLst>
            </p:cNvPr>
            <p:cNvSpPr/>
            <p:nvPr/>
          </p:nvSpPr>
          <p:spPr>
            <a:xfrm>
              <a:off x="980431" y="1724025"/>
              <a:ext cx="13464527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5A6BC009-262B-5200-D7D0-4CEAE9F8D090}"/>
                </a:ext>
              </a:extLst>
            </p:cNvPr>
            <p:cNvSpPr txBox="1"/>
            <p:nvPr/>
          </p:nvSpPr>
          <p:spPr>
            <a:xfrm>
              <a:off x="1790566" y="1650516"/>
              <a:ext cx="13105670" cy="1285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750" b="1" dirty="0">
                  <a:solidFill>
                    <a:srgbClr val="70578B"/>
                  </a:solidFill>
                  <a:latin typeface="Calibri-Bold"/>
                </a:rPr>
                <a:t>Mange års erfaring med brug af ADHD medicin, og den er grundigt undersøgt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F3B14E5-1751-1267-8C23-D1CCE6A651CF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2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D4D0D62F-51E2-A5C0-AE8D-9024CE833E52}"/>
              </a:ext>
            </a:extLst>
          </p:cNvPr>
          <p:cNvGrpSpPr/>
          <p:nvPr/>
        </p:nvGrpSpPr>
        <p:grpSpPr>
          <a:xfrm>
            <a:off x="509569" y="3429000"/>
            <a:ext cx="10280503" cy="900116"/>
            <a:chOff x="363997" y="1650516"/>
            <a:chExt cx="14080961" cy="1232868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A1B833CD-C71F-4CFB-43E1-06E127429E9D}"/>
                </a:ext>
              </a:extLst>
            </p:cNvPr>
            <p:cNvSpPr/>
            <p:nvPr/>
          </p:nvSpPr>
          <p:spPr>
            <a:xfrm>
              <a:off x="980431" y="1724025"/>
              <a:ext cx="13464527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1F229AF7-5F50-5A32-FD2F-3B06D5A77FFF}"/>
                </a:ext>
              </a:extLst>
            </p:cNvPr>
            <p:cNvSpPr txBox="1"/>
            <p:nvPr/>
          </p:nvSpPr>
          <p:spPr>
            <a:xfrm>
              <a:off x="1955721" y="1937198"/>
              <a:ext cx="8636080" cy="716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800" b="1" dirty="0">
                  <a:solidFill>
                    <a:srgbClr val="70578B"/>
                  </a:solidFill>
                  <a:latin typeface="Calibri-Bold"/>
                </a:rPr>
                <a:t>Høj succesrate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4E9A204-6488-E8FB-5193-1F3E9187ABC4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3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62F21BB0-CA78-D52D-DBD0-094550E5841D}"/>
              </a:ext>
            </a:extLst>
          </p:cNvPr>
          <p:cNvGrpSpPr/>
          <p:nvPr/>
        </p:nvGrpSpPr>
        <p:grpSpPr>
          <a:xfrm>
            <a:off x="509569" y="4570825"/>
            <a:ext cx="10280503" cy="900116"/>
            <a:chOff x="363997" y="1650516"/>
            <a:chExt cx="14080961" cy="1232868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F9C77332-6D22-B64A-678B-3720C9AC8F2F}"/>
                </a:ext>
              </a:extLst>
            </p:cNvPr>
            <p:cNvSpPr/>
            <p:nvPr/>
          </p:nvSpPr>
          <p:spPr>
            <a:xfrm>
              <a:off x="980431" y="1724025"/>
              <a:ext cx="13464527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BB1D1A47-9434-5D24-21A2-9B775D278FB0}"/>
                </a:ext>
              </a:extLst>
            </p:cNvPr>
            <p:cNvSpPr txBox="1"/>
            <p:nvPr/>
          </p:nvSpPr>
          <p:spPr>
            <a:xfrm>
              <a:off x="1955721" y="1908629"/>
              <a:ext cx="8636080" cy="716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800" b="1" i="0" u="none" strike="noStrike" baseline="0" dirty="0">
                  <a:solidFill>
                    <a:srgbClr val="70578B"/>
                  </a:solidFill>
                  <a:latin typeface="Calibri-Bold"/>
                </a:rPr>
                <a:t>Medicin kan ikke stå alene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FBB7929-868B-F490-D143-DBE2779D0602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4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E9764FEB-1E0E-A5CD-66C7-B3C8B14CCBEC}"/>
              </a:ext>
            </a:extLst>
          </p:cNvPr>
          <p:cNvGrpSpPr/>
          <p:nvPr/>
        </p:nvGrpSpPr>
        <p:grpSpPr>
          <a:xfrm>
            <a:off x="509569" y="5679106"/>
            <a:ext cx="10280503" cy="900116"/>
            <a:chOff x="363997" y="1650516"/>
            <a:chExt cx="14080961" cy="1232868"/>
          </a:xfrm>
        </p:grpSpPr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C2D69228-8568-4D83-6345-52B6F8F4DE30}"/>
                </a:ext>
              </a:extLst>
            </p:cNvPr>
            <p:cNvSpPr/>
            <p:nvPr/>
          </p:nvSpPr>
          <p:spPr>
            <a:xfrm>
              <a:off x="980431" y="1724025"/>
              <a:ext cx="13464527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2" name="Tekstfelt 21">
              <a:extLst>
                <a:ext uri="{FF2B5EF4-FFF2-40B4-BE49-F238E27FC236}">
                  <a16:creationId xmlns:a16="http://schemas.microsoft.com/office/drawing/2014/main" id="{C0C066BB-EF55-7529-8894-0DBEE184BC6F}"/>
                </a:ext>
              </a:extLst>
            </p:cNvPr>
            <p:cNvSpPr txBox="1"/>
            <p:nvPr/>
          </p:nvSpPr>
          <p:spPr>
            <a:xfrm>
              <a:off x="1955721" y="1908629"/>
              <a:ext cx="9538850" cy="716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2800" b="1" i="0" u="none" strike="noStrike" baseline="0" dirty="0">
                  <a:solidFill>
                    <a:srgbClr val="70578B"/>
                  </a:solidFill>
                  <a:latin typeface="Calibri-Bold"/>
                </a:rPr>
                <a:t>Psykoedukation og tæt opfølgning er vigtigt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50F8391-762A-20D9-8308-87C8F6CF1CAC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261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293693-D0F1-88EF-71DA-AEA5FAC92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76" y="495277"/>
            <a:ext cx="10744157" cy="95580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Afslutning</a:t>
            </a:r>
            <a:endParaRPr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914362-A37B-52E4-DA70-646637853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99" y="2039303"/>
            <a:ext cx="11676185" cy="188923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2000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Denne præsentation er lavet af Marie Kjestrup Speciallæge i psykiatri i samarbejde med Takeda Pharma A/S.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38618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83a848-6457-4b26-ab5e-3baa15433f8c" xsi:nil="true"/>
    <lcf76f155ced4ddcb4097134ff3c332f xmlns="a2fe2a73-d781-4896-8717-f1cf32c8fed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E36260AAA2C24086937F73F9E342C3" ma:contentTypeVersion="20" ma:contentTypeDescription="Create a new document." ma:contentTypeScope="" ma:versionID="da36a544d1e809dfbf9f4fdf05f10c89">
  <xsd:schema xmlns:xsd="http://www.w3.org/2001/XMLSchema" xmlns:xs="http://www.w3.org/2001/XMLSchema" xmlns:p="http://schemas.microsoft.com/office/2006/metadata/properties" xmlns:ns2="a2fe2a73-d781-4896-8717-f1cf32c8fed0" xmlns:ns3="c883a848-6457-4b26-ab5e-3baa15433f8c" targetNamespace="http://schemas.microsoft.com/office/2006/metadata/properties" ma:root="true" ma:fieldsID="bf2987d01a57e108a2c1b361f9925080" ns2:_="" ns3:_="">
    <xsd:import namespace="a2fe2a73-d781-4896-8717-f1cf32c8fed0"/>
    <xsd:import namespace="c883a848-6457-4b26-ab5e-3baa15433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e2a73-d781-4896-8717-f1cf32c8fe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749a35e-9b4c-41a3-9e24-d57cd2885f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3a848-6457-4b26-ab5e-3baa15433f8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000a524-8925-479a-9c58-1e04c1e93af1}" ma:internalName="TaxCatchAll" ma:showField="CatchAllData" ma:web="c883a848-6457-4b26-ab5e-3baa15433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561F71-4496-4525-B6DA-2D87826D45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F58AB0-F858-49BE-BA6F-9F39007BF087}">
  <ds:schemaRefs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883a848-6457-4b26-ab5e-3baa15433f8c"/>
    <ds:schemaRef ds:uri="a2fe2a73-d781-4896-8717-f1cf32c8fed0"/>
  </ds:schemaRefs>
</ds:datastoreItem>
</file>

<file path=customXml/itemProps3.xml><?xml version="1.0" encoding="utf-8"?>
<ds:datastoreItem xmlns:ds="http://schemas.openxmlformats.org/officeDocument/2006/customXml" ds:itemID="{B2E30B87-8938-4B46-8576-03C5BE8324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e2a73-d781-4896-8717-f1cf32c8fed0"/>
    <ds:schemaRef ds:uri="c883a848-6457-4b26-ab5e-3baa15433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97560</TotalTime>
  <Words>2798</Words>
  <Application>Microsoft Macintosh PowerPoint</Application>
  <PresentationFormat>Widescreen</PresentationFormat>
  <Paragraphs>340</Paragraphs>
  <Slides>46</Slides>
  <Notes>27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46</vt:i4>
      </vt:variant>
    </vt:vector>
  </HeadingPairs>
  <TitlesOfParts>
    <vt:vector size="54" baseType="lpstr">
      <vt:lpstr>Aptos</vt:lpstr>
      <vt:lpstr>Arial</vt:lpstr>
      <vt:lpstr>Calibri</vt:lpstr>
      <vt:lpstr>Calibri-Bold</vt:lpstr>
      <vt:lpstr>Times New Roman</vt:lpstr>
      <vt:lpstr>Trebuchet MS</vt:lpstr>
      <vt:lpstr>Office Theme</vt:lpstr>
      <vt:lpstr>think-cell Slide</vt:lpstr>
      <vt:lpstr>PowerPoint-præsentation</vt:lpstr>
      <vt:lpstr>PowerPoint-præsentation</vt:lpstr>
      <vt:lpstr>PowerPoint-præsentation</vt:lpstr>
      <vt:lpstr>Agenda for sessionen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Hvor og hvordan virker medicinen?</vt:lpstr>
      <vt:lpstr>Synapse*</vt:lpstr>
      <vt:lpstr>Medicin kan ikke stå alene</vt:lpstr>
      <vt:lpstr>PowerPoint-præsentation</vt:lpstr>
      <vt:lpstr>Hvad kan medicinen gøre?</vt:lpstr>
      <vt:lpstr>Hvor længe?</vt:lpstr>
      <vt:lpstr>Stor variation</vt:lpstr>
      <vt:lpstr>Bivirkninger</vt:lpstr>
      <vt:lpstr>Opstartsbivirkninger</vt:lpstr>
      <vt:lpstr>Bivirkninger</vt:lpstr>
      <vt:lpstr>Typiske medicinfænomener</vt:lpstr>
      <vt:lpstr>Medicinen virker ikke længere?</vt:lpstr>
      <vt:lpstr>Hvordan monitoreres medicin?</vt:lpstr>
      <vt:lpstr>PowerPoint-præsentation</vt:lpstr>
      <vt:lpstr>Hold styr på medicinen</vt:lpstr>
      <vt:lpstr>Medicin</vt:lpstr>
      <vt:lpstr>Receptpligtig medicin</vt:lpstr>
      <vt:lpstr>2 typer medicin</vt:lpstr>
      <vt:lpstr>PowerPoint-præsentation</vt:lpstr>
      <vt:lpstr>PowerPoint-præsentation</vt:lpstr>
      <vt:lpstr>PowerPoint-præsentation</vt:lpstr>
      <vt:lpstr>PowerPoint-præsentation</vt:lpstr>
      <vt:lpstr>Kombinationsbehandling </vt:lpstr>
      <vt:lpstr>Behandling af samtidige lidelser/diagnoser (komorbiditet)</vt:lpstr>
      <vt:lpstr>PowerPoint-præsentation</vt:lpstr>
      <vt:lpstr>Medicin og rejser</vt:lpstr>
      <vt:lpstr>Medicin og trafik</vt:lpstr>
      <vt:lpstr>Medicin og misbrug</vt:lpstr>
      <vt:lpstr>ADHD og seksualitet</vt:lpstr>
      <vt:lpstr>Kvinder og ADHD</vt:lpstr>
      <vt:lpstr>Kvinder og menstruationscyklus</vt:lpstr>
      <vt:lpstr>PMS (præmenstruelt syndrom)</vt:lpstr>
      <vt:lpstr>Graviditet</vt:lpstr>
      <vt:lpstr>PowerPoint-præsentation</vt:lpstr>
      <vt:lpstr>Afslutning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Bruger</dc:creator>
  <cp:lastModifiedBy>axc6031</cp:lastModifiedBy>
  <cp:revision>1644</cp:revision>
  <cp:lastPrinted>2025-01-21T09:05:27Z</cp:lastPrinted>
  <dcterms:created xsi:type="dcterms:W3CDTF">2017-03-01T15:26:00Z</dcterms:created>
  <dcterms:modified xsi:type="dcterms:W3CDTF">2025-09-08T09:12:44Z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2017-03-01T00:00:00Z</vt:filetime>
  </property>
  <property fmtid="{D5CDD505-2E9C-101B-9397-08002B2CF9AE}" pid="3" name="LastSaved">
    <vt:filetime>2017-03-01T00:00:00Z</vt:filetime>
  </property>
  <property fmtid="{D5CDD505-2E9C-101B-9397-08002B2CF9AE}" pid="4" name="ContentTypeId">
    <vt:lpwstr>0x01010093E36260AAA2C24086937F73F9E342C3</vt:lpwstr>
  </property>
  <property fmtid="{D5CDD505-2E9C-101B-9397-08002B2CF9AE}" pid="5" name="MediaServiceImageTags">
    <vt:lpwstr/>
  </property>
</Properties>
</file>