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 id="2147483680" r:id="rId5"/>
  </p:sldMasterIdLst>
  <p:notesMasterIdLst>
    <p:notesMasterId r:id="rId45"/>
  </p:notesMasterIdLst>
  <p:sldIdLst>
    <p:sldId id="2146846697" r:id="rId6"/>
    <p:sldId id="2146846558" r:id="rId7"/>
    <p:sldId id="2146846695" r:id="rId8"/>
    <p:sldId id="2146846584" r:id="rId9"/>
    <p:sldId id="2146846583" r:id="rId10"/>
    <p:sldId id="2146846586" r:id="rId11"/>
    <p:sldId id="2146846587" r:id="rId12"/>
    <p:sldId id="2146846589" r:id="rId13"/>
    <p:sldId id="2146846590" r:id="rId14"/>
    <p:sldId id="2146846591" r:id="rId15"/>
    <p:sldId id="2146846592" r:id="rId16"/>
    <p:sldId id="260" r:id="rId17"/>
    <p:sldId id="2146846594" r:id="rId18"/>
    <p:sldId id="2146846595" r:id="rId19"/>
    <p:sldId id="2146846598" r:id="rId20"/>
    <p:sldId id="288" r:id="rId21"/>
    <p:sldId id="2146846596" r:id="rId22"/>
    <p:sldId id="265" r:id="rId23"/>
    <p:sldId id="2146846597" r:id="rId24"/>
    <p:sldId id="2146846600" r:id="rId25"/>
    <p:sldId id="2146846601" r:id="rId26"/>
    <p:sldId id="2146846602" r:id="rId27"/>
    <p:sldId id="2146846603" r:id="rId28"/>
    <p:sldId id="2146846604" r:id="rId29"/>
    <p:sldId id="2146846605" r:id="rId30"/>
    <p:sldId id="2146846606" r:id="rId31"/>
    <p:sldId id="2146846607" r:id="rId32"/>
    <p:sldId id="2146846608" r:id="rId33"/>
    <p:sldId id="2146846618" r:id="rId34"/>
    <p:sldId id="2146846619" r:id="rId35"/>
    <p:sldId id="2146846609" r:id="rId36"/>
    <p:sldId id="2146846610" r:id="rId37"/>
    <p:sldId id="2146846611" r:id="rId38"/>
    <p:sldId id="2146846612" r:id="rId39"/>
    <p:sldId id="2146846613" r:id="rId40"/>
    <p:sldId id="2146846615" r:id="rId41"/>
    <p:sldId id="2146846693" r:id="rId42"/>
    <p:sldId id="2146846696" r:id="rId43"/>
    <p:sldId id="2146846699" r:id="rId44"/>
  </p:sldIdLst>
  <p:sldSz cx="12192000" cy="6858000"/>
  <p:notesSz cx="9309100" cy="7023100"/>
  <p:custDataLst>
    <p:tags r:id="rId46"/>
  </p:custDataLst>
  <p:defaultTextStyle>
    <a:defPPr>
      <a:defRPr lang="sv-SE"/>
    </a:defPPr>
    <a:lvl1pPr marL="0" algn="l" defTabSz="415778" rtl="0" eaLnBrk="1" latinLnBrk="0" hangingPunct="1">
      <a:defRPr sz="818" kern="1200">
        <a:solidFill>
          <a:schemeClr val="tx1"/>
        </a:solidFill>
        <a:latin typeface="+mn-lt"/>
        <a:ea typeface="+mn-ea"/>
        <a:cs typeface="+mn-cs"/>
      </a:defRPr>
    </a:lvl1pPr>
    <a:lvl2pPr marL="207889" algn="l" defTabSz="415778" rtl="0" eaLnBrk="1" latinLnBrk="0" hangingPunct="1">
      <a:defRPr sz="818" kern="1200">
        <a:solidFill>
          <a:schemeClr val="tx1"/>
        </a:solidFill>
        <a:latin typeface="+mn-lt"/>
        <a:ea typeface="+mn-ea"/>
        <a:cs typeface="+mn-cs"/>
      </a:defRPr>
    </a:lvl2pPr>
    <a:lvl3pPr marL="415778" algn="l" defTabSz="415778" rtl="0" eaLnBrk="1" latinLnBrk="0" hangingPunct="1">
      <a:defRPr sz="818" kern="1200">
        <a:solidFill>
          <a:schemeClr val="tx1"/>
        </a:solidFill>
        <a:latin typeface="+mn-lt"/>
        <a:ea typeface="+mn-ea"/>
        <a:cs typeface="+mn-cs"/>
      </a:defRPr>
    </a:lvl3pPr>
    <a:lvl4pPr marL="623667" algn="l" defTabSz="415778" rtl="0" eaLnBrk="1" latinLnBrk="0" hangingPunct="1">
      <a:defRPr sz="818" kern="1200">
        <a:solidFill>
          <a:schemeClr val="tx1"/>
        </a:solidFill>
        <a:latin typeface="+mn-lt"/>
        <a:ea typeface="+mn-ea"/>
        <a:cs typeface="+mn-cs"/>
      </a:defRPr>
    </a:lvl4pPr>
    <a:lvl5pPr marL="831555" algn="l" defTabSz="415778" rtl="0" eaLnBrk="1" latinLnBrk="0" hangingPunct="1">
      <a:defRPr sz="818" kern="1200">
        <a:solidFill>
          <a:schemeClr val="tx1"/>
        </a:solidFill>
        <a:latin typeface="+mn-lt"/>
        <a:ea typeface="+mn-ea"/>
        <a:cs typeface="+mn-cs"/>
      </a:defRPr>
    </a:lvl5pPr>
    <a:lvl6pPr marL="1039444" algn="l" defTabSz="415778" rtl="0" eaLnBrk="1" latinLnBrk="0" hangingPunct="1">
      <a:defRPr sz="818" kern="1200">
        <a:solidFill>
          <a:schemeClr val="tx1"/>
        </a:solidFill>
        <a:latin typeface="+mn-lt"/>
        <a:ea typeface="+mn-ea"/>
        <a:cs typeface="+mn-cs"/>
      </a:defRPr>
    </a:lvl6pPr>
    <a:lvl7pPr marL="1247333" algn="l" defTabSz="415778" rtl="0" eaLnBrk="1" latinLnBrk="0" hangingPunct="1">
      <a:defRPr sz="818" kern="1200">
        <a:solidFill>
          <a:schemeClr val="tx1"/>
        </a:solidFill>
        <a:latin typeface="+mn-lt"/>
        <a:ea typeface="+mn-ea"/>
        <a:cs typeface="+mn-cs"/>
      </a:defRPr>
    </a:lvl7pPr>
    <a:lvl8pPr marL="1455222" algn="l" defTabSz="415778" rtl="0" eaLnBrk="1" latinLnBrk="0" hangingPunct="1">
      <a:defRPr sz="818" kern="1200">
        <a:solidFill>
          <a:schemeClr val="tx1"/>
        </a:solidFill>
        <a:latin typeface="+mn-lt"/>
        <a:ea typeface="+mn-ea"/>
        <a:cs typeface="+mn-cs"/>
      </a:defRPr>
    </a:lvl8pPr>
    <a:lvl9pPr marL="1663111" algn="l" defTabSz="415778" rtl="0" eaLnBrk="1" latinLnBrk="0" hangingPunct="1">
      <a:defRPr sz="818"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16C6589D-B79F-42D3-9D35-5388DA349551}">
          <p14:sldIdLst>
            <p14:sldId id="2146846697"/>
            <p14:sldId id="2146846558"/>
            <p14:sldId id="2146846695"/>
            <p14:sldId id="2146846584"/>
            <p14:sldId id="2146846583"/>
            <p14:sldId id="2146846586"/>
            <p14:sldId id="2146846587"/>
            <p14:sldId id="2146846589"/>
            <p14:sldId id="2146846590"/>
            <p14:sldId id="2146846591"/>
            <p14:sldId id="2146846592"/>
            <p14:sldId id="260"/>
            <p14:sldId id="2146846594"/>
            <p14:sldId id="2146846595"/>
            <p14:sldId id="2146846598"/>
            <p14:sldId id="288"/>
            <p14:sldId id="2146846596"/>
            <p14:sldId id="265"/>
            <p14:sldId id="2146846597"/>
            <p14:sldId id="2146846600"/>
            <p14:sldId id="2146846601"/>
            <p14:sldId id="2146846602"/>
            <p14:sldId id="2146846603"/>
            <p14:sldId id="2146846604"/>
            <p14:sldId id="2146846605"/>
            <p14:sldId id="2146846606"/>
            <p14:sldId id="2146846607"/>
            <p14:sldId id="2146846608"/>
            <p14:sldId id="2146846618"/>
            <p14:sldId id="2146846619"/>
            <p14:sldId id="2146846609"/>
            <p14:sldId id="2146846610"/>
            <p14:sldId id="2146846611"/>
            <p14:sldId id="2146846612"/>
            <p14:sldId id="2146846613"/>
            <p14:sldId id="2146846615"/>
            <p14:sldId id="2146846693"/>
            <p14:sldId id="2146846696"/>
            <p14:sldId id="2146846699"/>
          </p14:sldIdLst>
        </p14:section>
      </p14:sectionLst>
    </p:ext>
    <p:ext uri="{EFAFB233-063F-42B5-8137-9DF3F51BA10A}">
      <p15:sldGuideLst xmlns:p15="http://schemas.microsoft.com/office/powerpoint/2012/main">
        <p15:guide id="1" orient="horz" pos="1310" userDrawn="1">
          <p15:clr>
            <a:srgbClr val="A4A3A4"/>
          </p15:clr>
        </p15:guide>
        <p15:guide id="2" pos="1309"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8E117D-26C8-59B2-40DB-A224380E5203}" name="Jakobsen, Emil" initials="JE" userId="S::emil.jakobsen@takeda.com::2e5b58aa-c47a-4da2-9270-66556e74bd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lefbeck, Mattias" initials="KM" lastIdx="5" clrIdx="0"/>
  <p:cmAuthor id="2" name="Bruno-Johansen, Charlotte" initials="BC" lastIdx="10" clrIdx="1">
    <p:extLst>
      <p:ext uri="{19B8F6BF-5375-455C-9EA6-DF929625EA0E}">
        <p15:presenceInfo xmlns:p15="http://schemas.microsoft.com/office/powerpoint/2012/main" userId="S::cjohansen@shire.com::23937232-577f-47e6-a1b0-57db0e03f57e" providerId="AD"/>
      </p:ext>
    </p:extLst>
  </p:cmAuthor>
  <p:cmAuthor id="3" name="Charlotte" initials="C" lastIdx="4" clrIdx="2">
    <p:extLst>
      <p:ext uri="{19B8F6BF-5375-455C-9EA6-DF929625EA0E}">
        <p15:presenceInfo xmlns:p15="http://schemas.microsoft.com/office/powerpoint/2012/main" userId="Charlott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578B"/>
    <a:srgbClr val="CBA5D0"/>
    <a:srgbClr val="BC89BF"/>
    <a:srgbClr val="801174"/>
    <a:srgbClr val="E5DBF2"/>
    <a:srgbClr val="BACB32"/>
    <a:srgbClr val="26AEBC"/>
    <a:srgbClr val="F5F1FA"/>
    <a:srgbClr val="F2EEF7"/>
    <a:srgbClr val="D0D97C"/>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E8034E78-7F5D-4C2E-B375-FC64B27BC917}" styleName="Mörkt forma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Mörkt format 2 - Dekorfärg 3/Dekorfär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just format 2 - Dekorfärg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704" autoAdjust="0"/>
    <p:restoredTop sz="96247" autoAdjust="0"/>
  </p:normalViewPr>
  <p:slideViewPr>
    <p:cSldViewPr snapToGrid="0">
      <p:cViewPr varScale="1">
        <p:scale>
          <a:sx n="108" d="100"/>
          <a:sy n="108" d="100"/>
        </p:scale>
        <p:origin x="216" y="280"/>
      </p:cViewPr>
      <p:guideLst>
        <p:guide orient="horz" pos="1310"/>
        <p:guide pos="1309"/>
      </p:guideLst>
    </p:cSldViewPr>
  </p:slideViewPr>
  <p:outlineViewPr>
    <p:cViewPr>
      <p:scale>
        <a:sx n="33" d="100"/>
        <a:sy n="33" d="100"/>
      </p:scale>
      <p:origin x="0" y="-2216"/>
    </p:cViewPr>
  </p:outlineViewPr>
  <p:notesTextViewPr>
    <p:cViewPr>
      <p:scale>
        <a:sx n="100" d="100"/>
        <a:sy n="100" d="100"/>
      </p:scale>
      <p:origin x="0" y="0"/>
    </p:cViewPr>
  </p:notesTextViewPr>
  <p:sorterViewPr>
    <p:cViewPr>
      <p:scale>
        <a:sx n="150" d="100"/>
        <a:sy n="150" d="100"/>
      </p:scale>
      <p:origin x="0" y="-12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ahl, Jesper" userId="e4ef0151-2101-4262-9fbd-8d573a5b5d87" providerId="ADAL" clId="{7809CF43-2DCB-4D00-88C6-47BA85B365BD}"/>
    <pc:docChg chg="undo custSel modSld">
      <pc:chgData name="Lindahl, Jesper" userId="e4ef0151-2101-4262-9fbd-8d573a5b5d87" providerId="ADAL" clId="{7809CF43-2DCB-4D00-88C6-47BA85B365BD}" dt="2025-08-14T14:12:28.775" v="1719" actId="20577"/>
      <pc:docMkLst>
        <pc:docMk/>
      </pc:docMkLst>
      <pc:sldChg chg="modSp mod">
        <pc:chgData name="Lindahl, Jesper" userId="e4ef0151-2101-4262-9fbd-8d573a5b5d87" providerId="ADAL" clId="{7809CF43-2DCB-4D00-88C6-47BA85B365BD}" dt="2025-08-14T13:26:22.417" v="1025" actId="6549"/>
        <pc:sldMkLst>
          <pc:docMk/>
          <pc:sldMk cId="201748620" sldId="260"/>
        </pc:sldMkLst>
        <pc:spChg chg="mod">
          <ac:chgData name="Lindahl, Jesper" userId="e4ef0151-2101-4262-9fbd-8d573a5b5d87" providerId="ADAL" clId="{7809CF43-2DCB-4D00-88C6-47BA85B365BD}" dt="2025-08-14T13:26:22.417" v="1025" actId="6549"/>
          <ac:spMkLst>
            <pc:docMk/>
            <pc:sldMk cId="201748620" sldId="260"/>
            <ac:spMk id="4" creationId="{8B1D2E66-BC4A-418D-4B30-045D1F8DF711}"/>
          </ac:spMkLst>
        </pc:spChg>
        <pc:spChg chg="mod">
          <ac:chgData name="Lindahl, Jesper" userId="e4ef0151-2101-4262-9fbd-8d573a5b5d87" providerId="ADAL" clId="{7809CF43-2DCB-4D00-88C6-47BA85B365BD}" dt="2025-08-14T13:25:28.950" v="931" actId="15"/>
          <ac:spMkLst>
            <pc:docMk/>
            <pc:sldMk cId="201748620" sldId="260"/>
            <ac:spMk id="56" creationId="{2E533801-700A-B9FB-6886-551A32009118}"/>
          </ac:spMkLst>
        </pc:spChg>
      </pc:sldChg>
      <pc:sldChg chg="modSp mod">
        <pc:chgData name="Lindahl, Jesper" userId="e4ef0151-2101-4262-9fbd-8d573a5b5d87" providerId="ADAL" clId="{7809CF43-2DCB-4D00-88C6-47BA85B365BD}" dt="2025-08-14T14:12:28.775" v="1719" actId="20577"/>
        <pc:sldMkLst>
          <pc:docMk/>
          <pc:sldMk cId="1247270529" sldId="2146846583"/>
        </pc:sldMkLst>
        <pc:spChg chg="mod">
          <ac:chgData name="Lindahl, Jesper" userId="e4ef0151-2101-4262-9fbd-8d573a5b5d87" providerId="ADAL" clId="{7809CF43-2DCB-4D00-88C6-47BA85B365BD}" dt="2025-08-14T14:12:28.775" v="1719" actId="20577"/>
          <ac:spMkLst>
            <pc:docMk/>
            <pc:sldMk cId="1247270529" sldId="2146846583"/>
            <ac:spMk id="9" creationId="{59201CC0-DF92-6200-20DA-520F66185CC9}"/>
          </ac:spMkLst>
        </pc:spChg>
      </pc:sldChg>
      <pc:sldChg chg="modSp mod">
        <pc:chgData name="Lindahl, Jesper" userId="e4ef0151-2101-4262-9fbd-8d573a5b5d87" providerId="ADAL" clId="{7809CF43-2DCB-4D00-88C6-47BA85B365BD}" dt="2025-08-14T13:03:33.803" v="291" actId="6549"/>
        <pc:sldMkLst>
          <pc:docMk/>
          <pc:sldMk cId="1471494916" sldId="2146846587"/>
        </pc:sldMkLst>
        <pc:spChg chg="mod">
          <ac:chgData name="Lindahl, Jesper" userId="e4ef0151-2101-4262-9fbd-8d573a5b5d87" providerId="ADAL" clId="{7809CF43-2DCB-4D00-88C6-47BA85B365BD}" dt="2025-08-14T13:03:11.167" v="285" actId="6549"/>
          <ac:spMkLst>
            <pc:docMk/>
            <pc:sldMk cId="1471494916" sldId="2146846587"/>
            <ac:spMk id="3" creationId="{67BA868D-57E8-F0F3-2245-E76957E6C5F7}"/>
          </ac:spMkLst>
        </pc:spChg>
        <pc:spChg chg="mod">
          <ac:chgData name="Lindahl, Jesper" userId="e4ef0151-2101-4262-9fbd-8d573a5b5d87" providerId="ADAL" clId="{7809CF43-2DCB-4D00-88C6-47BA85B365BD}" dt="2025-08-14T13:03:33.803" v="291" actId="6549"/>
          <ac:spMkLst>
            <pc:docMk/>
            <pc:sldMk cId="1471494916" sldId="2146846587"/>
            <ac:spMk id="22" creationId="{3E739740-5406-6701-3AB2-6739179B9886}"/>
          </ac:spMkLst>
        </pc:spChg>
      </pc:sldChg>
      <pc:sldChg chg="modSp mod">
        <pc:chgData name="Lindahl, Jesper" userId="e4ef0151-2101-4262-9fbd-8d573a5b5d87" providerId="ADAL" clId="{7809CF43-2DCB-4D00-88C6-47BA85B365BD}" dt="2025-08-14T13:08:16.594" v="415" actId="14100"/>
        <pc:sldMkLst>
          <pc:docMk/>
          <pc:sldMk cId="4238128207" sldId="2146846589"/>
        </pc:sldMkLst>
        <pc:spChg chg="mod">
          <ac:chgData name="Lindahl, Jesper" userId="e4ef0151-2101-4262-9fbd-8d573a5b5d87" providerId="ADAL" clId="{7809CF43-2DCB-4D00-88C6-47BA85B365BD}" dt="2025-08-14T13:04:37.576" v="299" actId="403"/>
          <ac:spMkLst>
            <pc:docMk/>
            <pc:sldMk cId="4238128207" sldId="2146846589"/>
            <ac:spMk id="2" creationId="{F88AE1CA-BD90-60E7-9450-A68048924D43}"/>
          </ac:spMkLst>
        </pc:spChg>
        <pc:spChg chg="mod">
          <ac:chgData name="Lindahl, Jesper" userId="e4ef0151-2101-4262-9fbd-8d573a5b5d87" providerId="ADAL" clId="{7809CF43-2DCB-4D00-88C6-47BA85B365BD}" dt="2025-08-14T13:08:16.594" v="415" actId="14100"/>
          <ac:spMkLst>
            <pc:docMk/>
            <pc:sldMk cId="4238128207" sldId="2146846589"/>
            <ac:spMk id="3" creationId="{E49E7381-DE57-FEC2-2B64-E6155AB9FDA5}"/>
          </ac:spMkLst>
        </pc:spChg>
        <pc:spChg chg="mod">
          <ac:chgData name="Lindahl, Jesper" userId="e4ef0151-2101-4262-9fbd-8d573a5b5d87" providerId="ADAL" clId="{7809CF43-2DCB-4D00-88C6-47BA85B365BD}" dt="2025-08-14T13:06:35.751" v="387" actId="6549"/>
          <ac:spMkLst>
            <pc:docMk/>
            <pc:sldMk cId="4238128207" sldId="2146846589"/>
            <ac:spMk id="12" creationId="{CC553C54-F8D4-36F9-5683-3D0D76C0282D}"/>
          </ac:spMkLst>
        </pc:spChg>
      </pc:sldChg>
      <pc:sldChg chg="modSp mod">
        <pc:chgData name="Lindahl, Jesper" userId="e4ef0151-2101-4262-9fbd-8d573a5b5d87" providerId="ADAL" clId="{7809CF43-2DCB-4D00-88C6-47BA85B365BD}" dt="2025-08-14T13:09:58.393" v="423" actId="6549"/>
        <pc:sldMkLst>
          <pc:docMk/>
          <pc:sldMk cId="1476046894" sldId="2146846590"/>
        </pc:sldMkLst>
        <pc:spChg chg="mod">
          <ac:chgData name="Lindahl, Jesper" userId="e4ef0151-2101-4262-9fbd-8d573a5b5d87" providerId="ADAL" clId="{7809CF43-2DCB-4D00-88C6-47BA85B365BD}" dt="2025-08-14T13:09:58.393" v="423" actId="6549"/>
          <ac:spMkLst>
            <pc:docMk/>
            <pc:sldMk cId="1476046894" sldId="2146846590"/>
            <ac:spMk id="22" creationId="{95B1D456-EDD7-A016-FF1D-D52DD2DD6432}"/>
          </ac:spMkLst>
        </pc:spChg>
      </pc:sldChg>
      <pc:sldChg chg="modSp mod">
        <pc:chgData name="Lindahl, Jesper" userId="e4ef0151-2101-4262-9fbd-8d573a5b5d87" providerId="ADAL" clId="{7809CF43-2DCB-4D00-88C6-47BA85B365BD}" dt="2025-08-14T13:18:23.630" v="604" actId="20577"/>
        <pc:sldMkLst>
          <pc:docMk/>
          <pc:sldMk cId="3383396744" sldId="2146846591"/>
        </pc:sldMkLst>
        <pc:spChg chg="mod">
          <ac:chgData name="Lindahl, Jesper" userId="e4ef0151-2101-4262-9fbd-8d573a5b5d87" providerId="ADAL" clId="{7809CF43-2DCB-4D00-88C6-47BA85B365BD}" dt="2025-08-14T13:17:42.529" v="593" actId="20577"/>
          <ac:spMkLst>
            <pc:docMk/>
            <pc:sldMk cId="3383396744" sldId="2146846591"/>
            <ac:spMk id="41" creationId="{CA069498-0934-F506-BCB8-64C03F4246D2}"/>
          </ac:spMkLst>
        </pc:spChg>
        <pc:spChg chg="mod">
          <ac:chgData name="Lindahl, Jesper" userId="e4ef0151-2101-4262-9fbd-8d573a5b5d87" providerId="ADAL" clId="{7809CF43-2DCB-4D00-88C6-47BA85B365BD}" dt="2025-08-14T13:18:23.630" v="604" actId="20577"/>
          <ac:spMkLst>
            <pc:docMk/>
            <pc:sldMk cId="3383396744" sldId="2146846591"/>
            <ac:spMk id="48" creationId="{B0FBC864-7CA0-51E3-E507-714963973421}"/>
          </ac:spMkLst>
        </pc:spChg>
      </pc:sldChg>
      <pc:sldChg chg="modSp mod">
        <pc:chgData name="Lindahl, Jesper" userId="e4ef0151-2101-4262-9fbd-8d573a5b5d87" providerId="ADAL" clId="{7809CF43-2DCB-4D00-88C6-47BA85B365BD}" dt="2025-08-14T13:19:20.037" v="612" actId="115"/>
        <pc:sldMkLst>
          <pc:docMk/>
          <pc:sldMk cId="2716659734" sldId="2146846592"/>
        </pc:sldMkLst>
        <pc:spChg chg="mod">
          <ac:chgData name="Lindahl, Jesper" userId="e4ef0151-2101-4262-9fbd-8d573a5b5d87" providerId="ADAL" clId="{7809CF43-2DCB-4D00-88C6-47BA85B365BD}" dt="2025-08-14T13:19:20.037" v="612" actId="115"/>
          <ac:spMkLst>
            <pc:docMk/>
            <pc:sldMk cId="2716659734" sldId="2146846592"/>
            <ac:spMk id="2" creationId="{530C0FE5-3054-AA6B-7151-A999B9824B4C}"/>
          </ac:spMkLst>
        </pc:spChg>
      </pc:sldChg>
      <pc:sldChg chg="modSp mod">
        <pc:chgData name="Lindahl, Jesper" userId="e4ef0151-2101-4262-9fbd-8d573a5b5d87" providerId="ADAL" clId="{7809CF43-2DCB-4D00-88C6-47BA85B365BD}" dt="2025-08-14T13:28:19.393" v="1036" actId="20577"/>
        <pc:sldMkLst>
          <pc:docMk/>
          <pc:sldMk cId="2864453561" sldId="2146846596"/>
        </pc:sldMkLst>
        <pc:spChg chg="mod">
          <ac:chgData name="Lindahl, Jesper" userId="e4ef0151-2101-4262-9fbd-8d573a5b5d87" providerId="ADAL" clId="{7809CF43-2DCB-4D00-88C6-47BA85B365BD}" dt="2025-08-14T13:28:19.393" v="1036" actId="20577"/>
          <ac:spMkLst>
            <pc:docMk/>
            <pc:sldMk cId="2864453561" sldId="2146846596"/>
            <ac:spMk id="48" creationId="{C6C52F1A-49A2-F6BF-B74C-7447850FCBCC}"/>
          </ac:spMkLst>
        </pc:spChg>
      </pc:sldChg>
      <pc:sldChg chg="modSp mod">
        <pc:chgData name="Lindahl, Jesper" userId="e4ef0151-2101-4262-9fbd-8d573a5b5d87" providerId="ADAL" clId="{7809CF43-2DCB-4D00-88C6-47BA85B365BD}" dt="2025-08-14T13:27:04.423" v="1028" actId="20577"/>
        <pc:sldMkLst>
          <pc:docMk/>
          <pc:sldMk cId="2764638778" sldId="2146846598"/>
        </pc:sldMkLst>
        <pc:spChg chg="mod">
          <ac:chgData name="Lindahl, Jesper" userId="e4ef0151-2101-4262-9fbd-8d573a5b5d87" providerId="ADAL" clId="{7809CF43-2DCB-4D00-88C6-47BA85B365BD}" dt="2025-08-14T13:27:04.423" v="1028" actId="20577"/>
          <ac:spMkLst>
            <pc:docMk/>
            <pc:sldMk cId="2764638778" sldId="2146846598"/>
            <ac:spMk id="8" creationId="{8A4B54BF-43C3-4BF7-F55D-1C82D80768FF}"/>
          </ac:spMkLst>
        </pc:spChg>
      </pc:sldChg>
      <pc:sldChg chg="modSp mod">
        <pc:chgData name="Lindahl, Jesper" userId="e4ef0151-2101-4262-9fbd-8d573a5b5d87" providerId="ADAL" clId="{7809CF43-2DCB-4D00-88C6-47BA85B365BD}" dt="2025-08-14T13:29:55.204" v="1082" actId="20577"/>
        <pc:sldMkLst>
          <pc:docMk/>
          <pc:sldMk cId="3676073144" sldId="2146846601"/>
        </pc:sldMkLst>
        <pc:spChg chg="mod">
          <ac:chgData name="Lindahl, Jesper" userId="e4ef0151-2101-4262-9fbd-8d573a5b5d87" providerId="ADAL" clId="{7809CF43-2DCB-4D00-88C6-47BA85B365BD}" dt="2025-08-14T13:29:25.439" v="1072" actId="1076"/>
          <ac:spMkLst>
            <pc:docMk/>
            <pc:sldMk cId="3676073144" sldId="2146846601"/>
            <ac:spMk id="17" creationId="{E0934579-D77D-72C0-B0A7-C908BF8640F9}"/>
          </ac:spMkLst>
        </pc:spChg>
        <pc:spChg chg="mod">
          <ac:chgData name="Lindahl, Jesper" userId="e4ef0151-2101-4262-9fbd-8d573a5b5d87" providerId="ADAL" clId="{7809CF43-2DCB-4D00-88C6-47BA85B365BD}" dt="2025-08-14T13:29:55.204" v="1082" actId="20577"/>
          <ac:spMkLst>
            <pc:docMk/>
            <pc:sldMk cId="3676073144" sldId="2146846601"/>
            <ac:spMk id="27" creationId="{83199629-0E5B-FEE4-ED4A-A39D51C9B42F}"/>
          </ac:spMkLst>
        </pc:spChg>
        <pc:spChg chg="mod">
          <ac:chgData name="Lindahl, Jesper" userId="e4ef0151-2101-4262-9fbd-8d573a5b5d87" providerId="ADAL" clId="{7809CF43-2DCB-4D00-88C6-47BA85B365BD}" dt="2025-08-14T13:29:17.024" v="1071" actId="1076"/>
          <ac:spMkLst>
            <pc:docMk/>
            <pc:sldMk cId="3676073144" sldId="2146846601"/>
            <ac:spMk id="72" creationId="{F84B6682-754D-3BCD-C1B9-52A781687291}"/>
          </ac:spMkLst>
        </pc:spChg>
      </pc:sldChg>
      <pc:sldChg chg="modSp mod">
        <pc:chgData name="Lindahl, Jesper" userId="e4ef0151-2101-4262-9fbd-8d573a5b5d87" providerId="ADAL" clId="{7809CF43-2DCB-4D00-88C6-47BA85B365BD}" dt="2025-08-14T13:31:43.674" v="1126" actId="20577"/>
        <pc:sldMkLst>
          <pc:docMk/>
          <pc:sldMk cId="728169385" sldId="2146846603"/>
        </pc:sldMkLst>
        <pc:spChg chg="mod">
          <ac:chgData name="Lindahl, Jesper" userId="e4ef0151-2101-4262-9fbd-8d573a5b5d87" providerId="ADAL" clId="{7809CF43-2DCB-4D00-88C6-47BA85B365BD}" dt="2025-08-14T13:30:59.851" v="1117" actId="1076"/>
          <ac:spMkLst>
            <pc:docMk/>
            <pc:sldMk cId="728169385" sldId="2146846603"/>
            <ac:spMk id="2" creationId="{2481920B-22DD-67C7-0544-54A1F80C6092}"/>
          </ac:spMkLst>
        </pc:spChg>
        <pc:spChg chg="mod">
          <ac:chgData name="Lindahl, Jesper" userId="e4ef0151-2101-4262-9fbd-8d573a5b5d87" providerId="ADAL" clId="{7809CF43-2DCB-4D00-88C6-47BA85B365BD}" dt="2025-08-14T13:31:43.674" v="1126" actId="20577"/>
          <ac:spMkLst>
            <pc:docMk/>
            <pc:sldMk cId="728169385" sldId="2146846603"/>
            <ac:spMk id="26" creationId="{BFE4EBE9-C78B-5580-F2E4-6D53507F262B}"/>
          </ac:spMkLst>
        </pc:spChg>
      </pc:sldChg>
      <pc:sldChg chg="modSp mod">
        <pc:chgData name="Lindahl, Jesper" userId="e4ef0151-2101-4262-9fbd-8d573a5b5d87" providerId="ADAL" clId="{7809CF43-2DCB-4D00-88C6-47BA85B365BD}" dt="2025-08-14T13:32:46.065" v="1180" actId="6549"/>
        <pc:sldMkLst>
          <pc:docMk/>
          <pc:sldMk cId="4123612991" sldId="2146846604"/>
        </pc:sldMkLst>
        <pc:spChg chg="mod">
          <ac:chgData name="Lindahl, Jesper" userId="e4ef0151-2101-4262-9fbd-8d573a5b5d87" providerId="ADAL" clId="{7809CF43-2DCB-4D00-88C6-47BA85B365BD}" dt="2025-08-14T13:32:46.065" v="1180" actId="6549"/>
          <ac:spMkLst>
            <pc:docMk/>
            <pc:sldMk cId="4123612991" sldId="2146846604"/>
            <ac:spMk id="41" creationId="{14FAB10C-B02E-D7EE-B0E0-CE662EA32702}"/>
          </ac:spMkLst>
        </pc:spChg>
      </pc:sldChg>
      <pc:sldChg chg="modSp mod">
        <pc:chgData name="Lindahl, Jesper" userId="e4ef0151-2101-4262-9fbd-8d573a5b5d87" providerId="ADAL" clId="{7809CF43-2DCB-4D00-88C6-47BA85B365BD}" dt="2025-08-14T13:35:15.911" v="1388" actId="1036"/>
        <pc:sldMkLst>
          <pc:docMk/>
          <pc:sldMk cId="3723516498" sldId="2146846607"/>
        </pc:sldMkLst>
        <pc:spChg chg="mod">
          <ac:chgData name="Lindahl, Jesper" userId="e4ef0151-2101-4262-9fbd-8d573a5b5d87" providerId="ADAL" clId="{7809CF43-2DCB-4D00-88C6-47BA85B365BD}" dt="2025-08-14T13:34:41.449" v="1364" actId="6549"/>
          <ac:spMkLst>
            <pc:docMk/>
            <pc:sldMk cId="3723516498" sldId="2146846607"/>
            <ac:spMk id="6" creationId="{47FB55E1-5980-DC48-B400-AC7E38C53294}"/>
          </ac:spMkLst>
        </pc:spChg>
        <pc:spChg chg="mod">
          <ac:chgData name="Lindahl, Jesper" userId="e4ef0151-2101-4262-9fbd-8d573a5b5d87" providerId="ADAL" clId="{7809CF43-2DCB-4D00-88C6-47BA85B365BD}" dt="2025-08-14T13:35:15.911" v="1388" actId="1036"/>
          <ac:spMkLst>
            <pc:docMk/>
            <pc:sldMk cId="3723516498" sldId="2146846607"/>
            <ac:spMk id="9" creationId="{2FB0680F-04EC-C167-82B1-12A3B2AF30DC}"/>
          </ac:spMkLst>
        </pc:spChg>
        <pc:spChg chg="mod">
          <ac:chgData name="Lindahl, Jesper" userId="e4ef0151-2101-4262-9fbd-8d573a5b5d87" providerId="ADAL" clId="{7809CF43-2DCB-4D00-88C6-47BA85B365BD}" dt="2025-08-14T13:35:01.322" v="1387" actId="6549"/>
          <ac:spMkLst>
            <pc:docMk/>
            <pc:sldMk cId="3723516498" sldId="2146846607"/>
            <ac:spMk id="27" creationId="{83199629-0E5B-FEE4-ED4A-A39D51C9B42F}"/>
          </ac:spMkLst>
        </pc:spChg>
        <pc:cxnChg chg="mod">
          <ac:chgData name="Lindahl, Jesper" userId="e4ef0151-2101-4262-9fbd-8d573a5b5d87" providerId="ADAL" clId="{7809CF43-2DCB-4D00-88C6-47BA85B365BD}" dt="2025-08-14T13:34:49.913" v="1379" actId="1036"/>
          <ac:cxnSpMkLst>
            <pc:docMk/>
            <pc:sldMk cId="3723516498" sldId="2146846607"/>
            <ac:cxnSpMk id="20" creationId="{163264C3-9491-AC4F-1112-BA55A9473FDD}"/>
          </ac:cxnSpMkLst>
        </pc:cxnChg>
      </pc:sldChg>
      <pc:sldChg chg="modSp mod">
        <pc:chgData name="Lindahl, Jesper" userId="e4ef0151-2101-4262-9fbd-8d573a5b5d87" providerId="ADAL" clId="{7809CF43-2DCB-4D00-88C6-47BA85B365BD}" dt="2025-08-14T13:37:07.850" v="1400" actId="1076"/>
        <pc:sldMkLst>
          <pc:docMk/>
          <pc:sldMk cId="763250625" sldId="2146846609"/>
        </pc:sldMkLst>
        <pc:spChg chg="mod">
          <ac:chgData name="Lindahl, Jesper" userId="e4ef0151-2101-4262-9fbd-8d573a5b5d87" providerId="ADAL" clId="{7809CF43-2DCB-4D00-88C6-47BA85B365BD}" dt="2025-08-14T13:35:58.571" v="1389" actId="6549"/>
          <ac:spMkLst>
            <pc:docMk/>
            <pc:sldMk cId="763250625" sldId="2146846609"/>
            <ac:spMk id="25" creationId="{B42318DF-F222-307A-5E9B-A60E48FBC5A7}"/>
          </ac:spMkLst>
        </pc:spChg>
        <pc:spChg chg="mod">
          <ac:chgData name="Lindahl, Jesper" userId="e4ef0151-2101-4262-9fbd-8d573a5b5d87" providerId="ADAL" clId="{7809CF43-2DCB-4D00-88C6-47BA85B365BD}" dt="2025-08-14T13:37:07.850" v="1400" actId="1076"/>
          <ac:spMkLst>
            <pc:docMk/>
            <pc:sldMk cId="763250625" sldId="2146846609"/>
            <ac:spMk id="27" creationId="{83199629-0E5B-FEE4-ED4A-A39D51C9B42F}"/>
          </ac:spMkLst>
        </pc:spChg>
      </pc:sldChg>
      <pc:sldChg chg="modSp mod">
        <pc:chgData name="Lindahl, Jesper" userId="e4ef0151-2101-4262-9fbd-8d573a5b5d87" providerId="ADAL" clId="{7809CF43-2DCB-4D00-88C6-47BA85B365BD}" dt="2025-08-14T13:37:35.463" v="1413" actId="14100"/>
        <pc:sldMkLst>
          <pc:docMk/>
          <pc:sldMk cId="1045399225" sldId="2146846611"/>
        </pc:sldMkLst>
        <pc:spChg chg="mod">
          <ac:chgData name="Lindahl, Jesper" userId="e4ef0151-2101-4262-9fbd-8d573a5b5d87" providerId="ADAL" clId="{7809CF43-2DCB-4D00-88C6-47BA85B365BD}" dt="2025-08-14T13:37:35.463" v="1413" actId="14100"/>
          <ac:spMkLst>
            <pc:docMk/>
            <pc:sldMk cId="1045399225" sldId="2146846611"/>
            <ac:spMk id="27" creationId="{83199629-0E5B-FEE4-ED4A-A39D51C9B42F}"/>
          </ac:spMkLst>
        </pc:spChg>
      </pc:sldChg>
      <pc:sldChg chg="modSp mod">
        <pc:chgData name="Lindahl, Jesper" userId="e4ef0151-2101-4262-9fbd-8d573a5b5d87" providerId="ADAL" clId="{7809CF43-2DCB-4D00-88C6-47BA85B365BD}" dt="2025-08-14T13:38:04.987" v="1422" actId="20577"/>
        <pc:sldMkLst>
          <pc:docMk/>
          <pc:sldMk cId="2494085455" sldId="2146846613"/>
        </pc:sldMkLst>
        <pc:spChg chg="mod">
          <ac:chgData name="Lindahl, Jesper" userId="e4ef0151-2101-4262-9fbd-8d573a5b5d87" providerId="ADAL" clId="{7809CF43-2DCB-4D00-88C6-47BA85B365BD}" dt="2025-08-14T13:38:04.987" v="1422" actId="20577"/>
          <ac:spMkLst>
            <pc:docMk/>
            <pc:sldMk cId="2494085455" sldId="2146846613"/>
            <ac:spMk id="27" creationId="{83199629-0E5B-FEE4-ED4A-A39D51C9B42F}"/>
          </ac:spMkLst>
        </pc:spChg>
      </pc:sldChg>
      <pc:sldChg chg="modSp mod">
        <pc:chgData name="Lindahl, Jesper" userId="e4ef0151-2101-4262-9fbd-8d573a5b5d87" providerId="ADAL" clId="{7809CF43-2DCB-4D00-88C6-47BA85B365BD}" dt="2025-08-14T13:39:07.952" v="1450" actId="1076"/>
        <pc:sldMkLst>
          <pc:docMk/>
          <pc:sldMk cId="2404387688" sldId="2146846615"/>
        </pc:sldMkLst>
        <pc:spChg chg="mod">
          <ac:chgData name="Lindahl, Jesper" userId="e4ef0151-2101-4262-9fbd-8d573a5b5d87" providerId="ADAL" clId="{7809CF43-2DCB-4D00-88C6-47BA85B365BD}" dt="2025-08-14T13:39:07.952" v="1450" actId="1076"/>
          <ac:spMkLst>
            <pc:docMk/>
            <pc:sldMk cId="2404387688" sldId="2146846615"/>
            <ac:spMk id="27" creationId="{83199629-0E5B-FEE4-ED4A-A39D51C9B42F}"/>
          </ac:spMkLst>
        </pc:spChg>
        <pc:picChg chg="mod">
          <ac:chgData name="Lindahl, Jesper" userId="e4ef0151-2101-4262-9fbd-8d573a5b5d87" providerId="ADAL" clId="{7809CF43-2DCB-4D00-88C6-47BA85B365BD}" dt="2025-08-14T13:39:05.371" v="1449" actId="1076"/>
          <ac:picMkLst>
            <pc:docMk/>
            <pc:sldMk cId="2404387688" sldId="2146846615"/>
            <ac:picMk id="21" creationId="{8167CACF-90EB-7419-545E-56E0067B4F40}"/>
          </ac:picMkLst>
        </pc:picChg>
      </pc:sldChg>
      <pc:sldChg chg="modSp mod">
        <pc:chgData name="Lindahl, Jesper" userId="e4ef0151-2101-4262-9fbd-8d573a5b5d87" providerId="ADAL" clId="{7809CF43-2DCB-4D00-88C6-47BA85B365BD}" dt="2025-08-14T13:41:11.930" v="1705" actId="115"/>
        <pc:sldMkLst>
          <pc:docMk/>
          <pc:sldMk cId="1406261518" sldId="2146846693"/>
        </pc:sldMkLst>
        <pc:spChg chg="mod">
          <ac:chgData name="Lindahl, Jesper" userId="e4ef0151-2101-4262-9fbd-8d573a5b5d87" providerId="ADAL" clId="{7809CF43-2DCB-4D00-88C6-47BA85B365BD}" dt="2025-08-14T13:39:57.937" v="1588" actId="6549"/>
          <ac:spMkLst>
            <pc:docMk/>
            <pc:sldMk cId="1406261518" sldId="2146846693"/>
            <ac:spMk id="6" creationId="{DE345EEC-6DB4-05E1-AD83-B320EF36BDAB}"/>
          </ac:spMkLst>
        </pc:spChg>
        <pc:spChg chg="mod">
          <ac:chgData name="Lindahl, Jesper" userId="e4ef0151-2101-4262-9fbd-8d573a5b5d87" providerId="ADAL" clId="{7809CF43-2DCB-4D00-88C6-47BA85B365BD}" dt="2025-08-14T13:40:35.394" v="1700" actId="6549"/>
          <ac:spMkLst>
            <pc:docMk/>
            <pc:sldMk cId="1406261518" sldId="2146846693"/>
            <ac:spMk id="10" creationId="{5A6BC009-262B-5200-D7D0-4CEAE9F8D090}"/>
          </ac:spMkLst>
        </pc:spChg>
        <pc:spChg chg="mod">
          <ac:chgData name="Lindahl, Jesper" userId="e4ef0151-2101-4262-9fbd-8d573a5b5d87" providerId="ADAL" clId="{7809CF43-2DCB-4D00-88C6-47BA85B365BD}" dt="2025-08-14T13:40:53.273" v="1702"/>
          <ac:spMkLst>
            <pc:docMk/>
            <pc:sldMk cId="1406261518" sldId="2146846693"/>
            <ac:spMk id="17" creationId="{F9C77332-6D22-B64A-678B-3720C9AC8F2F}"/>
          </ac:spMkLst>
        </pc:spChg>
        <pc:spChg chg="mod">
          <ac:chgData name="Lindahl, Jesper" userId="e4ef0151-2101-4262-9fbd-8d573a5b5d87" providerId="ADAL" clId="{7809CF43-2DCB-4D00-88C6-47BA85B365BD}" dt="2025-08-14T13:41:11.930" v="1705" actId="115"/>
          <ac:spMkLst>
            <pc:docMk/>
            <pc:sldMk cId="1406261518" sldId="2146846693"/>
            <ac:spMk id="18" creationId="{BB1D1A47-9434-5D24-21A2-9B775D278FB0}"/>
          </ac:spMkLst>
        </pc:spChg>
        <pc:spChg chg="mod">
          <ac:chgData name="Lindahl, Jesper" userId="e4ef0151-2101-4262-9fbd-8d573a5b5d87" providerId="ADAL" clId="{7809CF43-2DCB-4D00-88C6-47BA85B365BD}" dt="2025-08-14T13:40:53.273" v="1702"/>
          <ac:spMkLst>
            <pc:docMk/>
            <pc:sldMk cId="1406261518" sldId="2146846693"/>
            <ac:spMk id="19" creationId="{EFBB7929-868B-F490-D143-DBE2779D0602}"/>
          </ac:spMkLst>
        </pc:spChg>
        <pc:grpChg chg="mod">
          <ac:chgData name="Lindahl, Jesper" userId="e4ef0151-2101-4262-9fbd-8d573a5b5d87" providerId="ADAL" clId="{7809CF43-2DCB-4D00-88C6-47BA85B365BD}" dt="2025-08-14T13:40:53.273" v="1702"/>
          <ac:grpSpMkLst>
            <pc:docMk/>
            <pc:sldMk cId="1406261518" sldId="2146846693"/>
            <ac:grpSpMk id="16" creationId="{62F21BB0-CA78-D52D-DBD0-094550E5841D}"/>
          </ac:grpSpMkLst>
        </pc:grpChg>
      </pc:sldChg>
      <pc:sldChg chg="modSp mod">
        <pc:chgData name="Lindahl, Jesper" userId="e4ef0151-2101-4262-9fbd-8d573a5b5d87" providerId="ADAL" clId="{7809CF43-2DCB-4D00-88C6-47BA85B365BD}" dt="2025-08-14T14:03:06.582" v="1716" actId="20577"/>
        <pc:sldMkLst>
          <pc:docMk/>
          <pc:sldMk cId="2248331786" sldId="2146846695"/>
        </pc:sldMkLst>
        <pc:spChg chg="mod">
          <ac:chgData name="Lindahl, Jesper" userId="e4ef0151-2101-4262-9fbd-8d573a5b5d87" providerId="ADAL" clId="{7809CF43-2DCB-4D00-88C6-47BA85B365BD}" dt="2025-08-14T14:03:06.582" v="1716" actId="20577"/>
          <ac:spMkLst>
            <pc:docMk/>
            <pc:sldMk cId="2248331786" sldId="2146846695"/>
            <ac:spMk id="12" creationId="{22D7EED6-3EAF-6CD7-4C26-64C0509198D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487228-B950-4CE6-BF7A-E11F33306353}"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lang="en-US"/>
        </a:p>
      </dgm:t>
    </dgm:pt>
    <dgm:pt modelId="{322C71F2-CE52-42BE-92CF-6E9EC8FE98BD}">
      <dgm:prSet phldrT="[Tekst]" custT="1"/>
      <dgm:spPr/>
      <dgm:t>
        <a:bodyPr/>
        <a:lstStyle/>
        <a:p>
          <a:pPr algn="l"/>
          <a:r>
            <a:rPr lang="da-DK" sz="1200" b="1" dirty="0">
              <a:solidFill>
                <a:srgbClr val="70578B"/>
              </a:solidFill>
            </a:rPr>
            <a:t>1. Begyndende overbelastning:</a:t>
          </a:r>
        </a:p>
        <a:p>
          <a:pPr algn="l"/>
          <a:r>
            <a:rPr lang="da-DK" sz="1200" dirty="0"/>
            <a:t>Komplekse opgaver</a:t>
          </a:r>
        </a:p>
        <a:p>
          <a:pPr algn="l"/>
          <a:r>
            <a:rPr lang="da-DK" sz="1200" dirty="0"/>
            <a:t>Tidspres</a:t>
          </a:r>
        </a:p>
        <a:p>
          <a:pPr algn="l"/>
          <a:r>
            <a:rPr lang="da-DK" sz="1200" dirty="0"/>
            <a:t>Krævende sociale interaktioner</a:t>
          </a:r>
        </a:p>
        <a:p>
          <a:pPr algn="l"/>
          <a:r>
            <a:rPr lang="da-DK" sz="1200" dirty="0"/>
            <a:t>Stigende uro og angst</a:t>
          </a:r>
          <a:endParaRPr lang="en-US" sz="1200" dirty="0"/>
        </a:p>
      </dgm:t>
    </dgm:pt>
    <dgm:pt modelId="{8C850A44-4C2B-4889-B742-BAB8DD98AF42}" type="parTrans" cxnId="{675FE340-1B13-482B-B69D-28253499F213}">
      <dgm:prSet/>
      <dgm:spPr/>
      <dgm:t>
        <a:bodyPr/>
        <a:lstStyle/>
        <a:p>
          <a:endParaRPr lang="en-US" sz="3200"/>
        </a:p>
      </dgm:t>
    </dgm:pt>
    <dgm:pt modelId="{D1EE062A-0FBA-4BA6-B67F-1CBA132FD29C}" type="sibTrans" cxnId="{675FE340-1B13-482B-B69D-28253499F213}">
      <dgm:prSet/>
      <dgm:spPr/>
      <dgm:t>
        <a:bodyPr/>
        <a:lstStyle/>
        <a:p>
          <a:endParaRPr lang="en-US" sz="3200"/>
        </a:p>
      </dgm:t>
    </dgm:pt>
    <dgm:pt modelId="{141B5C73-DD75-429A-BABA-F30A54E56F7C}">
      <dgm:prSet phldrT="[Tekst]" custT="1"/>
      <dgm:spPr/>
      <dgm:t>
        <a:bodyPr/>
        <a:lstStyle/>
        <a:p>
          <a:r>
            <a:rPr lang="da-DK" sz="1200" b="1" dirty="0">
              <a:solidFill>
                <a:srgbClr val="70578B"/>
              </a:solidFill>
            </a:rPr>
            <a:t>2. Tiltagende stress:</a:t>
          </a:r>
        </a:p>
        <a:p>
          <a:r>
            <a:rPr lang="da-DK" sz="1200" dirty="0"/>
            <a:t>Problemer med at håndtere følelser</a:t>
          </a:r>
        </a:p>
        <a:p>
          <a:r>
            <a:rPr lang="da-DK" sz="1200" dirty="0"/>
            <a:t>Koncentrationsbesvær</a:t>
          </a:r>
        </a:p>
        <a:p>
          <a:r>
            <a:rPr lang="da-DK" sz="1200" dirty="0"/>
            <a:t>Udskydelse af opgaver</a:t>
          </a:r>
        </a:p>
        <a:p>
          <a:r>
            <a:rPr lang="da-DK" sz="1200" dirty="0"/>
            <a:t>Følelse af at miste overblik</a:t>
          </a:r>
          <a:endParaRPr lang="en-US" sz="1200" dirty="0"/>
        </a:p>
      </dgm:t>
    </dgm:pt>
    <dgm:pt modelId="{13C9064E-A5DC-4F84-8959-A50867996F0F}" type="parTrans" cxnId="{AC2B3DAF-89D0-4F7E-8BD4-AF61529F1081}">
      <dgm:prSet/>
      <dgm:spPr/>
      <dgm:t>
        <a:bodyPr/>
        <a:lstStyle/>
        <a:p>
          <a:endParaRPr lang="en-US" sz="3200"/>
        </a:p>
      </dgm:t>
    </dgm:pt>
    <dgm:pt modelId="{E45425A9-9B03-42A4-BA1C-33C83844CD77}" type="sibTrans" cxnId="{AC2B3DAF-89D0-4F7E-8BD4-AF61529F1081}">
      <dgm:prSet/>
      <dgm:spPr/>
      <dgm:t>
        <a:bodyPr/>
        <a:lstStyle/>
        <a:p>
          <a:endParaRPr lang="en-US" sz="3200"/>
        </a:p>
      </dgm:t>
    </dgm:pt>
    <dgm:pt modelId="{3F997F95-FD38-4AB3-BCDC-A2BD2E42EB31}">
      <dgm:prSet phldrT="[Tekst]" custT="1"/>
      <dgm:spPr/>
      <dgm:t>
        <a:bodyPr/>
        <a:lstStyle/>
        <a:p>
          <a:pPr algn="r"/>
          <a:r>
            <a:rPr lang="da-DK" sz="1200" b="1" dirty="0">
              <a:solidFill>
                <a:srgbClr val="70578B"/>
              </a:solidFill>
            </a:rPr>
            <a:t>3. Udtømning af kræfter:</a:t>
          </a:r>
        </a:p>
        <a:p>
          <a:pPr algn="r"/>
          <a:r>
            <a:rPr lang="da-DK" sz="1200" dirty="0"/>
            <a:t>Nedsat selvkontrol</a:t>
          </a:r>
        </a:p>
        <a:p>
          <a:pPr algn="r"/>
          <a:r>
            <a:rPr lang="da-DK" sz="1200" dirty="0"/>
            <a:t>Følelsesmæssig udmattelse</a:t>
          </a:r>
        </a:p>
        <a:p>
          <a:pPr algn="r"/>
          <a:r>
            <a:rPr lang="da-DK" sz="1200" dirty="0"/>
            <a:t>Udbrændthed</a:t>
          </a:r>
        </a:p>
        <a:p>
          <a:pPr algn="r"/>
          <a:r>
            <a:rPr lang="da-DK" sz="1200" dirty="0"/>
            <a:t>Magtesløshed</a:t>
          </a:r>
          <a:endParaRPr lang="en-US" sz="1200" dirty="0"/>
        </a:p>
      </dgm:t>
    </dgm:pt>
    <dgm:pt modelId="{A69ECEEA-F914-4A0E-8065-9E52BD473086}" type="parTrans" cxnId="{60ED979E-5EEA-4D01-A396-DBF05A44497D}">
      <dgm:prSet/>
      <dgm:spPr/>
      <dgm:t>
        <a:bodyPr/>
        <a:lstStyle/>
        <a:p>
          <a:endParaRPr lang="en-US" sz="3200"/>
        </a:p>
      </dgm:t>
    </dgm:pt>
    <dgm:pt modelId="{F2369668-B180-4280-9D70-F58BC1918C9D}" type="sibTrans" cxnId="{60ED979E-5EEA-4D01-A396-DBF05A44497D}">
      <dgm:prSet/>
      <dgm:spPr/>
      <dgm:t>
        <a:bodyPr/>
        <a:lstStyle/>
        <a:p>
          <a:endParaRPr lang="en-US" sz="3200"/>
        </a:p>
      </dgm:t>
    </dgm:pt>
    <dgm:pt modelId="{B8E9D163-EFCA-4BEF-8579-CC0BF2E63170}">
      <dgm:prSet phldrT="[Tekst]" custT="1"/>
      <dgm:spPr/>
      <dgm:t>
        <a:bodyPr/>
        <a:lstStyle/>
        <a:p>
          <a:r>
            <a:rPr lang="da-DK" sz="1200" b="1" dirty="0">
              <a:solidFill>
                <a:srgbClr val="70578B"/>
              </a:solidFill>
            </a:rPr>
            <a:t>4. Nedlukning:</a:t>
          </a:r>
        </a:p>
        <a:p>
          <a:r>
            <a:rPr lang="da-DK" sz="1200" dirty="0"/>
            <a:t>Tilbagetrækning fra opgaver</a:t>
          </a:r>
        </a:p>
        <a:p>
          <a:r>
            <a:rPr lang="da-DK" sz="1200" dirty="0"/>
            <a:t>Lukker ned for kommunikation</a:t>
          </a:r>
        </a:p>
        <a:p>
          <a:r>
            <a:rPr lang="da-DK" sz="1200" dirty="0"/>
            <a:t>Undgår situationer</a:t>
          </a:r>
        </a:p>
        <a:p>
          <a:r>
            <a:rPr lang="da-DK" sz="1200" dirty="0"/>
            <a:t>Beskyttende adfærd</a:t>
          </a:r>
          <a:endParaRPr lang="en-US" sz="1200" dirty="0"/>
        </a:p>
      </dgm:t>
    </dgm:pt>
    <dgm:pt modelId="{DE1B7703-9E43-40CE-9A46-4A21720DF07A}" type="parTrans" cxnId="{7220BB80-BE73-4350-A59C-2D401F1A7E83}">
      <dgm:prSet/>
      <dgm:spPr/>
      <dgm:t>
        <a:bodyPr/>
        <a:lstStyle/>
        <a:p>
          <a:endParaRPr lang="en-US" sz="3200"/>
        </a:p>
      </dgm:t>
    </dgm:pt>
    <dgm:pt modelId="{3E29A5F0-1E2F-43D0-A757-F2660B21E07D}" type="sibTrans" cxnId="{7220BB80-BE73-4350-A59C-2D401F1A7E83}">
      <dgm:prSet/>
      <dgm:spPr/>
      <dgm:t>
        <a:bodyPr/>
        <a:lstStyle/>
        <a:p>
          <a:endParaRPr lang="en-US" sz="3200"/>
        </a:p>
      </dgm:t>
    </dgm:pt>
    <dgm:pt modelId="{E7900D94-8710-407F-A233-5ED5F83FFCE1}" type="pres">
      <dgm:prSet presAssocID="{4E487228-B950-4CE6-BF7A-E11F33306353}" presName="Name0" presStyleCnt="0">
        <dgm:presLayoutVars>
          <dgm:chMax val="7"/>
          <dgm:chPref val="5"/>
        </dgm:presLayoutVars>
      </dgm:prSet>
      <dgm:spPr/>
    </dgm:pt>
    <dgm:pt modelId="{25BCF5DB-EF44-4F76-B1C1-227F7D6B2287}" type="pres">
      <dgm:prSet presAssocID="{4E487228-B950-4CE6-BF7A-E11F33306353}" presName="arrowNode" presStyleLbl="node1" presStyleIdx="0" presStyleCnt="1"/>
      <dgm:spPr>
        <a:solidFill>
          <a:srgbClr val="70578B"/>
        </a:solidFill>
      </dgm:spPr>
    </dgm:pt>
    <dgm:pt modelId="{CDBE09CA-DC3A-4864-AF5F-40D7A88DF390}" type="pres">
      <dgm:prSet presAssocID="{322C71F2-CE52-42BE-92CF-6E9EC8FE98BD}" presName="txNode1" presStyleLbl="revTx" presStyleIdx="0" presStyleCnt="4" custLinFactNeighborX="-15188" custLinFactNeighborY="-1044">
        <dgm:presLayoutVars>
          <dgm:bulletEnabled val="1"/>
        </dgm:presLayoutVars>
      </dgm:prSet>
      <dgm:spPr/>
    </dgm:pt>
    <dgm:pt modelId="{4275AA7A-B347-40C2-8BBE-8BB7AEC03C0B}" type="pres">
      <dgm:prSet presAssocID="{141B5C73-DD75-429A-BABA-F30A54E56F7C}" presName="txNode2" presStyleLbl="revTx" presStyleIdx="1" presStyleCnt="4" custLinFactNeighborX="-14726" custLinFactNeighborY="-65239">
        <dgm:presLayoutVars>
          <dgm:bulletEnabled val="1"/>
        </dgm:presLayoutVars>
      </dgm:prSet>
      <dgm:spPr/>
    </dgm:pt>
    <dgm:pt modelId="{157A0A1E-354B-4157-810B-64AA38BF2994}" type="pres">
      <dgm:prSet presAssocID="{E45425A9-9B03-42A4-BA1C-33C83844CD77}" presName="dotNode2" presStyleCnt="0"/>
      <dgm:spPr/>
    </dgm:pt>
    <dgm:pt modelId="{99379A15-D31E-4D1E-A2C7-41576C33F6A6}" type="pres">
      <dgm:prSet presAssocID="{E45425A9-9B03-42A4-BA1C-33C83844CD77}" presName="dotRepeatNode" presStyleLbl="fgShp" presStyleIdx="0" presStyleCnt="2"/>
      <dgm:spPr/>
    </dgm:pt>
    <dgm:pt modelId="{D63473FA-82F4-41BD-BC20-B47385BB7B51}" type="pres">
      <dgm:prSet presAssocID="{3F997F95-FD38-4AB3-BCDC-A2BD2E42EB31}" presName="txNode3" presStyleLbl="revTx" presStyleIdx="2" presStyleCnt="4" custScaleX="78267" custLinFactNeighborX="11825" custLinFactNeighborY="38452">
        <dgm:presLayoutVars>
          <dgm:bulletEnabled val="1"/>
        </dgm:presLayoutVars>
      </dgm:prSet>
      <dgm:spPr/>
    </dgm:pt>
    <dgm:pt modelId="{BB8491D7-CEB1-408C-BD5D-C53F8554F2EB}" type="pres">
      <dgm:prSet presAssocID="{F2369668-B180-4280-9D70-F58BC1918C9D}" presName="dotNode3" presStyleCnt="0"/>
      <dgm:spPr/>
    </dgm:pt>
    <dgm:pt modelId="{A93661C9-CA42-4E81-BFE7-97E07823521A}" type="pres">
      <dgm:prSet presAssocID="{F2369668-B180-4280-9D70-F58BC1918C9D}" presName="dotRepeatNode" presStyleLbl="fgShp" presStyleIdx="1" presStyleCnt="2"/>
      <dgm:spPr/>
    </dgm:pt>
    <dgm:pt modelId="{6EC86F54-BBD4-4653-95ED-256C68969166}" type="pres">
      <dgm:prSet presAssocID="{B8E9D163-EFCA-4BEF-8579-CC0BF2E63170}" presName="txNode4" presStyleLbl="revTx" presStyleIdx="3" presStyleCnt="4" custLinFactNeighborX="16974" custLinFactNeighborY="23962">
        <dgm:presLayoutVars>
          <dgm:bulletEnabled val="1"/>
        </dgm:presLayoutVars>
      </dgm:prSet>
      <dgm:spPr/>
    </dgm:pt>
  </dgm:ptLst>
  <dgm:cxnLst>
    <dgm:cxn modelId="{3F6CC812-523B-4395-96DF-0D2F4147B874}" type="presOf" srcId="{E45425A9-9B03-42A4-BA1C-33C83844CD77}" destId="{99379A15-D31E-4D1E-A2C7-41576C33F6A6}" srcOrd="0" destOrd="0" presId="urn:microsoft.com/office/officeart/2009/3/layout/DescendingProcess"/>
    <dgm:cxn modelId="{96FCC51A-C63C-4CEC-AD00-09813D7AFF45}" type="presOf" srcId="{141B5C73-DD75-429A-BABA-F30A54E56F7C}" destId="{4275AA7A-B347-40C2-8BBE-8BB7AEC03C0B}" srcOrd="0" destOrd="0" presId="urn:microsoft.com/office/officeart/2009/3/layout/DescendingProcess"/>
    <dgm:cxn modelId="{4D876D1C-039A-4E6B-9F64-05E3A903D8EB}" type="presOf" srcId="{F2369668-B180-4280-9D70-F58BC1918C9D}" destId="{A93661C9-CA42-4E81-BFE7-97E07823521A}" srcOrd="0" destOrd="0" presId="urn:microsoft.com/office/officeart/2009/3/layout/DescendingProcess"/>
    <dgm:cxn modelId="{675FE340-1B13-482B-B69D-28253499F213}" srcId="{4E487228-B950-4CE6-BF7A-E11F33306353}" destId="{322C71F2-CE52-42BE-92CF-6E9EC8FE98BD}" srcOrd="0" destOrd="0" parTransId="{8C850A44-4C2B-4889-B742-BAB8DD98AF42}" sibTransId="{D1EE062A-0FBA-4BA6-B67F-1CBA132FD29C}"/>
    <dgm:cxn modelId="{2B1A1546-35F4-4736-AC7F-6BC8EB5A1C05}" type="presOf" srcId="{4E487228-B950-4CE6-BF7A-E11F33306353}" destId="{E7900D94-8710-407F-A233-5ED5F83FFCE1}" srcOrd="0" destOrd="0" presId="urn:microsoft.com/office/officeart/2009/3/layout/DescendingProcess"/>
    <dgm:cxn modelId="{62E3AD67-45FD-43FB-9387-6B6438895798}" type="presOf" srcId="{B8E9D163-EFCA-4BEF-8579-CC0BF2E63170}" destId="{6EC86F54-BBD4-4653-95ED-256C68969166}" srcOrd="0" destOrd="0" presId="urn:microsoft.com/office/officeart/2009/3/layout/DescendingProcess"/>
    <dgm:cxn modelId="{7220BB80-BE73-4350-A59C-2D401F1A7E83}" srcId="{4E487228-B950-4CE6-BF7A-E11F33306353}" destId="{B8E9D163-EFCA-4BEF-8579-CC0BF2E63170}" srcOrd="3" destOrd="0" parTransId="{DE1B7703-9E43-40CE-9A46-4A21720DF07A}" sibTransId="{3E29A5F0-1E2F-43D0-A757-F2660B21E07D}"/>
    <dgm:cxn modelId="{92F13894-2CD6-4966-A803-1DFE8A032F49}" type="presOf" srcId="{322C71F2-CE52-42BE-92CF-6E9EC8FE98BD}" destId="{CDBE09CA-DC3A-4864-AF5F-40D7A88DF390}" srcOrd="0" destOrd="0" presId="urn:microsoft.com/office/officeart/2009/3/layout/DescendingProcess"/>
    <dgm:cxn modelId="{60ED979E-5EEA-4D01-A396-DBF05A44497D}" srcId="{4E487228-B950-4CE6-BF7A-E11F33306353}" destId="{3F997F95-FD38-4AB3-BCDC-A2BD2E42EB31}" srcOrd="2" destOrd="0" parTransId="{A69ECEEA-F914-4A0E-8065-9E52BD473086}" sibTransId="{F2369668-B180-4280-9D70-F58BC1918C9D}"/>
    <dgm:cxn modelId="{AC2B3DAF-89D0-4F7E-8BD4-AF61529F1081}" srcId="{4E487228-B950-4CE6-BF7A-E11F33306353}" destId="{141B5C73-DD75-429A-BABA-F30A54E56F7C}" srcOrd="1" destOrd="0" parTransId="{13C9064E-A5DC-4F84-8959-A50867996F0F}" sibTransId="{E45425A9-9B03-42A4-BA1C-33C83844CD77}"/>
    <dgm:cxn modelId="{F0A056C0-8602-4262-A694-6C8896CF21F7}" type="presOf" srcId="{3F997F95-FD38-4AB3-BCDC-A2BD2E42EB31}" destId="{D63473FA-82F4-41BD-BC20-B47385BB7B51}" srcOrd="0" destOrd="0" presId="urn:microsoft.com/office/officeart/2009/3/layout/DescendingProcess"/>
    <dgm:cxn modelId="{95F8D839-B16B-4633-8D14-9141CD044666}" type="presParOf" srcId="{E7900D94-8710-407F-A233-5ED5F83FFCE1}" destId="{25BCF5DB-EF44-4F76-B1C1-227F7D6B2287}" srcOrd="0" destOrd="0" presId="urn:microsoft.com/office/officeart/2009/3/layout/DescendingProcess"/>
    <dgm:cxn modelId="{526531DB-0517-4AFA-9A97-94EEF8FE36FB}" type="presParOf" srcId="{E7900D94-8710-407F-A233-5ED5F83FFCE1}" destId="{CDBE09CA-DC3A-4864-AF5F-40D7A88DF390}" srcOrd="1" destOrd="0" presId="urn:microsoft.com/office/officeart/2009/3/layout/DescendingProcess"/>
    <dgm:cxn modelId="{7DC62300-B6D5-451A-8F52-DFA0A6FDE193}" type="presParOf" srcId="{E7900D94-8710-407F-A233-5ED5F83FFCE1}" destId="{4275AA7A-B347-40C2-8BBE-8BB7AEC03C0B}" srcOrd="2" destOrd="0" presId="urn:microsoft.com/office/officeart/2009/3/layout/DescendingProcess"/>
    <dgm:cxn modelId="{515CC0EA-6E5D-40C2-A4D4-A4843CE28E20}" type="presParOf" srcId="{E7900D94-8710-407F-A233-5ED5F83FFCE1}" destId="{157A0A1E-354B-4157-810B-64AA38BF2994}" srcOrd="3" destOrd="0" presId="urn:microsoft.com/office/officeart/2009/3/layout/DescendingProcess"/>
    <dgm:cxn modelId="{877DCE67-EB80-4FCA-9183-1DC44E0CC779}" type="presParOf" srcId="{157A0A1E-354B-4157-810B-64AA38BF2994}" destId="{99379A15-D31E-4D1E-A2C7-41576C33F6A6}" srcOrd="0" destOrd="0" presId="urn:microsoft.com/office/officeart/2009/3/layout/DescendingProcess"/>
    <dgm:cxn modelId="{3BACA0F5-08E3-40EF-95A2-60FA6C166F4B}" type="presParOf" srcId="{E7900D94-8710-407F-A233-5ED5F83FFCE1}" destId="{D63473FA-82F4-41BD-BC20-B47385BB7B51}" srcOrd="4" destOrd="0" presId="urn:microsoft.com/office/officeart/2009/3/layout/DescendingProcess"/>
    <dgm:cxn modelId="{AA22B3D6-5526-4727-B3CB-FECA66917ACA}" type="presParOf" srcId="{E7900D94-8710-407F-A233-5ED5F83FFCE1}" destId="{BB8491D7-CEB1-408C-BD5D-C53F8554F2EB}" srcOrd="5" destOrd="0" presId="urn:microsoft.com/office/officeart/2009/3/layout/DescendingProcess"/>
    <dgm:cxn modelId="{9CB0A803-960D-4FD5-87F1-0CFAAB49BCDB}" type="presParOf" srcId="{BB8491D7-CEB1-408C-BD5D-C53F8554F2EB}" destId="{A93661C9-CA42-4E81-BFE7-97E07823521A}" srcOrd="0" destOrd="0" presId="urn:microsoft.com/office/officeart/2009/3/layout/DescendingProcess"/>
    <dgm:cxn modelId="{1438DCE6-4A08-48FE-9E2B-E76A3A0F412A}" type="presParOf" srcId="{E7900D94-8710-407F-A233-5ED5F83FFCE1}" destId="{6EC86F54-BBD4-4653-95ED-256C68969166}" srcOrd="6"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BCF5DB-EF44-4F76-B1C1-227F7D6B2287}">
      <dsp:nvSpPr>
        <dsp:cNvPr id="0" name=""/>
        <dsp:cNvSpPr/>
      </dsp:nvSpPr>
      <dsp:spPr>
        <a:xfrm rot="4396374">
          <a:off x="1258144" y="1134544"/>
          <a:ext cx="4921834" cy="3432366"/>
        </a:xfrm>
        <a:prstGeom prst="swooshArrow">
          <a:avLst>
            <a:gd name="adj1" fmla="val 16310"/>
            <a:gd name="adj2" fmla="val 31370"/>
          </a:avLst>
        </a:prstGeom>
        <a:solidFill>
          <a:srgbClr val="70578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379A15-D31E-4D1E-A2C7-41576C33F6A6}">
      <dsp:nvSpPr>
        <dsp:cNvPr id="0" name=""/>
        <dsp:cNvSpPr/>
      </dsp:nvSpPr>
      <dsp:spPr>
        <a:xfrm>
          <a:off x="3311977" y="1735523"/>
          <a:ext cx="124291" cy="124291"/>
        </a:xfrm>
        <a:prstGeom prst="ellipse">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3661C9-CA42-4E81-BFE7-97E07823521A}">
      <dsp:nvSpPr>
        <dsp:cNvPr id="0" name=""/>
        <dsp:cNvSpPr/>
      </dsp:nvSpPr>
      <dsp:spPr>
        <a:xfrm>
          <a:off x="4394456" y="2790862"/>
          <a:ext cx="124291" cy="124291"/>
        </a:xfrm>
        <a:prstGeom prst="ellipse">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BE09CA-DC3A-4864-AF5F-40D7A88DF390}">
      <dsp:nvSpPr>
        <dsp:cNvPr id="0" name=""/>
        <dsp:cNvSpPr/>
      </dsp:nvSpPr>
      <dsp:spPr>
        <a:xfrm>
          <a:off x="575762" y="0"/>
          <a:ext cx="2320492" cy="91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b" anchorCtr="0">
          <a:noAutofit/>
        </a:bodyPr>
        <a:lstStyle/>
        <a:p>
          <a:pPr marL="0" lvl="0" indent="0" algn="l" defTabSz="533400">
            <a:lnSpc>
              <a:spcPct val="90000"/>
            </a:lnSpc>
            <a:spcBef>
              <a:spcPct val="0"/>
            </a:spcBef>
            <a:spcAft>
              <a:spcPct val="35000"/>
            </a:spcAft>
            <a:buNone/>
          </a:pPr>
          <a:r>
            <a:rPr lang="da-DK" sz="1200" b="1" kern="1200" dirty="0">
              <a:solidFill>
                <a:srgbClr val="70578B"/>
              </a:solidFill>
            </a:rPr>
            <a:t>1. Begyndende overbelastning:</a:t>
          </a:r>
        </a:p>
        <a:p>
          <a:pPr marL="0" lvl="0" indent="0" algn="l" defTabSz="533400">
            <a:lnSpc>
              <a:spcPct val="90000"/>
            </a:lnSpc>
            <a:spcBef>
              <a:spcPct val="0"/>
            </a:spcBef>
            <a:spcAft>
              <a:spcPct val="35000"/>
            </a:spcAft>
            <a:buNone/>
          </a:pPr>
          <a:r>
            <a:rPr lang="da-DK" sz="1200" kern="1200" dirty="0"/>
            <a:t>Komplekse opgaver</a:t>
          </a:r>
        </a:p>
        <a:p>
          <a:pPr marL="0" lvl="0" indent="0" algn="l" defTabSz="533400">
            <a:lnSpc>
              <a:spcPct val="90000"/>
            </a:lnSpc>
            <a:spcBef>
              <a:spcPct val="0"/>
            </a:spcBef>
            <a:spcAft>
              <a:spcPct val="35000"/>
            </a:spcAft>
            <a:buNone/>
          </a:pPr>
          <a:r>
            <a:rPr lang="da-DK" sz="1200" kern="1200" dirty="0"/>
            <a:t>Tidspres</a:t>
          </a:r>
        </a:p>
        <a:p>
          <a:pPr marL="0" lvl="0" indent="0" algn="l" defTabSz="533400">
            <a:lnSpc>
              <a:spcPct val="90000"/>
            </a:lnSpc>
            <a:spcBef>
              <a:spcPct val="0"/>
            </a:spcBef>
            <a:spcAft>
              <a:spcPct val="35000"/>
            </a:spcAft>
            <a:buNone/>
          </a:pPr>
          <a:r>
            <a:rPr lang="da-DK" sz="1200" kern="1200" dirty="0"/>
            <a:t>Krævende sociale interaktioner</a:t>
          </a:r>
        </a:p>
        <a:p>
          <a:pPr marL="0" lvl="0" indent="0" algn="l" defTabSz="533400">
            <a:lnSpc>
              <a:spcPct val="90000"/>
            </a:lnSpc>
            <a:spcBef>
              <a:spcPct val="0"/>
            </a:spcBef>
            <a:spcAft>
              <a:spcPct val="35000"/>
            </a:spcAft>
            <a:buNone/>
          </a:pPr>
          <a:r>
            <a:rPr lang="da-DK" sz="1200" kern="1200" dirty="0"/>
            <a:t>Stigende uro og angst</a:t>
          </a:r>
          <a:endParaRPr lang="en-US" sz="1200" kern="1200" dirty="0"/>
        </a:p>
      </dsp:txBody>
      <dsp:txXfrm>
        <a:off x="575762" y="0"/>
        <a:ext cx="2320492" cy="912232"/>
      </dsp:txXfrm>
    </dsp:sp>
    <dsp:sp modelId="{4275AA7A-B347-40C2-8BBE-8BB7AEC03C0B}">
      <dsp:nvSpPr>
        <dsp:cNvPr id="0" name=""/>
        <dsp:cNvSpPr/>
      </dsp:nvSpPr>
      <dsp:spPr>
        <a:xfrm>
          <a:off x="3530270" y="746420"/>
          <a:ext cx="3198516" cy="91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l" defTabSz="533400">
            <a:lnSpc>
              <a:spcPct val="90000"/>
            </a:lnSpc>
            <a:spcBef>
              <a:spcPct val="0"/>
            </a:spcBef>
            <a:spcAft>
              <a:spcPct val="35000"/>
            </a:spcAft>
            <a:buNone/>
          </a:pPr>
          <a:r>
            <a:rPr lang="da-DK" sz="1200" b="1" kern="1200" dirty="0">
              <a:solidFill>
                <a:srgbClr val="70578B"/>
              </a:solidFill>
            </a:rPr>
            <a:t>2. Tiltagende stress:</a:t>
          </a:r>
        </a:p>
        <a:p>
          <a:pPr marL="0" lvl="0" indent="0" algn="l" defTabSz="533400">
            <a:lnSpc>
              <a:spcPct val="90000"/>
            </a:lnSpc>
            <a:spcBef>
              <a:spcPct val="0"/>
            </a:spcBef>
            <a:spcAft>
              <a:spcPct val="35000"/>
            </a:spcAft>
            <a:buNone/>
          </a:pPr>
          <a:r>
            <a:rPr lang="da-DK" sz="1200" kern="1200" dirty="0"/>
            <a:t>Problemer med at håndtere følelser</a:t>
          </a:r>
        </a:p>
        <a:p>
          <a:pPr marL="0" lvl="0" indent="0" algn="l" defTabSz="533400">
            <a:lnSpc>
              <a:spcPct val="90000"/>
            </a:lnSpc>
            <a:spcBef>
              <a:spcPct val="0"/>
            </a:spcBef>
            <a:spcAft>
              <a:spcPct val="35000"/>
            </a:spcAft>
            <a:buNone/>
          </a:pPr>
          <a:r>
            <a:rPr lang="da-DK" sz="1200" kern="1200" dirty="0"/>
            <a:t>Koncentrationsbesvær</a:t>
          </a:r>
        </a:p>
        <a:p>
          <a:pPr marL="0" lvl="0" indent="0" algn="l" defTabSz="533400">
            <a:lnSpc>
              <a:spcPct val="90000"/>
            </a:lnSpc>
            <a:spcBef>
              <a:spcPct val="0"/>
            </a:spcBef>
            <a:spcAft>
              <a:spcPct val="35000"/>
            </a:spcAft>
            <a:buNone/>
          </a:pPr>
          <a:r>
            <a:rPr lang="da-DK" sz="1200" kern="1200" dirty="0"/>
            <a:t>Udskydelse af opgaver</a:t>
          </a:r>
        </a:p>
        <a:p>
          <a:pPr marL="0" lvl="0" indent="0" algn="l" defTabSz="533400">
            <a:lnSpc>
              <a:spcPct val="90000"/>
            </a:lnSpc>
            <a:spcBef>
              <a:spcPct val="0"/>
            </a:spcBef>
            <a:spcAft>
              <a:spcPct val="35000"/>
            </a:spcAft>
            <a:buNone/>
          </a:pPr>
          <a:r>
            <a:rPr lang="da-DK" sz="1200" kern="1200" dirty="0"/>
            <a:t>Følelse af at miste overblik</a:t>
          </a:r>
          <a:endParaRPr lang="en-US" sz="1200" kern="1200" dirty="0"/>
        </a:p>
      </dsp:txBody>
      <dsp:txXfrm>
        <a:off x="3530270" y="746420"/>
        <a:ext cx="3198516" cy="912232"/>
      </dsp:txXfrm>
    </dsp:sp>
    <dsp:sp modelId="{D63473FA-82F4-41BD-BC20-B47385BB7B51}">
      <dsp:nvSpPr>
        <dsp:cNvPr id="0" name=""/>
        <dsp:cNvSpPr/>
      </dsp:nvSpPr>
      <dsp:spPr>
        <a:xfrm>
          <a:off x="1639759" y="2747663"/>
          <a:ext cx="2454297" cy="91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r" defTabSz="533400">
            <a:lnSpc>
              <a:spcPct val="90000"/>
            </a:lnSpc>
            <a:spcBef>
              <a:spcPct val="0"/>
            </a:spcBef>
            <a:spcAft>
              <a:spcPct val="35000"/>
            </a:spcAft>
            <a:buNone/>
          </a:pPr>
          <a:r>
            <a:rPr lang="da-DK" sz="1200" b="1" kern="1200" dirty="0">
              <a:solidFill>
                <a:srgbClr val="70578B"/>
              </a:solidFill>
            </a:rPr>
            <a:t>3. Udtømning af kræfter:</a:t>
          </a:r>
        </a:p>
        <a:p>
          <a:pPr marL="0" lvl="0" indent="0" algn="r" defTabSz="533400">
            <a:lnSpc>
              <a:spcPct val="90000"/>
            </a:lnSpc>
            <a:spcBef>
              <a:spcPct val="0"/>
            </a:spcBef>
            <a:spcAft>
              <a:spcPct val="35000"/>
            </a:spcAft>
            <a:buNone/>
          </a:pPr>
          <a:r>
            <a:rPr lang="da-DK" sz="1200" kern="1200" dirty="0"/>
            <a:t>Nedsat selvkontrol</a:t>
          </a:r>
        </a:p>
        <a:p>
          <a:pPr marL="0" lvl="0" indent="0" algn="r" defTabSz="533400">
            <a:lnSpc>
              <a:spcPct val="90000"/>
            </a:lnSpc>
            <a:spcBef>
              <a:spcPct val="0"/>
            </a:spcBef>
            <a:spcAft>
              <a:spcPct val="35000"/>
            </a:spcAft>
            <a:buNone/>
          </a:pPr>
          <a:r>
            <a:rPr lang="da-DK" sz="1200" kern="1200" dirty="0"/>
            <a:t>Følelsesmæssig udmattelse</a:t>
          </a:r>
        </a:p>
        <a:p>
          <a:pPr marL="0" lvl="0" indent="0" algn="r" defTabSz="533400">
            <a:lnSpc>
              <a:spcPct val="90000"/>
            </a:lnSpc>
            <a:spcBef>
              <a:spcPct val="0"/>
            </a:spcBef>
            <a:spcAft>
              <a:spcPct val="35000"/>
            </a:spcAft>
            <a:buNone/>
          </a:pPr>
          <a:r>
            <a:rPr lang="da-DK" sz="1200" kern="1200" dirty="0"/>
            <a:t>Udbrændthed</a:t>
          </a:r>
        </a:p>
        <a:p>
          <a:pPr marL="0" lvl="0" indent="0" algn="r" defTabSz="533400">
            <a:lnSpc>
              <a:spcPct val="90000"/>
            </a:lnSpc>
            <a:spcBef>
              <a:spcPct val="0"/>
            </a:spcBef>
            <a:spcAft>
              <a:spcPct val="35000"/>
            </a:spcAft>
            <a:buNone/>
          </a:pPr>
          <a:r>
            <a:rPr lang="da-DK" sz="1200" kern="1200" dirty="0"/>
            <a:t>Magtesløshed</a:t>
          </a:r>
          <a:endParaRPr lang="en-US" sz="1200" kern="1200" dirty="0"/>
        </a:p>
      </dsp:txBody>
      <dsp:txXfrm>
        <a:off x="1639759" y="2747663"/>
        <a:ext cx="2454297" cy="912232"/>
      </dsp:txXfrm>
    </dsp:sp>
    <dsp:sp modelId="{6EC86F54-BBD4-4653-95ED-256C68969166}">
      <dsp:nvSpPr>
        <dsp:cNvPr id="0" name=""/>
        <dsp:cNvSpPr/>
      </dsp:nvSpPr>
      <dsp:spPr>
        <a:xfrm>
          <a:off x="4596270" y="4789223"/>
          <a:ext cx="3135800" cy="912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t" anchorCtr="0">
          <a:noAutofit/>
        </a:bodyPr>
        <a:lstStyle/>
        <a:p>
          <a:pPr marL="0" lvl="0" indent="0" algn="ctr" defTabSz="533400">
            <a:lnSpc>
              <a:spcPct val="90000"/>
            </a:lnSpc>
            <a:spcBef>
              <a:spcPct val="0"/>
            </a:spcBef>
            <a:spcAft>
              <a:spcPct val="35000"/>
            </a:spcAft>
            <a:buNone/>
          </a:pPr>
          <a:r>
            <a:rPr lang="da-DK" sz="1200" b="1" kern="1200" dirty="0">
              <a:solidFill>
                <a:srgbClr val="70578B"/>
              </a:solidFill>
            </a:rPr>
            <a:t>4. Nedlukning:</a:t>
          </a:r>
        </a:p>
        <a:p>
          <a:pPr marL="0" lvl="0" indent="0" algn="ctr" defTabSz="533400">
            <a:lnSpc>
              <a:spcPct val="90000"/>
            </a:lnSpc>
            <a:spcBef>
              <a:spcPct val="0"/>
            </a:spcBef>
            <a:spcAft>
              <a:spcPct val="35000"/>
            </a:spcAft>
            <a:buNone/>
          </a:pPr>
          <a:r>
            <a:rPr lang="da-DK" sz="1200" kern="1200" dirty="0"/>
            <a:t>Tilbagetrækning fra opgaver</a:t>
          </a:r>
        </a:p>
        <a:p>
          <a:pPr marL="0" lvl="0" indent="0" algn="ctr" defTabSz="533400">
            <a:lnSpc>
              <a:spcPct val="90000"/>
            </a:lnSpc>
            <a:spcBef>
              <a:spcPct val="0"/>
            </a:spcBef>
            <a:spcAft>
              <a:spcPct val="35000"/>
            </a:spcAft>
            <a:buNone/>
          </a:pPr>
          <a:r>
            <a:rPr lang="da-DK" sz="1200" kern="1200" dirty="0"/>
            <a:t>Lukker ned for kommunikation</a:t>
          </a:r>
        </a:p>
        <a:p>
          <a:pPr marL="0" lvl="0" indent="0" algn="ctr" defTabSz="533400">
            <a:lnSpc>
              <a:spcPct val="90000"/>
            </a:lnSpc>
            <a:spcBef>
              <a:spcPct val="0"/>
            </a:spcBef>
            <a:spcAft>
              <a:spcPct val="35000"/>
            </a:spcAft>
            <a:buNone/>
          </a:pPr>
          <a:r>
            <a:rPr lang="da-DK" sz="1200" kern="1200" dirty="0"/>
            <a:t>Undgår situationer</a:t>
          </a:r>
        </a:p>
        <a:p>
          <a:pPr marL="0" lvl="0" indent="0" algn="ctr" defTabSz="533400">
            <a:lnSpc>
              <a:spcPct val="90000"/>
            </a:lnSpc>
            <a:spcBef>
              <a:spcPct val="0"/>
            </a:spcBef>
            <a:spcAft>
              <a:spcPct val="35000"/>
            </a:spcAft>
            <a:buNone/>
          </a:pPr>
          <a:r>
            <a:rPr lang="da-DK" sz="1200" kern="1200" dirty="0"/>
            <a:t>Beskyttende adfærd</a:t>
          </a:r>
          <a:endParaRPr lang="en-US" sz="1200" kern="1200" dirty="0"/>
        </a:p>
      </dsp:txBody>
      <dsp:txXfrm>
        <a:off x="4596270" y="4789223"/>
        <a:ext cx="3135800" cy="912232"/>
      </dsp:txXfrm>
    </dsp:sp>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558547"/>
      </p:ext>
    </p:extLst>
  </p:cSld>
  <p:clrMap bg1="lt1" tx1="dk1" bg2="lt2" tx2="dk2" accent1="accent1" accent2="accent2" accent3="accent3" accent4="accent4" accent5="accent5" accent6="accent6" hlink="hlink" folHlink="folHlink"/>
  <p:notesStyle>
    <a:lvl1pPr marL="0" algn="l" defTabSz="415778" rtl="0" eaLnBrk="1" latinLnBrk="0" hangingPunct="1">
      <a:defRPr sz="546" kern="1200">
        <a:solidFill>
          <a:schemeClr val="tx1"/>
        </a:solidFill>
        <a:latin typeface="+mn-lt"/>
        <a:ea typeface="+mn-ea"/>
        <a:cs typeface="+mn-cs"/>
      </a:defRPr>
    </a:lvl1pPr>
    <a:lvl2pPr marL="207889" algn="l" defTabSz="415778" rtl="0" eaLnBrk="1" latinLnBrk="0" hangingPunct="1">
      <a:defRPr sz="546" kern="1200">
        <a:solidFill>
          <a:schemeClr val="tx1"/>
        </a:solidFill>
        <a:latin typeface="+mn-lt"/>
        <a:ea typeface="+mn-ea"/>
        <a:cs typeface="+mn-cs"/>
      </a:defRPr>
    </a:lvl2pPr>
    <a:lvl3pPr marL="415778" algn="l" defTabSz="415778" rtl="0" eaLnBrk="1" latinLnBrk="0" hangingPunct="1">
      <a:defRPr sz="546" kern="1200">
        <a:solidFill>
          <a:schemeClr val="tx1"/>
        </a:solidFill>
        <a:latin typeface="+mn-lt"/>
        <a:ea typeface="+mn-ea"/>
        <a:cs typeface="+mn-cs"/>
      </a:defRPr>
    </a:lvl3pPr>
    <a:lvl4pPr marL="623667" algn="l" defTabSz="415778" rtl="0" eaLnBrk="1" latinLnBrk="0" hangingPunct="1">
      <a:defRPr sz="546" kern="1200">
        <a:solidFill>
          <a:schemeClr val="tx1"/>
        </a:solidFill>
        <a:latin typeface="+mn-lt"/>
        <a:ea typeface="+mn-ea"/>
        <a:cs typeface="+mn-cs"/>
      </a:defRPr>
    </a:lvl4pPr>
    <a:lvl5pPr marL="831555" algn="l" defTabSz="415778" rtl="0" eaLnBrk="1" latinLnBrk="0" hangingPunct="1">
      <a:defRPr sz="546" kern="1200">
        <a:solidFill>
          <a:schemeClr val="tx1"/>
        </a:solidFill>
        <a:latin typeface="+mn-lt"/>
        <a:ea typeface="+mn-ea"/>
        <a:cs typeface="+mn-cs"/>
      </a:defRPr>
    </a:lvl5pPr>
    <a:lvl6pPr marL="1039444" algn="l" defTabSz="415778" rtl="0" eaLnBrk="1" latinLnBrk="0" hangingPunct="1">
      <a:defRPr sz="546" kern="1200">
        <a:solidFill>
          <a:schemeClr val="tx1"/>
        </a:solidFill>
        <a:latin typeface="+mn-lt"/>
        <a:ea typeface="+mn-ea"/>
        <a:cs typeface="+mn-cs"/>
      </a:defRPr>
    </a:lvl6pPr>
    <a:lvl7pPr marL="1247333" algn="l" defTabSz="415778" rtl="0" eaLnBrk="1" latinLnBrk="0" hangingPunct="1">
      <a:defRPr sz="546" kern="1200">
        <a:solidFill>
          <a:schemeClr val="tx1"/>
        </a:solidFill>
        <a:latin typeface="+mn-lt"/>
        <a:ea typeface="+mn-ea"/>
        <a:cs typeface="+mn-cs"/>
      </a:defRPr>
    </a:lvl7pPr>
    <a:lvl8pPr marL="1455222" algn="l" defTabSz="415778" rtl="0" eaLnBrk="1" latinLnBrk="0" hangingPunct="1">
      <a:defRPr sz="546" kern="1200">
        <a:solidFill>
          <a:schemeClr val="tx1"/>
        </a:solidFill>
        <a:latin typeface="+mn-lt"/>
        <a:ea typeface="+mn-ea"/>
        <a:cs typeface="+mn-cs"/>
      </a:defRPr>
    </a:lvl8pPr>
    <a:lvl9pPr marL="1663111" algn="l" defTabSz="415778" rtl="0" eaLnBrk="1" latinLnBrk="0" hangingPunct="1">
      <a:defRPr sz="5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87CE2-8142-9B69-FED5-9F28E6FA00C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5BD7A1-3B49-9192-A1CB-5BC9309DD480}"/>
              </a:ext>
            </a:extLst>
          </p:cNvPr>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a:extLst>
              <a:ext uri="{FF2B5EF4-FFF2-40B4-BE49-F238E27FC236}">
                <a16:creationId xmlns:a16="http://schemas.microsoft.com/office/drawing/2014/main" id="{399E4C1D-C736-F1FC-E70D-FDA49C2F3D9A}"/>
              </a:ext>
            </a:extLst>
          </p:cNvPr>
          <p:cNvSpPr>
            <a:spLocks noGrp="1"/>
          </p:cNvSpPr>
          <p:nvPr>
            <p:ph type="body" idx="1"/>
          </p:nvPr>
        </p:nvSpPr>
        <p:spPr>
          <a:xfrm>
            <a:off x="930616" y="3379959"/>
            <a:ext cx="7447868" cy="2765623"/>
          </a:xfrm>
          <a:prstGeom prst="rect">
            <a:avLst/>
          </a:prstGeom>
        </p:spPr>
        <p:txBody>
          <a:bodyPr lIns="42437" tIns="21219" rIns="42437" bIns="21219"/>
          <a:lstStyle/>
          <a:p>
            <a:endParaRPr lang="da-DK" sz="400" dirty="0"/>
          </a:p>
        </p:txBody>
      </p:sp>
    </p:spTree>
    <p:extLst>
      <p:ext uri="{BB962C8B-B14F-4D97-AF65-F5344CB8AC3E}">
        <p14:creationId xmlns:p14="http://schemas.microsoft.com/office/powerpoint/2010/main" val="1604669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1381614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3581434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2A236-55F8-B095-F3D8-8ADA544CC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63F70-BCDF-0088-424F-72AAE8738D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A220B8-335A-A9D1-B5FC-1C9B6D1D85C6}"/>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5B8C0C8C-AD23-719B-751B-1CD2358F520F}"/>
              </a:ext>
            </a:extLst>
          </p:cNvPr>
          <p:cNvSpPr>
            <a:spLocks noGrp="1"/>
          </p:cNvSpPr>
          <p:nvPr>
            <p:ph type="sldNum" sz="quarter" idx="5"/>
          </p:nvPr>
        </p:nvSpPr>
        <p:spPr/>
        <p:txBody>
          <a:bodyPr/>
          <a:lstStyle/>
          <a:p>
            <a:fld id="{D909378E-E0A9-764E-AD59-9B94145BC929}" type="slidenum">
              <a:rPr lang="en-US" smtClean="0"/>
              <a:t>7</a:t>
            </a:fld>
            <a:endParaRPr lang="en-US"/>
          </a:p>
        </p:txBody>
      </p:sp>
    </p:spTree>
    <p:extLst>
      <p:ext uri="{BB962C8B-B14F-4D97-AF65-F5344CB8AC3E}">
        <p14:creationId xmlns:p14="http://schemas.microsoft.com/office/powerpoint/2010/main" val="1931627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70F7F-9388-83A6-62F5-5CA6C74055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4233ED-5B4F-1FB9-DCC8-C4D371034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EAFB0-EB34-86C6-395D-FB0AEB22B740}"/>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A000F7BA-E8C3-0BB5-2973-8B55086D232E}"/>
              </a:ext>
            </a:extLst>
          </p:cNvPr>
          <p:cNvSpPr>
            <a:spLocks noGrp="1"/>
          </p:cNvSpPr>
          <p:nvPr>
            <p:ph type="sldNum" sz="quarter" idx="5"/>
          </p:nvPr>
        </p:nvSpPr>
        <p:spPr/>
        <p:txBody>
          <a:bodyPr/>
          <a:lstStyle/>
          <a:p>
            <a:fld id="{D909378E-E0A9-764E-AD59-9B94145BC929}" type="slidenum">
              <a:rPr lang="en-US" smtClean="0"/>
              <a:t>9</a:t>
            </a:fld>
            <a:endParaRPr lang="en-US"/>
          </a:p>
        </p:txBody>
      </p:sp>
    </p:spTree>
    <p:extLst>
      <p:ext uri="{BB962C8B-B14F-4D97-AF65-F5344CB8AC3E}">
        <p14:creationId xmlns:p14="http://schemas.microsoft.com/office/powerpoint/2010/main" val="718593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US" dirty="0"/>
          </a:p>
          <a:p>
            <a:endParaRPr lang="en-DK" dirty="0"/>
          </a:p>
        </p:txBody>
      </p:sp>
    </p:spTree>
    <p:extLst>
      <p:ext uri="{BB962C8B-B14F-4D97-AF65-F5344CB8AC3E}">
        <p14:creationId xmlns:p14="http://schemas.microsoft.com/office/powerpoint/2010/main" val="294772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029351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en-US" dirty="0"/>
          </a:p>
        </p:txBody>
      </p:sp>
    </p:spTree>
    <p:extLst>
      <p:ext uri="{BB962C8B-B14F-4D97-AF65-F5344CB8AC3E}">
        <p14:creationId xmlns:p14="http://schemas.microsoft.com/office/powerpoint/2010/main" val="3688794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259204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en-DK" dirty="0"/>
          </a:p>
        </p:txBody>
      </p:sp>
    </p:spTree>
    <p:extLst>
      <p:ext uri="{BB962C8B-B14F-4D97-AF65-F5344CB8AC3E}">
        <p14:creationId xmlns:p14="http://schemas.microsoft.com/office/powerpoint/2010/main" val="1337975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Pladsholder til noter 2"/>
          <p:cNvSpPr>
            <a:spLocks noGrp="1"/>
          </p:cNvSpPr>
          <p:nvPr>
            <p:ph type="body" idx="1"/>
          </p:nvPr>
        </p:nvSpPr>
        <p:spPr>
          <a:xfrm>
            <a:off x="930275" y="3379788"/>
            <a:ext cx="7448550" cy="2765425"/>
          </a:xfrm>
          <a:prstGeom prst="rect">
            <a:avLst/>
          </a:prstGeom>
        </p:spPr>
        <p:txBody>
          <a:bodyPr/>
          <a:lstStyle/>
          <a:p>
            <a:endParaRPr lang="da-DK" dirty="0"/>
          </a:p>
        </p:txBody>
      </p:sp>
    </p:spTree>
    <p:extLst>
      <p:ext uri="{BB962C8B-B14F-4D97-AF65-F5344CB8AC3E}">
        <p14:creationId xmlns:p14="http://schemas.microsoft.com/office/powerpoint/2010/main" val="391523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7938" y="877888"/>
            <a:ext cx="4213225" cy="2370137"/>
          </a:xfrm>
          <a:prstGeom prst="rect">
            <a:avLst/>
          </a:prstGeom>
          <a:noFill/>
          <a:ln w="12700">
            <a:solidFill>
              <a:prstClr val="black"/>
            </a:solidFill>
          </a:ln>
        </p:spPr>
      </p:sp>
      <p:sp>
        <p:nvSpPr>
          <p:cNvPr id="3" name="Notes Placeholder 2"/>
          <p:cNvSpPr>
            <a:spLocks noGrp="1"/>
          </p:cNvSpPr>
          <p:nvPr>
            <p:ph type="body" idx="1"/>
          </p:nvPr>
        </p:nvSpPr>
        <p:spPr>
          <a:xfrm>
            <a:off x="930275" y="3379788"/>
            <a:ext cx="7448550" cy="2765425"/>
          </a:xfrm>
          <a:prstGeom prst="rect">
            <a:avLst/>
          </a:prstGeom>
        </p:spPr>
        <p:txBody>
          <a:bodyPr/>
          <a:lstStyle/>
          <a:p>
            <a:endParaRPr lang="da-DK" sz="500" dirty="0">
              <a:ea typeface="Calibri"/>
              <a:cs typeface="Calibri"/>
            </a:endParaRPr>
          </a:p>
        </p:txBody>
      </p:sp>
    </p:spTree>
    <p:extLst>
      <p:ext uri="{BB962C8B-B14F-4D97-AF65-F5344CB8AC3E}">
        <p14:creationId xmlns:p14="http://schemas.microsoft.com/office/powerpoint/2010/main" val="2054999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769441"/>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dirty="0"/>
          </a:p>
        </p:txBody>
      </p:sp>
      <p:sp>
        <p:nvSpPr>
          <p:cNvPr id="3" name="Holder 3"/>
          <p:cNvSpPr>
            <a:spLocks noGrp="1"/>
          </p:cNvSpPr>
          <p:nvPr>
            <p:ph type="subTitle" idx="4"/>
          </p:nvPr>
        </p:nvSpPr>
        <p:spPr>
          <a:xfrm>
            <a:off x="1828800" y="3840481"/>
            <a:ext cx="853440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dirty="0"/>
          </a:p>
        </p:txBody>
      </p:sp>
      <p:sp>
        <p:nvSpPr>
          <p:cNvPr id="3" name="Holder 3"/>
          <p:cNvSpPr>
            <a:spLocks noGrp="1"/>
          </p:cNvSpPr>
          <p:nvPr>
            <p:ph type="body" idx="1"/>
          </p:nvPr>
        </p:nvSpPr>
        <p:spPr>
          <a:xfrm>
            <a:off x="918502" y="1496229"/>
            <a:ext cx="10354997" cy="241476"/>
          </a:xfrm>
        </p:spPr>
        <p:txBody>
          <a:bodyPr lIns="0" tIns="0" rIns="0" bIns="0"/>
          <a:lstStyle>
            <a:lvl1pPr>
              <a:defRPr sz="1569" b="1" i="0">
                <a:solidFill>
                  <a:schemeClr val="tx1"/>
                </a:solidFill>
                <a:latin typeface="Trebuchet MS" charset="0"/>
                <a:ea typeface="Trebuchet MS" charset="0"/>
                <a:cs typeface="Trebuchet MS" charset="0"/>
              </a:defRPr>
            </a:lvl1pPr>
          </a:lstStyle>
          <a:p>
            <a:endParaRPr/>
          </a:p>
        </p:txBody>
      </p:sp>
      <p:sp>
        <p:nvSpPr>
          <p:cNvPr id="8" name="Platshållare för text 7"/>
          <p:cNvSpPr>
            <a:spLocks noGrp="1"/>
          </p:cNvSpPr>
          <p:nvPr>
            <p:ph type="body" sz="quarter" idx="10" hasCustomPrompt="1"/>
          </p:nvPr>
        </p:nvSpPr>
        <p:spPr>
          <a:xfrm>
            <a:off x="809890" y="6498263"/>
            <a:ext cx="7624813" cy="123111"/>
          </a:xfrm>
        </p:spPr>
        <p:txBody>
          <a:bodyPr/>
          <a:lstStyle>
            <a:lvl1pPr>
              <a:defRPr sz="800" b="0">
                <a:solidFill>
                  <a:schemeClr val="tx1">
                    <a:lumMod val="65000"/>
                    <a:lumOff val="35000"/>
                  </a:schemeClr>
                </a:solidFill>
                <a:latin typeface="Trebuchet MS" charset="0"/>
                <a:ea typeface="Trebuchet MS" charset="0"/>
                <a:cs typeface="Trebuchet MS" charset="0"/>
              </a:defRPr>
            </a:lvl1pPr>
            <a:lvl2pPr>
              <a:defRPr sz="546">
                <a:latin typeface="Trebuchet MS" charset="0"/>
                <a:ea typeface="Trebuchet MS" charset="0"/>
                <a:cs typeface="Trebuchet MS" charset="0"/>
              </a:defRPr>
            </a:lvl2pPr>
            <a:lvl3pPr>
              <a:defRPr sz="546">
                <a:latin typeface="Trebuchet MS" charset="0"/>
                <a:ea typeface="Trebuchet MS" charset="0"/>
                <a:cs typeface="Trebuchet MS" charset="0"/>
              </a:defRPr>
            </a:lvl3pPr>
            <a:lvl4pPr>
              <a:defRPr sz="546">
                <a:latin typeface="Trebuchet MS" charset="0"/>
                <a:ea typeface="Trebuchet MS" charset="0"/>
                <a:cs typeface="Trebuchet MS" charset="0"/>
              </a:defRPr>
            </a:lvl4pPr>
            <a:lvl5pPr>
              <a:defRPr sz="546">
                <a:latin typeface="Trebuchet MS" charset="0"/>
                <a:ea typeface="Trebuchet MS" charset="0"/>
                <a:cs typeface="Trebuchet MS" charset="0"/>
              </a:defRPr>
            </a:lvl5pPr>
          </a:lstStyle>
          <a:p>
            <a:pPr lvl="0"/>
            <a:r>
              <a:rPr lang="sv-SE" dirty="0"/>
              <a:t>Referens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sz="half" idx="2"/>
          </p:nvPr>
        </p:nvSpPr>
        <p:spPr>
          <a:xfrm>
            <a:off x="609600" y="1577340"/>
            <a:ext cx="530352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4" name="Holder 4"/>
          <p:cNvSpPr>
            <a:spLocks noGrp="1"/>
          </p:cNvSpPr>
          <p:nvPr>
            <p:ph sz="half" idx="3"/>
          </p:nvPr>
        </p:nvSpPr>
        <p:spPr>
          <a:xfrm>
            <a:off x="6278880" y="1577340"/>
            <a:ext cx="5303520" cy="530915"/>
          </a:xfrm>
          <a:prstGeom prst="rect">
            <a:avLst/>
          </a:prstGeom>
        </p:spPr>
        <p:txBody>
          <a:bodyPr wrap="square" lIns="0" tIns="0" rIns="0" bIns="0">
            <a:spAutoFit/>
          </a:bodyPr>
          <a:lstStyle>
            <a:lvl1pPr>
              <a:defRPr>
                <a:latin typeface="Trebuchet MS" charset="0"/>
                <a:ea typeface="Trebuchet MS" charset="0"/>
                <a:cs typeface="Trebuchet MS" charset="0"/>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6" name="Holder 6"/>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7" name="Billede 6">
            <a:extLst>
              <a:ext uri="{FF2B5EF4-FFF2-40B4-BE49-F238E27FC236}">
                <a16:creationId xmlns:a16="http://schemas.microsoft.com/office/drawing/2014/main" id="{C240BA67-360A-1EA2-90FA-28FEAB8C743C}"/>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9890" y="500351"/>
            <a:ext cx="10572221" cy="349968"/>
          </a:xfrm>
        </p:spPr>
        <p:txBody>
          <a:bodyPr lIns="0" tIns="0" rIns="0" bIns="0"/>
          <a:lstStyle>
            <a:lvl1pPr>
              <a:defRPr sz="2274" b="1" i="0">
                <a:solidFill>
                  <a:srgbClr val="63609A"/>
                </a:solidFill>
                <a:latin typeface="Trebuchet MS" charset="0"/>
                <a:ea typeface="Trebuchet MS" charset="0"/>
                <a:cs typeface="Trebuchet MS" charset="0"/>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4" name="Holder 4"/>
          <p:cNvSpPr>
            <a:spLocks noGrp="1"/>
          </p:cNvSpPr>
          <p:nvPr>
            <p:ph type="dt" sz="half" idx="6"/>
          </p:nvPr>
        </p:nvSpPr>
        <p:spPr/>
        <p:txBody>
          <a:bodyPr lIns="0" tIns="0" rIns="0" bIns="0"/>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pic>
        <p:nvPicPr>
          <p:cNvPr id="5" name="Billede 4">
            <a:extLst>
              <a:ext uri="{FF2B5EF4-FFF2-40B4-BE49-F238E27FC236}">
                <a16:creationId xmlns:a16="http://schemas.microsoft.com/office/drawing/2014/main" id="{F69333ED-4686-44A5-332D-1C6BFE9E1CC8}"/>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9/8/25</a:t>
            </a:fld>
            <a:endParaRPr lang="en-US" dirty="0"/>
          </a:p>
        </p:txBody>
      </p:sp>
      <p:pic>
        <p:nvPicPr>
          <p:cNvPr id="4" name="Billede 3">
            <a:extLst>
              <a:ext uri="{FF2B5EF4-FFF2-40B4-BE49-F238E27FC236}">
                <a16:creationId xmlns:a16="http://schemas.microsoft.com/office/drawing/2014/main" id="{F62D4D5A-0DB0-C91E-61D2-77E8DB0EDA91}"/>
              </a:ext>
            </a:extLst>
          </p:cNvPr>
          <p:cNvPicPr>
            <a:picLocks noChangeAspect="1"/>
          </p:cNvPicPr>
          <p:nvPr userDrawn="1"/>
        </p:nvPicPr>
        <p:blipFill>
          <a:blip r:embed="rId2"/>
          <a:stretch>
            <a:fillRect/>
          </a:stretch>
        </p:blipFill>
        <p:spPr>
          <a:xfrm>
            <a:off x="10096669" y="6281281"/>
            <a:ext cx="2095331" cy="44524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tandard 1-Column Text">
    <p:spTree>
      <p:nvGrpSpPr>
        <p:cNvPr id="1" name=""/>
        <p:cNvGrpSpPr/>
        <p:nvPr/>
      </p:nvGrpSpPr>
      <p:grpSpPr>
        <a:xfrm>
          <a:off x="0" y="0"/>
          <a:ext cx="0" cy="0"/>
          <a:chOff x="0" y="0"/>
          <a:chExt cx="0" cy="0"/>
        </a:xfrm>
      </p:grpSpPr>
      <p:sp>
        <p:nvSpPr>
          <p:cNvPr id="12" name="Text Placeholder 6">
            <a:extLst>
              <a:ext uri="{FF2B5EF4-FFF2-40B4-BE49-F238E27FC236}">
                <a16:creationId xmlns:a16="http://schemas.microsoft.com/office/drawing/2014/main" id="{FD2406EE-A554-5348-AE6D-4D8B343E6201}"/>
              </a:ext>
            </a:extLst>
          </p:cNvPr>
          <p:cNvSpPr>
            <a:spLocks noGrp="1"/>
          </p:cNvSpPr>
          <p:nvPr>
            <p:ph type="body" sz="quarter" idx="15" hasCustomPrompt="1"/>
          </p:nvPr>
        </p:nvSpPr>
        <p:spPr>
          <a:xfrm>
            <a:off x="606078" y="1102385"/>
            <a:ext cx="11274772" cy="5328857"/>
          </a:xfrm>
          <a:prstGeom prst="rect">
            <a:avLst/>
          </a:prstGeom>
        </p:spPr>
        <p:txBody>
          <a:bodyPr tIns="0" rIns="0" bIns="0" numCol="1">
            <a:normAutofit/>
          </a:bodyPr>
          <a:lstStyle>
            <a:lvl1pPr marL="0" indent="0">
              <a:lnSpc>
                <a:spcPct val="100000"/>
              </a:lnSpc>
              <a:spcBef>
                <a:spcPts val="0"/>
              </a:spcBef>
              <a:spcAft>
                <a:spcPts val="600"/>
              </a:spcAft>
              <a:buFont typeface="Arial" panose="020B0604020202020204" pitchFamily="34" charset="0"/>
              <a:buNone/>
              <a:defRPr sz="1600" b="0">
                <a:solidFill>
                  <a:schemeClr val="tx1"/>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This is a one-column layout. Click to add content</a:t>
            </a:r>
          </a:p>
        </p:txBody>
      </p:sp>
      <p:sp>
        <p:nvSpPr>
          <p:cNvPr id="19" name="Footer Placeholder 8">
            <a:extLst>
              <a:ext uri="{FF2B5EF4-FFF2-40B4-BE49-F238E27FC236}">
                <a16:creationId xmlns:a16="http://schemas.microsoft.com/office/drawing/2014/main" id="{CDA06C55-0643-C148-AAB1-C4BB26FD7B26}"/>
              </a:ext>
            </a:extLst>
          </p:cNvPr>
          <p:cNvSpPr>
            <a:spLocks noGrp="1"/>
          </p:cNvSpPr>
          <p:nvPr>
            <p:ph type="ftr" sz="quarter" idx="3"/>
          </p:nvPr>
        </p:nvSpPr>
        <p:spPr>
          <a:xfrm>
            <a:off x="7766050" y="6523001"/>
            <a:ext cx="4114800" cy="196131"/>
          </a:xfrm>
          <a:prstGeom prst="rect">
            <a:avLst/>
          </a:prstGeom>
        </p:spPr>
        <p:txBody>
          <a:bodyPr vert="horz" lIns="0" tIns="0" rIns="0" bIns="0" rtlCol="0" anchor="ctr"/>
          <a:lstStyle>
            <a:lvl1pPr algn="r">
              <a:defRPr sz="800" b="1" spc="100" baseline="0">
                <a:solidFill>
                  <a:schemeClr val="tx1"/>
                </a:solidFill>
              </a:defRPr>
            </a:lvl1pPr>
          </a:lstStyle>
          <a:p>
            <a:r>
              <a:rPr lang="en-JP" dirty="0"/>
              <a:t> </a:t>
            </a:r>
          </a:p>
        </p:txBody>
      </p:sp>
      <p:sp>
        <p:nvSpPr>
          <p:cNvPr id="22" name="タイトル プレースホルダ 1">
            <a:extLst>
              <a:ext uri="{FF2B5EF4-FFF2-40B4-BE49-F238E27FC236}">
                <a16:creationId xmlns:a16="http://schemas.microsoft.com/office/drawing/2014/main" id="{86D2E5B8-9E2B-DB46-A55A-5F26569C4F99}"/>
              </a:ext>
            </a:extLst>
          </p:cNvPr>
          <p:cNvSpPr>
            <a:spLocks noGrp="1"/>
          </p:cNvSpPr>
          <p:nvPr>
            <p:ph type="title" hasCustomPrompt="1"/>
          </p:nvPr>
        </p:nvSpPr>
        <p:spPr>
          <a:xfrm>
            <a:off x="606078" y="161605"/>
            <a:ext cx="11274772" cy="685801"/>
          </a:xfrm>
          <a:prstGeom prst="rect">
            <a:avLst/>
          </a:prstGeom>
        </p:spPr>
        <p:txBody>
          <a:bodyPr vert="horz" lIns="0" tIns="0" rIns="0" bIns="0" rtlCol="0" anchor="ctr">
            <a:normAutofit/>
          </a:bodyPr>
          <a:lstStyle/>
          <a:p>
            <a:r>
              <a:rPr kumimoji="1" lang="en-US" altLang="ja-JP" dirty="0"/>
              <a:t>Click to add title</a:t>
            </a:r>
            <a:endParaRPr kumimoji="1" lang="ja-JP" altLang="en-US"/>
          </a:p>
        </p:txBody>
      </p:sp>
      <p:sp>
        <p:nvSpPr>
          <p:cNvPr id="20" name="スライド番号プレースホルダ 5">
            <a:extLst>
              <a:ext uri="{FF2B5EF4-FFF2-40B4-BE49-F238E27FC236}">
                <a16:creationId xmlns:a16="http://schemas.microsoft.com/office/drawing/2014/main" id="{51A4825E-63A1-564F-BC3A-FBC167ECE5EB}"/>
              </a:ext>
            </a:extLst>
          </p:cNvPr>
          <p:cNvSpPr>
            <a:spLocks noGrp="1"/>
          </p:cNvSpPr>
          <p:nvPr>
            <p:ph type="sldNum" sz="quarter" idx="4"/>
          </p:nvPr>
        </p:nvSpPr>
        <p:spPr>
          <a:xfrm>
            <a:off x="311150" y="6523001"/>
            <a:ext cx="294928" cy="196131"/>
          </a:xfrm>
          <a:prstGeom prst="rect">
            <a:avLst/>
          </a:prstGeom>
        </p:spPr>
        <p:txBody>
          <a:bodyPr vert="horz" lIns="0" tIns="45710" rIns="0" bIns="45710" rtlCol="0" anchor="ctr"/>
          <a:lstStyle>
            <a:lvl1pPr algn="l">
              <a:defRPr sz="800" b="1" i="0">
                <a:solidFill>
                  <a:schemeClr val="tx1"/>
                </a:solidFill>
                <a:latin typeface="Calibri" panose="020F0502020204030204" pitchFamily="34" charset="0"/>
                <a:ea typeface="メイリオ" pitchFamily="50" charset="-128"/>
                <a:cs typeface="Calibri" panose="020F0502020204030204" pitchFamily="34" charset="0"/>
              </a:defRPr>
            </a:lvl1pPr>
          </a:lstStyle>
          <a:p>
            <a:pPr defTabSz="1218810"/>
            <a:fld id="{E9B57936-92EF-4126-AE48-1D9D36D15E98}" type="slidenum">
              <a:rPr lang="ja-JP" altLang="en-US" smtClean="0"/>
              <a:pPr defTabSz="1218810"/>
              <a:t>‹nr.›</a:t>
            </a:fld>
            <a:endParaRPr lang="ja-JP" altLang="en-US"/>
          </a:p>
        </p:txBody>
      </p:sp>
      <p:sp>
        <p:nvSpPr>
          <p:cNvPr id="24" name="Text Placeholder 6">
            <a:extLst>
              <a:ext uri="{FF2B5EF4-FFF2-40B4-BE49-F238E27FC236}">
                <a16:creationId xmlns:a16="http://schemas.microsoft.com/office/drawing/2014/main" id="{44EB3013-FCB4-1B4E-A9F2-FD57CF727CCC}"/>
              </a:ext>
            </a:extLst>
          </p:cNvPr>
          <p:cNvSpPr>
            <a:spLocks noGrp="1"/>
          </p:cNvSpPr>
          <p:nvPr>
            <p:ph type="body" sz="quarter" idx="16" hasCustomPrompt="1"/>
          </p:nvPr>
        </p:nvSpPr>
        <p:spPr>
          <a:xfrm>
            <a:off x="606078" y="6523001"/>
            <a:ext cx="6968348" cy="205613"/>
          </a:xfrm>
          <a:prstGeom prst="rect">
            <a:avLst/>
          </a:prstGeom>
        </p:spPr>
        <p:txBody>
          <a:bodyPr wrap="none" tIns="0" rIns="0" bIns="72000" numCol="1" anchor="ctr">
            <a:noAutofit/>
          </a:bodyPr>
          <a:lstStyle>
            <a:lvl1pPr marL="0" indent="0">
              <a:lnSpc>
                <a:spcPts val="1600"/>
              </a:lnSpc>
              <a:spcBef>
                <a:spcPts val="0"/>
              </a:spcBef>
              <a:spcAft>
                <a:spcPts val="600"/>
              </a:spcAft>
              <a:buFont typeface="Arial" panose="020B0604020202020204" pitchFamily="34" charset="0"/>
              <a:buNone/>
              <a:defRPr sz="800" b="0">
                <a:solidFill>
                  <a:schemeClr val="bg1">
                    <a:lumMod val="50000"/>
                  </a:schemeClr>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Private and confidential. For internal use only.</a:t>
            </a:r>
          </a:p>
        </p:txBody>
      </p:sp>
    </p:spTree>
    <p:extLst>
      <p:ext uri="{BB962C8B-B14F-4D97-AF65-F5344CB8AC3E}">
        <p14:creationId xmlns:p14="http://schemas.microsoft.com/office/powerpoint/2010/main" val="26975159"/>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79C174-5217-9CD1-CC3A-A7192366DD5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EB9ED190-8605-0486-77AD-3A37DA3DBC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C4C5BD5-FCCC-194A-8627-55A7AC801C22}"/>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F693077F-EF8D-DF4A-A85D-6E28314770D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06C1ED-BA8D-7E5C-08A5-E21F4911B2DE}"/>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3153262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3D74C1-40EE-787B-DADE-E034F4B6AAC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57B12E8-CA15-839F-554E-E72367F47EB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EEF7D59-18F4-C5F9-1057-3C8E61B22AA4}"/>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9C5F32F5-F70F-0616-D903-E6E66524E1B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A9DC2A2-6D9F-97AD-A238-994656499FD6}"/>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2207189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1FA686-DCCE-0B62-93C6-91D65906A926}"/>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D0DEDA7-1F94-56EC-8C30-7B29B4E461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1BDD085-175A-5AFD-6D2F-A8EE336DADC9}"/>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966F9844-51AA-9C35-70AF-0BAB6E2826B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121B5AE-4175-C7EF-24AD-A6E3611FB754}"/>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3994000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976E-BFB3-405D-1FA1-F7150D998000}"/>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5CBA7F5-E455-BAD0-9E5B-AF47C0C3F8A8}"/>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92BD639-C3E7-F0B4-320E-B6FC26A45DB6}"/>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1B8D96A-6BA9-4AD7-F8AB-11908E56AFEC}"/>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6" name="Pladsholder til sidefod 5">
            <a:extLst>
              <a:ext uri="{FF2B5EF4-FFF2-40B4-BE49-F238E27FC236}">
                <a16:creationId xmlns:a16="http://schemas.microsoft.com/office/drawing/2014/main" id="{E80CFC23-F3D2-8B98-4346-518EB3209D1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3D07B23-82D3-2064-950D-45D53CE01797}"/>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1869090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BD8D52-A1FE-A4E3-7007-2383201304E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4892B86-D036-AE5E-4057-D328AE78CD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EA11F4BB-6C0F-D524-7A2A-9818DDB896B3}"/>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4753BA6-D4ED-BA9A-0948-116736C7B7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061986E0-C033-7979-E98E-ADE1F5019BB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42CA516-FAFE-B2EA-151A-48809A55E723}"/>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8" name="Pladsholder til sidefod 7">
            <a:extLst>
              <a:ext uri="{FF2B5EF4-FFF2-40B4-BE49-F238E27FC236}">
                <a16:creationId xmlns:a16="http://schemas.microsoft.com/office/drawing/2014/main" id="{F5EA77BB-C7FA-A6D6-B4FD-DF7106FCD814}"/>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BEDB712-E521-EF66-18A3-E95F0E166D6F}"/>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3132164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767F90-DDDF-AE03-9CED-562B92B286F6}"/>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DE7FFB13-EF6D-AF24-4B88-314310E15AAB}"/>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4" name="Pladsholder til sidefod 3">
            <a:extLst>
              <a:ext uri="{FF2B5EF4-FFF2-40B4-BE49-F238E27FC236}">
                <a16:creationId xmlns:a16="http://schemas.microsoft.com/office/drawing/2014/main" id="{24945788-BEE6-0D40-D21E-E3C3DAC51A2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A37AA6B-E0B7-2189-20F7-E56033AF90EC}"/>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976112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EF68189-3FC8-DF54-1F6B-14F246FD7022}"/>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3" name="Pladsholder til sidefod 2">
            <a:extLst>
              <a:ext uri="{FF2B5EF4-FFF2-40B4-BE49-F238E27FC236}">
                <a16:creationId xmlns:a16="http://schemas.microsoft.com/office/drawing/2014/main" id="{882DB0D4-6B0E-E9D0-373B-FF1C3A1FC6EE}"/>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D5291C79-CF76-BB4F-EB18-198774EAE554}"/>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2204589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4FEFA9-28E8-99B0-EB4F-65A141CFD3C7}"/>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C6201BA-A0D7-9E5A-D401-66C3FE911F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16063C2-E8AD-D73D-4333-148DE948C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F54BC396-69AD-D6AA-AF66-4216C5049033}"/>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6" name="Pladsholder til sidefod 5">
            <a:extLst>
              <a:ext uri="{FF2B5EF4-FFF2-40B4-BE49-F238E27FC236}">
                <a16:creationId xmlns:a16="http://schemas.microsoft.com/office/drawing/2014/main" id="{8424E86F-94B9-F7F3-EB4E-91B00A50F12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B6C66AC-4FA5-16BD-D3A9-9E23A0705F8D}"/>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4116324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F47578-40B0-A71F-2C74-2B481F66C24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34CCB644-E44A-F914-267C-CFB30D7AF0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15846B35-A43F-515A-8E46-DE634432A3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6AEDB500-08A7-992D-8B93-7E425D9352EE}"/>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6" name="Pladsholder til sidefod 5">
            <a:extLst>
              <a:ext uri="{FF2B5EF4-FFF2-40B4-BE49-F238E27FC236}">
                <a16:creationId xmlns:a16="http://schemas.microsoft.com/office/drawing/2014/main" id="{87A9B45E-5CFB-0133-34D1-28EAE60A422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8F6C9C-3BC4-F568-3E5D-E2C7D202DD59}"/>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17018311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9AEC7F-C6DA-94F7-2584-1DC697A6E20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8F4B49C-4C6B-4E57-2350-26E013EEAE34}"/>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2947BFE-574C-41D1-9C26-CC5A98C69495}"/>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4FA8DC78-AFA7-65C9-E2BA-A0F856C488F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8AAF436-DF98-D12D-9A51-8507B34B3539}"/>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2193660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CDC28703-8C89-7778-4BCB-E88E960DAE64}"/>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D58A8A15-2E16-4F67-EB87-78169B900657}"/>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8D81F7B-E52B-DFF9-403D-2FB12BB221F1}"/>
              </a:ext>
            </a:extLst>
          </p:cNvPr>
          <p:cNvSpPr>
            <a:spLocks noGrp="1"/>
          </p:cNvSpPr>
          <p:nvPr>
            <p:ph type="dt" sz="half" idx="10"/>
          </p:nvPr>
        </p:nvSpPr>
        <p:spPr/>
        <p:txBody>
          <a:body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1F8C67D8-D12A-A63E-381B-21CE5BEC6A9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E72BEDC-9E7F-A71B-8715-4403F1C14478}"/>
              </a:ext>
            </a:extLst>
          </p:cNvPr>
          <p:cNvSpPr>
            <a:spLocks noGrp="1"/>
          </p:cNvSpPr>
          <p:nvPr>
            <p:ph type="sldNum" sz="quarter" idx="12"/>
          </p:nvPr>
        </p:nvSpPr>
        <p:spPr>
          <a:xfrm>
            <a:off x="8610600" y="6356350"/>
            <a:ext cx="2743200" cy="365125"/>
          </a:xfrm>
          <a:prstGeom prst="rect">
            <a:avLst/>
          </a:prstGeom>
        </p:spPr>
        <p:txBody>
          <a:bodyPr/>
          <a:lstStyle/>
          <a:p>
            <a:fld id="{6A503FF9-6C2B-4E5C-8FB0-9C3A839661E2}" type="slidenum">
              <a:rPr lang="da-DK" smtClean="0"/>
              <a:t>‹nr.›</a:t>
            </a:fld>
            <a:endParaRPr lang="da-DK"/>
          </a:p>
        </p:txBody>
      </p:sp>
    </p:spTree>
    <p:extLst>
      <p:ext uri="{BB962C8B-B14F-4D97-AF65-F5344CB8AC3E}">
        <p14:creationId xmlns:p14="http://schemas.microsoft.com/office/powerpoint/2010/main" val="13794831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tandard 1-Column Text">
    <p:spTree>
      <p:nvGrpSpPr>
        <p:cNvPr id="1" name=""/>
        <p:cNvGrpSpPr/>
        <p:nvPr/>
      </p:nvGrpSpPr>
      <p:grpSpPr>
        <a:xfrm>
          <a:off x="0" y="0"/>
          <a:ext cx="0" cy="0"/>
          <a:chOff x="0" y="0"/>
          <a:chExt cx="0" cy="0"/>
        </a:xfrm>
      </p:grpSpPr>
      <p:sp>
        <p:nvSpPr>
          <p:cNvPr id="12" name="Text Placeholder 6">
            <a:extLst>
              <a:ext uri="{FF2B5EF4-FFF2-40B4-BE49-F238E27FC236}">
                <a16:creationId xmlns:a16="http://schemas.microsoft.com/office/drawing/2014/main" id="{FD2406EE-A554-5348-AE6D-4D8B343E6201}"/>
              </a:ext>
            </a:extLst>
          </p:cNvPr>
          <p:cNvSpPr>
            <a:spLocks noGrp="1"/>
          </p:cNvSpPr>
          <p:nvPr>
            <p:ph type="body" sz="quarter" idx="15" hasCustomPrompt="1"/>
          </p:nvPr>
        </p:nvSpPr>
        <p:spPr>
          <a:xfrm>
            <a:off x="606078" y="1102385"/>
            <a:ext cx="11274772" cy="5328857"/>
          </a:xfrm>
          <a:prstGeom prst="rect">
            <a:avLst/>
          </a:prstGeom>
        </p:spPr>
        <p:txBody>
          <a:bodyPr tIns="0" rIns="0" bIns="0" numCol="1">
            <a:normAutofit/>
          </a:bodyPr>
          <a:lstStyle>
            <a:lvl1pPr marL="0" indent="0">
              <a:lnSpc>
                <a:spcPct val="100000"/>
              </a:lnSpc>
              <a:spcBef>
                <a:spcPts val="0"/>
              </a:spcBef>
              <a:spcAft>
                <a:spcPts val="600"/>
              </a:spcAft>
              <a:buFont typeface="Arial" panose="020B0604020202020204" pitchFamily="34" charset="0"/>
              <a:buNone/>
              <a:defRPr sz="1600" b="0">
                <a:solidFill>
                  <a:schemeClr val="tx1"/>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This is a one-column layout. Click to add content</a:t>
            </a:r>
          </a:p>
        </p:txBody>
      </p:sp>
      <p:sp>
        <p:nvSpPr>
          <p:cNvPr id="19" name="Footer Placeholder 8">
            <a:extLst>
              <a:ext uri="{FF2B5EF4-FFF2-40B4-BE49-F238E27FC236}">
                <a16:creationId xmlns:a16="http://schemas.microsoft.com/office/drawing/2014/main" id="{CDA06C55-0643-C148-AAB1-C4BB26FD7B26}"/>
              </a:ext>
            </a:extLst>
          </p:cNvPr>
          <p:cNvSpPr>
            <a:spLocks noGrp="1"/>
          </p:cNvSpPr>
          <p:nvPr>
            <p:ph type="ftr" sz="quarter" idx="3"/>
          </p:nvPr>
        </p:nvSpPr>
        <p:spPr>
          <a:xfrm>
            <a:off x="7766050" y="6523001"/>
            <a:ext cx="4114800" cy="196131"/>
          </a:xfrm>
          <a:prstGeom prst="rect">
            <a:avLst/>
          </a:prstGeom>
        </p:spPr>
        <p:txBody>
          <a:bodyPr vert="horz" lIns="0" tIns="0" rIns="0" bIns="0" rtlCol="0" anchor="ctr"/>
          <a:lstStyle>
            <a:lvl1pPr algn="r">
              <a:defRPr sz="800" b="1" spc="100" baseline="0">
                <a:solidFill>
                  <a:schemeClr val="tx1"/>
                </a:solidFill>
              </a:defRPr>
            </a:lvl1pPr>
          </a:lstStyle>
          <a:p>
            <a:r>
              <a:rPr lang="en-JP" dirty="0"/>
              <a:t> </a:t>
            </a:r>
          </a:p>
        </p:txBody>
      </p:sp>
      <p:sp>
        <p:nvSpPr>
          <p:cNvPr id="22" name="タイトル プレースホルダ 1">
            <a:extLst>
              <a:ext uri="{FF2B5EF4-FFF2-40B4-BE49-F238E27FC236}">
                <a16:creationId xmlns:a16="http://schemas.microsoft.com/office/drawing/2014/main" id="{86D2E5B8-9E2B-DB46-A55A-5F26569C4F99}"/>
              </a:ext>
            </a:extLst>
          </p:cNvPr>
          <p:cNvSpPr>
            <a:spLocks noGrp="1"/>
          </p:cNvSpPr>
          <p:nvPr>
            <p:ph type="title" hasCustomPrompt="1"/>
          </p:nvPr>
        </p:nvSpPr>
        <p:spPr>
          <a:xfrm>
            <a:off x="606078" y="161605"/>
            <a:ext cx="11274772" cy="685801"/>
          </a:xfrm>
          <a:prstGeom prst="rect">
            <a:avLst/>
          </a:prstGeom>
        </p:spPr>
        <p:txBody>
          <a:bodyPr vert="horz" lIns="0" tIns="0" rIns="0" bIns="0" rtlCol="0" anchor="ctr">
            <a:normAutofit/>
          </a:bodyPr>
          <a:lstStyle/>
          <a:p>
            <a:r>
              <a:rPr kumimoji="1" lang="en-US" altLang="ja-JP" dirty="0"/>
              <a:t>Click to add title</a:t>
            </a:r>
            <a:endParaRPr kumimoji="1" lang="ja-JP" altLang="en-US"/>
          </a:p>
        </p:txBody>
      </p:sp>
      <p:sp>
        <p:nvSpPr>
          <p:cNvPr id="20" name="スライド番号プレースホルダ 5">
            <a:extLst>
              <a:ext uri="{FF2B5EF4-FFF2-40B4-BE49-F238E27FC236}">
                <a16:creationId xmlns:a16="http://schemas.microsoft.com/office/drawing/2014/main" id="{51A4825E-63A1-564F-BC3A-FBC167ECE5EB}"/>
              </a:ext>
            </a:extLst>
          </p:cNvPr>
          <p:cNvSpPr>
            <a:spLocks noGrp="1"/>
          </p:cNvSpPr>
          <p:nvPr>
            <p:ph type="sldNum" sz="quarter" idx="4"/>
          </p:nvPr>
        </p:nvSpPr>
        <p:spPr>
          <a:xfrm>
            <a:off x="311150" y="6523001"/>
            <a:ext cx="294928" cy="196131"/>
          </a:xfrm>
          <a:prstGeom prst="rect">
            <a:avLst/>
          </a:prstGeom>
        </p:spPr>
        <p:txBody>
          <a:bodyPr vert="horz" lIns="0" tIns="45710" rIns="0" bIns="45710" rtlCol="0" anchor="ctr"/>
          <a:lstStyle>
            <a:lvl1pPr algn="l">
              <a:defRPr sz="800" b="1" i="0">
                <a:solidFill>
                  <a:schemeClr val="tx1"/>
                </a:solidFill>
                <a:latin typeface="Calibri" panose="020F0502020204030204" pitchFamily="34" charset="0"/>
                <a:ea typeface="メイリオ" pitchFamily="50" charset="-128"/>
                <a:cs typeface="Calibri" panose="020F0502020204030204" pitchFamily="34" charset="0"/>
              </a:defRPr>
            </a:lvl1pPr>
          </a:lstStyle>
          <a:p>
            <a:pPr defTabSz="1218810"/>
            <a:fld id="{E9B57936-92EF-4126-AE48-1D9D36D15E98}" type="slidenum">
              <a:rPr lang="ja-JP" altLang="en-US" smtClean="0"/>
              <a:pPr defTabSz="1218810"/>
              <a:t>‹nr.›</a:t>
            </a:fld>
            <a:endParaRPr lang="ja-JP" altLang="en-US"/>
          </a:p>
        </p:txBody>
      </p:sp>
      <p:sp>
        <p:nvSpPr>
          <p:cNvPr id="24" name="Text Placeholder 6">
            <a:extLst>
              <a:ext uri="{FF2B5EF4-FFF2-40B4-BE49-F238E27FC236}">
                <a16:creationId xmlns:a16="http://schemas.microsoft.com/office/drawing/2014/main" id="{44EB3013-FCB4-1B4E-A9F2-FD57CF727CCC}"/>
              </a:ext>
            </a:extLst>
          </p:cNvPr>
          <p:cNvSpPr>
            <a:spLocks noGrp="1"/>
          </p:cNvSpPr>
          <p:nvPr>
            <p:ph type="body" sz="quarter" idx="16" hasCustomPrompt="1"/>
          </p:nvPr>
        </p:nvSpPr>
        <p:spPr>
          <a:xfrm>
            <a:off x="606078" y="6523001"/>
            <a:ext cx="6968348" cy="205613"/>
          </a:xfrm>
          <a:prstGeom prst="rect">
            <a:avLst/>
          </a:prstGeom>
        </p:spPr>
        <p:txBody>
          <a:bodyPr wrap="none" tIns="0" rIns="0" bIns="72000" numCol="1" anchor="ctr">
            <a:noAutofit/>
          </a:bodyPr>
          <a:lstStyle>
            <a:lvl1pPr marL="0" indent="0">
              <a:lnSpc>
                <a:spcPts val="1600"/>
              </a:lnSpc>
              <a:spcBef>
                <a:spcPts val="0"/>
              </a:spcBef>
              <a:spcAft>
                <a:spcPts val="600"/>
              </a:spcAft>
              <a:buFont typeface="Arial" panose="020B0604020202020204" pitchFamily="34" charset="0"/>
              <a:buNone/>
              <a:defRPr sz="800" b="0">
                <a:solidFill>
                  <a:schemeClr val="bg1">
                    <a:lumMod val="50000"/>
                  </a:schemeClr>
                </a:solidFill>
              </a:defRPr>
            </a:lvl1pPr>
            <a:lvl2pPr marL="457068" indent="0">
              <a:lnSpc>
                <a:spcPts val="1800"/>
              </a:lnSpc>
              <a:spcBef>
                <a:spcPts val="0"/>
              </a:spcBef>
              <a:buNone/>
              <a:defRPr sz="1400"/>
            </a:lvl2pPr>
            <a:lvl3pPr marL="914149" indent="0">
              <a:lnSpc>
                <a:spcPts val="1800"/>
              </a:lnSpc>
              <a:spcBef>
                <a:spcPts val="0"/>
              </a:spcBef>
              <a:buNone/>
              <a:defRPr sz="1400"/>
            </a:lvl3pPr>
            <a:lvl4pPr marL="1371219" indent="0">
              <a:lnSpc>
                <a:spcPts val="1800"/>
              </a:lnSpc>
              <a:spcBef>
                <a:spcPts val="0"/>
              </a:spcBef>
              <a:buNone/>
              <a:defRPr sz="1400"/>
            </a:lvl4pPr>
            <a:lvl5pPr marL="1828290" indent="0">
              <a:lnSpc>
                <a:spcPts val="1800"/>
              </a:lnSpc>
              <a:spcBef>
                <a:spcPts val="0"/>
              </a:spcBef>
              <a:buNone/>
              <a:defRPr sz="1400"/>
            </a:lvl5pPr>
          </a:lstStyle>
          <a:p>
            <a:pPr lvl="0"/>
            <a:r>
              <a:rPr lang="en-US" dirty="0"/>
              <a:t>Private and confidential. For internal use only.</a:t>
            </a:r>
          </a:p>
        </p:txBody>
      </p:sp>
    </p:spTree>
    <p:extLst>
      <p:ext uri="{BB962C8B-B14F-4D97-AF65-F5344CB8AC3E}">
        <p14:creationId xmlns:p14="http://schemas.microsoft.com/office/powerpoint/2010/main" val="982445610"/>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0D777066-9BFC-8589-1B5C-C39B1839E27D}"/>
              </a:ext>
            </a:extLst>
          </p:cNvPr>
          <p:cNvGraphicFramePr>
            <a:graphicFrameLocks noChangeAspect="1"/>
          </p:cNvGraphicFramePr>
          <p:nvPr userDrawn="1">
            <p:custDataLst>
              <p:tags r:id="rId8"/>
            </p:custDataLst>
            <p:extLst>
              <p:ext uri="{D42A27DB-BD31-4B8C-83A1-F6EECF244321}">
                <p14:modId xmlns:p14="http://schemas.microsoft.com/office/powerpoint/2010/main" val="32548089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360" imgH="360" progId="TCLayout.ActiveDocument.1">
                  <p:embed/>
                </p:oleObj>
              </mc:Choice>
              <mc:Fallback>
                <p:oleObj name="think-cell Slide" r:id="rId9" imgW="360" imgH="360" progId="TCLayout.ActiveDocument.1">
                  <p:embed/>
                  <p:pic>
                    <p:nvPicPr>
                      <p:cNvPr id="12" name="Object 11" hidden="1">
                        <a:extLst>
                          <a:ext uri="{FF2B5EF4-FFF2-40B4-BE49-F238E27FC236}">
                            <a16:creationId xmlns:a16="http://schemas.microsoft.com/office/drawing/2014/main" id="{0D777066-9BFC-8589-1B5C-C39B1839E27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3" name="Holder 3"/>
          <p:cNvSpPr>
            <a:spLocks noGrp="1"/>
          </p:cNvSpPr>
          <p:nvPr>
            <p:ph type="body" idx="1"/>
          </p:nvPr>
        </p:nvSpPr>
        <p:spPr>
          <a:xfrm>
            <a:off x="918501" y="2051048"/>
            <a:ext cx="10354997" cy="530915"/>
          </a:xfrm>
          <a:prstGeom prst="rect">
            <a:avLst/>
          </a:prstGeom>
        </p:spPr>
        <p:txBody>
          <a:bodyPr wrap="square" lIns="0" tIns="0" rIns="0" bIns="0">
            <a:spAutoFit/>
          </a:bodyPr>
          <a:lstStyle>
            <a:lvl1pPr>
              <a:defRPr sz="3450" b="1" i="0">
                <a:solidFill>
                  <a:schemeClr val="tx1"/>
                </a:solidFill>
                <a:latin typeface="Times New Roman"/>
                <a:cs typeface="Times New Roman"/>
              </a:defRPr>
            </a:lvl1pPr>
          </a:lstStyle>
          <a:p>
            <a:endParaRPr dirty="0"/>
          </a:p>
        </p:txBody>
      </p:sp>
      <p:sp>
        <p:nvSpPr>
          <p:cNvPr id="4" name="Holder 4"/>
          <p:cNvSpPr>
            <a:spLocks noGrp="1"/>
          </p:cNvSpPr>
          <p:nvPr>
            <p:ph type="ftr" sz="quarter" idx="5"/>
          </p:nvPr>
        </p:nvSpPr>
        <p:spPr>
          <a:xfrm>
            <a:off x="4145280" y="6377940"/>
            <a:ext cx="3901440" cy="125962"/>
          </a:xfrm>
          <a:prstGeom prst="rect">
            <a:avLst/>
          </a:prstGeom>
        </p:spPr>
        <p:txBody>
          <a:bodyPr wrap="square" lIns="0" tIns="0" rIns="0" bIns="0">
            <a:spAutoFit/>
          </a:bodyPr>
          <a:lstStyle>
            <a:lvl1pPr algn="ctr">
              <a:defRPr>
                <a:solidFill>
                  <a:schemeClr val="tx1">
                    <a:tint val="75000"/>
                  </a:schemeClr>
                </a:solidFill>
                <a:latin typeface="Trebuchet MS" charset="0"/>
                <a:ea typeface="Trebuchet MS" charset="0"/>
                <a:cs typeface="Trebuchet MS" charset="0"/>
              </a:defRPr>
            </a:lvl1pPr>
          </a:lstStyle>
          <a:p>
            <a:endParaRPr lang="sv-SE"/>
          </a:p>
        </p:txBody>
      </p:sp>
      <p:sp>
        <p:nvSpPr>
          <p:cNvPr id="5" name="Holder 5"/>
          <p:cNvSpPr>
            <a:spLocks noGrp="1"/>
          </p:cNvSpPr>
          <p:nvPr>
            <p:ph type="dt" sz="half" idx="6"/>
          </p:nvPr>
        </p:nvSpPr>
        <p:spPr>
          <a:xfrm>
            <a:off x="609600" y="6377940"/>
            <a:ext cx="2804160" cy="125962"/>
          </a:xfrm>
          <a:prstGeom prst="rect">
            <a:avLst/>
          </a:prstGeom>
        </p:spPr>
        <p:txBody>
          <a:bodyPr wrap="square" lIns="0" tIns="0" rIns="0" bIns="0">
            <a:spAutoFit/>
          </a:bodyPr>
          <a:lstStyle>
            <a:lvl1pPr algn="l">
              <a:defRPr>
                <a:solidFill>
                  <a:schemeClr val="tx1">
                    <a:tint val="75000"/>
                  </a:schemeClr>
                </a:solidFill>
                <a:latin typeface="Trebuchet MS" charset="0"/>
                <a:ea typeface="Trebuchet MS" charset="0"/>
                <a:cs typeface="Trebuchet MS" charset="0"/>
              </a:defRPr>
            </a:lvl1pPr>
          </a:lstStyle>
          <a:p>
            <a:fld id="{1D8BD707-D9CF-40AE-B4C6-C98DA3205C09}" type="datetimeFigureOut">
              <a:rPr lang="en-US" smtClean="0"/>
              <a:pPr/>
              <a:t>9/8/25</a:t>
            </a:fld>
            <a:endParaRPr lang="en-US" dirty="0"/>
          </a:p>
        </p:txBody>
      </p:sp>
      <p:sp>
        <p:nvSpPr>
          <p:cNvPr id="2" name="Holder 2"/>
          <p:cNvSpPr>
            <a:spLocks noGrp="1"/>
          </p:cNvSpPr>
          <p:nvPr>
            <p:ph type="title"/>
          </p:nvPr>
        </p:nvSpPr>
        <p:spPr>
          <a:xfrm>
            <a:off x="1448322" y="376963"/>
            <a:ext cx="10572221" cy="769441"/>
          </a:xfrm>
          <a:prstGeom prst="rect">
            <a:avLst/>
          </a:prstGeom>
        </p:spPr>
        <p:txBody>
          <a:bodyPr vert="horz" wrap="square" lIns="0" tIns="0" rIns="0" bIns="0">
            <a:spAutoFit/>
          </a:bodyPr>
          <a:lstStyle>
            <a:lvl1pPr>
              <a:defRPr sz="5000" b="1" i="0">
                <a:solidFill>
                  <a:srgbClr val="63609A"/>
                </a:solidFill>
                <a:latin typeface="Times New Roman"/>
                <a:cs typeface="Times New Roman"/>
              </a:defRPr>
            </a:lvl1pPr>
          </a:lstStyle>
          <a:p>
            <a:r>
              <a:rPr lang="da-DK" dirty="0"/>
              <a:t>v</a:t>
            </a:r>
            <a:endParaRPr dirty="0"/>
          </a:p>
        </p:txBody>
      </p:sp>
      <p:pic>
        <p:nvPicPr>
          <p:cNvPr id="7" name="Billede 6">
            <a:extLst>
              <a:ext uri="{FF2B5EF4-FFF2-40B4-BE49-F238E27FC236}">
                <a16:creationId xmlns:a16="http://schemas.microsoft.com/office/drawing/2014/main" id="{034FCE35-F2B5-ADE6-6261-59EFA086D1C2}"/>
              </a:ext>
            </a:extLst>
          </p:cNvPr>
          <p:cNvPicPr>
            <a:picLocks noChangeAspect="1"/>
          </p:cNvPicPr>
          <p:nvPr userDrawn="1"/>
        </p:nvPicPr>
        <p:blipFill>
          <a:blip r:embed="rId11"/>
          <a:stretch>
            <a:fillRect/>
          </a:stretch>
        </p:blipFill>
        <p:spPr>
          <a:xfrm>
            <a:off x="10096669" y="6281281"/>
            <a:ext cx="2095331" cy="44524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93" r:id="rId6"/>
  </p:sldLayoutIdLst>
  <p:txStyles>
    <p:titleStyle>
      <a:lvl1pPr>
        <a:defRPr>
          <a:solidFill>
            <a:schemeClr val="bg1"/>
          </a:solidFill>
          <a:latin typeface="Trebuchet MS" charset="0"/>
          <a:ea typeface="Trebuchet MS" charset="0"/>
          <a:cs typeface="Trebuchet MS" charset="0"/>
        </a:defRPr>
      </a:lvl1pPr>
    </p:titleStyle>
    <p:body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bodyStyle>
    <p:otherStyle>
      <a:lvl1pPr marL="0">
        <a:defRPr>
          <a:latin typeface="+mn-lt"/>
          <a:ea typeface="+mn-ea"/>
          <a:cs typeface="+mn-cs"/>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33783D19-D5BA-307A-2192-733A46C7B6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7432EB9F-028B-E79B-EA55-B54228DCA0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143B986-D0AD-7489-02DA-1149E69D1E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41F804-10B2-4DDE-877B-AECECCDCA35E}" type="datetimeFigureOut">
              <a:rPr lang="da-DK" smtClean="0"/>
              <a:t>08.09.2025</a:t>
            </a:fld>
            <a:endParaRPr lang="da-DK"/>
          </a:p>
        </p:txBody>
      </p:sp>
      <p:sp>
        <p:nvSpPr>
          <p:cNvPr id="5" name="Pladsholder til sidefod 4">
            <a:extLst>
              <a:ext uri="{FF2B5EF4-FFF2-40B4-BE49-F238E27FC236}">
                <a16:creationId xmlns:a16="http://schemas.microsoft.com/office/drawing/2014/main" id="{F1B33091-27AD-1623-D2FF-AD6DE622DB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pic>
        <p:nvPicPr>
          <p:cNvPr id="7" name="Billede 6">
            <a:extLst>
              <a:ext uri="{FF2B5EF4-FFF2-40B4-BE49-F238E27FC236}">
                <a16:creationId xmlns:a16="http://schemas.microsoft.com/office/drawing/2014/main" id="{1308F66E-1672-CFAB-C40F-0F403A1E012B}"/>
              </a:ext>
            </a:extLst>
          </p:cNvPr>
          <p:cNvPicPr>
            <a:picLocks noChangeAspect="1"/>
          </p:cNvPicPr>
          <p:nvPr userDrawn="1"/>
        </p:nvPicPr>
        <p:blipFill>
          <a:blip r:embed="rId14"/>
          <a:stretch>
            <a:fillRect/>
          </a:stretch>
        </p:blipFill>
        <p:spPr>
          <a:xfrm>
            <a:off x="10096669" y="6281281"/>
            <a:ext cx="2095331" cy="445241"/>
          </a:xfrm>
          <a:prstGeom prst="rect">
            <a:avLst/>
          </a:prstGeom>
        </p:spPr>
      </p:pic>
    </p:spTree>
    <p:extLst>
      <p:ext uri="{BB962C8B-B14F-4D97-AF65-F5344CB8AC3E}">
        <p14:creationId xmlns:p14="http://schemas.microsoft.com/office/powerpoint/2010/main" val="87197937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hyperlink" Target="https://doi.org/10.2147/NDT.S29670"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doi.org/10.1016/j.eurpsy.2018.11.001" TargetMode="Externa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016/j.jad.2018.02.001"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hyperlink" Target="https://www.adhdcentre.co.uk/advancements-in-adhd-research-and-treatment-what-it-means-for-patient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016/j.jad.2018.02.045" TargetMode="Externa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hyperlink" Target="https://doi.org/10.3389/fpsyt.2023.1200522" TargetMode="External"/><Relationship Id="rId4" Type="http://schemas.openxmlformats.org/officeDocument/2006/relationships/hyperlink" Target="https://doi.org/10.3389/fpsyt.2024.1329401"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hyperlink" Target="https://doi.org/10.3389/fpsyt.2023.1200522" TargetMode="External"/><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hyperlink" Target="https://doi.org/10.2165/00023210-200923000-00005"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3389/fpsyt.2024.1329401" TargetMode="External"/><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hyperlink" Target="https://doi.org/10.3389/fpsyt.2023.120052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openxmlformats.org/officeDocument/2006/relationships/hyperlink" Target="https://doi.org/10.1371/journal.pone.0292721"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18.xml"/><Relationship Id="rId5" Type="http://schemas.openxmlformats.org/officeDocument/2006/relationships/image" Target="../media/image21.sv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hyperlink" Target="https://doi.org/10.1037/pas0000664" TargetMode="Externa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1007/s10862-022-09996-2" TargetMode="External"/><Relationship Id="rId2" Type="http://schemas.openxmlformats.org/officeDocument/2006/relationships/hyperlink" Target="https://doi.org/10.1371/journal.pone.0292721" TargetMode="Externa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doi.org/10.3389/fpsyt.2023.1200522"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1016/j.cpr.2016.04.005" TargetMode="External"/><Relationship Id="rId2" Type="http://schemas.openxmlformats.org/officeDocument/2006/relationships/hyperlink" Target="https://www.adhdcentre.co.uk/advancements-in-adhd-research-and-treatment-what-it-means-for-patients" TargetMode="Externa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adhdcentre.co.uk/advancements-in-adhd-research-and-treatment-what-it-means-for-patients/" TargetMode="Externa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s://www.verywellmind.com/the-financial-toll-of-living-with-adhd-6744610" TargetMode="External"/><Relationship Id="rId2" Type="http://schemas.openxmlformats.org/officeDocument/2006/relationships/hyperlink" Target="https://www.adhdcentre.co.uk/advancements-in-adhd-research-and-treatment-what-it-means-for-patients/" TargetMode="External"/><Relationship Id="rId1" Type="http://schemas.openxmlformats.org/officeDocument/2006/relationships/slideLayout" Target="../slideLayouts/slideLayout13.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hyperlink" Target="https://doi.org/10.3389/fpsyt.2023.1200522" TargetMode="Externa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hyperlink" Target="https://thinkadhd.co.uk/resource-hub" TargetMode="External"/><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doi.org/10.3389/fpsyt.2023.1200522" TargetMode="Externa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764285E3-EEA3-4101-BE56-2F50EC1CEE66}"/>
              </a:ext>
            </a:extLst>
          </p:cNvPr>
          <p:cNvGrpSpPr/>
          <p:nvPr/>
        </p:nvGrpSpPr>
        <p:grpSpPr>
          <a:xfrm>
            <a:off x="0" y="826428"/>
            <a:ext cx="12192000" cy="6031572"/>
            <a:chOff x="0" y="826428"/>
            <a:chExt cx="12192000" cy="6031572"/>
          </a:xfrm>
        </p:grpSpPr>
        <p:pic>
          <p:nvPicPr>
            <p:cNvPr id="3" name="Billede 2">
              <a:extLst>
                <a:ext uri="{FF2B5EF4-FFF2-40B4-BE49-F238E27FC236}">
                  <a16:creationId xmlns:a16="http://schemas.microsoft.com/office/drawing/2014/main" id="{A237C75E-5B63-3139-B291-2819C3527D43}"/>
                </a:ext>
              </a:extLst>
            </p:cNvPr>
            <p:cNvPicPr>
              <a:picLocks noChangeAspect="1"/>
            </p:cNvPicPr>
            <p:nvPr/>
          </p:nvPicPr>
          <p:blipFill>
            <a:blip r:embed="rId2"/>
            <a:stretch>
              <a:fillRect/>
            </a:stretch>
          </p:blipFill>
          <p:spPr>
            <a:xfrm>
              <a:off x="1265881" y="826428"/>
              <a:ext cx="9955631" cy="2115495"/>
            </a:xfrm>
            <a:prstGeom prst="rect">
              <a:avLst/>
            </a:prstGeom>
          </p:spPr>
        </p:pic>
        <p:grpSp>
          <p:nvGrpSpPr>
            <p:cNvPr id="7" name="Gruppe 6">
              <a:extLst>
                <a:ext uri="{FF2B5EF4-FFF2-40B4-BE49-F238E27FC236}">
                  <a16:creationId xmlns:a16="http://schemas.microsoft.com/office/drawing/2014/main" id="{761799E1-7F14-771F-C331-F3E4AE38092C}"/>
                </a:ext>
              </a:extLst>
            </p:cNvPr>
            <p:cNvGrpSpPr/>
            <p:nvPr/>
          </p:nvGrpSpPr>
          <p:grpSpPr>
            <a:xfrm>
              <a:off x="0" y="4868649"/>
              <a:ext cx="12192000" cy="1989351"/>
              <a:chOff x="0" y="4868649"/>
              <a:chExt cx="12192000" cy="1989351"/>
            </a:xfrm>
          </p:grpSpPr>
          <p:sp>
            <p:nvSpPr>
              <p:cNvPr id="4" name="Rectangle 10">
                <a:extLst>
                  <a:ext uri="{FF2B5EF4-FFF2-40B4-BE49-F238E27FC236}">
                    <a16:creationId xmlns:a16="http://schemas.microsoft.com/office/drawing/2014/main" id="{EBEF64E7-A9D1-24A0-66B3-954636A508A0}"/>
                  </a:ext>
                </a:extLst>
              </p:cNvPr>
              <p:cNvSpPr/>
              <p:nvPr/>
            </p:nvSpPr>
            <p:spPr>
              <a:xfrm>
                <a:off x="0" y="4943260"/>
                <a:ext cx="12192000" cy="191474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1BEDC39E-D6A9-E2BE-4A76-BE7CC956CFC9}"/>
                  </a:ext>
                </a:extLst>
              </p:cNvPr>
              <p:cNvSpPr/>
              <p:nvPr/>
            </p:nvSpPr>
            <p:spPr>
              <a:xfrm>
                <a:off x="0" y="4868649"/>
                <a:ext cx="12192000" cy="440012"/>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3565118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83815-9448-F511-122F-AAAE8C49FA3B}"/>
            </a:ext>
          </a:extLst>
        </p:cNvPr>
        <p:cNvGrpSpPr/>
        <p:nvPr/>
      </p:nvGrpSpPr>
      <p:grpSpPr>
        <a:xfrm>
          <a:off x="0" y="0"/>
          <a:ext cx="0" cy="0"/>
          <a:chOff x="0" y="0"/>
          <a:chExt cx="0" cy="0"/>
        </a:xfrm>
      </p:grpSpPr>
      <p:sp>
        <p:nvSpPr>
          <p:cNvPr id="50" name="Rectangle 10">
            <a:extLst>
              <a:ext uri="{FF2B5EF4-FFF2-40B4-BE49-F238E27FC236}">
                <a16:creationId xmlns:a16="http://schemas.microsoft.com/office/drawing/2014/main" id="{BF176E35-8911-30DC-23A4-4692E13A2425}"/>
              </a:ext>
            </a:extLst>
          </p:cNvPr>
          <p:cNvSpPr/>
          <p:nvPr/>
        </p:nvSpPr>
        <p:spPr>
          <a:xfrm>
            <a:off x="1620982" y="3356567"/>
            <a:ext cx="10287000" cy="2460410"/>
          </a:xfrm>
          <a:prstGeom prst="rect">
            <a:avLst/>
          </a:prstGeom>
          <a:solidFill>
            <a:srgbClr val="E5DBF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ktangel 4">
            <a:extLst>
              <a:ext uri="{FF2B5EF4-FFF2-40B4-BE49-F238E27FC236}">
                <a16:creationId xmlns:a16="http://schemas.microsoft.com/office/drawing/2014/main" id="{CFCF35CA-6D9B-D4B2-4B91-C3629C82E2BF}"/>
              </a:ext>
            </a:extLst>
          </p:cNvPr>
          <p:cNvSpPr/>
          <p:nvPr/>
        </p:nvSpPr>
        <p:spPr>
          <a:xfrm>
            <a:off x="0" y="1366465"/>
            <a:ext cx="8551718" cy="3262954"/>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kstfelt 23">
            <a:extLst>
              <a:ext uri="{FF2B5EF4-FFF2-40B4-BE49-F238E27FC236}">
                <a16:creationId xmlns:a16="http://schemas.microsoft.com/office/drawing/2014/main" id="{56347E4C-13E2-5F9D-4DE8-A22722B26F51}"/>
              </a:ext>
            </a:extLst>
          </p:cNvPr>
          <p:cNvSpPr txBox="1"/>
          <p:nvPr/>
        </p:nvSpPr>
        <p:spPr>
          <a:xfrm>
            <a:off x="1033051" y="2384637"/>
            <a:ext cx="7121127" cy="1323439"/>
          </a:xfrm>
          <a:prstGeom prst="rect">
            <a:avLst/>
          </a:prstGeom>
          <a:noFill/>
        </p:spPr>
        <p:txBody>
          <a:bodyPr wrap="square" rtlCol="0">
            <a:spAutoFit/>
          </a:bodyPr>
          <a:lstStyle/>
          <a:p>
            <a:r>
              <a:rPr lang="da-DK" sz="4000" kern="0" dirty="0">
                <a:solidFill>
                  <a:schemeClr val="bg1"/>
                </a:solidFill>
              </a:rPr>
              <a:t>Følelsesdysregulering og ADHD – en overset vanskelighed</a:t>
            </a:r>
            <a:endParaRPr lang="en-US" sz="3600" dirty="0"/>
          </a:p>
        </p:txBody>
      </p:sp>
      <p:pic>
        <p:nvPicPr>
          <p:cNvPr id="27" name="Billede 26">
            <a:extLst>
              <a:ext uri="{FF2B5EF4-FFF2-40B4-BE49-F238E27FC236}">
                <a16:creationId xmlns:a16="http://schemas.microsoft.com/office/drawing/2014/main" id="{F04AEBC7-C977-EF9D-F3A9-99A24D022F12}"/>
              </a:ext>
            </a:extLst>
          </p:cNvPr>
          <p:cNvPicPr>
            <a:picLocks noChangeAspect="1"/>
          </p:cNvPicPr>
          <p:nvPr/>
        </p:nvPicPr>
        <p:blipFill>
          <a:blip r:embed="rId3"/>
          <a:srcRect t="6324"/>
          <a:stretch/>
        </p:blipFill>
        <p:spPr>
          <a:xfrm>
            <a:off x="6387629" y="3759864"/>
            <a:ext cx="5520353" cy="2049836"/>
          </a:xfrm>
          <a:prstGeom prst="rect">
            <a:avLst/>
          </a:prstGeom>
        </p:spPr>
      </p:pic>
      <p:sp>
        <p:nvSpPr>
          <p:cNvPr id="51" name="Undertitel 2">
            <a:extLst>
              <a:ext uri="{FF2B5EF4-FFF2-40B4-BE49-F238E27FC236}">
                <a16:creationId xmlns:a16="http://schemas.microsoft.com/office/drawing/2014/main" id="{82A4C048-6781-C0BE-C316-26BA3690E1BD}"/>
              </a:ext>
            </a:extLst>
          </p:cNvPr>
          <p:cNvSpPr txBox="1">
            <a:spLocks/>
          </p:cNvSpPr>
          <p:nvPr/>
        </p:nvSpPr>
        <p:spPr>
          <a:xfrm>
            <a:off x="1033051" y="3650701"/>
            <a:ext cx="6186054" cy="921343"/>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lumMod val="75000"/>
                  </a:schemeClr>
                </a:solidFill>
              </a:rPr>
              <a:t>Specialpsykolog i psykiatri, Rasmus Holm</a:t>
            </a:r>
          </a:p>
        </p:txBody>
      </p:sp>
      <p:pic>
        <p:nvPicPr>
          <p:cNvPr id="53" name="Billede 52">
            <a:extLst>
              <a:ext uri="{FF2B5EF4-FFF2-40B4-BE49-F238E27FC236}">
                <a16:creationId xmlns:a16="http://schemas.microsoft.com/office/drawing/2014/main" id="{B9174CEA-22BD-71BF-C79A-8C92F86ED1F4}"/>
              </a:ext>
            </a:extLst>
          </p:cNvPr>
          <p:cNvPicPr>
            <a:picLocks noChangeAspect="1"/>
          </p:cNvPicPr>
          <p:nvPr/>
        </p:nvPicPr>
        <p:blipFill>
          <a:blip r:embed="rId3">
            <a:lum bright="70000" contrast="-70000"/>
          </a:blip>
          <a:srcRect t="6323" r="79056" b="53686"/>
          <a:stretch/>
        </p:blipFill>
        <p:spPr>
          <a:xfrm>
            <a:off x="6387629" y="3762702"/>
            <a:ext cx="1156171" cy="875064"/>
          </a:xfrm>
          <a:prstGeom prst="rect">
            <a:avLst/>
          </a:prstGeom>
        </p:spPr>
      </p:pic>
      <p:pic>
        <p:nvPicPr>
          <p:cNvPr id="54" name="Billede 53">
            <a:extLst>
              <a:ext uri="{FF2B5EF4-FFF2-40B4-BE49-F238E27FC236}">
                <a16:creationId xmlns:a16="http://schemas.microsoft.com/office/drawing/2014/main" id="{5B449908-C7EC-6095-1F29-15912AC7FC34}"/>
              </a:ext>
            </a:extLst>
          </p:cNvPr>
          <p:cNvPicPr>
            <a:picLocks noChangeAspect="1"/>
          </p:cNvPicPr>
          <p:nvPr/>
        </p:nvPicPr>
        <p:blipFill>
          <a:blip r:embed="rId3">
            <a:lum bright="70000" contrast="-70000"/>
          </a:blip>
          <a:srcRect l="34851" t="6324" r="60798" b="53741"/>
          <a:stretch/>
        </p:blipFill>
        <p:spPr>
          <a:xfrm>
            <a:off x="8311543" y="3755540"/>
            <a:ext cx="240175" cy="873879"/>
          </a:xfrm>
          <a:prstGeom prst="rect">
            <a:avLst/>
          </a:prstGeom>
        </p:spPr>
      </p:pic>
      <p:sp>
        <p:nvSpPr>
          <p:cNvPr id="4" name="Tekstfelt 3">
            <a:extLst>
              <a:ext uri="{FF2B5EF4-FFF2-40B4-BE49-F238E27FC236}">
                <a16:creationId xmlns:a16="http://schemas.microsoft.com/office/drawing/2014/main" id="{87D1DE05-B7EA-BDF4-9B0A-10CAE3C6C52C}"/>
              </a:ext>
            </a:extLst>
          </p:cNvPr>
          <p:cNvSpPr txBox="1"/>
          <p:nvPr/>
        </p:nvSpPr>
        <p:spPr>
          <a:xfrm>
            <a:off x="291629" y="6388689"/>
            <a:ext cx="6096000" cy="230832"/>
          </a:xfrm>
          <a:prstGeom prst="rect">
            <a:avLst/>
          </a:prstGeom>
          <a:noFill/>
        </p:spPr>
        <p:txBody>
          <a:bodyPr wrap="square">
            <a:spAutoFit/>
          </a:bodyPr>
          <a:lstStyle/>
          <a:p>
            <a:r>
              <a:rPr lang="da-DK" sz="900" dirty="0">
                <a:effectLst/>
                <a:latin typeface="Aptos" panose="020B0004020202020204" pitchFamily="34" charset="0"/>
                <a:ea typeface="Aptos" panose="020B0004020202020204" pitchFamily="34" charset="0"/>
                <a:cs typeface="Aptos" panose="020B0004020202020204" pitchFamily="34" charset="0"/>
              </a:rPr>
              <a:t>C-APROM/DK/ADH/0129</a:t>
            </a:r>
          </a:p>
        </p:txBody>
      </p:sp>
      <p:pic>
        <p:nvPicPr>
          <p:cNvPr id="2" name="Billede 1">
            <a:extLst>
              <a:ext uri="{FF2B5EF4-FFF2-40B4-BE49-F238E27FC236}">
                <a16:creationId xmlns:a16="http://schemas.microsoft.com/office/drawing/2014/main" id="{98F547D9-E799-B219-9B39-B79578FBB74A}"/>
              </a:ext>
            </a:extLst>
          </p:cNvPr>
          <p:cNvPicPr>
            <a:picLocks noChangeAspect="1"/>
          </p:cNvPicPr>
          <p:nvPr/>
        </p:nvPicPr>
        <p:blipFill>
          <a:blip r:embed="rId4"/>
          <a:stretch>
            <a:fillRect/>
          </a:stretch>
        </p:blipFill>
        <p:spPr>
          <a:xfrm>
            <a:off x="1033051" y="203110"/>
            <a:ext cx="4374507" cy="929549"/>
          </a:xfrm>
          <a:prstGeom prst="rect">
            <a:avLst/>
          </a:prstGeom>
        </p:spPr>
      </p:pic>
      <p:sp>
        <p:nvSpPr>
          <p:cNvPr id="6" name="Undertitel 2">
            <a:extLst>
              <a:ext uri="{FF2B5EF4-FFF2-40B4-BE49-F238E27FC236}">
                <a16:creationId xmlns:a16="http://schemas.microsoft.com/office/drawing/2014/main" id="{91833B75-C3D8-D92F-F6C1-FF93EE257422}"/>
              </a:ext>
            </a:extLst>
          </p:cNvPr>
          <p:cNvSpPr txBox="1">
            <a:spLocks/>
          </p:cNvSpPr>
          <p:nvPr/>
        </p:nvSpPr>
        <p:spPr>
          <a:xfrm>
            <a:off x="1033051" y="1641745"/>
            <a:ext cx="6021490" cy="400648"/>
          </a:xfrm>
          <a:prstGeom prst="rect">
            <a:avLst/>
          </a:prstGeom>
        </p:spPr>
        <p:txBody>
          <a:bodyPr/>
          <a:lstStyle>
            <a:lvl1pPr marL="0">
              <a:defRPr>
                <a:latin typeface="Trebuchet MS" charset="0"/>
                <a:ea typeface="Trebuchet MS" charset="0"/>
                <a:cs typeface="Trebuchet MS" charset="0"/>
              </a:defRPr>
            </a:lvl1pPr>
            <a:lvl2pPr marL="207889">
              <a:defRPr>
                <a:latin typeface="+mn-lt"/>
                <a:ea typeface="+mn-ea"/>
                <a:cs typeface="+mn-cs"/>
              </a:defRPr>
            </a:lvl2pPr>
            <a:lvl3pPr marL="415778">
              <a:defRPr>
                <a:latin typeface="+mn-lt"/>
                <a:ea typeface="+mn-ea"/>
                <a:cs typeface="+mn-cs"/>
              </a:defRPr>
            </a:lvl3pPr>
            <a:lvl4pPr marL="623667">
              <a:defRPr>
                <a:latin typeface="+mn-lt"/>
                <a:ea typeface="+mn-ea"/>
                <a:cs typeface="+mn-cs"/>
              </a:defRPr>
            </a:lvl4pPr>
            <a:lvl5pPr marL="831555">
              <a:defRPr>
                <a:latin typeface="+mn-lt"/>
                <a:ea typeface="+mn-ea"/>
                <a:cs typeface="+mn-cs"/>
              </a:defRPr>
            </a:lvl5pPr>
            <a:lvl6pPr marL="1039444">
              <a:defRPr>
                <a:latin typeface="+mn-lt"/>
                <a:ea typeface="+mn-ea"/>
                <a:cs typeface="+mn-cs"/>
              </a:defRPr>
            </a:lvl6pPr>
            <a:lvl7pPr marL="1247333">
              <a:defRPr>
                <a:latin typeface="+mn-lt"/>
                <a:ea typeface="+mn-ea"/>
                <a:cs typeface="+mn-cs"/>
              </a:defRPr>
            </a:lvl7pPr>
            <a:lvl8pPr marL="1455222">
              <a:defRPr>
                <a:latin typeface="+mn-lt"/>
                <a:ea typeface="+mn-ea"/>
                <a:cs typeface="+mn-cs"/>
              </a:defRPr>
            </a:lvl8pPr>
            <a:lvl9pPr marL="1663111">
              <a:defRPr>
                <a:latin typeface="+mn-lt"/>
                <a:ea typeface="+mn-ea"/>
                <a:cs typeface="+mn-cs"/>
              </a:defRPr>
            </a:lvl9pPr>
          </a:lstStyle>
          <a:p>
            <a:pPr defTabSz="914400"/>
            <a:r>
              <a:rPr lang="da-DK" sz="1800" kern="0" dirty="0">
                <a:solidFill>
                  <a:schemeClr val="bg1"/>
                </a:solidFill>
              </a:rPr>
              <a:t>Session 4</a:t>
            </a:r>
            <a:endParaRPr lang="da-DK" sz="3200" kern="0" dirty="0">
              <a:solidFill>
                <a:schemeClr val="bg1"/>
              </a:solidFill>
            </a:endParaRPr>
          </a:p>
        </p:txBody>
      </p:sp>
    </p:spTree>
    <p:extLst>
      <p:ext uri="{BB962C8B-B14F-4D97-AF65-F5344CB8AC3E}">
        <p14:creationId xmlns:p14="http://schemas.microsoft.com/office/powerpoint/2010/main" val="4044955987"/>
      </p:ext>
    </p:extLst>
  </p:cSld>
  <p:clrMapOvr>
    <a:masterClrMapping/>
  </p:clrMapOvr>
  <mc:AlternateContent xmlns:mc="http://schemas.openxmlformats.org/markup-compatibility/2006" xmlns:p14="http://schemas.microsoft.com/office/powerpoint/2010/main">
    <mc:Choice Requires="p14">
      <p:transition spd="slow" p14:dur="2000" advTm="29084"/>
    </mc:Choice>
    <mc:Fallback xmlns="">
      <p:transition spd="slow" advTm="2908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AAC4B-1DD7-40B1-6684-AE704576396B}"/>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842EB0C8-6250-A576-76D1-022B7269815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8141EF09-4B63-2DF3-DA26-BB975FE0A22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22D7EED6-3EAF-6CD7-4C26-64C0509198D1}"/>
              </a:ext>
            </a:extLst>
          </p:cNvPr>
          <p:cNvSpPr txBox="1"/>
          <p:nvPr/>
        </p:nvSpPr>
        <p:spPr>
          <a:xfrm>
            <a:off x="5170973" y="1553462"/>
            <a:ext cx="6819770" cy="3354765"/>
          </a:xfrm>
          <a:prstGeom prst="rect">
            <a:avLst/>
          </a:prstGeom>
          <a:noFill/>
        </p:spPr>
        <p:txBody>
          <a:bodyPr wrap="square">
            <a:spAutoFit/>
          </a:bodyPr>
          <a:lstStyle/>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1.1 At blive diagnosticeret med ADHD</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1.2 Hvad er ADHD?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2.1 Ikke-medicinsk behandling - Kost</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r>
              <a:rPr kumimoji="1" lang="da-DK" sz="2400" dirty="0">
                <a:solidFill>
                  <a:schemeClr val="tx1">
                    <a:lumMod val="65000"/>
                    <a:lumOff val="35000"/>
                  </a:schemeClr>
                </a:solidFill>
                <a:latin typeface="Calibri" panose="020F0502020204030204" pitchFamily="34" charset="0"/>
                <a:cs typeface="Calibri" panose="020F0502020204030204" pitchFamily="34" charset="0"/>
              </a:rPr>
              <a:t>2.2 Ikke-medicinsk behandling - Søvn </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3.</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Medicinsk behandling</a:t>
            </a:r>
          </a:p>
          <a:p>
            <a:r>
              <a:rPr kumimoji="1" lang="da-DK" sz="2400" b="1" dirty="0">
                <a:latin typeface="Calibri" panose="020F0502020204030204" pitchFamily="34" charset="0"/>
                <a:cs typeface="Calibri" panose="020F0502020204030204" pitchFamily="34" charset="0"/>
              </a:rPr>
              <a:t>4.</a:t>
            </a:r>
            <a:r>
              <a:rPr kumimoji="1" lang="da-DK" sz="2400" b="1" dirty="0">
                <a:solidFill>
                  <a:schemeClr val="bg1"/>
                </a:solidFill>
                <a:latin typeface="Calibri" panose="020F0502020204030204" pitchFamily="34" charset="0"/>
                <a:cs typeface="Calibri" panose="020F0502020204030204" pitchFamily="34" charset="0"/>
              </a:rPr>
              <a:t>0</a:t>
            </a:r>
            <a:r>
              <a:rPr kumimoji="1" lang="da-DK" sz="2400" b="1" dirty="0">
                <a:latin typeface="Calibri" panose="020F0502020204030204" pitchFamily="34" charset="0"/>
                <a:cs typeface="Calibri" panose="020F0502020204030204" pitchFamily="34" charset="0"/>
              </a:rPr>
              <a:t> Følelsesregulering</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5.</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Mestringsstrategier</a:t>
            </a:r>
          </a:p>
          <a:p>
            <a:r>
              <a:rPr kumimoji="1" lang="da-DK" sz="2400" dirty="0">
                <a:solidFill>
                  <a:schemeClr val="tx1">
                    <a:lumMod val="65000"/>
                    <a:lumOff val="35000"/>
                  </a:schemeClr>
                </a:solidFill>
                <a:latin typeface="Calibri" panose="020F0502020204030204" pitchFamily="34" charset="0"/>
                <a:cs typeface="Calibri" panose="020F0502020204030204" pitchFamily="34" charset="0"/>
              </a:rPr>
              <a:t>6.</a:t>
            </a:r>
            <a:r>
              <a:rPr kumimoji="1" lang="da-DK" sz="2400" dirty="0">
                <a:solidFill>
                  <a:schemeClr val="bg1"/>
                </a:solidFill>
                <a:latin typeface="Calibri" panose="020F0502020204030204" pitchFamily="34" charset="0"/>
                <a:cs typeface="Calibri" panose="020F0502020204030204" pitchFamily="34" charset="0"/>
              </a:rPr>
              <a:t>0</a:t>
            </a:r>
            <a:r>
              <a:rPr kumimoji="1" lang="da-DK" sz="2400" dirty="0">
                <a:solidFill>
                  <a:schemeClr val="tx1">
                    <a:lumMod val="65000"/>
                    <a:lumOff val="35000"/>
                  </a:schemeClr>
                </a:solidFill>
                <a:latin typeface="Calibri" panose="020F0502020204030204" pitchFamily="34" charset="0"/>
                <a:cs typeface="Calibri" panose="020F0502020204030204" pitchFamily="34" charset="0"/>
              </a:rPr>
              <a:t> Pårørende</a:t>
            </a:r>
          </a:p>
          <a:p>
            <a:endParaRPr kumimoji="1" lang="da-DK"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8" name="Tekstfelt 7">
            <a:extLst>
              <a:ext uri="{FF2B5EF4-FFF2-40B4-BE49-F238E27FC236}">
                <a16:creationId xmlns:a16="http://schemas.microsoft.com/office/drawing/2014/main" id="{693187DD-DA73-339A-CE7D-B8F614B113D5}"/>
              </a:ext>
            </a:extLst>
          </p:cNvPr>
          <p:cNvSpPr txBox="1"/>
          <p:nvPr/>
        </p:nvSpPr>
        <p:spPr>
          <a:xfrm>
            <a:off x="282295" y="500212"/>
            <a:ext cx="3945576" cy="707886"/>
          </a:xfrm>
          <a:prstGeom prst="rect">
            <a:avLst/>
          </a:prstGeom>
          <a:noFill/>
        </p:spPr>
        <p:txBody>
          <a:bodyPr wrap="square">
            <a:spAutoFit/>
          </a:bodyPr>
          <a:lstStyle/>
          <a:p>
            <a:r>
              <a:rPr kumimoji="1" lang="da" sz="4000" b="1" dirty="0">
                <a:solidFill>
                  <a:schemeClr val="bg1"/>
                </a:solidFill>
                <a:latin typeface="Calibri" panose="020F0502020204030204" pitchFamily="34" charset="0"/>
                <a:cs typeface="Calibri" panose="020F0502020204030204" pitchFamily="34" charset="0"/>
              </a:rPr>
              <a:t>Sessionsoversigt</a:t>
            </a:r>
            <a:endParaRPr kumimoji="1" lang="da-DK" sz="40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833178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CCBDD-85B0-FC92-C09D-7F2C73275FE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D4C693A-3372-5759-EFDF-7B59234D639A}"/>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062D9CE9-131C-A2ED-AB48-F54C8116900A}"/>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JP" sz="800" b="1" i="0" u="none" strike="noStrike" kern="1200" cap="none" spc="100" normalizeH="0" baseline="0" noProof="0">
                <a:ln>
                  <a:noFill/>
                </a:ln>
                <a:solidFill>
                  <a:srgbClr val="34373F"/>
                </a:solidFill>
                <a:effectLst/>
                <a:uLnTx/>
                <a:uFillTx/>
                <a:latin typeface="Calibri" panose="020F0502020204030204"/>
                <a:ea typeface="+mn-ea"/>
                <a:cs typeface="+mn-cs"/>
              </a:rPr>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474DBCC0-8D13-22B8-07EF-2229753CAD75}"/>
              </a:ext>
            </a:extLst>
          </p:cNvPr>
          <p:cNvSpPr/>
          <p:nvPr/>
        </p:nvSpPr>
        <p:spPr>
          <a:xfrm>
            <a:off x="354650" y="1806877"/>
            <a:ext cx="7989250" cy="379139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9D79B503-354C-E17A-730A-075B216F05F5}"/>
              </a:ext>
            </a:extLst>
          </p:cNvPr>
          <p:cNvSpPr>
            <a:spLocks noGrp="1"/>
          </p:cNvSpPr>
          <p:nvPr>
            <p:ph type="title"/>
          </p:nvPr>
        </p:nvSpPr>
        <p:spPr>
          <a:xfrm>
            <a:off x="838200" y="304066"/>
            <a:ext cx="10515600" cy="1325563"/>
          </a:xfrm>
        </p:spPr>
        <p:txBody>
          <a:bodyPr/>
          <a:lstStyle/>
          <a:p>
            <a:r>
              <a:rPr lang="da-DK" sz="5000" b="1" dirty="0">
                <a:solidFill>
                  <a:srgbClr val="644D79"/>
                </a:solidFill>
                <a:latin typeface="+mn-lt"/>
                <a:cs typeface="Times New Roman"/>
              </a:rPr>
              <a:t>Agenda for sessionen </a:t>
            </a:r>
          </a:p>
        </p:txBody>
      </p:sp>
      <p:sp>
        <p:nvSpPr>
          <p:cNvPr id="12" name="Tekstfelt 11">
            <a:extLst>
              <a:ext uri="{FF2B5EF4-FFF2-40B4-BE49-F238E27FC236}">
                <a16:creationId xmlns:a16="http://schemas.microsoft.com/office/drawing/2014/main" id="{97DF26F6-DE63-E0F0-D638-BA35E4897466}"/>
              </a:ext>
            </a:extLst>
          </p:cNvPr>
          <p:cNvSpPr txBox="1"/>
          <p:nvPr/>
        </p:nvSpPr>
        <p:spPr>
          <a:xfrm>
            <a:off x="700456" y="2215854"/>
            <a:ext cx="7503744" cy="3220369"/>
          </a:xfrm>
          <a:prstGeom prst="rect">
            <a:avLst/>
          </a:prstGeom>
          <a:noFill/>
        </p:spPr>
        <p:txBody>
          <a:bodyPr wrap="square">
            <a:spAutoFit/>
          </a:bodyPr>
          <a:lstStyle/>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Introduktion og grundbegreber</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Kerneområder</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Følelsesmæssige mønstre</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Identitet og selvforståelse</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Hverdagsstrategier</a:t>
            </a:r>
          </a:p>
          <a:p>
            <a:pPr indent="-514350">
              <a:lnSpc>
                <a:spcPct val="90000"/>
              </a:lnSpc>
              <a:spcBef>
                <a:spcPts val="1000"/>
              </a:spcBef>
              <a:buFont typeface="+mj-lt"/>
              <a:buAutoNum type="arabicPeriod"/>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Vejen frem</a:t>
            </a:r>
          </a:p>
          <a:p>
            <a:pPr marL="0" indent="0">
              <a:buNone/>
            </a:pPr>
            <a:endParaRPr lang="da-DK" sz="1600" dirty="0">
              <a:solidFill>
                <a:schemeClr val="tx1">
                  <a:lumMod val="65000"/>
                  <a:lumOff val="35000"/>
                </a:schemeClr>
              </a:solidFill>
            </a:endParaRPr>
          </a:p>
          <a:p>
            <a:pPr marL="0" indent="0">
              <a:buNone/>
            </a:pPr>
            <a:endParaRPr lang="da-DK" sz="1600" dirty="0">
              <a:solidFill>
                <a:schemeClr val="tx1">
                  <a:lumMod val="65000"/>
                  <a:lumOff val="35000"/>
                </a:schemeClr>
              </a:solidFill>
            </a:endParaRPr>
          </a:p>
        </p:txBody>
      </p:sp>
    </p:spTree>
    <p:extLst>
      <p:ext uri="{BB962C8B-B14F-4D97-AF65-F5344CB8AC3E}">
        <p14:creationId xmlns:p14="http://schemas.microsoft.com/office/powerpoint/2010/main" val="3783172152"/>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29335CD0-2D9B-A9FE-067B-3BA971ECADE5}"/>
              </a:ext>
            </a:extLst>
          </p:cNvPr>
          <p:cNvSpPr/>
          <p:nvPr/>
        </p:nvSpPr>
        <p:spPr>
          <a:xfrm>
            <a:off x="-26171" y="2320244"/>
            <a:ext cx="12218171" cy="3661456"/>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EFF5760A-35F3-B9BF-66B2-FCADE951A8C4}"/>
              </a:ext>
            </a:extLst>
          </p:cNvPr>
          <p:cNvSpPr/>
          <p:nvPr/>
        </p:nvSpPr>
        <p:spPr>
          <a:xfrm>
            <a:off x="374947" y="419190"/>
            <a:ext cx="5340144" cy="312411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140F8547-180C-8698-7B3D-F1E6F4C5F174}"/>
              </a:ext>
            </a:extLst>
          </p:cNvPr>
          <p:cNvSpPr>
            <a:spLocks noGrp="1"/>
          </p:cNvSpPr>
          <p:nvPr>
            <p:ph idx="1"/>
          </p:nvPr>
        </p:nvSpPr>
        <p:spPr>
          <a:xfrm>
            <a:off x="744139" y="766762"/>
            <a:ext cx="4381498" cy="2776538"/>
          </a:xfrm>
        </p:spPr>
        <p:txBody>
          <a:bodyPr vert="horz" lIns="91440" tIns="45720" rIns="91440" bIns="45720" rtlCol="0" anchor="t">
            <a:normAutofit/>
          </a:bodyPr>
          <a:lstStyle/>
          <a:p>
            <a:pPr marL="0" indent="0" algn="ctr">
              <a:buNone/>
            </a:pPr>
            <a:r>
              <a:rPr lang="da-DK"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Følelsesdysregulering ved ADHD er mere end blot en ledsagende udfordring - det er kernen i hvordan mange mennesker med ADHD oplever verden  </a:t>
            </a:r>
          </a:p>
        </p:txBody>
      </p:sp>
      <p:sp>
        <p:nvSpPr>
          <p:cNvPr id="12" name="Rectangle 10">
            <a:extLst>
              <a:ext uri="{FF2B5EF4-FFF2-40B4-BE49-F238E27FC236}">
                <a16:creationId xmlns:a16="http://schemas.microsoft.com/office/drawing/2014/main" id="{C34D5D34-891B-3792-596A-404CFD26F2C2}"/>
              </a:ext>
            </a:extLst>
          </p:cNvPr>
          <p:cNvSpPr/>
          <p:nvPr/>
        </p:nvSpPr>
        <p:spPr>
          <a:xfrm>
            <a:off x="374945" y="3543300"/>
            <a:ext cx="5340143" cy="312411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2" name="Gruppe 1">
            <a:extLst>
              <a:ext uri="{FF2B5EF4-FFF2-40B4-BE49-F238E27FC236}">
                <a16:creationId xmlns:a16="http://schemas.microsoft.com/office/drawing/2014/main" id="{85F8F903-0C0C-59DE-A3FF-DAE9F059F1DE}"/>
              </a:ext>
            </a:extLst>
          </p:cNvPr>
          <p:cNvGrpSpPr/>
          <p:nvPr/>
        </p:nvGrpSpPr>
        <p:grpSpPr>
          <a:xfrm>
            <a:off x="528210" y="3690808"/>
            <a:ext cx="4813356" cy="2498000"/>
            <a:chOff x="528210" y="3764603"/>
            <a:chExt cx="4813356" cy="2498000"/>
          </a:xfrm>
        </p:grpSpPr>
        <p:sp>
          <p:nvSpPr>
            <p:cNvPr id="9" name="Taleboble: oval 8">
              <a:extLst>
                <a:ext uri="{FF2B5EF4-FFF2-40B4-BE49-F238E27FC236}">
                  <a16:creationId xmlns:a16="http://schemas.microsoft.com/office/drawing/2014/main" id="{59201CC0-DF92-6200-20DA-520F66185CC9}"/>
                </a:ext>
              </a:extLst>
            </p:cNvPr>
            <p:cNvSpPr/>
            <p:nvPr/>
          </p:nvSpPr>
          <p:spPr>
            <a:xfrm>
              <a:off x="528210" y="4255753"/>
              <a:ext cx="4813356" cy="2006850"/>
            </a:xfrm>
            <a:prstGeom prst="wedgeEllipseCallout">
              <a:avLst>
                <a:gd name="adj1" fmla="val -21667"/>
                <a:gd name="adj2" fmla="val -7260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2200" b="1" dirty="0">
                  <a:solidFill>
                    <a:srgbClr val="70578B"/>
                  </a:solidFill>
                  <a:latin typeface="Calibri" panose="020F0502020204030204" pitchFamily="34" charset="0"/>
                  <a:ea typeface="Calibri" panose="020F0502020204030204" pitchFamily="34" charset="0"/>
                  <a:cs typeface="Calibri" panose="020F0502020204030204" pitchFamily="34" charset="0"/>
                </a:rPr>
                <a:t> ”Vanskeligheder med at styre følelser  </a:t>
              </a:r>
              <a:r>
                <a:rPr lang="da-DK" sz="2200" b="1" i="1" dirty="0">
                  <a:solidFill>
                    <a:srgbClr val="70578B"/>
                  </a:solidFill>
                  <a:latin typeface="Calibri" panose="020F0502020204030204" pitchFamily="34" charset="0"/>
                  <a:ea typeface="Calibri" panose="020F0502020204030204" pitchFamily="34" charset="0"/>
                  <a:cs typeface="Calibri" panose="020F0502020204030204" pitchFamily="34" charset="0"/>
                </a:rPr>
                <a:t>er ofte en grundlæggende udfordring ved ADHD</a:t>
              </a:r>
              <a:r>
                <a:rPr lang="da-DK" sz="2200" b="1" dirty="0">
                  <a:solidFill>
                    <a:srgbClr val="70578B"/>
                  </a:solidFill>
                  <a:latin typeface="Calibri" panose="020F0502020204030204" pitchFamily="34" charset="0"/>
                  <a:ea typeface="Calibri" panose="020F0502020204030204" pitchFamily="34" charset="0"/>
                  <a:cs typeface="Calibri" panose="020F0502020204030204" pitchFamily="34" charset="0"/>
                </a:rPr>
                <a:t>”</a:t>
              </a:r>
            </a:p>
          </p:txBody>
        </p:sp>
        <p:sp>
          <p:nvSpPr>
            <p:cNvPr id="6" name="Pladsholder til indhold 2">
              <a:extLst>
                <a:ext uri="{FF2B5EF4-FFF2-40B4-BE49-F238E27FC236}">
                  <a16:creationId xmlns:a16="http://schemas.microsoft.com/office/drawing/2014/main" id="{CC1A874E-7FE3-589D-14A4-D8A3CCC734D4}"/>
                </a:ext>
              </a:extLst>
            </p:cNvPr>
            <p:cNvSpPr txBox="1">
              <a:spLocks/>
            </p:cNvSpPr>
            <p:nvPr/>
          </p:nvSpPr>
          <p:spPr>
            <a:xfrm>
              <a:off x="1874397" y="3764603"/>
              <a:ext cx="2120981" cy="108898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da-DK" u="sng" dirty="0">
                <a:solidFill>
                  <a:srgbClr val="70578B"/>
                </a:solidFill>
                <a:latin typeface="Calibri" panose="020F0502020204030204" pitchFamily="34" charset="0"/>
                <a:ea typeface="Calibri" panose="020F0502020204030204" pitchFamily="34" charset="0"/>
                <a:cs typeface="Calibri" panose="020F0502020204030204" pitchFamily="34" charset="0"/>
              </a:endParaRPr>
            </a:p>
            <a:p>
              <a:pPr marL="0" indent="0" algn="ctr">
                <a:buFont typeface="Arial" panose="020B0604020202020204" pitchFamily="34" charset="0"/>
                <a:buNone/>
              </a:pPr>
              <a:r>
                <a:rPr lang="da-DK" sz="2000" b="1" u="sng" dirty="0">
                  <a:solidFill>
                    <a:srgbClr val="70578B"/>
                  </a:solidFill>
                  <a:latin typeface="Calibri" panose="020F0502020204030204" pitchFamily="34" charset="0"/>
                  <a:ea typeface="Calibri" panose="020F0502020204030204" pitchFamily="34" charset="0"/>
                  <a:cs typeface="Calibri" panose="020F0502020204030204" pitchFamily="34" charset="0"/>
                </a:rPr>
                <a:t>Påstand</a:t>
              </a:r>
            </a:p>
          </p:txBody>
        </p:sp>
      </p:grpSp>
      <p:pic>
        <p:nvPicPr>
          <p:cNvPr id="19" name="Billede 18">
            <a:extLst>
              <a:ext uri="{FF2B5EF4-FFF2-40B4-BE49-F238E27FC236}">
                <a16:creationId xmlns:a16="http://schemas.microsoft.com/office/drawing/2014/main" id="{FE78C826-F306-AA5B-93B9-97088B52308B}"/>
              </a:ext>
            </a:extLst>
          </p:cNvPr>
          <p:cNvPicPr>
            <a:picLocks noChangeAspect="1"/>
          </p:cNvPicPr>
          <p:nvPr/>
        </p:nvPicPr>
        <p:blipFill>
          <a:blip r:embed="rId3">
            <a:lum bright="70000" contrast="-70000"/>
          </a:blip>
          <a:stretch>
            <a:fillRect/>
          </a:stretch>
        </p:blipFill>
        <p:spPr>
          <a:xfrm>
            <a:off x="6476910" y="1615825"/>
            <a:ext cx="5715090" cy="5715090"/>
          </a:xfrm>
          <a:prstGeom prst="rect">
            <a:avLst/>
          </a:prstGeom>
        </p:spPr>
      </p:pic>
      <p:sp>
        <p:nvSpPr>
          <p:cNvPr id="7" name="TextBox 6">
            <a:extLst>
              <a:ext uri="{FF2B5EF4-FFF2-40B4-BE49-F238E27FC236}">
                <a16:creationId xmlns:a16="http://schemas.microsoft.com/office/drawing/2014/main" id="{AA523080-0DA3-9234-7946-A381BEEFE213}"/>
              </a:ext>
            </a:extLst>
          </p:cNvPr>
          <p:cNvSpPr txBox="1"/>
          <p:nvPr/>
        </p:nvSpPr>
        <p:spPr>
          <a:xfrm>
            <a:off x="592183" y="6193766"/>
            <a:ext cx="7289074" cy="541367"/>
          </a:xfrm>
          <a:prstGeom prst="rect">
            <a:avLst/>
          </a:prstGeom>
          <a:noFill/>
        </p:spPr>
        <p:txBody>
          <a:bodyPr wrap="square" rtlCol="0">
            <a:spAutoFit/>
          </a:bodyPr>
          <a:lstStyle/>
          <a:p>
            <a:r>
              <a:rPr lang="da-DK" sz="700" dirty="0"/>
              <a:t>Kilde:</a:t>
            </a:r>
          </a:p>
          <a:p>
            <a:r>
              <a:rPr lang="da-DK" sz="700" dirty="0"/>
              <a:t>1. Biederman, J., Spencer, T. J., Petty, C., Hyder, L. L., O'Connor, K. B., Surman, C. B., &amp; Faraone, S. V. (2012). Longitudinal course of deficient emotional self-regulation CBCL profile in youth with ADHD: prospective controlled study. Neuropsychiatric disease and treatment, 267-276. </a:t>
            </a:r>
            <a:r>
              <a:rPr lang="da-DK" sz="700" dirty="0">
                <a:hlinkClick r:id="rId4">
                  <a:extLst>
                    <a:ext uri="{A12FA001-AC4F-418D-AE19-62706E023703}">
                      <ahyp:hlinkClr xmlns:ahyp="http://schemas.microsoft.com/office/drawing/2018/hyperlinkcolor" val="tx"/>
                    </a:ext>
                  </a:extLst>
                </a:hlinkClick>
              </a:rPr>
              <a:t>https://doi.org/10.2147/NDT.S29670</a:t>
            </a:r>
            <a:endParaRPr lang="da-DK" sz="700" dirty="0"/>
          </a:p>
          <a:p>
            <a:endParaRPr lang="en-DK" dirty="0"/>
          </a:p>
        </p:txBody>
      </p:sp>
    </p:spTree>
    <p:extLst>
      <p:ext uri="{BB962C8B-B14F-4D97-AF65-F5344CB8AC3E}">
        <p14:creationId xmlns:p14="http://schemas.microsoft.com/office/powerpoint/2010/main" val="1247270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BFC43-D150-DF03-6879-AC3EF85B4D5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FC0288B-645F-547E-34D9-9C51BFAC524B}"/>
              </a:ext>
            </a:extLst>
          </p:cNvPr>
          <p:cNvSpPr/>
          <p:nvPr/>
        </p:nvSpPr>
        <p:spPr>
          <a:xfrm>
            <a:off x="0" y="4076356"/>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E18B12A6-11D1-5FF2-A7C5-10D8CE3E6AD9}"/>
              </a:ext>
            </a:extLst>
          </p:cNvPr>
          <p:cNvSpPr/>
          <p:nvPr/>
        </p:nvSpPr>
        <p:spPr>
          <a:xfrm>
            <a:off x="341565" y="2211432"/>
            <a:ext cx="3470590" cy="305144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id="{8BAF3EBB-D4A6-8FCE-1B89-9686A51D04D6}"/>
              </a:ext>
            </a:extLst>
          </p:cNvPr>
          <p:cNvSpPr/>
          <p:nvPr/>
        </p:nvSpPr>
        <p:spPr>
          <a:xfrm>
            <a:off x="4212526" y="2193374"/>
            <a:ext cx="3470590" cy="305144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9" name="Rectangle 10">
            <a:extLst>
              <a:ext uri="{FF2B5EF4-FFF2-40B4-BE49-F238E27FC236}">
                <a16:creationId xmlns:a16="http://schemas.microsoft.com/office/drawing/2014/main" id="{B22864C0-8846-8C83-AD18-E3A938B740E8}"/>
              </a:ext>
            </a:extLst>
          </p:cNvPr>
          <p:cNvSpPr/>
          <p:nvPr/>
        </p:nvSpPr>
        <p:spPr>
          <a:xfrm>
            <a:off x="8286082" y="2203812"/>
            <a:ext cx="3470590" cy="3051448"/>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itel 1">
            <a:extLst>
              <a:ext uri="{FF2B5EF4-FFF2-40B4-BE49-F238E27FC236}">
                <a16:creationId xmlns:a16="http://schemas.microsoft.com/office/drawing/2014/main" id="{C5C28594-DF4B-9697-C47D-6E9932818329}"/>
              </a:ext>
            </a:extLst>
          </p:cNvPr>
          <p:cNvSpPr>
            <a:spLocks noGrp="1"/>
          </p:cNvSpPr>
          <p:nvPr>
            <p:ph type="title"/>
          </p:nvPr>
        </p:nvSpPr>
        <p:spPr>
          <a:xfrm>
            <a:off x="480059" y="481314"/>
            <a:ext cx="10515600" cy="1325563"/>
          </a:xfrm>
        </p:spPr>
        <p:txBody>
          <a:bodyPr/>
          <a:lstStyle/>
          <a:p>
            <a:r>
              <a:rPr lang="da-DK" dirty="0">
                <a:solidFill>
                  <a:srgbClr val="644D79"/>
                </a:solidFill>
                <a:latin typeface="+mn-lt"/>
              </a:rPr>
              <a:t>Hvad er følelser egentlig?</a:t>
            </a:r>
            <a:endParaRPr lang="da-DK" baseline="30000" dirty="0">
              <a:solidFill>
                <a:srgbClr val="644D79"/>
              </a:solidFill>
              <a:latin typeface="+mn-lt"/>
            </a:endParaRPr>
          </a:p>
        </p:txBody>
      </p:sp>
      <p:sp>
        <p:nvSpPr>
          <p:cNvPr id="12" name="Tekstfelt 11">
            <a:extLst>
              <a:ext uri="{FF2B5EF4-FFF2-40B4-BE49-F238E27FC236}">
                <a16:creationId xmlns:a16="http://schemas.microsoft.com/office/drawing/2014/main" id="{3941951F-09BD-50FE-E273-55A5AFC84A54}"/>
              </a:ext>
            </a:extLst>
          </p:cNvPr>
          <p:cNvSpPr txBox="1"/>
          <p:nvPr/>
        </p:nvSpPr>
        <p:spPr>
          <a:xfrm>
            <a:off x="474336" y="2775040"/>
            <a:ext cx="3002453" cy="1569660"/>
          </a:xfrm>
          <a:prstGeom prst="rect">
            <a:avLst/>
          </a:prstGeom>
          <a:noFill/>
        </p:spPr>
        <p:txBody>
          <a:bodyPr wrap="square">
            <a:spAutoFit/>
          </a:bodyPr>
          <a:lstStyle/>
          <a:p>
            <a:pPr marL="0" indent="0" algn="ctr">
              <a:buNone/>
            </a:pPr>
            <a:r>
              <a:rPr lang="da-DK" sz="3200" b="1" dirty="0">
                <a:solidFill>
                  <a:srgbClr val="70578B"/>
                </a:solidFill>
              </a:rPr>
              <a:t>Hvordan definerer I følelser?</a:t>
            </a:r>
          </a:p>
        </p:txBody>
      </p:sp>
      <p:sp>
        <p:nvSpPr>
          <p:cNvPr id="4" name="Tekstfelt 3">
            <a:extLst>
              <a:ext uri="{FF2B5EF4-FFF2-40B4-BE49-F238E27FC236}">
                <a16:creationId xmlns:a16="http://schemas.microsoft.com/office/drawing/2014/main" id="{D058EB2A-AB82-BA45-41E3-BD8993EA5EDD}"/>
              </a:ext>
            </a:extLst>
          </p:cNvPr>
          <p:cNvSpPr txBox="1"/>
          <p:nvPr/>
        </p:nvSpPr>
        <p:spPr>
          <a:xfrm>
            <a:off x="4446594" y="2773368"/>
            <a:ext cx="3002453" cy="1569660"/>
          </a:xfrm>
          <a:prstGeom prst="rect">
            <a:avLst/>
          </a:prstGeom>
          <a:noFill/>
        </p:spPr>
        <p:txBody>
          <a:bodyPr wrap="square">
            <a:spAutoFit/>
          </a:bodyPr>
          <a:lstStyle/>
          <a:p>
            <a:pPr marL="0" indent="0" algn="ctr">
              <a:buNone/>
            </a:pPr>
            <a:r>
              <a:rPr lang="da-DK" sz="3200" b="1" dirty="0">
                <a:solidFill>
                  <a:srgbClr val="70578B"/>
                </a:solidFill>
              </a:rPr>
              <a:t>Er der forskel på følelser og reaktioner?</a:t>
            </a:r>
          </a:p>
        </p:txBody>
      </p:sp>
      <p:sp>
        <p:nvSpPr>
          <p:cNvPr id="6" name="Tekstfelt 5">
            <a:extLst>
              <a:ext uri="{FF2B5EF4-FFF2-40B4-BE49-F238E27FC236}">
                <a16:creationId xmlns:a16="http://schemas.microsoft.com/office/drawing/2014/main" id="{DC892C98-8AFF-1339-20C2-DD4D72BC93BA}"/>
              </a:ext>
            </a:extLst>
          </p:cNvPr>
          <p:cNvSpPr txBox="1"/>
          <p:nvPr/>
        </p:nvSpPr>
        <p:spPr>
          <a:xfrm>
            <a:off x="8353848" y="2652628"/>
            <a:ext cx="3402824" cy="2062103"/>
          </a:xfrm>
          <a:prstGeom prst="rect">
            <a:avLst/>
          </a:prstGeom>
          <a:noFill/>
        </p:spPr>
        <p:txBody>
          <a:bodyPr wrap="square">
            <a:spAutoFit/>
          </a:bodyPr>
          <a:lstStyle/>
          <a:p>
            <a:pPr marL="0" indent="0" algn="ctr">
              <a:buNone/>
            </a:pPr>
            <a:r>
              <a:rPr lang="da-DK" sz="3200" b="1" dirty="0">
                <a:solidFill>
                  <a:srgbClr val="70578B"/>
                </a:solidFill>
              </a:rPr>
              <a:t>Hvordan oplever I, at følelser påvirker jeres dagligdag?</a:t>
            </a:r>
          </a:p>
        </p:txBody>
      </p:sp>
    </p:spTree>
    <p:extLst>
      <p:ext uri="{BB962C8B-B14F-4D97-AF65-F5344CB8AC3E}">
        <p14:creationId xmlns:p14="http://schemas.microsoft.com/office/powerpoint/2010/main" val="336343960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C417E-6604-6225-C8F5-E582EC5E3A3A}"/>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CE7EF08B-6B95-EA44-DBAC-8EBEE93B0E22}"/>
              </a:ext>
            </a:extLst>
          </p:cNvPr>
          <p:cNvSpPr txBox="1">
            <a:spLocks/>
          </p:cNvSpPr>
          <p:nvPr/>
        </p:nvSpPr>
        <p:spPr>
          <a:xfrm>
            <a:off x="838200" y="9797"/>
            <a:ext cx="11353800" cy="59980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pPr>
              <a:defRPr/>
            </a:pPr>
            <a:r>
              <a:rPr lang="de-DE" sz="3000" dirty="0">
                <a:solidFill>
                  <a:prstClr val="white"/>
                </a:solidFill>
              </a:rPr>
              <a:t>Stryker</a:t>
            </a:r>
            <a:r>
              <a:rPr lang="de-DE" sz="2400" b="0" baseline="30000" dirty="0">
                <a:solidFill>
                  <a:prstClr val="white"/>
                </a:solidFill>
              </a:rPr>
              <a:t>®</a:t>
            </a:r>
            <a:endParaRPr lang="en-US" sz="3000" b="0" baseline="30000" dirty="0">
              <a:solidFill>
                <a:prstClr val="white"/>
              </a:solidFill>
            </a:endParaRPr>
          </a:p>
        </p:txBody>
      </p:sp>
      <p:sp>
        <p:nvSpPr>
          <p:cNvPr id="4" name="Rectangle 3">
            <a:extLst>
              <a:ext uri="{FF2B5EF4-FFF2-40B4-BE49-F238E27FC236}">
                <a16:creationId xmlns:a16="http://schemas.microsoft.com/office/drawing/2014/main" id="{137D3A85-F24E-1A1C-BBB1-978CD779A41F}"/>
              </a:ext>
            </a:extLst>
          </p:cNvPr>
          <p:cNvSpPr/>
          <p:nvPr/>
        </p:nvSpPr>
        <p:spPr>
          <a:xfrm>
            <a:off x="415412" y="1140363"/>
            <a:ext cx="11333676"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r>
              <a:rPr lang="da-DK" sz="2400" b="1" dirty="0">
                <a:solidFill>
                  <a:schemeClr val="bg1"/>
                </a:solidFill>
                <a:latin typeface="Segoe UI" panose="020B0502040204020203" pitchFamily="34" charset="0"/>
                <a:cs typeface="Segoe UI" panose="020B0502040204020203" pitchFamily="34" charset="0"/>
              </a:rPr>
              <a:t>Hvad er </a:t>
            </a:r>
            <a:r>
              <a:rPr lang="da-DK" sz="2400" b="1" dirty="0" err="1">
                <a:solidFill>
                  <a:schemeClr val="bg1"/>
                </a:solidFill>
                <a:latin typeface="Segoe UI" panose="020B0502040204020203" pitchFamily="34" charset="0"/>
                <a:cs typeface="Segoe UI" panose="020B0502040204020203" pitchFamily="34" charset="0"/>
              </a:rPr>
              <a:t>følelsesdysregulering</a:t>
            </a:r>
            <a:r>
              <a:rPr lang="da-DK" sz="2400" b="1" dirty="0">
                <a:solidFill>
                  <a:schemeClr val="bg1"/>
                </a:solidFill>
                <a:latin typeface="Segoe UI" panose="020B0502040204020203" pitchFamily="34" charset="0"/>
                <a:cs typeface="Segoe UI" panose="020B0502040204020203" pitchFamily="34" charset="0"/>
              </a:rPr>
              <a:t> ved ADHD?</a:t>
            </a: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975AE585-91D0-AB25-39C9-B14ECE70B0E3}"/>
              </a:ext>
            </a:extLst>
          </p:cNvPr>
          <p:cNvSpPr/>
          <p:nvPr/>
        </p:nvSpPr>
        <p:spPr>
          <a:xfrm>
            <a:off x="438149" y="2093320"/>
            <a:ext cx="5534387" cy="33254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a:extLst>
              <a:ext uri="{FF2B5EF4-FFF2-40B4-BE49-F238E27FC236}">
                <a16:creationId xmlns:a16="http://schemas.microsoft.com/office/drawing/2014/main" id="{548408F1-95DD-25F9-AF07-5690B405CAA3}"/>
              </a:ext>
            </a:extLst>
          </p:cNvPr>
          <p:cNvSpPr/>
          <p:nvPr/>
        </p:nvSpPr>
        <p:spPr>
          <a:xfrm>
            <a:off x="6198270" y="2093320"/>
            <a:ext cx="5534387" cy="33254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6" name="Group 15">
            <a:extLst>
              <a:ext uri="{FF2B5EF4-FFF2-40B4-BE49-F238E27FC236}">
                <a16:creationId xmlns:a16="http://schemas.microsoft.com/office/drawing/2014/main" id="{393988D1-72ED-7F5E-8DCD-6A999F675152}"/>
              </a:ext>
            </a:extLst>
          </p:cNvPr>
          <p:cNvGrpSpPr/>
          <p:nvPr/>
        </p:nvGrpSpPr>
        <p:grpSpPr>
          <a:xfrm>
            <a:off x="2969087" y="1842726"/>
            <a:ext cx="472511" cy="472511"/>
            <a:chOff x="3101269" y="1403806"/>
            <a:chExt cx="324740" cy="324740"/>
          </a:xfrm>
        </p:grpSpPr>
        <p:sp>
          <p:nvSpPr>
            <p:cNvPr id="15" name="Oval 14">
              <a:extLst>
                <a:ext uri="{FF2B5EF4-FFF2-40B4-BE49-F238E27FC236}">
                  <a16:creationId xmlns:a16="http://schemas.microsoft.com/office/drawing/2014/main" id="{D7DD3BE8-61E1-2C99-DBA7-8C9531C86A08}"/>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5D3C5F2-C342-E61F-07FA-80A981BFBC7F}"/>
                </a:ext>
              </a:extLst>
            </p:cNvPr>
            <p:cNvGrpSpPr/>
            <p:nvPr/>
          </p:nvGrpSpPr>
          <p:grpSpPr>
            <a:xfrm>
              <a:off x="3153306" y="1455844"/>
              <a:ext cx="220666" cy="220664"/>
              <a:chOff x="10154583" y="3154385"/>
              <a:chExt cx="327680" cy="327678"/>
            </a:xfrm>
          </p:grpSpPr>
          <p:sp>
            <p:nvSpPr>
              <p:cNvPr id="13" name="Oval 12">
                <a:extLst>
                  <a:ext uri="{FF2B5EF4-FFF2-40B4-BE49-F238E27FC236}">
                    <a16:creationId xmlns:a16="http://schemas.microsoft.com/office/drawing/2014/main" id="{174E7933-C94A-0997-5299-5AE01A8E55E4}"/>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Freeform 334">
                <a:extLst>
                  <a:ext uri="{FF2B5EF4-FFF2-40B4-BE49-F238E27FC236}">
                    <a16:creationId xmlns:a16="http://schemas.microsoft.com/office/drawing/2014/main" id="{C7AC0B3A-010A-F0A9-33BE-AB03E80EBA7D}"/>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7" name="Group 16">
            <a:extLst>
              <a:ext uri="{FF2B5EF4-FFF2-40B4-BE49-F238E27FC236}">
                <a16:creationId xmlns:a16="http://schemas.microsoft.com/office/drawing/2014/main" id="{DDDFF817-3365-AFD3-6606-DE607EBDD349}"/>
              </a:ext>
            </a:extLst>
          </p:cNvPr>
          <p:cNvGrpSpPr/>
          <p:nvPr/>
        </p:nvGrpSpPr>
        <p:grpSpPr>
          <a:xfrm>
            <a:off x="8729208" y="1842726"/>
            <a:ext cx="472511" cy="472511"/>
            <a:chOff x="3101269" y="1403806"/>
            <a:chExt cx="324740" cy="324740"/>
          </a:xfrm>
        </p:grpSpPr>
        <p:sp>
          <p:nvSpPr>
            <p:cNvPr id="18" name="Oval 17">
              <a:extLst>
                <a:ext uri="{FF2B5EF4-FFF2-40B4-BE49-F238E27FC236}">
                  <a16:creationId xmlns:a16="http://schemas.microsoft.com/office/drawing/2014/main" id="{14DEB01D-4859-C0C3-23CE-9FD8F1AC6495}"/>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19531002-6603-53C7-2100-C373BBA668FE}"/>
                </a:ext>
              </a:extLst>
            </p:cNvPr>
            <p:cNvGrpSpPr/>
            <p:nvPr/>
          </p:nvGrpSpPr>
          <p:grpSpPr>
            <a:xfrm>
              <a:off x="3153306" y="1455844"/>
              <a:ext cx="220666" cy="220664"/>
              <a:chOff x="10154583" y="3154385"/>
              <a:chExt cx="327680" cy="327678"/>
            </a:xfrm>
          </p:grpSpPr>
          <p:sp>
            <p:nvSpPr>
              <p:cNvPr id="20" name="Oval 19">
                <a:extLst>
                  <a:ext uri="{FF2B5EF4-FFF2-40B4-BE49-F238E27FC236}">
                    <a16:creationId xmlns:a16="http://schemas.microsoft.com/office/drawing/2014/main" id="{BB890929-F75F-CBA2-9715-F75263D8B99E}"/>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Freeform 334">
                <a:extLst>
                  <a:ext uri="{FF2B5EF4-FFF2-40B4-BE49-F238E27FC236}">
                    <a16:creationId xmlns:a16="http://schemas.microsoft.com/office/drawing/2014/main" id="{8AC2F777-F52F-9BFA-6F4B-351BF10E36F5}"/>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cxnSp>
        <p:nvCxnSpPr>
          <p:cNvPr id="2" name="Straight Connector 1">
            <a:extLst>
              <a:ext uri="{FF2B5EF4-FFF2-40B4-BE49-F238E27FC236}">
                <a16:creationId xmlns:a16="http://schemas.microsoft.com/office/drawing/2014/main" id="{876FE851-F63A-1D9F-1E11-CD26532105FF}"/>
              </a:ext>
            </a:extLst>
          </p:cNvPr>
          <p:cNvCxnSpPr>
            <a:cxnSpLocks/>
          </p:cNvCxnSpPr>
          <p:nvPr/>
        </p:nvCxnSpPr>
        <p:spPr>
          <a:xfrm flipH="1">
            <a:off x="438149" y="5670654"/>
            <a:ext cx="1131093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67BA868D-57E8-F0F3-2245-E76957E6C5F7}"/>
              </a:ext>
            </a:extLst>
          </p:cNvPr>
          <p:cNvSpPr>
            <a:spLocks noGrp="1"/>
          </p:cNvSpPr>
          <p:nvPr>
            <p:ph idx="1"/>
          </p:nvPr>
        </p:nvSpPr>
        <p:spPr>
          <a:xfrm>
            <a:off x="812288" y="2625832"/>
            <a:ext cx="4978912" cy="3387069"/>
          </a:xfrm>
        </p:spPr>
        <p:txBody>
          <a:bodyPr>
            <a:noAutofit/>
          </a:bodyPr>
          <a:lstStyle/>
          <a:p>
            <a:pPr marL="0" indent="0">
              <a:buNone/>
            </a:pPr>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Grundlæggende forståelse</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Svært ved at kontrollere hvordan man reagerer følsesmæssig </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Mere intense følelser end neurotypiske personer</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Påvirker 30-70% af voksne med ADHD</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Central del af ADHD-problematikken</a:t>
            </a:r>
          </a:p>
        </p:txBody>
      </p:sp>
      <p:sp>
        <p:nvSpPr>
          <p:cNvPr id="6" name="Pladsholder til indhold 2">
            <a:extLst>
              <a:ext uri="{FF2B5EF4-FFF2-40B4-BE49-F238E27FC236}">
                <a16:creationId xmlns:a16="http://schemas.microsoft.com/office/drawing/2014/main" id="{23940F9D-9C2A-256A-A6D3-15F7E6910805}"/>
              </a:ext>
            </a:extLst>
          </p:cNvPr>
          <p:cNvSpPr txBox="1">
            <a:spLocks/>
          </p:cNvSpPr>
          <p:nvPr/>
        </p:nvSpPr>
        <p:spPr>
          <a:xfrm>
            <a:off x="6436356" y="2563041"/>
            <a:ext cx="5233988" cy="26344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Kerneudfordringer</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Uforholdsmæssigt stærke følelsesmæssige reaktioner</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Vanskeligheder med at berolige sig selv</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Problemer med at skifte fokus væk fra stærke følelser</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Tendens til følelsesmæssig overbelastning</a:t>
            </a:r>
          </a:p>
        </p:txBody>
      </p:sp>
      <p:sp>
        <p:nvSpPr>
          <p:cNvPr id="22" name="Tekstfelt 21">
            <a:extLst>
              <a:ext uri="{FF2B5EF4-FFF2-40B4-BE49-F238E27FC236}">
                <a16:creationId xmlns:a16="http://schemas.microsoft.com/office/drawing/2014/main" id="{3E739740-5406-6701-3AB2-6739179B9886}"/>
              </a:ext>
            </a:extLst>
          </p:cNvPr>
          <p:cNvSpPr txBox="1"/>
          <p:nvPr/>
        </p:nvSpPr>
        <p:spPr>
          <a:xfrm>
            <a:off x="111841" y="5993468"/>
            <a:ext cx="9089878" cy="702949"/>
          </a:xfrm>
          <a:prstGeom prst="rect">
            <a:avLst/>
          </a:prstGeom>
          <a:noFill/>
        </p:spPr>
        <p:txBody>
          <a:bodyPr wrap="square">
            <a:spAutoFit/>
          </a:bodyPr>
          <a:lstStyle/>
          <a:p>
            <a:pPr marL="457200" lvl="1" indent="0">
              <a:buFont typeface="Arial" panose="020B0604020202020204" pitchFamily="34" charset="0"/>
              <a:buNone/>
            </a:pPr>
            <a:endParaRPr lang="da-DK" dirty="0"/>
          </a:p>
          <a:p>
            <a:pPr marL="457200" lvl="1"/>
            <a:r>
              <a:rPr lang="da-DK"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Kilde: </a:t>
            </a:r>
          </a:p>
          <a:p>
            <a:pPr marL="457200" lvl="1"/>
            <a:r>
              <a:rPr lang="da-DK"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1.. Shaw P, et al. Am J Psychiatry 2014 Mar;171(3):276-93. </a:t>
            </a:r>
            <a:r>
              <a:rPr lang="en-US"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Shaw, P., </a:t>
            </a:r>
            <a:r>
              <a:rPr lang="en-US" sz="700"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Stringaris</a:t>
            </a:r>
            <a:r>
              <a:rPr lang="en-US"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A., Nigg, J., &amp; </a:t>
            </a:r>
            <a:r>
              <a:rPr lang="en-US" sz="700"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Leibenluft</a:t>
            </a:r>
            <a:r>
              <a:rPr lang="en-US"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E. (2014). Emotion dysregulation in ADHD. American Journal of Psychiatry, 171(3), 276-293. https://doi.org/10.1176/appi.ajp.2013.13070966</a:t>
            </a:r>
            <a:endParaRPr lang="da-DK" sz="7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pPr marL="457200" lvl="1" indent="0">
              <a:buFont typeface="Arial" panose="020B0604020202020204" pitchFamily="34" charset="0"/>
              <a:buNone/>
            </a:pPr>
            <a:endParaRPr lang="da-DK" sz="105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1494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8BB5F-3F80-5E2D-ACA7-1A1ECBB62076}"/>
            </a:ext>
          </a:extLst>
        </p:cNvPr>
        <p:cNvGrpSpPr/>
        <p:nvPr/>
      </p:nvGrpSpPr>
      <p:grpSpPr>
        <a:xfrm>
          <a:off x="0" y="0"/>
          <a:ext cx="0" cy="0"/>
          <a:chOff x="0" y="0"/>
          <a:chExt cx="0" cy="0"/>
        </a:xfrm>
      </p:grpSpPr>
      <p:sp>
        <p:nvSpPr>
          <p:cNvPr id="6" name="Rectangle 27">
            <a:extLst>
              <a:ext uri="{FF2B5EF4-FFF2-40B4-BE49-F238E27FC236}">
                <a16:creationId xmlns:a16="http://schemas.microsoft.com/office/drawing/2014/main" id="{1AF35D0D-3C2A-B142-113A-1BC42C4294B7}"/>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7" name="Rectangle 28">
            <a:extLst>
              <a:ext uri="{FF2B5EF4-FFF2-40B4-BE49-F238E27FC236}">
                <a16:creationId xmlns:a16="http://schemas.microsoft.com/office/drawing/2014/main" id="{35842EC5-7783-CDEC-D72A-C1810702470C}"/>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12" name="Tekstfelt 11">
            <a:extLst>
              <a:ext uri="{FF2B5EF4-FFF2-40B4-BE49-F238E27FC236}">
                <a16:creationId xmlns:a16="http://schemas.microsoft.com/office/drawing/2014/main" id="{CC553C54-F8D4-36F9-5683-3D0D76C0282D}"/>
              </a:ext>
            </a:extLst>
          </p:cNvPr>
          <p:cNvSpPr txBox="1"/>
          <p:nvPr/>
        </p:nvSpPr>
        <p:spPr>
          <a:xfrm>
            <a:off x="5099197" y="1450895"/>
            <a:ext cx="6819770" cy="2862322"/>
          </a:xfrm>
          <a:prstGeom prst="rect">
            <a:avLst/>
          </a:prstGeom>
          <a:noFill/>
        </p:spPr>
        <p:txBody>
          <a:bodyPr wrap="square">
            <a:spAutoFit/>
          </a:bodyPr>
          <a:lstStyle/>
          <a:p>
            <a:r>
              <a:rPr kumimoji="1" lang="da-DK" sz="2000" b="1" dirty="0">
                <a:solidFill>
                  <a:srgbClr val="70578B"/>
                </a:solidFill>
                <a:latin typeface="Calibri" panose="020F0502020204030204" pitchFamily="34" charset="0"/>
                <a:cs typeface="Calibri" panose="020F0502020204030204" pitchFamily="34" charset="0"/>
              </a:rPr>
              <a:t>Europa</a:t>
            </a:r>
            <a:endParaRPr kumimoji="1" lang="da-DK" sz="2000" dirty="0">
              <a:solidFill>
                <a:srgbClr val="70578B"/>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2000" dirty="0">
                <a:solidFill>
                  <a:schemeClr val="tx1">
                    <a:lumMod val="65000"/>
                    <a:lumOff val="35000"/>
                  </a:schemeClr>
                </a:solidFill>
                <a:latin typeface="Calibri" panose="020F0502020204030204" pitchFamily="34" charset="0"/>
                <a:cs typeface="Calibri" panose="020F0502020204030204" pitchFamily="34" charset="0"/>
              </a:rPr>
              <a:t>Følelsesdysregulering er anerkendt som en af seks fundamentale træk ved ADHD</a:t>
            </a:r>
          </a:p>
          <a:p>
            <a:pPr marL="342900" indent="-342900">
              <a:buFont typeface="Arial" panose="020B0604020202020204" pitchFamily="34" charset="0"/>
              <a:buChar char="•"/>
            </a:pPr>
            <a:r>
              <a:rPr kumimoji="1" lang="da-DK" sz="2000" dirty="0">
                <a:solidFill>
                  <a:schemeClr val="tx1">
                    <a:lumMod val="65000"/>
                    <a:lumOff val="35000"/>
                  </a:schemeClr>
                </a:solidFill>
                <a:latin typeface="Calibri" panose="020F0502020204030204" pitchFamily="34" charset="0"/>
                <a:cs typeface="Calibri" panose="020F0502020204030204" pitchFamily="34" charset="0"/>
              </a:rPr>
              <a:t>Inkluderet i 2019 konsensuserklæring fra European </a:t>
            </a:r>
            <a:r>
              <a:rPr kumimoji="1" lang="da-DK" sz="2000" dirty="0" err="1">
                <a:solidFill>
                  <a:schemeClr val="tx1">
                    <a:lumMod val="65000"/>
                    <a:lumOff val="35000"/>
                  </a:schemeClr>
                </a:solidFill>
                <a:latin typeface="Calibri" panose="020F0502020204030204" pitchFamily="34" charset="0"/>
                <a:cs typeface="Calibri" panose="020F0502020204030204" pitchFamily="34" charset="0"/>
              </a:rPr>
              <a:t>Psychiatric</a:t>
            </a:r>
            <a:r>
              <a:rPr kumimoji="1" lang="da-DK" sz="2000" dirty="0">
                <a:solidFill>
                  <a:schemeClr val="tx1">
                    <a:lumMod val="65000"/>
                    <a:lumOff val="35000"/>
                  </a:schemeClr>
                </a:solidFill>
                <a:latin typeface="Calibri" panose="020F0502020204030204" pitchFamily="34" charset="0"/>
                <a:cs typeface="Calibri" panose="020F0502020204030204" pitchFamily="34" charset="0"/>
              </a:rPr>
              <a:t> Association</a:t>
            </a:r>
            <a:br>
              <a:rPr kumimoji="1" lang="da-DK" sz="2000" dirty="0">
                <a:solidFill>
                  <a:srgbClr val="70578B"/>
                </a:solidFill>
                <a:latin typeface="Calibri" panose="020F0502020204030204" pitchFamily="34" charset="0"/>
                <a:cs typeface="Calibri" panose="020F0502020204030204" pitchFamily="34" charset="0"/>
              </a:rPr>
            </a:br>
            <a:endParaRPr kumimoji="1" lang="da-DK" sz="2000" dirty="0">
              <a:solidFill>
                <a:srgbClr val="70578B"/>
              </a:solidFill>
              <a:latin typeface="Calibri" panose="020F0502020204030204" pitchFamily="34" charset="0"/>
              <a:cs typeface="Calibri" panose="020F0502020204030204" pitchFamily="34" charset="0"/>
            </a:endParaRPr>
          </a:p>
          <a:p>
            <a:r>
              <a:rPr kumimoji="1" lang="da-DK" sz="2000" b="1" dirty="0">
                <a:solidFill>
                  <a:srgbClr val="70578B"/>
                </a:solidFill>
                <a:latin typeface="Calibri" panose="020F0502020204030204" pitchFamily="34" charset="0"/>
                <a:cs typeface="Calibri" panose="020F0502020204030204" pitchFamily="34" charset="0"/>
              </a:rPr>
              <a:t>USA</a:t>
            </a:r>
          </a:p>
          <a:p>
            <a:r>
              <a:rPr kumimoji="1" lang="da-DK" sz="2000" dirty="0">
                <a:solidFill>
                  <a:schemeClr val="tx1">
                    <a:lumMod val="65000"/>
                    <a:lumOff val="35000"/>
                  </a:schemeClr>
                </a:solidFill>
                <a:latin typeface="Calibri" panose="020F0502020204030204" pitchFamily="34" charset="0"/>
                <a:cs typeface="Calibri" panose="020F0502020204030204" pitchFamily="34" charset="0"/>
              </a:rPr>
              <a:t>Følelsesdysregulering er angivet som et symptom der kan støtte diagnosen ADHD   </a:t>
            </a:r>
          </a:p>
        </p:txBody>
      </p:sp>
      <p:sp>
        <p:nvSpPr>
          <p:cNvPr id="3" name="Tekstfelt 2">
            <a:extLst>
              <a:ext uri="{FF2B5EF4-FFF2-40B4-BE49-F238E27FC236}">
                <a16:creationId xmlns:a16="http://schemas.microsoft.com/office/drawing/2014/main" id="{E49E7381-DE57-FEC2-2B64-E6155AB9FDA5}"/>
              </a:ext>
            </a:extLst>
          </p:cNvPr>
          <p:cNvSpPr txBox="1"/>
          <p:nvPr/>
        </p:nvSpPr>
        <p:spPr>
          <a:xfrm>
            <a:off x="5620354" y="5961525"/>
            <a:ext cx="4482008" cy="900246"/>
          </a:xfrm>
          <a:prstGeom prst="rect">
            <a:avLst/>
          </a:prstGeom>
          <a:noFill/>
        </p:spPr>
        <p:txBody>
          <a:bodyPr wrap="square">
            <a:spAutoFit/>
          </a:bodyPr>
          <a:lstStyle/>
          <a:p>
            <a:endParaRPr kumimoji="1" lang="da-DK" sz="1050" dirty="0">
              <a:solidFill>
                <a:srgbClr val="70578B"/>
              </a:solidFill>
              <a:latin typeface="Calibri" panose="020F0502020204030204" pitchFamily="34" charset="0"/>
              <a:cs typeface="Calibri" panose="020F0502020204030204" pitchFamily="34" charset="0"/>
            </a:endParaRPr>
          </a:p>
          <a:p>
            <a:r>
              <a:rPr lang="nl-NL" sz="700" dirty="0"/>
              <a:t>Kilde: </a:t>
            </a:r>
          </a:p>
          <a:p>
            <a:r>
              <a:rPr lang="en-US" sz="700" dirty="0"/>
              <a:t>1.  </a:t>
            </a:r>
            <a:r>
              <a:rPr lang="en-US" sz="700" dirty="0" err="1"/>
              <a:t>Kooij</a:t>
            </a:r>
            <a:r>
              <a:rPr lang="en-US" sz="700" dirty="0"/>
              <a:t>, J. J. S., </a:t>
            </a:r>
            <a:r>
              <a:rPr lang="en-US" sz="700" dirty="0" err="1"/>
              <a:t>Bijlenga</a:t>
            </a:r>
            <a:r>
              <a:rPr lang="en-US" sz="700" dirty="0"/>
              <a:t>, D., Salerno, L., et al. (2019). Updated European Consensus Statement on adult ADHD diagnosis and treatment. European Psychiatry, 56, 14-34. </a:t>
            </a:r>
            <a:r>
              <a:rPr lang="en-US" sz="700" dirty="0">
                <a:hlinkClick r:id="rId2"/>
              </a:rPr>
              <a:t>https://doi.org/10.1016/j.eurpsy.2018.11.001</a:t>
            </a:r>
            <a:r>
              <a:rPr lang="en-US" sz="700" dirty="0"/>
              <a:t> 2.  American Psychiatric Association. Diagnostic and Statistical Manual of Mental Disorders. 5th ed., American Psychiatric Publishing, 2013.</a:t>
            </a:r>
            <a:endParaRPr lang="da-DK" sz="700" dirty="0"/>
          </a:p>
          <a:p>
            <a:endParaRPr kumimoji="1" lang="nl-NL" sz="700" dirty="0">
              <a:solidFill>
                <a:srgbClr val="70578B"/>
              </a:solidFill>
              <a:latin typeface="Calibri" panose="020F0502020204030204" pitchFamily="34" charset="0"/>
              <a:cs typeface="Calibri" panose="020F0502020204030204" pitchFamily="34" charset="0"/>
            </a:endParaRPr>
          </a:p>
        </p:txBody>
      </p:sp>
      <p:pic>
        <p:nvPicPr>
          <p:cNvPr id="14" name="Billede 13">
            <a:extLst>
              <a:ext uri="{FF2B5EF4-FFF2-40B4-BE49-F238E27FC236}">
                <a16:creationId xmlns:a16="http://schemas.microsoft.com/office/drawing/2014/main" id="{4B4BE43D-7CEB-8D5F-06A2-DB5D1EA5B468}"/>
              </a:ext>
            </a:extLst>
          </p:cNvPr>
          <p:cNvPicPr>
            <a:picLocks noChangeAspect="1"/>
          </p:cNvPicPr>
          <p:nvPr/>
        </p:nvPicPr>
        <p:blipFill>
          <a:blip r:embed="rId3">
            <a:lum bright="70000" contrast="-70000"/>
          </a:blip>
          <a:srcRect l="31592" t="2222" r="28275" b="-2222"/>
          <a:stretch/>
        </p:blipFill>
        <p:spPr>
          <a:xfrm>
            <a:off x="428078" y="547907"/>
            <a:ext cx="3799793" cy="6310094"/>
          </a:xfrm>
          <a:prstGeom prst="rect">
            <a:avLst/>
          </a:prstGeom>
        </p:spPr>
      </p:pic>
      <p:cxnSp>
        <p:nvCxnSpPr>
          <p:cNvPr id="20" name="Lige forbindelse 19">
            <a:extLst>
              <a:ext uri="{FF2B5EF4-FFF2-40B4-BE49-F238E27FC236}">
                <a16:creationId xmlns:a16="http://schemas.microsoft.com/office/drawing/2014/main" id="{46D8649A-AD24-4C84-1D6F-1AF99C08DA29}"/>
              </a:ext>
            </a:extLst>
          </p:cNvPr>
          <p:cNvCxnSpPr>
            <a:cxnSpLocks/>
          </p:cNvCxnSpPr>
          <p:nvPr/>
        </p:nvCxnSpPr>
        <p:spPr>
          <a:xfrm>
            <a:off x="4242385" y="5660572"/>
            <a:ext cx="6425615" cy="0"/>
          </a:xfrm>
          <a:prstGeom prst="line">
            <a:avLst/>
          </a:prstGeom>
          <a:ln w="38100">
            <a:solidFill>
              <a:srgbClr val="70578B"/>
            </a:solidFill>
          </a:ln>
          <a:effectLst>
            <a:glow rad="101600">
              <a:srgbClr val="E5DBF2">
                <a:alpha val="60000"/>
              </a:srgbClr>
            </a:glow>
          </a:effectLst>
        </p:spPr>
        <p:style>
          <a:lnRef idx="2">
            <a:schemeClr val="accent1"/>
          </a:lnRef>
          <a:fillRef idx="0">
            <a:schemeClr val="accent1"/>
          </a:fillRef>
          <a:effectRef idx="1">
            <a:schemeClr val="accent1"/>
          </a:effectRef>
          <a:fontRef idx="minor">
            <a:schemeClr val="tx1"/>
          </a:fontRef>
        </p:style>
      </p:cxnSp>
      <p:sp>
        <p:nvSpPr>
          <p:cNvPr id="2" name="Tekstfelt 1">
            <a:extLst>
              <a:ext uri="{FF2B5EF4-FFF2-40B4-BE49-F238E27FC236}">
                <a16:creationId xmlns:a16="http://schemas.microsoft.com/office/drawing/2014/main" id="{F88AE1CA-BD90-60E7-9450-A68048924D43}"/>
              </a:ext>
            </a:extLst>
          </p:cNvPr>
          <p:cNvSpPr txBox="1"/>
          <p:nvPr/>
        </p:nvSpPr>
        <p:spPr>
          <a:xfrm>
            <a:off x="5099197" y="619898"/>
            <a:ext cx="6819770" cy="830997"/>
          </a:xfrm>
          <a:prstGeom prst="rect">
            <a:avLst/>
          </a:prstGeom>
          <a:noFill/>
        </p:spPr>
        <p:txBody>
          <a:bodyPr wrap="square">
            <a:spAutoFit/>
          </a:bodyPr>
          <a:lstStyle/>
          <a:p>
            <a:r>
              <a:rPr kumimoji="1" lang="da-DK" sz="2400" b="1" dirty="0">
                <a:solidFill>
                  <a:srgbClr val="70578B"/>
                </a:solidFill>
                <a:latin typeface="Calibri" panose="020F0502020204030204" pitchFamily="34" charset="0"/>
                <a:cs typeface="Calibri" panose="020F0502020204030204" pitchFamily="34" charset="0"/>
              </a:rPr>
              <a:t>Følelsesdysregulering er officielt anerkendt som en del af ADHD</a:t>
            </a:r>
            <a:endParaRPr kumimoji="1" lang="da-DK" sz="1600" dirty="0">
              <a:solidFill>
                <a:srgbClr val="70578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3812820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7BBA9-8076-37DD-2597-3A417F278B01}"/>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5C2BA9BD-08F0-4FD6-55B5-C8645389C07D}"/>
              </a:ext>
            </a:extLst>
          </p:cNvPr>
          <p:cNvSpPr txBox="1">
            <a:spLocks/>
          </p:cNvSpPr>
          <p:nvPr/>
        </p:nvSpPr>
        <p:spPr>
          <a:xfrm>
            <a:off x="838200" y="9797"/>
            <a:ext cx="11353800" cy="599803"/>
          </a:xfrm>
          <a:prstGeom prst="rect">
            <a:avLst/>
          </a:prstGeom>
        </p:spPr>
        <p:txBody>
          <a:bodyP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pPr>
              <a:defRPr/>
            </a:pPr>
            <a:r>
              <a:rPr lang="de-DE" sz="3000" dirty="0">
                <a:solidFill>
                  <a:prstClr val="white"/>
                </a:solidFill>
              </a:rPr>
              <a:t>Stryker</a:t>
            </a:r>
            <a:r>
              <a:rPr lang="de-DE" sz="2400" b="0" baseline="30000" dirty="0">
                <a:solidFill>
                  <a:prstClr val="white"/>
                </a:solidFill>
              </a:rPr>
              <a:t>®</a:t>
            </a:r>
            <a:endParaRPr lang="en-US" sz="3000" b="0" baseline="30000" dirty="0">
              <a:solidFill>
                <a:prstClr val="white"/>
              </a:solidFill>
            </a:endParaRPr>
          </a:p>
        </p:txBody>
      </p:sp>
      <p:sp>
        <p:nvSpPr>
          <p:cNvPr id="4" name="Rectangle 3">
            <a:extLst>
              <a:ext uri="{FF2B5EF4-FFF2-40B4-BE49-F238E27FC236}">
                <a16:creationId xmlns:a16="http://schemas.microsoft.com/office/drawing/2014/main" id="{0D852D55-959F-4530-4036-A8E8D8392C77}"/>
              </a:ext>
            </a:extLst>
          </p:cNvPr>
          <p:cNvSpPr/>
          <p:nvPr/>
        </p:nvSpPr>
        <p:spPr>
          <a:xfrm>
            <a:off x="415412" y="1140363"/>
            <a:ext cx="11333676"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r>
              <a:rPr lang="da-DK" sz="2400" b="1" dirty="0">
                <a:solidFill>
                  <a:schemeClr val="bg1"/>
                </a:solidFill>
                <a:latin typeface="Segoe UI" panose="020B0502040204020203" pitchFamily="34" charset="0"/>
                <a:cs typeface="Segoe UI" panose="020B0502040204020203" pitchFamily="34" charset="0"/>
              </a:rPr>
              <a:t>Betydning i dagligdagen</a:t>
            </a: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158A162A-B76F-653E-9927-BD32BC014832}"/>
              </a:ext>
            </a:extLst>
          </p:cNvPr>
          <p:cNvSpPr/>
          <p:nvPr/>
        </p:nvSpPr>
        <p:spPr>
          <a:xfrm>
            <a:off x="438149" y="2093320"/>
            <a:ext cx="5534387" cy="33254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8" name="Rectangle 7">
            <a:extLst>
              <a:ext uri="{FF2B5EF4-FFF2-40B4-BE49-F238E27FC236}">
                <a16:creationId xmlns:a16="http://schemas.microsoft.com/office/drawing/2014/main" id="{9EC655C3-8B31-A5CD-934C-D180D7053F1D}"/>
              </a:ext>
            </a:extLst>
          </p:cNvPr>
          <p:cNvSpPr/>
          <p:nvPr/>
        </p:nvSpPr>
        <p:spPr>
          <a:xfrm>
            <a:off x="6198270" y="2093320"/>
            <a:ext cx="5534387" cy="3325445"/>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6" name="Group 15">
            <a:extLst>
              <a:ext uri="{FF2B5EF4-FFF2-40B4-BE49-F238E27FC236}">
                <a16:creationId xmlns:a16="http://schemas.microsoft.com/office/drawing/2014/main" id="{0049A611-92C7-6B54-E149-56B4F23F45F4}"/>
              </a:ext>
            </a:extLst>
          </p:cNvPr>
          <p:cNvGrpSpPr/>
          <p:nvPr/>
        </p:nvGrpSpPr>
        <p:grpSpPr>
          <a:xfrm>
            <a:off x="2969087" y="1842726"/>
            <a:ext cx="472511" cy="472511"/>
            <a:chOff x="3101269" y="1403806"/>
            <a:chExt cx="324740" cy="324740"/>
          </a:xfrm>
        </p:grpSpPr>
        <p:sp>
          <p:nvSpPr>
            <p:cNvPr id="15" name="Oval 14">
              <a:extLst>
                <a:ext uri="{FF2B5EF4-FFF2-40B4-BE49-F238E27FC236}">
                  <a16:creationId xmlns:a16="http://schemas.microsoft.com/office/drawing/2014/main" id="{C47BF2DD-5327-A72A-E843-A46648835BB8}"/>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1BFDA8A-3A26-07D0-EF1C-7ABF4F6DC6B0}"/>
                </a:ext>
              </a:extLst>
            </p:cNvPr>
            <p:cNvGrpSpPr/>
            <p:nvPr/>
          </p:nvGrpSpPr>
          <p:grpSpPr>
            <a:xfrm>
              <a:off x="3153306" y="1455844"/>
              <a:ext cx="220666" cy="220664"/>
              <a:chOff x="10154583" y="3154385"/>
              <a:chExt cx="327680" cy="327678"/>
            </a:xfrm>
          </p:grpSpPr>
          <p:sp>
            <p:nvSpPr>
              <p:cNvPr id="13" name="Oval 12">
                <a:extLst>
                  <a:ext uri="{FF2B5EF4-FFF2-40B4-BE49-F238E27FC236}">
                    <a16:creationId xmlns:a16="http://schemas.microsoft.com/office/drawing/2014/main" id="{1C50B10A-EA8F-1DEB-C160-D7B726F3F4F4}"/>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4" name="Freeform 334">
                <a:extLst>
                  <a:ext uri="{FF2B5EF4-FFF2-40B4-BE49-F238E27FC236}">
                    <a16:creationId xmlns:a16="http://schemas.microsoft.com/office/drawing/2014/main" id="{71DE3FA4-9D50-E399-C000-AA712A0238F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grpSp>
        <p:nvGrpSpPr>
          <p:cNvPr id="17" name="Group 16">
            <a:extLst>
              <a:ext uri="{FF2B5EF4-FFF2-40B4-BE49-F238E27FC236}">
                <a16:creationId xmlns:a16="http://schemas.microsoft.com/office/drawing/2014/main" id="{3E43CFA8-949D-2B34-5BEB-F4F42C64C799}"/>
              </a:ext>
            </a:extLst>
          </p:cNvPr>
          <p:cNvGrpSpPr/>
          <p:nvPr/>
        </p:nvGrpSpPr>
        <p:grpSpPr>
          <a:xfrm>
            <a:off x="8729208" y="1842726"/>
            <a:ext cx="472511" cy="472511"/>
            <a:chOff x="3101269" y="1403806"/>
            <a:chExt cx="324740" cy="324740"/>
          </a:xfrm>
        </p:grpSpPr>
        <p:sp>
          <p:nvSpPr>
            <p:cNvPr id="18" name="Oval 17">
              <a:extLst>
                <a:ext uri="{FF2B5EF4-FFF2-40B4-BE49-F238E27FC236}">
                  <a16:creationId xmlns:a16="http://schemas.microsoft.com/office/drawing/2014/main" id="{D5399469-7067-64C9-3C08-670D90DBA329}"/>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01E586AF-E387-4F30-4837-8D2F58CAC594}"/>
                </a:ext>
              </a:extLst>
            </p:cNvPr>
            <p:cNvGrpSpPr/>
            <p:nvPr/>
          </p:nvGrpSpPr>
          <p:grpSpPr>
            <a:xfrm>
              <a:off x="3153306" y="1455844"/>
              <a:ext cx="220666" cy="220664"/>
              <a:chOff x="10154583" y="3154385"/>
              <a:chExt cx="327680" cy="327678"/>
            </a:xfrm>
          </p:grpSpPr>
          <p:sp>
            <p:nvSpPr>
              <p:cNvPr id="20" name="Oval 19">
                <a:extLst>
                  <a:ext uri="{FF2B5EF4-FFF2-40B4-BE49-F238E27FC236}">
                    <a16:creationId xmlns:a16="http://schemas.microsoft.com/office/drawing/2014/main" id="{4E35F511-C866-E928-7DBC-5C7393A9BC02}"/>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Freeform 334">
                <a:extLst>
                  <a:ext uri="{FF2B5EF4-FFF2-40B4-BE49-F238E27FC236}">
                    <a16:creationId xmlns:a16="http://schemas.microsoft.com/office/drawing/2014/main" id="{F14B31E5-947E-BD56-9E4B-CAAFE4DAB3BE}"/>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cxnSp>
        <p:nvCxnSpPr>
          <p:cNvPr id="2" name="Straight Connector 1">
            <a:extLst>
              <a:ext uri="{FF2B5EF4-FFF2-40B4-BE49-F238E27FC236}">
                <a16:creationId xmlns:a16="http://schemas.microsoft.com/office/drawing/2014/main" id="{31C528DA-DDF4-5808-58D3-7DC2023FB071}"/>
              </a:ext>
            </a:extLst>
          </p:cNvPr>
          <p:cNvCxnSpPr>
            <a:cxnSpLocks/>
          </p:cNvCxnSpPr>
          <p:nvPr/>
        </p:nvCxnSpPr>
        <p:spPr>
          <a:xfrm flipH="1">
            <a:off x="438149" y="5670654"/>
            <a:ext cx="1131093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Pladsholder til indhold 2">
            <a:extLst>
              <a:ext uri="{FF2B5EF4-FFF2-40B4-BE49-F238E27FC236}">
                <a16:creationId xmlns:a16="http://schemas.microsoft.com/office/drawing/2014/main" id="{FB5F63AA-1FC4-42A2-677B-C27621F791EF}"/>
              </a:ext>
            </a:extLst>
          </p:cNvPr>
          <p:cNvSpPr>
            <a:spLocks noGrp="1"/>
          </p:cNvSpPr>
          <p:nvPr>
            <p:ph idx="1"/>
          </p:nvPr>
        </p:nvSpPr>
        <p:spPr>
          <a:xfrm>
            <a:off x="812288" y="2625832"/>
            <a:ext cx="4978912" cy="3387069"/>
          </a:xfrm>
        </p:spPr>
        <p:txBody>
          <a:bodyPr>
            <a:noAutofit/>
          </a:bodyPr>
          <a:lstStyle/>
          <a:p>
            <a:pPr marL="0" indent="0">
              <a:buNone/>
            </a:pPr>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Personligt</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Påvirker selvopfattelse og identitet</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Udfordrer håndtering af daglige rutiner</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Influerer på beslutningstagning</a:t>
            </a:r>
          </a:p>
          <a:p>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Påvirker energiniveau og restitutionsbehov</a:t>
            </a:r>
          </a:p>
        </p:txBody>
      </p:sp>
      <p:sp>
        <p:nvSpPr>
          <p:cNvPr id="6" name="Pladsholder til indhold 2">
            <a:extLst>
              <a:ext uri="{FF2B5EF4-FFF2-40B4-BE49-F238E27FC236}">
                <a16:creationId xmlns:a16="http://schemas.microsoft.com/office/drawing/2014/main" id="{9CD928D4-640A-9FA9-88E1-263FDD7455FA}"/>
              </a:ext>
            </a:extLst>
          </p:cNvPr>
          <p:cNvSpPr txBox="1">
            <a:spLocks/>
          </p:cNvSpPr>
          <p:nvPr/>
        </p:nvSpPr>
        <p:spPr>
          <a:xfrm>
            <a:off x="6436356" y="2563041"/>
            <a:ext cx="5233988" cy="26344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dirty="0">
                <a:solidFill>
                  <a:srgbClr val="70578B"/>
                </a:solidFill>
                <a:latin typeface="Calibri" panose="020F0502020204030204" pitchFamily="34" charset="0"/>
                <a:ea typeface="Calibri" panose="020F0502020204030204" pitchFamily="34" charset="0"/>
                <a:cs typeface="Calibri" panose="020F0502020204030204" pitchFamily="34" charset="0"/>
              </a:rPr>
              <a:t>Socialt:</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Udfordringer i nære relationer</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Påvirkning af uddannelses- og arbejdsliv</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Sociale interaktioner og kommunikation</a:t>
            </a:r>
          </a:p>
          <a:p>
            <a:pPr marL="228600" lvl="1">
              <a:spcBef>
                <a:spcPts val="1000"/>
              </a:spcBef>
            </a:pPr>
            <a:r>
              <a:rPr lang="da-DK" sz="18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Behov for særlige hensyn og forståelse</a:t>
            </a:r>
          </a:p>
        </p:txBody>
      </p:sp>
      <p:sp>
        <p:nvSpPr>
          <p:cNvPr id="22" name="Tekstfelt 21">
            <a:extLst>
              <a:ext uri="{FF2B5EF4-FFF2-40B4-BE49-F238E27FC236}">
                <a16:creationId xmlns:a16="http://schemas.microsoft.com/office/drawing/2014/main" id="{95B1D456-EDD7-A016-FF1D-D52DD2DD6432}"/>
              </a:ext>
            </a:extLst>
          </p:cNvPr>
          <p:cNvSpPr txBox="1"/>
          <p:nvPr/>
        </p:nvSpPr>
        <p:spPr>
          <a:xfrm>
            <a:off x="339319" y="5945091"/>
            <a:ext cx="8465605" cy="972254"/>
          </a:xfrm>
          <a:prstGeom prst="rect">
            <a:avLst/>
          </a:prstGeom>
          <a:noFill/>
        </p:spPr>
        <p:txBody>
          <a:bodyPr wrap="square">
            <a:spAutoFit/>
          </a:bodyPr>
          <a:lstStyle/>
          <a:p>
            <a:pPr marL="457200" lvl="1" indent="0">
              <a:buFont typeface="Arial" panose="020B0604020202020204" pitchFamily="34" charset="0"/>
              <a:buNone/>
            </a:pPr>
            <a:endParaRPr lang="da-DK"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pPr marL="457200" lvl="1" indent="0">
              <a:buFont typeface="Arial" panose="020B0604020202020204" pitchFamily="34" charset="0"/>
              <a:buNone/>
            </a:pPr>
            <a:r>
              <a:rPr lang="da-DK" sz="700" dirty="0"/>
              <a:t>Kilder:  </a:t>
            </a:r>
          </a:p>
          <a:p>
            <a:pPr marL="457200" lvl="1" indent="0">
              <a:buFont typeface="Arial" panose="020B0604020202020204" pitchFamily="34" charset="0"/>
              <a:buNone/>
            </a:pPr>
            <a:r>
              <a:rPr lang="en-US" sz="700" dirty="0"/>
              <a:t>1.. Hirsch, O., </a:t>
            </a:r>
            <a:r>
              <a:rPr lang="en-US" sz="700" dirty="0" err="1"/>
              <a:t>Chavanon</a:t>
            </a:r>
            <a:r>
              <a:rPr lang="en-US" sz="700" dirty="0"/>
              <a:t>, M., Riechmann, E., &amp; Christiansen, H. (2018). Emotional dysregulation is a primary symptom in adult ADHD. Journal of Affective Disorders, 232, 41-47. </a:t>
            </a:r>
            <a:r>
              <a:rPr lang="en-US" sz="700" dirty="0">
                <a:hlinkClick r:id="rId3"/>
              </a:rPr>
              <a:t>https://doi.org/10.1016/j.jad.2018.02.001</a:t>
            </a:r>
            <a:endParaRPr lang="en-US" sz="700" dirty="0"/>
          </a:p>
          <a:p>
            <a:pPr marL="457200" lvl="1" indent="0">
              <a:buFont typeface="Arial" panose="020B0604020202020204" pitchFamily="34" charset="0"/>
              <a:buNone/>
            </a:pPr>
            <a:r>
              <a:rPr lang="en-US" sz="700" dirty="0"/>
              <a:t>2..  </a:t>
            </a:r>
            <a:r>
              <a:rPr lang="da-DK" sz="700" dirty="0"/>
              <a:t>ADHD Centre, UK Research Department (2023). Clinical Guidelines and Research Overview. </a:t>
            </a:r>
            <a:r>
              <a:rPr lang="da-DK" sz="700" dirty="0">
                <a:hlinkClick r:id="rId4">
                  <a:extLst>
                    <a:ext uri="{A12FA001-AC4F-418D-AE19-62706E023703}">
                      <ahyp:hlinkClr xmlns:ahyp="http://schemas.microsoft.com/office/drawing/2018/hyperlinkcolor" val="tx"/>
                    </a:ext>
                  </a:extLst>
                </a:hlinkClick>
              </a:rPr>
              <a:t>https://www.adhdcentre.co.uk/advancements-in-adhd-research-and-treatment-what-it-means-for-patients/</a:t>
            </a:r>
            <a:endParaRPr lang="da-DK" sz="700" dirty="0"/>
          </a:p>
          <a:p>
            <a:pPr marL="457200" lvl="1" indent="0">
              <a:buFont typeface="Arial" panose="020B0604020202020204" pitchFamily="34" charset="0"/>
              <a:buNone/>
            </a:pPr>
            <a:endParaRPr lang="da-DK" sz="700" dirty="0"/>
          </a:p>
          <a:p>
            <a:pPr marL="457200" lvl="1" indent="0">
              <a:buFont typeface="Arial" panose="020B0604020202020204" pitchFamily="34" charset="0"/>
              <a:buNone/>
            </a:pPr>
            <a:endParaRPr lang="en-US" sz="700" dirty="0"/>
          </a:p>
        </p:txBody>
      </p:sp>
    </p:spTree>
    <p:extLst>
      <p:ext uri="{BB962C8B-B14F-4D97-AF65-F5344CB8AC3E}">
        <p14:creationId xmlns:p14="http://schemas.microsoft.com/office/powerpoint/2010/main" val="1476046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6CA79-EF94-96EC-ECF7-E1767F45A94C}"/>
            </a:ext>
          </a:extLst>
        </p:cNvPr>
        <p:cNvGrpSpPr/>
        <p:nvPr/>
      </p:nvGrpSpPr>
      <p:grpSpPr>
        <a:xfrm>
          <a:off x="0" y="0"/>
          <a:ext cx="0" cy="0"/>
          <a:chOff x="0" y="0"/>
          <a:chExt cx="0" cy="0"/>
        </a:xfrm>
      </p:grpSpPr>
      <p:sp>
        <p:nvSpPr>
          <p:cNvPr id="60" name="Rectangle 3">
            <a:extLst>
              <a:ext uri="{FF2B5EF4-FFF2-40B4-BE49-F238E27FC236}">
                <a16:creationId xmlns:a16="http://schemas.microsoft.com/office/drawing/2014/main" id="{CCED409F-FDF5-7334-15BA-EDAEB7CFB5B8}"/>
              </a:ext>
            </a:extLst>
          </p:cNvPr>
          <p:cNvSpPr/>
          <p:nvPr/>
        </p:nvSpPr>
        <p:spPr>
          <a:xfrm>
            <a:off x="532770" y="1418520"/>
            <a:ext cx="987689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7503175F-96AC-7F6D-8995-A8D73E803540}"/>
              </a:ext>
            </a:extLst>
          </p:cNvPr>
          <p:cNvSpPr>
            <a:spLocks noGrp="1"/>
          </p:cNvSpPr>
          <p:nvPr>
            <p:ph type="title"/>
          </p:nvPr>
        </p:nvSpPr>
        <p:spPr>
          <a:xfrm>
            <a:off x="500860" y="-794"/>
            <a:ext cx="10515600" cy="1325563"/>
          </a:xfrm>
        </p:spPr>
        <p:txBody>
          <a:bodyPr/>
          <a:lstStyle/>
          <a:p>
            <a:r>
              <a:rPr lang="da-DK" dirty="0">
                <a:solidFill>
                  <a:srgbClr val="644D79"/>
                </a:solidFill>
                <a:latin typeface="+mn-lt"/>
              </a:rPr>
              <a:t>Aktuel forskning</a:t>
            </a:r>
            <a:endParaRPr lang="da-DK" baseline="30000" dirty="0">
              <a:solidFill>
                <a:srgbClr val="644D79"/>
              </a:solidFill>
              <a:latin typeface="+mn-lt"/>
            </a:endParaRPr>
          </a:p>
        </p:txBody>
      </p:sp>
      <p:sp>
        <p:nvSpPr>
          <p:cNvPr id="2" name="Rektangel 1">
            <a:extLst>
              <a:ext uri="{FF2B5EF4-FFF2-40B4-BE49-F238E27FC236}">
                <a16:creationId xmlns:a16="http://schemas.microsoft.com/office/drawing/2014/main" id="{2DD2CA3D-58D8-E699-8A4F-039C7255E5A8}"/>
              </a:ext>
            </a:extLst>
          </p:cNvPr>
          <p:cNvSpPr/>
          <p:nvPr/>
        </p:nvSpPr>
        <p:spPr>
          <a:xfrm>
            <a:off x="9528313" y="6215270"/>
            <a:ext cx="2663687" cy="6427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58" name="Gruppe 57">
            <a:extLst>
              <a:ext uri="{FF2B5EF4-FFF2-40B4-BE49-F238E27FC236}">
                <a16:creationId xmlns:a16="http://schemas.microsoft.com/office/drawing/2014/main" id="{663C2D33-9F3B-9ABD-F7EC-9F11775911D2}"/>
              </a:ext>
            </a:extLst>
          </p:cNvPr>
          <p:cNvGrpSpPr/>
          <p:nvPr/>
        </p:nvGrpSpPr>
        <p:grpSpPr>
          <a:xfrm>
            <a:off x="577060" y="1413835"/>
            <a:ext cx="3131340" cy="3876439"/>
            <a:chOff x="492166" y="1744035"/>
            <a:chExt cx="2740711" cy="3876439"/>
          </a:xfrm>
        </p:grpSpPr>
        <p:sp>
          <p:nvSpPr>
            <p:cNvPr id="5" name="Rectangle 10">
              <a:extLst>
                <a:ext uri="{FF2B5EF4-FFF2-40B4-BE49-F238E27FC236}">
                  <a16:creationId xmlns:a16="http://schemas.microsoft.com/office/drawing/2014/main" id="{1254C240-143C-6C5F-1E9B-7E2A5B415DA0}"/>
                </a:ext>
              </a:extLst>
            </p:cNvPr>
            <p:cNvSpPr/>
            <p:nvPr/>
          </p:nvSpPr>
          <p:spPr>
            <a:xfrm>
              <a:off x="492166" y="2654300"/>
              <a:ext cx="2734138"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6B1E5881-A5E8-C2A8-DF6B-B851A2AD42C7}"/>
                </a:ext>
              </a:extLst>
            </p:cNvPr>
            <p:cNvSpPr txBox="1"/>
            <p:nvPr/>
          </p:nvSpPr>
          <p:spPr>
            <a:xfrm>
              <a:off x="639878" y="2826291"/>
              <a:ext cx="2386048" cy="2677656"/>
            </a:xfrm>
            <a:prstGeom prst="rect">
              <a:avLst/>
            </a:prstGeom>
            <a:noFill/>
          </p:spPr>
          <p:txBody>
            <a:bodyPr wrap="square">
              <a:spAutoFit/>
            </a:bodyPr>
            <a:lstStyle/>
            <a:p>
              <a:pPr algn="ctr"/>
              <a:r>
                <a:rPr lang="da-DK" sz="1400" dirty="0">
                  <a:solidFill>
                    <a:schemeClr val="tx1">
                      <a:lumMod val="65000"/>
                      <a:lumOff val="35000"/>
                    </a:schemeClr>
                  </a:solidFill>
                </a:rPr>
                <a:t>Følelsesdysregulering som primært symptom</a:t>
              </a:r>
            </a:p>
            <a:p>
              <a:pPr algn="ctr"/>
              <a:endParaRPr lang="da-DK" sz="1400" dirty="0">
                <a:solidFill>
                  <a:schemeClr val="tx1">
                    <a:lumMod val="65000"/>
                    <a:lumOff val="35000"/>
                  </a:schemeClr>
                </a:solidFill>
              </a:endParaRPr>
            </a:p>
            <a:p>
              <a:pPr algn="ctr"/>
              <a:r>
                <a:rPr lang="da-DK" sz="1400" dirty="0">
                  <a:solidFill>
                    <a:schemeClr val="tx1">
                      <a:lumMod val="65000"/>
                      <a:lumOff val="35000"/>
                    </a:schemeClr>
                  </a:solidFill>
                </a:rPr>
                <a:t>Betydelig påvirkning af livskvalitet</a:t>
              </a:r>
            </a:p>
            <a:p>
              <a:pPr algn="ctr"/>
              <a:endParaRPr lang="da-DK" sz="1400" dirty="0">
                <a:solidFill>
                  <a:schemeClr val="tx1">
                    <a:lumMod val="65000"/>
                    <a:lumOff val="35000"/>
                  </a:schemeClr>
                </a:solidFill>
              </a:endParaRPr>
            </a:p>
            <a:p>
              <a:pPr algn="ctr"/>
              <a:r>
                <a:rPr lang="da-DK" sz="1400" dirty="0">
                  <a:solidFill>
                    <a:schemeClr val="tx1">
                      <a:lumMod val="65000"/>
                      <a:lumOff val="35000"/>
                    </a:schemeClr>
                  </a:solidFill>
                </a:rPr>
                <a:t>Kompleks sammenhæng med andre ADHD-symptomer</a:t>
              </a:r>
            </a:p>
            <a:p>
              <a:pPr algn="ctr"/>
              <a:endParaRPr lang="da-DK" sz="1400" dirty="0">
                <a:solidFill>
                  <a:schemeClr val="tx1">
                    <a:lumMod val="65000"/>
                    <a:lumOff val="35000"/>
                  </a:schemeClr>
                </a:solidFill>
              </a:endParaRPr>
            </a:p>
            <a:p>
              <a:pPr algn="ctr"/>
              <a:r>
                <a:rPr lang="da-DK" sz="1400" dirty="0">
                  <a:solidFill>
                    <a:schemeClr val="tx1">
                      <a:lumMod val="65000"/>
                      <a:lumOff val="35000"/>
                    </a:schemeClr>
                  </a:solidFill>
                </a:rPr>
                <a:t>Behov for målrettet behandling</a:t>
              </a:r>
            </a:p>
          </p:txBody>
        </p:sp>
        <p:sp>
          <p:nvSpPr>
            <p:cNvPr id="40" name="Tekstfelt 39">
              <a:extLst>
                <a:ext uri="{FF2B5EF4-FFF2-40B4-BE49-F238E27FC236}">
                  <a16:creationId xmlns:a16="http://schemas.microsoft.com/office/drawing/2014/main" id="{60F079FF-9444-A77B-0AA3-C5FB11804BC4}"/>
                </a:ext>
              </a:extLst>
            </p:cNvPr>
            <p:cNvSpPr txBox="1"/>
            <p:nvPr/>
          </p:nvSpPr>
          <p:spPr>
            <a:xfrm>
              <a:off x="492166" y="1744035"/>
              <a:ext cx="2740711" cy="769441"/>
            </a:xfrm>
            <a:prstGeom prst="rect">
              <a:avLst/>
            </a:prstGeom>
            <a:noFill/>
          </p:spPr>
          <p:txBody>
            <a:bodyPr wrap="square">
              <a:spAutoFit/>
            </a:bodyPr>
            <a:lstStyle/>
            <a:p>
              <a:pPr algn="ct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Nyeste forskningsresultater</a:t>
              </a:r>
            </a:p>
          </p:txBody>
        </p:sp>
      </p:grpSp>
      <p:sp>
        <p:nvSpPr>
          <p:cNvPr id="48" name="Tekstfelt 47">
            <a:extLst>
              <a:ext uri="{FF2B5EF4-FFF2-40B4-BE49-F238E27FC236}">
                <a16:creationId xmlns:a16="http://schemas.microsoft.com/office/drawing/2014/main" id="{B0FBC864-7CA0-51E3-E507-714963973421}"/>
              </a:ext>
            </a:extLst>
          </p:cNvPr>
          <p:cNvSpPr txBox="1"/>
          <p:nvPr/>
        </p:nvSpPr>
        <p:spPr>
          <a:xfrm>
            <a:off x="145273" y="5871445"/>
            <a:ext cx="8116600" cy="1115690"/>
          </a:xfrm>
          <a:prstGeom prst="rect">
            <a:avLst/>
          </a:prstGeom>
          <a:noFill/>
        </p:spPr>
        <p:txBody>
          <a:bodyPr wrap="square">
            <a:spAutoFit/>
          </a:bodyPr>
          <a:lstStyle/>
          <a:p>
            <a:pPr marL="457200" lvl="1"/>
            <a:r>
              <a:rPr lang="da-DK" sz="700" dirty="0"/>
              <a:t>Kilder:  </a:t>
            </a:r>
          </a:p>
          <a:p>
            <a:pPr marL="457200" lvl="1"/>
            <a:r>
              <a:rPr lang="en-US" sz="700" dirty="0"/>
              <a:t>1.  Hirsch, O., et al. (2018). Emotional dysregulation is a primary symptom in adult Attention-Deficit/Hyperactivity Disorder (ADHD). Journal of Affective Disorders, 232, 41–47. </a:t>
            </a:r>
            <a:r>
              <a:rPr lang="en-US" sz="700" dirty="0">
                <a:hlinkClick r:id="rId3"/>
              </a:rPr>
              <a:t>https://doi.org/10.1016/j.jad.2018.02.045</a:t>
            </a:r>
            <a:endParaRPr lang="en-US" sz="700" dirty="0"/>
          </a:p>
          <a:p>
            <a:pPr marL="457200" lvl="1"/>
            <a:r>
              <a:rPr lang="en-US" sz="700" dirty="0"/>
              <a:t>2. Marques, S., et al. (2024). Emotion dysregulation and depressive symptoms mediate the association between inhibitory control difficulties and aggressive </a:t>
            </a:r>
            <a:r>
              <a:rPr lang="en-US" sz="700" dirty="0" err="1"/>
              <a:t>behaviour</a:t>
            </a:r>
            <a:r>
              <a:rPr lang="en-US" sz="700" dirty="0"/>
              <a:t> in children with ADHD. Frontiers in Psychiatry, 15, 1329401. </a:t>
            </a:r>
            <a:r>
              <a:rPr lang="en-US" sz="700" dirty="0">
                <a:hlinkClick r:id="rId4"/>
              </a:rPr>
              <a:t>https://doi.org/10.3389/fpsyt.2024.1329401</a:t>
            </a:r>
            <a:r>
              <a:rPr lang="en-US" sz="700" dirty="0"/>
              <a:t> </a:t>
            </a:r>
          </a:p>
          <a:p>
            <a:pPr marL="457200" lvl="1"/>
            <a:r>
              <a:rPr lang="en-US" sz="700" dirty="0"/>
              <a:t>3. Pan, M. R., et al. (2023). Bidirectional associations between maladaptive cognitions and emotional symptoms, and their mediating role on the quality of life in adults with ADHD: A mediation model. Frontiers in Psychiatry, 14, 1200522. </a:t>
            </a:r>
            <a:r>
              <a:rPr lang="en-US" sz="700" dirty="0">
                <a:hlinkClick r:id="rId5"/>
              </a:rPr>
              <a:t>https://doi.org/10.3389/fpsyt.2023.1200522</a:t>
            </a:r>
            <a:r>
              <a:rPr lang="en-US" sz="700" dirty="0"/>
              <a:t> </a:t>
            </a:r>
          </a:p>
          <a:p>
            <a:pPr marL="228600" indent="-228600">
              <a:buFont typeface="+mj-lt"/>
              <a:buAutoNum type="arabicPeriod"/>
            </a:pPr>
            <a:endParaRPr lang="en-US" sz="700" dirty="0"/>
          </a:p>
          <a:p>
            <a:pPr marL="457200" lvl="1" indent="0">
              <a:buNone/>
            </a:pPr>
            <a:endParaRPr lang="da-DK" sz="1050" dirty="0">
              <a:latin typeface="Calibri" panose="020F0502020204030204" pitchFamily="34" charset="0"/>
              <a:ea typeface="Calibri" panose="020F0502020204030204" pitchFamily="34" charset="0"/>
              <a:cs typeface="Calibri" panose="020F0502020204030204" pitchFamily="34" charset="0"/>
            </a:endParaRPr>
          </a:p>
        </p:txBody>
      </p:sp>
      <p:grpSp>
        <p:nvGrpSpPr>
          <p:cNvPr id="56" name="Gruppe 55">
            <a:extLst>
              <a:ext uri="{FF2B5EF4-FFF2-40B4-BE49-F238E27FC236}">
                <a16:creationId xmlns:a16="http://schemas.microsoft.com/office/drawing/2014/main" id="{23B9811E-5CD4-CBEF-0D8A-DECEA0FD5266}"/>
              </a:ext>
            </a:extLst>
          </p:cNvPr>
          <p:cNvGrpSpPr/>
          <p:nvPr/>
        </p:nvGrpSpPr>
        <p:grpSpPr>
          <a:xfrm>
            <a:off x="7285837" y="1530233"/>
            <a:ext cx="3123830" cy="3713172"/>
            <a:chOff x="6643884" y="1868053"/>
            <a:chExt cx="2734138" cy="3713172"/>
          </a:xfrm>
        </p:grpSpPr>
        <p:sp>
          <p:nvSpPr>
            <p:cNvPr id="9" name="Rectangle 10">
              <a:extLst>
                <a:ext uri="{FF2B5EF4-FFF2-40B4-BE49-F238E27FC236}">
                  <a16:creationId xmlns:a16="http://schemas.microsoft.com/office/drawing/2014/main" id="{8C64CAEF-A274-3F7F-2EE0-9E048AFF5F76}"/>
                </a:ext>
              </a:extLst>
            </p:cNvPr>
            <p:cNvSpPr/>
            <p:nvPr/>
          </p:nvSpPr>
          <p:spPr>
            <a:xfrm>
              <a:off x="6643884" y="2661918"/>
              <a:ext cx="2734138" cy="291930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Tekstfelt 40">
              <a:extLst>
                <a:ext uri="{FF2B5EF4-FFF2-40B4-BE49-F238E27FC236}">
                  <a16:creationId xmlns:a16="http://schemas.microsoft.com/office/drawing/2014/main" id="{CA069498-0934-F506-BCB8-64C03F4246D2}"/>
                </a:ext>
              </a:extLst>
            </p:cNvPr>
            <p:cNvSpPr txBox="1"/>
            <p:nvPr/>
          </p:nvSpPr>
          <p:spPr>
            <a:xfrm>
              <a:off x="6763537" y="2990631"/>
              <a:ext cx="2501884" cy="2462213"/>
            </a:xfrm>
            <a:prstGeom prst="rect">
              <a:avLst/>
            </a:prstGeom>
            <a:noFill/>
          </p:spPr>
          <p:txBody>
            <a:bodyPr wrap="square">
              <a:spAutoFit/>
            </a:bodyPr>
            <a:lstStyle/>
            <a:p>
              <a:pPr algn="ctr"/>
              <a:r>
                <a:rPr lang="da-DK" sz="1400" dirty="0">
                  <a:solidFill>
                    <a:schemeClr val="tx1">
                      <a:lumMod val="65000"/>
                      <a:lumOff val="35000"/>
                    </a:schemeClr>
                  </a:solidFill>
                </a:rPr>
                <a:t>  Det er vigtigt også at se på   hvordan følelser er påvirket, når man har ADHD </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Fokus på </a:t>
              </a:r>
              <a:r>
                <a:rPr lang="da-DK" sz="1400" dirty="0" err="1">
                  <a:solidFill>
                    <a:schemeClr val="tx1">
                      <a:lumMod val="65000"/>
                      <a:lumOff val="35000"/>
                    </a:schemeClr>
                  </a:solidFill>
                </a:rPr>
                <a:t>neurobiologiske</a:t>
              </a:r>
              <a:r>
                <a:rPr lang="da-DK" sz="1400" dirty="0">
                  <a:solidFill>
                    <a:schemeClr val="tx1">
                      <a:lumMod val="65000"/>
                      <a:lumOff val="35000"/>
                    </a:schemeClr>
                  </a:solidFill>
                </a:rPr>
                <a:t> mekanismer</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Sammenhæng med eksekutive funktioner</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Betydning for behandlingsvalg</a:t>
              </a:r>
            </a:p>
          </p:txBody>
        </p:sp>
        <p:sp>
          <p:nvSpPr>
            <p:cNvPr id="43" name="Tekstfelt 42">
              <a:extLst>
                <a:ext uri="{FF2B5EF4-FFF2-40B4-BE49-F238E27FC236}">
                  <a16:creationId xmlns:a16="http://schemas.microsoft.com/office/drawing/2014/main" id="{A1FC6BC3-03F6-D78C-1C97-AA0B57E94567}"/>
                </a:ext>
              </a:extLst>
            </p:cNvPr>
            <p:cNvSpPr txBox="1"/>
            <p:nvPr/>
          </p:nvSpPr>
          <p:spPr>
            <a:xfrm>
              <a:off x="6760010" y="1868053"/>
              <a:ext cx="2501885" cy="461665"/>
            </a:xfrm>
            <a:prstGeom prst="rect">
              <a:avLst/>
            </a:prstGeom>
            <a:noFill/>
          </p:spPr>
          <p:txBody>
            <a:bodyPr wrap="square">
              <a:spAutoFit/>
            </a:bodyPr>
            <a:lstStyle/>
            <a:p>
              <a:pPr algn="ct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Ny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forståelse</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 name="Gruppe 56">
            <a:extLst>
              <a:ext uri="{FF2B5EF4-FFF2-40B4-BE49-F238E27FC236}">
                <a16:creationId xmlns:a16="http://schemas.microsoft.com/office/drawing/2014/main" id="{4B7143AB-106E-43EA-31AD-743C6B14B89B}"/>
              </a:ext>
            </a:extLst>
          </p:cNvPr>
          <p:cNvGrpSpPr/>
          <p:nvPr/>
        </p:nvGrpSpPr>
        <p:grpSpPr>
          <a:xfrm>
            <a:off x="3927101" y="1541926"/>
            <a:ext cx="3123830" cy="3701480"/>
            <a:chOff x="3596290" y="1872126"/>
            <a:chExt cx="2734138" cy="3701480"/>
          </a:xfrm>
        </p:grpSpPr>
        <p:sp>
          <p:nvSpPr>
            <p:cNvPr id="7" name="Rectangle 10">
              <a:extLst>
                <a:ext uri="{FF2B5EF4-FFF2-40B4-BE49-F238E27FC236}">
                  <a16:creationId xmlns:a16="http://schemas.microsoft.com/office/drawing/2014/main" id="{1AD5A32D-CE9B-569D-2192-5C4A9EFA15D3}"/>
                </a:ext>
              </a:extLst>
            </p:cNvPr>
            <p:cNvSpPr/>
            <p:nvPr/>
          </p:nvSpPr>
          <p:spPr>
            <a:xfrm>
              <a:off x="3596290" y="2654300"/>
              <a:ext cx="2734138" cy="291930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EAE751E0-15FA-FCA5-3DCE-89C00156EA59}"/>
                </a:ext>
              </a:extLst>
            </p:cNvPr>
            <p:cNvSpPr txBox="1"/>
            <p:nvPr/>
          </p:nvSpPr>
          <p:spPr>
            <a:xfrm>
              <a:off x="3698012" y="2995457"/>
              <a:ext cx="2614485" cy="1600438"/>
            </a:xfrm>
            <a:prstGeom prst="rect">
              <a:avLst/>
            </a:prstGeom>
            <a:noFill/>
          </p:spPr>
          <p:txBody>
            <a:bodyPr wrap="square">
              <a:spAutoFit/>
            </a:bodyPr>
            <a:lstStyle/>
            <a:p>
              <a:pPr algn="ctr"/>
              <a:r>
                <a:rPr lang="da-DK" sz="1400" dirty="0">
                  <a:solidFill>
                    <a:schemeClr val="tx1">
                      <a:lumMod val="65000"/>
                      <a:lumOff val="35000"/>
                    </a:schemeClr>
                  </a:solidFill>
                </a:rPr>
                <a:t>Påvirker alle ADHD-subtyper</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Særlig sårbarhed ved kombineret type</a:t>
              </a:r>
              <a:br>
                <a:rPr lang="da-DK" sz="1400" dirty="0">
                  <a:solidFill>
                    <a:schemeClr val="tx1">
                      <a:lumMod val="65000"/>
                      <a:lumOff val="35000"/>
                    </a:schemeClr>
                  </a:solidFill>
                </a:rPr>
              </a:br>
              <a:endParaRPr lang="da-DK" sz="1400" dirty="0">
                <a:solidFill>
                  <a:schemeClr val="tx1">
                    <a:lumMod val="65000"/>
                    <a:lumOff val="35000"/>
                  </a:schemeClr>
                </a:solidFill>
              </a:endParaRPr>
            </a:p>
            <a:p>
              <a:pPr algn="ctr"/>
              <a:r>
                <a:rPr lang="da-DK" sz="1400" dirty="0">
                  <a:solidFill>
                    <a:schemeClr val="tx1">
                      <a:lumMod val="65000"/>
                      <a:lumOff val="35000"/>
                    </a:schemeClr>
                  </a:solidFill>
                </a:rPr>
                <a:t>Øger risikoen for </a:t>
              </a:r>
              <a:r>
                <a:rPr lang="da-DK" sz="1400" dirty="0" err="1">
                  <a:solidFill>
                    <a:schemeClr val="tx1">
                      <a:lumMod val="65000"/>
                      <a:lumOff val="35000"/>
                    </a:schemeClr>
                  </a:solidFill>
                </a:rPr>
                <a:t>komorbide</a:t>
              </a:r>
              <a:r>
                <a:rPr lang="da-DK" sz="1400" dirty="0">
                  <a:solidFill>
                    <a:schemeClr val="tx1">
                      <a:lumMod val="65000"/>
                      <a:lumOff val="35000"/>
                    </a:schemeClr>
                  </a:solidFill>
                </a:rPr>
                <a:t> tilstande</a:t>
              </a:r>
            </a:p>
          </p:txBody>
        </p:sp>
        <p:sp>
          <p:nvSpPr>
            <p:cNvPr id="44" name="Tekstfelt 43">
              <a:extLst>
                <a:ext uri="{FF2B5EF4-FFF2-40B4-BE49-F238E27FC236}">
                  <a16:creationId xmlns:a16="http://schemas.microsoft.com/office/drawing/2014/main" id="{72643B34-46DE-DE9B-8380-012C81BD2FEC}"/>
                </a:ext>
              </a:extLst>
            </p:cNvPr>
            <p:cNvSpPr txBox="1"/>
            <p:nvPr/>
          </p:nvSpPr>
          <p:spPr>
            <a:xfrm>
              <a:off x="3782629" y="1872126"/>
              <a:ext cx="2501885" cy="461665"/>
            </a:xfrm>
            <a:prstGeom prst="rect">
              <a:avLst/>
            </a:prstGeom>
            <a:noFill/>
          </p:spPr>
          <p:txBody>
            <a:bodyPr wrap="square">
              <a:spAutoFit/>
            </a:bodyPr>
            <a:lstStyle/>
            <a:p>
              <a:pPr algn="ct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Centrale fund</a:t>
              </a:r>
            </a:p>
          </p:txBody>
        </p:sp>
      </p:grpSp>
      <p:pic>
        <p:nvPicPr>
          <p:cNvPr id="53" name="Billede 52">
            <a:extLst>
              <a:ext uri="{FF2B5EF4-FFF2-40B4-BE49-F238E27FC236}">
                <a16:creationId xmlns:a16="http://schemas.microsoft.com/office/drawing/2014/main" id="{15FDF527-64AF-975F-9F64-F44722123731}"/>
              </a:ext>
            </a:extLst>
          </p:cNvPr>
          <p:cNvPicPr>
            <a:picLocks noChangeAspect="1"/>
          </p:cNvPicPr>
          <p:nvPr/>
        </p:nvPicPr>
        <p:blipFill>
          <a:blip r:embed="rId6">
            <a:duotone>
              <a:schemeClr val="accent5">
                <a:shade val="45000"/>
                <a:satMod val="135000"/>
              </a:schemeClr>
              <a:prstClr val="white"/>
            </a:duotone>
          </a:blip>
          <a:stretch>
            <a:fillRect/>
          </a:stretch>
        </p:blipFill>
        <p:spPr>
          <a:xfrm>
            <a:off x="7477886" y="4307930"/>
            <a:ext cx="4830828" cy="2636144"/>
          </a:xfrm>
          <a:prstGeom prst="rect">
            <a:avLst/>
          </a:prstGeom>
        </p:spPr>
      </p:pic>
    </p:spTree>
    <p:extLst>
      <p:ext uri="{BB962C8B-B14F-4D97-AF65-F5344CB8AC3E}">
        <p14:creationId xmlns:p14="http://schemas.microsoft.com/office/powerpoint/2010/main" val="338339674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971B-4CAC-6AC8-12A6-2C368064C66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8D66918-4BC6-0195-047A-4CF7B67E3D95}"/>
              </a:ext>
            </a:extLst>
          </p:cNvPr>
          <p:cNvSpPr/>
          <p:nvPr/>
        </p:nvSpPr>
        <p:spPr>
          <a:xfrm>
            <a:off x="-26171" y="968172"/>
            <a:ext cx="12218171" cy="4285081"/>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Tekstfelt 1">
            <a:extLst>
              <a:ext uri="{FF2B5EF4-FFF2-40B4-BE49-F238E27FC236}">
                <a16:creationId xmlns:a16="http://schemas.microsoft.com/office/drawing/2014/main" id="{530C0FE5-3054-AA6B-7151-A999B9824B4C}"/>
              </a:ext>
            </a:extLst>
          </p:cNvPr>
          <p:cNvSpPr txBox="1"/>
          <p:nvPr/>
        </p:nvSpPr>
        <p:spPr>
          <a:xfrm>
            <a:off x="1144656" y="1505130"/>
            <a:ext cx="9902687" cy="2246769"/>
          </a:xfrm>
          <a:prstGeom prst="rect">
            <a:avLst/>
          </a:prstGeom>
          <a:noFill/>
        </p:spPr>
        <p:txBody>
          <a:bodyPr wrap="square" rtlCol="0">
            <a:spAutoFit/>
          </a:bodyPr>
          <a:lstStyle/>
          <a:p>
            <a:pPr algn="ctr"/>
            <a:r>
              <a:rPr kumimoji="1" lang="da-DK" sz="2800" b="1" i="0" u="sng" strike="noStrike" kern="1200" cap="none" spc="0" normalizeH="0" baseline="0" noProof="0" dirty="0">
                <a:ln>
                  <a:noFill/>
                </a:ln>
                <a:solidFill>
                  <a:schemeClr val="bg1"/>
                </a:solidFill>
                <a:effectLst/>
                <a:uLnTx/>
                <a:uFillTx/>
                <a:latin typeface="Calibri" panose="020F0502020204030204"/>
                <a:ea typeface="+mn-ea"/>
                <a:cs typeface="+mn-cs"/>
              </a:rPr>
              <a:t>ADHD</a:t>
            </a:r>
            <a:r>
              <a:rPr kumimoji="1" lang="da-DK" sz="2800" b="1" i="0" strike="noStrike" kern="1200" cap="none" spc="0" normalizeH="0" baseline="0" noProof="0" dirty="0">
                <a:ln>
                  <a:noFill/>
                </a:ln>
                <a:solidFill>
                  <a:schemeClr val="bg1"/>
                </a:solidFill>
                <a:effectLst/>
                <a:uLnTx/>
                <a:uFillTx/>
                <a:latin typeface="Calibri" panose="020F0502020204030204"/>
                <a:ea typeface="+mn-ea"/>
                <a:cs typeface="+mn-cs"/>
              </a:rPr>
              <a:t> handler om, at hjernen fungerer lidt anderledes, især de dele, der styrer følelser og impulser. Det betyder, at det kan være svært at regulere følelser – og ikke pga. uvilje, men fordi hjernen er indrettet på en særlig måde.</a:t>
            </a:r>
            <a:endParaRPr kumimoji="1" lang="da-DK" sz="2800" b="0" i="0" strike="noStrike" kern="1200" cap="none" spc="0" normalizeH="0" baseline="0" noProof="0" dirty="0">
              <a:ln>
                <a:noFill/>
              </a:ln>
              <a:solidFill>
                <a:schemeClr val="bg1"/>
              </a:solidFill>
              <a:effectLst/>
              <a:uLnTx/>
              <a:uFillTx/>
              <a:latin typeface="Calibri" panose="020F0502020204030204"/>
              <a:ea typeface="+mn-ea"/>
              <a:cs typeface="+mn-cs"/>
            </a:endParaRPr>
          </a:p>
          <a:p>
            <a:pPr algn="ctr"/>
            <a:endParaRPr lang="en-US" sz="2800" dirty="0"/>
          </a:p>
        </p:txBody>
      </p:sp>
      <p:grpSp>
        <p:nvGrpSpPr>
          <p:cNvPr id="32" name="Gruppe 31">
            <a:extLst>
              <a:ext uri="{FF2B5EF4-FFF2-40B4-BE49-F238E27FC236}">
                <a16:creationId xmlns:a16="http://schemas.microsoft.com/office/drawing/2014/main" id="{F09534E9-CBE7-E06D-AEA0-372AE8984306}"/>
              </a:ext>
            </a:extLst>
          </p:cNvPr>
          <p:cNvGrpSpPr/>
          <p:nvPr/>
        </p:nvGrpSpPr>
        <p:grpSpPr>
          <a:xfrm>
            <a:off x="4892481" y="3429000"/>
            <a:ext cx="3424863" cy="3033101"/>
            <a:chOff x="5086350" y="3603505"/>
            <a:chExt cx="3055734" cy="2706196"/>
          </a:xfrm>
        </p:grpSpPr>
        <p:sp>
          <p:nvSpPr>
            <p:cNvPr id="13" name="Ellipse 12">
              <a:extLst>
                <a:ext uri="{FF2B5EF4-FFF2-40B4-BE49-F238E27FC236}">
                  <a16:creationId xmlns:a16="http://schemas.microsoft.com/office/drawing/2014/main" id="{6A0869AA-CF71-2AA4-1ADE-7D22CFD9493D}"/>
                </a:ext>
              </a:extLst>
            </p:cNvPr>
            <p:cNvSpPr/>
            <p:nvPr/>
          </p:nvSpPr>
          <p:spPr>
            <a:xfrm>
              <a:off x="5086350" y="3891602"/>
              <a:ext cx="2418099" cy="2418099"/>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uppe 30">
              <a:extLst>
                <a:ext uri="{FF2B5EF4-FFF2-40B4-BE49-F238E27FC236}">
                  <a16:creationId xmlns:a16="http://schemas.microsoft.com/office/drawing/2014/main" id="{2E00B0BB-DAD0-3841-8D9E-0390E3FB0111}"/>
                </a:ext>
              </a:extLst>
            </p:cNvPr>
            <p:cNvGrpSpPr/>
            <p:nvPr/>
          </p:nvGrpSpPr>
          <p:grpSpPr>
            <a:xfrm>
              <a:off x="5577440" y="3603505"/>
              <a:ext cx="2564644" cy="2584928"/>
              <a:chOff x="5577440" y="3603505"/>
              <a:chExt cx="2564644" cy="2584928"/>
            </a:xfrm>
          </p:grpSpPr>
          <p:pic>
            <p:nvPicPr>
              <p:cNvPr id="22" name="Billede 21">
                <a:extLst>
                  <a:ext uri="{FF2B5EF4-FFF2-40B4-BE49-F238E27FC236}">
                    <a16:creationId xmlns:a16="http://schemas.microsoft.com/office/drawing/2014/main" id="{3FB1F8C4-A76C-1808-AC3C-FC4C44C425C6}"/>
                  </a:ext>
                </a:extLst>
              </p:cNvPr>
              <p:cNvPicPr>
                <a:picLocks noChangeAspect="1"/>
              </p:cNvPicPr>
              <p:nvPr/>
            </p:nvPicPr>
            <p:blipFill>
              <a:blip r:embed="rId2"/>
              <a:srcRect l="1834"/>
              <a:stretch/>
            </p:blipFill>
            <p:spPr>
              <a:xfrm>
                <a:off x="7244370" y="3603505"/>
                <a:ext cx="897714" cy="2584928"/>
              </a:xfrm>
              <a:prstGeom prst="rect">
                <a:avLst/>
              </a:prstGeom>
            </p:spPr>
          </p:pic>
          <p:pic>
            <p:nvPicPr>
              <p:cNvPr id="30" name="Billede 29">
                <a:extLst>
                  <a:ext uri="{FF2B5EF4-FFF2-40B4-BE49-F238E27FC236}">
                    <a16:creationId xmlns:a16="http://schemas.microsoft.com/office/drawing/2014/main" id="{D70E0E0A-7A77-ACAE-5A0C-A5962AE8A481}"/>
                  </a:ext>
                </a:extLst>
              </p:cNvPr>
              <p:cNvPicPr>
                <a:picLocks noChangeAspect="1"/>
              </p:cNvPicPr>
              <p:nvPr/>
            </p:nvPicPr>
            <p:blipFill>
              <a:blip r:embed="rId3">
                <a:duotone>
                  <a:schemeClr val="bg2">
                    <a:shade val="45000"/>
                    <a:satMod val="135000"/>
                  </a:schemeClr>
                  <a:prstClr val="white"/>
                </a:duotone>
              </a:blip>
              <a:srcRect r="35003"/>
              <a:stretch/>
            </p:blipFill>
            <p:spPr>
              <a:xfrm>
                <a:off x="5577440" y="3603505"/>
                <a:ext cx="1666930" cy="2564644"/>
              </a:xfrm>
              <a:prstGeom prst="rect">
                <a:avLst/>
              </a:prstGeom>
            </p:spPr>
          </p:pic>
        </p:grpSp>
      </p:grpSp>
    </p:spTree>
    <p:extLst>
      <p:ext uri="{BB962C8B-B14F-4D97-AF65-F5344CB8AC3E}">
        <p14:creationId xmlns:p14="http://schemas.microsoft.com/office/powerpoint/2010/main" val="271665973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8B1D2E66-BC4A-418D-4B30-045D1F8DF711}"/>
              </a:ext>
            </a:extLst>
          </p:cNvPr>
          <p:cNvSpPr txBox="1">
            <a:spLocks/>
          </p:cNvSpPr>
          <p:nvPr/>
        </p:nvSpPr>
        <p:spPr>
          <a:xfrm>
            <a:off x="500860" y="-7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ADHD: Hvordan hjernens netværk og forbindelser arbejder sammen </a:t>
            </a:r>
            <a:endParaRPr lang="da-DK" baseline="30000" dirty="0">
              <a:solidFill>
                <a:srgbClr val="644D79"/>
              </a:solidFill>
              <a:latin typeface="+mn-lt"/>
            </a:endParaRPr>
          </a:p>
        </p:txBody>
      </p:sp>
      <p:sp>
        <p:nvSpPr>
          <p:cNvPr id="8" name="Tekstfelt 7">
            <a:extLst>
              <a:ext uri="{FF2B5EF4-FFF2-40B4-BE49-F238E27FC236}">
                <a16:creationId xmlns:a16="http://schemas.microsoft.com/office/drawing/2014/main" id="{02977FB7-4E52-8BE1-4A3E-26088D80CB94}"/>
              </a:ext>
            </a:extLst>
          </p:cNvPr>
          <p:cNvSpPr txBox="1"/>
          <p:nvPr/>
        </p:nvSpPr>
        <p:spPr>
          <a:xfrm>
            <a:off x="175153" y="5943892"/>
            <a:ext cx="9573531" cy="756810"/>
          </a:xfrm>
          <a:prstGeom prst="rect">
            <a:avLst/>
          </a:prstGeom>
          <a:noFill/>
        </p:spPr>
        <p:txBody>
          <a:bodyPr wrap="square">
            <a:spAutoFit/>
          </a:bodyPr>
          <a:lstStyle/>
          <a:p>
            <a:pPr marL="457200" lvl="1" indent="0">
              <a:buNone/>
            </a:pPr>
            <a:r>
              <a:rPr lang="da-DK" sz="700" dirty="0"/>
              <a:t>Kilder: </a:t>
            </a:r>
            <a:r>
              <a:rPr lang="en-US" sz="700" dirty="0"/>
              <a:t>	  </a:t>
            </a:r>
          </a:p>
          <a:p>
            <a:r>
              <a:rPr lang="en-US" sz="700" dirty="0"/>
              <a:t>	  </a:t>
            </a:r>
            <a:r>
              <a:rPr lang="da-DK" sz="700" dirty="0"/>
              <a:t>7.  Pan, M. R., Zhang, S. Y., Chen, C. L., Qiu, S. W., Liu, L., Li, H. M., &amp; Qian, Q. J. (2023). Bidirectional associations between maladaptive cognitions and emotional symptoms, and their mediating role on the quality of life in adults with 	       ADHD. Frontiers in Psychiatry, 14, 1200522 </a:t>
            </a:r>
            <a:r>
              <a:rPr lang="en-US" dirty="0"/>
              <a:t> </a:t>
            </a:r>
            <a:r>
              <a:rPr lang="en-US" dirty="0">
                <a:hlinkClick r:id="rId3"/>
              </a:rPr>
              <a:t>https://doi.org/10.3389/fpsyt.2023.1200522</a:t>
            </a:r>
            <a:r>
              <a:rPr lang="en-US" dirty="0"/>
              <a:t> </a:t>
            </a:r>
            <a:endParaRPr lang="en-US" sz="700" dirty="0"/>
          </a:p>
          <a:p>
            <a:r>
              <a:rPr lang="en-US" sz="700" dirty="0"/>
              <a:t>	   8.. Arnsten, A.F.T. Toward a New Understanding of Attention-Deficit Hyperactivity Disorder Pathophysiology. CNS Drugs 23 (Suppl 1), 33–41 (2009). </a:t>
            </a:r>
            <a:r>
              <a:rPr lang="en-US" sz="700" dirty="0">
                <a:hlinkClick r:id="rId4">
                  <a:extLst>
                    <a:ext uri="{A12FA001-AC4F-418D-AE19-62706E023703}">
                      <ahyp:hlinkClr xmlns:ahyp="http://schemas.microsoft.com/office/drawing/2018/hyperlinkcolor" val="tx"/>
                    </a:ext>
                  </a:extLst>
                </a:hlinkClick>
              </a:rPr>
              <a:t>https://doi.org/10.2165/00023210-200923000-00005</a:t>
            </a:r>
            <a:endParaRPr lang="en-US" sz="700" dirty="0"/>
          </a:p>
          <a:p>
            <a:endParaRPr lang="en-US" sz="700" dirty="0"/>
          </a:p>
          <a:p>
            <a:endParaRPr lang="en-US" sz="700" dirty="0"/>
          </a:p>
        </p:txBody>
      </p:sp>
      <p:sp>
        <p:nvSpPr>
          <p:cNvPr id="10" name="Rectangle 1">
            <a:extLst>
              <a:ext uri="{FF2B5EF4-FFF2-40B4-BE49-F238E27FC236}">
                <a16:creationId xmlns:a16="http://schemas.microsoft.com/office/drawing/2014/main" id="{33ADAB17-04F2-6C60-69F2-BE0B7761CED3}"/>
              </a:ext>
            </a:extLst>
          </p:cNvPr>
          <p:cNvSpPr/>
          <p:nvPr/>
        </p:nvSpPr>
        <p:spPr>
          <a:xfrm>
            <a:off x="0" y="2520918"/>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4" name="Content Placeholder 4">
            <a:extLst>
              <a:ext uri="{FF2B5EF4-FFF2-40B4-BE49-F238E27FC236}">
                <a16:creationId xmlns:a16="http://schemas.microsoft.com/office/drawing/2014/main" id="{5B88AB49-CADB-2217-4AF7-16022281FD6E}"/>
              </a:ext>
            </a:extLst>
          </p:cNvPr>
          <p:cNvSpPr txBox="1">
            <a:spLocks/>
          </p:cNvSpPr>
          <p:nvPr/>
        </p:nvSpPr>
        <p:spPr>
          <a:xfrm>
            <a:off x="759305" y="3132779"/>
            <a:ext cx="5050883" cy="2287229"/>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0578B"/>
              </a:buClr>
            </a:pPr>
            <a:r>
              <a:rPr lang="da-DK" sz="1600" dirty="0">
                <a:solidFill>
                  <a:srgbClr val="313C85"/>
                </a:solidFill>
                <a:ea typeface="Calibri" panose="020F0502020204030204" pitchFamily="34" charset="0"/>
                <a:cs typeface="Calibri" panose="020F0502020204030204" pitchFamily="34" charset="0"/>
              </a:rPr>
              <a:t>Reduceret volumen og aktivitet</a:t>
            </a:r>
          </a:p>
          <a:p>
            <a:pPr>
              <a:buClr>
                <a:srgbClr val="70578B"/>
              </a:buClr>
            </a:pPr>
            <a:r>
              <a:rPr lang="da-DK" sz="1600" dirty="0">
                <a:solidFill>
                  <a:srgbClr val="313C85"/>
                </a:solidFill>
                <a:ea typeface="Calibri" panose="020F0502020204030204" pitchFamily="34" charset="0"/>
                <a:cs typeface="Calibri" panose="020F0502020204030204" pitchFamily="34" charset="0"/>
              </a:rPr>
              <a:t>Forsinket modning sammenlignet med neurotypiske hjerner</a:t>
            </a:r>
          </a:p>
          <a:p>
            <a:pPr>
              <a:buClr>
                <a:srgbClr val="70578B"/>
              </a:buClr>
            </a:pPr>
            <a:r>
              <a:rPr lang="da-DK" sz="1600" dirty="0">
                <a:solidFill>
                  <a:srgbClr val="313C85"/>
                </a:solidFill>
                <a:ea typeface="Calibri" panose="020F0502020204030204" pitchFamily="34" charset="0"/>
                <a:cs typeface="Calibri" panose="020F0502020204030204" pitchFamily="34" charset="0"/>
              </a:rPr>
              <a:t> Påvirkning af eksekutive funktioner:</a:t>
            </a:r>
          </a:p>
          <a:p>
            <a:pPr lvl="1">
              <a:buClr>
                <a:srgbClr val="70578B"/>
              </a:buClr>
            </a:pPr>
            <a:r>
              <a:rPr lang="da-DK" sz="1600" dirty="0">
                <a:solidFill>
                  <a:srgbClr val="313C85"/>
                </a:solidFill>
                <a:ea typeface="Calibri" panose="020F0502020204030204" pitchFamily="34" charset="0"/>
                <a:cs typeface="Calibri" panose="020F0502020204030204" pitchFamily="34" charset="0"/>
              </a:rPr>
              <a:t>Nedsat impulshæmning</a:t>
            </a:r>
          </a:p>
          <a:p>
            <a:pPr lvl="1">
              <a:buClr>
                <a:srgbClr val="70578B"/>
              </a:buClr>
            </a:pPr>
            <a:r>
              <a:rPr lang="da-DK" sz="1600" dirty="0">
                <a:solidFill>
                  <a:srgbClr val="313C85"/>
                </a:solidFill>
                <a:ea typeface="Calibri" panose="020F0502020204030204" pitchFamily="34" charset="0"/>
                <a:cs typeface="Calibri" panose="020F0502020204030204" pitchFamily="34" charset="0"/>
              </a:rPr>
              <a:t>Forringet planlægningsevne </a:t>
            </a:r>
          </a:p>
          <a:p>
            <a:pPr lvl="1">
              <a:buClr>
                <a:srgbClr val="70578B"/>
              </a:buClr>
            </a:pPr>
            <a:r>
              <a:rPr lang="da-DK" sz="1600" dirty="0">
                <a:solidFill>
                  <a:srgbClr val="313C85"/>
                </a:solidFill>
                <a:ea typeface="Calibri" panose="020F0502020204030204" pitchFamily="34" charset="0"/>
                <a:cs typeface="Calibri" panose="020F0502020204030204" pitchFamily="34" charset="0"/>
              </a:rPr>
              <a:t>Svækket beslutningstagning </a:t>
            </a:r>
          </a:p>
          <a:p>
            <a:pPr lvl="1">
              <a:buClr>
                <a:srgbClr val="70578B"/>
              </a:buClr>
            </a:pPr>
            <a:r>
              <a:rPr lang="da-DK" sz="1600" dirty="0">
                <a:solidFill>
                  <a:srgbClr val="313C85"/>
                </a:solidFill>
                <a:ea typeface="Calibri" panose="020F0502020204030204" pitchFamily="34" charset="0"/>
                <a:cs typeface="Calibri" panose="020F0502020204030204" pitchFamily="34" charset="0"/>
              </a:rPr>
              <a:t>Problemer med følelsesmæssig regulering</a:t>
            </a:r>
          </a:p>
        </p:txBody>
      </p:sp>
      <p:sp>
        <p:nvSpPr>
          <p:cNvPr id="37" name="Rectangle 86">
            <a:extLst>
              <a:ext uri="{FF2B5EF4-FFF2-40B4-BE49-F238E27FC236}">
                <a16:creationId xmlns:a16="http://schemas.microsoft.com/office/drawing/2014/main" id="{290E7888-B1BF-F5A1-8F67-10F4E999A61D}"/>
              </a:ext>
            </a:extLst>
          </p:cNvPr>
          <p:cNvSpPr/>
          <p:nvPr/>
        </p:nvSpPr>
        <p:spPr>
          <a:xfrm>
            <a:off x="739359" y="2074299"/>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r>
              <a:rPr lang="da-DK" sz="2000" b="1" dirty="0">
                <a:latin typeface="Calibri" panose="020F0502020204030204" pitchFamily="34" charset="0"/>
              </a:rPr>
              <a:t>Præfrontal cortex</a:t>
            </a:r>
            <a:endParaRPr lang="da-DK" sz="2000" b="1" dirty="0">
              <a:solidFill>
                <a:schemeClr val="bg1"/>
              </a:solidFill>
              <a:latin typeface="Calibri" panose="020F0502020204030204" pitchFamily="34" charset="0"/>
            </a:endParaRPr>
          </a:p>
        </p:txBody>
      </p:sp>
      <p:sp>
        <p:nvSpPr>
          <p:cNvPr id="38" name="Rectangle 88">
            <a:extLst>
              <a:ext uri="{FF2B5EF4-FFF2-40B4-BE49-F238E27FC236}">
                <a16:creationId xmlns:a16="http://schemas.microsoft.com/office/drawing/2014/main" id="{30E74220-B1B7-AFF0-CB36-9C8876F26F36}"/>
              </a:ext>
            </a:extLst>
          </p:cNvPr>
          <p:cNvSpPr/>
          <p:nvPr/>
        </p:nvSpPr>
        <p:spPr>
          <a:xfrm>
            <a:off x="6373590" y="2074299"/>
            <a:ext cx="5076000" cy="915857"/>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r>
              <a:rPr lang="da-DK" sz="2000" b="1" dirty="0">
                <a:latin typeface="Calibri" panose="020F0502020204030204" pitchFamily="34" charset="0"/>
              </a:rPr>
              <a:t>Dopaminsystemets rolle</a:t>
            </a:r>
          </a:p>
        </p:txBody>
      </p:sp>
      <p:sp>
        <p:nvSpPr>
          <p:cNvPr id="39" name="Freeform: Shape 84">
            <a:extLst>
              <a:ext uri="{FF2B5EF4-FFF2-40B4-BE49-F238E27FC236}">
                <a16:creationId xmlns:a16="http://schemas.microsoft.com/office/drawing/2014/main" id="{E3D5BA98-CA40-D9CF-3F38-49DCF5C46AD0}"/>
              </a:ext>
            </a:extLst>
          </p:cNvPr>
          <p:cNvSpPr/>
          <p:nvPr/>
        </p:nvSpPr>
        <p:spPr>
          <a:xfrm>
            <a:off x="2693964" y="1256812"/>
            <a:ext cx="1161619" cy="1161104"/>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40" name="Freeform: Shape 85">
            <a:extLst>
              <a:ext uri="{FF2B5EF4-FFF2-40B4-BE49-F238E27FC236}">
                <a16:creationId xmlns:a16="http://schemas.microsoft.com/office/drawing/2014/main" id="{8DBB782E-1D6C-D78A-1523-FB792EA2A434}"/>
              </a:ext>
            </a:extLst>
          </p:cNvPr>
          <p:cNvSpPr/>
          <p:nvPr/>
        </p:nvSpPr>
        <p:spPr>
          <a:xfrm>
            <a:off x="8322333" y="1256812"/>
            <a:ext cx="1161619" cy="1161104"/>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43" name="Isosceles Triangle 89">
            <a:extLst>
              <a:ext uri="{FF2B5EF4-FFF2-40B4-BE49-F238E27FC236}">
                <a16:creationId xmlns:a16="http://schemas.microsoft.com/office/drawing/2014/main" id="{29C7EAD1-785E-7153-8CFD-9B6611500775}"/>
              </a:ext>
            </a:extLst>
          </p:cNvPr>
          <p:cNvSpPr/>
          <p:nvPr/>
        </p:nvSpPr>
        <p:spPr>
          <a:xfrm>
            <a:off x="2982475" y="2893048"/>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47" name="Straight Connector 7">
            <a:extLst>
              <a:ext uri="{FF2B5EF4-FFF2-40B4-BE49-F238E27FC236}">
                <a16:creationId xmlns:a16="http://schemas.microsoft.com/office/drawing/2014/main" id="{F0E8252D-DCD5-1EF8-E7BE-AF04B439F870}"/>
              </a:ext>
            </a:extLst>
          </p:cNvPr>
          <p:cNvCxnSpPr>
            <a:cxnSpLocks/>
          </p:cNvCxnSpPr>
          <p:nvPr/>
        </p:nvCxnSpPr>
        <p:spPr>
          <a:xfrm>
            <a:off x="759305" y="5490267"/>
            <a:ext cx="5050883"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pic>
        <p:nvPicPr>
          <p:cNvPr id="51" name="Grafik 50" descr="Hjerne i hoved med massiv udfyldning">
            <a:extLst>
              <a:ext uri="{FF2B5EF4-FFF2-40B4-BE49-F238E27FC236}">
                <a16:creationId xmlns:a16="http://schemas.microsoft.com/office/drawing/2014/main" id="{1221DCDB-C2CF-C1B9-B025-AE1A68B7FD8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83557" y="1367622"/>
            <a:ext cx="914400" cy="914400"/>
          </a:xfrm>
          <a:prstGeom prst="rect">
            <a:avLst/>
          </a:prstGeom>
        </p:spPr>
      </p:pic>
      <p:pic>
        <p:nvPicPr>
          <p:cNvPr id="53" name="Grafik 52" descr="Hjerne med massiv udfyldning">
            <a:extLst>
              <a:ext uri="{FF2B5EF4-FFF2-40B4-BE49-F238E27FC236}">
                <a16:creationId xmlns:a16="http://schemas.microsoft.com/office/drawing/2014/main" id="{E743D69D-7017-CF71-71C1-BEF4CC62B5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27158" y="1380164"/>
            <a:ext cx="914400" cy="914400"/>
          </a:xfrm>
          <a:prstGeom prst="rect">
            <a:avLst/>
          </a:prstGeom>
        </p:spPr>
      </p:pic>
      <p:cxnSp>
        <p:nvCxnSpPr>
          <p:cNvPr id="55" name="Straight Connector 7">
            <a:extLst>
              <a:ext uri="{FF2B5EF4-FFF2-40B4-BE49-F238E27FC236}">
                <a16:creationId xmlns:a16="http://schemas.microsoft.com/office/drawing/2014/main" id="{78379F3E-74E4-9999-FAD9-1E0DA5C0D9F8}"/>
              </a:ext>
            </a:extLst>
          </p:cNvPr>
          <p:cNvCxnSpPr>
            <a:cxnSpLocks/>
          </p:cNvCxnSpPr>
          <p:nvPr/>
        </p:nvCxnSpPr>
        <p:spPr>
          <a:xfrm>
            <a:off x="6466857" y="5474654"/>
            <a:ext cx="5050883"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sp>
        <p:nvSpPr>
          <p:cNvPr id="56" name="Content Placeholder 4">
            <a:extLst>
              <a:ext uri="{FF2B5EF4-FFF2-40B4-BE49-F238E27FC236}">
                <a16:creationId xmlns:a16="http://schemas.microsoft.com/office/drawing/2014/main" id="{2E533801-700A-B9FB-6886-551A32009118}"/>
              </a:ext>
            </a:extLst>
          </p:cNvPr>
          <p:cNvSpPr txBox="1">
            <a:spLocks/>
          </p:cNvSpPr>
          <p:nvPr/>
        </p:nvSpPr>
        <p:spPr>
          <a:xfrm>
            <a:off x="6415315" y="3268473"/>
            <a:ext cx="5050883" cy="193739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0578B"/>
              </a:buClr>
            </a:pPr>
            <a:r>
              <a:rPr lang="da-DK" sz="1600" dirty="0">
                <a:solidFill>
                  <a:srgbClr val="313C85"/>
                </a:solidFill>
                <a:ea typeface="Calibri" panose="020F0502020204030204" pitchFamily="34" charset="0"/>
                <a:cs typeface="Calibri" panose="020F0502020204030204" pitchFamily="34" charset="0"/>
              </a:rPr>
              <a:t>Lavere niveauer af  dopaminniveauer i hjernen fra start </a:t>
            </a:r>
          </a:p>
          <a:p>
            <a:pPr lvl="1">
              <a:buClr>
                <a:srgbClr val="70578B"/>
              </a:buClr>
            </a:pPr>
            <a:r>
              <a:rPr lang="da-DK" sz="1600" dirty="0">
                <a:solidFill>
                  <a:srgbClr val="313C85"/>
                </a:solidFill>
                <a:ea typeface="Calibri" panose="020F0502020204030204" pitchFamily="34" charset="0"/>
                <a:cs typeface="Calibri" panose="020F0502020204030204" pitchFamily="34" charset="0"/>
              </a:rPr>
              <a:t>Receptorer i hjernen reagerer anderledes:</a:t>
            </a:r>
          </a:p>
          <a:p>
            <a:pPr lvl="2">
              <a:buClr>
                <a:srgbClr val="70578B"/>
              </a:buClr>
            </a:pPr>
            <a:r>
              <a:rPr lang="da-DK" sz="1200" dirty="0">
                <a:solidFill>
                  <a:srgbClr val="313C85"/>
                </a:solidFill>
                <a:ea typeface="Calibri" panose="020F0502020204030204" pitchFamily="34" charset="0"/>
                <a:cs typeface="Calibri" panose="020F0502020204030204" pitchFamily="34" charset="0"/>
              </a:rPr>
              <a:t>Det påvirker, hvordan belønninger opleves</a:t>
            </a:r>
          </a:p>
          <a:p>
            <a:pPr lvl="2">
              <a:buClr>
                <a:srgbClr val="70578B"/>
              </a:buClr>
            </a:pPr>
            <a:r>
              <a:rPr lang="da-DK" sz="1200" dirty="0">
                <a:solidFill>
                  <a:srgbClr val="313C85"/>
                </a:solidFill>
                <a:ea typeface="Calibri" panose="020F0502020204030204" pitchFamily="34" charset="0"/>
                <a:cs typeface="Calibri" panose="020F0502020204030204" pitchFamily="34" charset="0"/>
              </a:rPr>
              <a:t>Motivation kan blive svækket </a:t>
            </a:r>
          </a:p>
          <a:p>
            <a:pPr lvl="2">
              <a:buClr>
                <a:srgbClr val="70578B"/>
              </a:buClr>
            </a:pPr>
            <a:r>
              <a:rPr lang="da-DK" sz="1200" dirty="0">
                <a:solidFill>
                  <a:srgbClr val="313C85"/>
                </a:solidFill>
                <a:ea typeface="Calibri" panose="020F0502020204030204" pitchFamily="34" charset="0"/>
                <a:cs typeface="Calibri" panose="020F0502020204030204" pitchFamily="34" charset="0"/>
              </a:rPr>
              <a:t>Det kan gøre det sværere at mærke, hvordan følelser påvirker dig </a:t>
            </a:r>
          </a:p>
          <a:p>
            <a:pPr lvl="2">
              <a:buClr>
                <a:srgbClr val="70578B"/>
              </a:buClr>
            </a:pPr>
            <a:r>
              <a:rPr lang="da-DK" sz="1200" dirty="0">
                <a:solidFill>
                  <a:srgbClr val="313C85"/>
                </a:solidFill>
                <a:ea typeface="Calibri" panose="020F0502020204030204" pitchFamily="34" charset="0"/>
                <a:cs typeface="Calibri" panose="020F0502020204030204" pitchFamily="34" charset="0"/>
              </a:rPr>
              <a:t>Svært ved at opdage eller føle belønning </a:t>
            </a:r>
          </a:p>
          <a:p>
            <a:pPr lvl="1">
              <a:buClr>
                <a:srgbClr val="70578B"/>
              </a:buClr>
            </a:pPr>
            <a:endParaRPr lang="da-DK" sz="1600" dirty="0">
              <a:solidFill>
                <a:srgbClr val="313C85"/>
              </a:solidFill>
              <a:ea typeface="Calibri" panose="020F0502020204030204" pitchFamily="34" charset="0"/>
              <a:cs typeface="Calibri" panose="020F0502020204030204" pitchFamily="34" charset="0"/>
            </a:endParaRPr>
          </a:p>
        </p:txBody>
      </p:sp>
      <p:sp>
        <p:nvSpPr>
          <p:cNvPr id="57" name="Isosceles Triangle 89">
            <a:extLst>
              <a:ext uri="{FF2B5EF4-FFF2-40B4-BE49-F238E27FC236}">
                <a16:creationId xmlns:a16="http://schemas.microsoft.com/office/drawing/2014/main" id="{060DBC39-2903-EE0B-DD4F-21F38D86C118}"/>
              </a:ext>
            </a:extLst>
          </p:cNvPr>
          <p:cNvSpPr/>
          <p:nvPr/>
        </p:nvSpPr>
        <p:spPr>
          <a:xfrm>
            <a:off x="8608258" y="2864535"/>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01748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64E9F-00C6-8C69-C97E-DD7BBB0E3011}"/>
            </a:ext>
          </a:extLst>
        </p:cNvPr>
        <p:cNvGrpSpPr/>
        <p:nvPr/>
      </p:nvGrpSpPr>
      <p:grpSpPr>
        <a:xfrm>
          <a:off x="0" y="0"/>
          <a:ext cx="0" cy="0"/>
          <a:chOff x="0" y="0"/>
          <a:chExt cx="0" cy="0"/>
        </a:xfrm>
      </p:grpSpPr>
      <p:sp>
        <p:nvSpPr>
          <p:cNvPr id="4" name="Titel 1">
            <a:extLst>
              <a:ext uri="{FF2B5EF4-FFF2-40B4-BE49-F238E27FC236}">
                <a16:creationId xmlns:a16="http://schemas.microsoft.com/office/drawing/2014/main" id="{A55A862D-3DE9-233C-DCCF-3367069D9920}"/>
              </a:ext>
            </a:extLst>
          </p:cNvPr>
          <p:cNvSpPr txBox="1">
            <a:spLocks/>
          </p:cNvSpPr>
          <p:nvPr/>
        </p:nvSpPr>
        <p:spPr>
          <a:xfrm>
            <a:off x="500860" y="-79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ADHD: neurale kredsløb og interaktioner</a:t>
            </a:r>
            <a:endParaRPr lang="da-DK" baseline="30000" dirty="0">
              <a:solidFill>
                <a:srgbClr val="644D79"/>
              </a:solidFill>
              <a:latin typeface="+mn-lt"/>
            </a:endParaRPr>
          </a:p>
        </p:txBody>
      </p:sp>
      <p:sp>
        <p:nvSpPr>
          <p:cNvPr id="8" name="Tekstfelt 7">
            <a:extLst>
              <a:ext uri="{FF2B5EF4-FFF2-40B4-BE49-F238E27FC236}">
                <a16:creationId xmlns:a16="http://schemas.microsoft.com/office/drawing/2014/main" id="{15FA7470-127C-1378-3538-1018054C99D2}"/>
              </a:ext>
            </a:extLst>
          </p:cNvPr>
          <p:cNvSpPr txBox="1"/>
          <p:nvPr/>
        </p:nvSpPr>
        <p:spPr>
          <a:xfrm>
            <a:off x="145273" y="5775673"/>
            <a:ext cx="10097482" cy="1070742"/>
          </a:xfrm>
          <a:prstGeom prst="rect">
            <a:avLst/>
          </a:prstGeom>
          <a:noFill/>
        </p:spPr>
        <p:txBody>
          <a:bodyPr wrap="square">
            <a:spAutoFit/>
          </a:bodyPr>
          <a:lstStyle/>
          <a:p>
            <a:pPr marL="457200" lvl="1" indent="0">
              <a:buNone/>
            </a:pPr>
            <a:endParaRPr lang="da-DK" sz="800" dirty="0"/>
          </a:p>
          <a:p>
            <a:pPr marL="457200" lvl="1" indent="0">
              <a:buNone/>
            </a:pPr>
            <a:r>
              <a:rPr lang="da-DK" sz="800" dirty="0"/>
              <a:t>Kilder:</a:t>
            </a:r>
          </a:p>
          <a:p>
            <a:pPr marL="457200" lvl="1" indent="0">
              <a:buNone/>
            </a:pPr>
            <a:r>
              <a:rPr lang="da-DK" sz="800" dirty="0"/>
              <a:t>6. Marques, S., Correia-de-Sá, T., Guardiano, M., Sampaio-Maia, B., &amp; Ferreira-Gomes, J. (2024). Emotion dysregulation and depressive symptoms mediate aggression in children with ADHD. Frontiers in Psychiatry, 15, 1329401. https://doi.org/10.3389/fpsyt.2024.132940</a:t>
            </a:r>
          </a:p>
          <a:p>
            <a:pPr marL="457200" lvl="1"/>
            <a:r>
              <a:rPr lang="en-US" sz="800" dirty="0"/>
              <a:t>9. </a:t>
            </a:r>
            <a:r>
              <a:rPr lang="en-US" sz="800" dirty="0" err="1"/>
              <a:t>Hulvershorn</a:t>
            </a:r>
            <a:r>
              <a:rPr lang="en-US" sz="800" dirty="0"/>
              <a:t>, L. A., et al. (2014). Abnormal amygdala connectivity linked to emotional lability in children with ADHD. Journal of the American Academy of Child &amp; Adolescent Psychiatry, 53(3), 351-361. https://doi.org/10.1016/j.jaac.2013.12.022</a:t>
            </a:r>
            <a:endParaRPr lang="da-DK" sz="800" dirty="0"/>
          </a:p>
          <a:p>
            <a:pPr defTabSz="914400">
              <a:lnSpc>
                <a:spcPct val="90000"/>
              </a:lnSpc>
              <a:spcBef>
                <a:spcPts val="1000"/>
              </a:spcBef>
            </a:pPr>
            <a:endParaRPr lang="da-DK" sz="800" dirty="0"/>
          </a:p>
        </p:txBody>
      </p:sp>
      <p:sp>
        <p:nvSpPr>
          <p:cNvPr id="10" name="Rectangle 1">
            <a:extLst>
              <a:ext uri="{FF2B5EF4-FFF2-40B4-BE49-F238E27FC236}">
                <a16:creationId xmlns:a16="http://schemas.microsoft.com/office/drawing/2014/main" id="{86F5A17C-6D69-FE96-EC1D-60141DA14E83}"/>
              </a:ext>
            </a:extLst>
          </p:cNvPr>
          <p:cNvSpPr/>
          <p:nvPr/>
        </p:nvSpPr>
        <p:spPr>
          <a:xfrm>
            <a:off x="0" y="2520918"/>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4" name="Content Placeholder 4">
            <a:extLst>
              <a:ext uri="{FF2B5EF4-FFF2-40B4-BE49-F238E27FC236}">
                <a16:creationId xmlns:a16="http://schemas.microsoft.com/office/drawing/2014/main" id="{211B5C1F-1253-A3CC-CB70-47BA2DF0CFF7}"/>
              </a:ext>
            </a:extLst>
          </p:cNvPr>
          <p:cNvSpPr txBox="1">
            <a:spLocks/>
          </p:cNvSpPr>
          <p:nvPr/>
        </p:nvSpPr>
        <p:spPr>
          <a:xfrm>
            <a:off x="767528" y="3268473"/>
            <a:ext cx="5050883" cy="1502719"/>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E5DBF2"/>
              </a:buClr>
            </a:pPr>
            <a:r>
              <a:rPr lang="da-DK" sz="1400" dirty="0">
                <a:solidFill>
                  <a:srgbClr val="313C85"/>
                </a:solidFill>
                <a:ea typeface="Calibri" panose="020F0502020204030204" pitchFamily="34" charset="0"/>
                <a:cs typeface="Calibri" panose="020F0502020204030204" pitchFamily="34" charset="0"/>
              </a:rPr>
              <a:t>Forstyrrede forbindelser mellem hjerneområder fra tidlig alder</a:t>
            </a:r>
          </a:p>
          <a:p>
            <a:pPr>
              <a:buClr>
                <a:srgbClr val="E5DBF2"/>
              </a:buClr>
            </a:pPr>
            <a:r>
              <a:rPr lang="da-DK" sz="1400" dirty="0">
                <a:solidFill>
                  <a:srgbClr val="313C85"/>
                </a:solidFill>
                <a:ea typeface="Calibri" panose="020F0502020204030204" pitchFamily="34" charset="0"/>
                <a:cs typeface="Calibri" panose="020F0502020204030204" pitchFamily="34" charset="0"/>
              </a:rPr>
              <a:t>Overaktiv følelsesmæssig respons:</a:t>
            </a:r>
          </a:p>
          <a:p>
            <a:pPr lvl="1">
              <a:buClr>
                <a:srgbClr val="E5DBF2"/>
              </a:buClr>
            </a:pPr>
            <a:r>
              <a:rPr lang="da-DK" sz="1000" dirty="0">
                <a:solidFill>
                  <a:srgbClr val="313C85"/>
                </a:solidFill>
                <a:ea typeface="Calibri" panose="020F0502020204030204" pitchFamily="34" charset="0"/>
                <a:cs typeface="Calibri" panose="020F0502020204030204" pitchFamily="34" charset="0"/>
              </a:rPr>
              <a:t>Forstærket kamp-flugt reaktion</a:t>
            </a:r>
          </a:p>
          <a:p>
            <a:pPr lvl="1">
              <a:buClr>
                <a:srgbClr val="E5DBF2"/>
              </a:buClr>
            </a:pPr>
            <a:r>
              <a:rPr lang="da-DK" sz="1000" dirty="0">
                <a:solidFill>
                  <a:srgbClr val="313C85"/>
                </a:solidFill>
                <a:ea typeface="Calibri" panose="020F0502020204030204" pitchFamily="34" charset="0"/>
                <a:cs typeface="Calibri" panose="020F0502020204030204" pitchFamily="34" charset="0"/>
              </a:rPr>
              <a:t>Øget følsomhed over for trusler</a:t>
            </a:r>
          </a:p>
          <a:p>
            <a:pPr lvl="1">
              <a:buClr>
                <a:srgbClr val="E5DBF2"/>
              </a:buClr>
            </a:pPr>
            <a:r>
              <a:rPr lang="da-DK" sz="1000" dirty="0">
                <a:solidFill>
                  <a:srgbClr val="313C85"/>
                </a:solidFill>
                <a:ea typeface="Calibri" panose="020F0502020204030204" pitchFamily="34" charset="0"/>
                <a:cs typeface="Calibri" panose="020F0502020204030204" pitchFamily="34" charset="0"/>
              </a:rPr>
              <a:t>Forstærkede følelsesmæssige reaktioner</a:t>
            </a:r>
          </a:p>
          <a:p>
            <a:pPr>
              <a:buClr>
                <a:srgbClr val="E5DBF2"/>
              </a:buClr>
            </a:pPr>
            <a:r>
              <a:rPr lang="da-DK" sz="1400" dirty="0">
                <a:solidFill>
                  <a:srgbClr val="313C85"/>
                </a:solidFill>
                <a:ea typeface="Calibri" panose="020F0502020204030204" pitchFamily="34" charset="0"/>
                <a:cs typeface="Calibri" panose="020F0502020204030204" pitchFamily="34" charset="0"/>
              </a:rPr>
              <a:t>Påvirker følelsesmæssig hukommelse</a:t>
            </a:r>
          </a:p>
        </p:txBody>
      </p:sp>
      <p:sp>
        <p:nvSpPr>
          <p:cNvPr id="37" name="Rectangle 86">
            <a:extLst>
              <a:ext uri="{FF2B5EF4-FFF2-40B4-BE49-F238E27FC236}">
                <a16:creationId xmlns:a16="http://schemas.microsoft.com/office/drawing/2014/main" id="{286AE0B5-46B3-8838-33DB-2D57B9BBE736}"/>
              </a:ext>
            </a:extLst>
          </p:cNvPr>
          <p:cNvSpPr/>
          <p:nvPr/>
        </p:nvSpPr>
        <p:spPr>
          <a:xfrm>
            <a:off x="739359" y="2074299"/>
            <a:ext cx="5076000" cy="103425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r>
              <a:rPr lang="da-DK" sz="2000" b="1" dirty="0">
                <a:latin typeface="Calibri" panose="020F0502020204030204" pitchFamily="34" charset="0"/>
              </a:rPr>
              <a:t>Forstyrrelser i amygdala</a:t>
            </a:r>
          </a:p>
        </p:txBody>
      </p:sp>
      <p:sp>
        <p:nvSpPr>
          <p:cNvPr id="38" name="Rectangle 88">
            <a:extLst>
              <a:ext uri="{FF2B5EF4-FFF2-40B4-BE49-F238E27FC236}">
                <a16:creationId xmlns:a16="http://schemas.microsoft.com/office/drawing/2014/main" id="{B23F7930-60DC-C8FD-EAD4-4BD17304E8F7}"/>
              </a:ext>
            </a:extLst>
          </p:cNvPr>
          <p:cNvSpPr/>
          <p:nvPr/>
        </p:nvSpPr>
        <p:spPr>
          <a:xfrm>
            <a:off x="6373590" y="2074299"/>
            <a:ext cx="5076000" cy="1034251"/>
          </a:xfrm>
          <a:prstGeom prst="rect">
            <a:avLst/>
          </a:prstGeom>
          <a:solidFill>
            <a:srgbClr val="70578B"/>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360000" rIns="108000" bIns="72000" rtlCol="0" anchor="ctr"/>
          <a:lstStyle/>
          <a:p>
            <a:pPr marL="0" indent="0" algn="ctr">
              <a:lnSpc>
                <a:spcPct val="100000"/>
              </a:lnSpc>
              <a:buClr>
                <a:srgbClr val="4472C4"/>
              </a:buClr>
              <a:buFont typeface="Arial" panose="020B0604020202020204" pitchFamily="34" charset="0"/>
              <a:buNone/>
            </a:pPr>
            <a:endParaRPr lang="da-DK" sz="2000" b="1" dirty="0">
              <a:latin typeface="Calibri" panose="020F0502020204030204" pitchFamily="34" charset="0"/>
            </a:endParaRPr>
          </a:p>
        </p:txBody>
      </p:sp>
      <p:sp>
        <p:nvSpPr>
          <p:cNvPr id="39" name="Freeform: Shape 84">
            <a:extLst>
              <a:ext uri="{FF2B5EF4-FFF2-40B4-BE49-F238E27FC236}">
                <a16:creationId xmlns:a16="http://schemas.microsoft.com/office/drawing/2014/main" id="{D512E79E-843B-4C7A-30D1-66CAE4013F57}"/>
              </a:ext>
            </a:extLst>
          </p:cNvPr>
          <p:cNvSpPr/>
          <p:nvPr/>
        </p:nvSpPr>
        <p:spPr>
          <a:xfrm>
            <a:off x="2693964" y="1256812"/>
            <a:ext cx="1161619" cy="1161104"/>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40" name="Freeform: Shape 85">
            <a:extLst>
              <a:ext uri="{FF2B5EF4-FFF2-40B4-BE49-F238E27FC236}">
                <a16:creationId xmlns:a16="http://schemas.microsoft.com/office/drawing/2014/main" id="{9A34BBD8-98E2-D3E6-1DB1-F3650DBE29A7}"/>
              </a:ext>
            </a:extLst>
          </p:cNvPr>
          <p:cNvSpPr/>
          <p:nvPr/>
        </p:nvSpPr>
        <p:spPr>
          <a:xfrm>
            <a:off x="8322333" y="1256812"/>
            <a:ext cx="1161619" cy="1161104"/>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sp>
        <p:nvSpPr>
          <p:cNvPr id="43" name="Isosceles Triangle 89">
            <a:extLst>
              <a:ext uri="{FF2B5EF4-FFF2-40B4-BE49-F238E27FC236}">
                <a16:creationId xmlns:a16="http://schemas.microsoft.com/office/drawing/2014/main" id="{AC86B56F-A8AC-7A46-AC96-50A641127CA8}"/>
              </a:ext>
            </a:extLst>
          </p:cNvPr>
          <p:cNvSpPr/>
          <p:nvPr/>
        </p:nvSpPr>
        <p:spPr>
          <a:xfrm>
            <a:off x="2979889" y="2964474"/>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47" name="Straight Connector 7">
            <a:extLst>
              <a:ext uri="{FF2B5EF4-FFF2-40B4-BE49-F238E27FC236}">
                <a16:creationId xmlns:a16="http://schemas.microsoft.com/office/drawing/2014/main" id="{EE288A2B-D918-8B66-E8B6-73D495BCFF14}"/>
              </a:ext>
            </a:extLst>
          </p:cNvPr>
          <p:cNvCxnSpPr>
            <a:cxnSpLocks/>
          </p:cNvCxnSpPr>
          <p:nvPr/>
        </p:nvCxnSpPr>
        <p:spPr>
          <a:xfrm>
            <a:off x="759305" y="5490267"/>
            <a:ext cx="5050883"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pic>
        <p:nvPicPr>
          <p:cNvPr id="53" name="Grafik 52" descr="Hjerne med massiv udfyldning">
            <a:extLst>
              <a:ext uri="{FF2B5EF4-FFF2-40B4-BE49-F238E27FC236}">
                <a16:creationId xmlns:a16="http://schemas.microsoft.com/office/drawing/2014/main" id="{628D61C7-F61F-4D81-69A7-0D378F5C8C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27158" y="1380164"/>
            <a:ext cx="914400" cy="914400"/>
          </a:xfrm>
          <a:prstGeom prst="rect">
            <a:avLst/>
          </a:prstGeom>
        </p:spPr>
      </p:pic>
      <p:cxnSp>
        <p:nvCxnSpPr>
          <p:cNvPr id="55" name="Straight Connector 7">
            <a:extLst>
              <a:ext uri="{FF2B5EF4-FFF2-40B4-BE49-F238E27FC236}">
                <a16:creationId xmlns:a16="http://schemas.microsoft.com/office/drawing/2014/main" id="{BD035415-7071-01AB-B541-9B4E7C3A5B8C}"/>
              </a:ext>
            </a:extLst>
          </p:cNvPr>
          <p:cNvCxnSpPr>
            <a:cxnSpLocks/>
          </p:cNvCxnSpPr>
          <p:nvPr/>
        </p:nvCxnSpPr>
        <p:spPr>
          <a:xfrm>
            <a:off x="6466857" y="5474654"/>
            <a:ext cx="5050883"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sp>
        <p:nvSpPr>
          <p:cNvPr id="56" name="Content Placeholder 4">
            <a:extLst>
              <a:ext uri="{FF2B5EF4-FFF2-40B4-BE49-F238E27FC236}">
                <a16:creationId xmlns:a16="http://schemas.microsoft.com/office/drawing/2014/main" id="{7EED64E0-B06D-C58A-0215-DD7A034805F6}"/>
              </a:ext>
            </a:extLst>
          </p:cNvPr>
          <p:cNvSpPr txBox="1">
            <a:spLocks/>
          </p:cNvSpPr>
          <p:nvPr/>
        </p:nvSpPr>
        <p:spPr>
          <a:xfrm>
            <a:off x="6415315" y="3268473"/>
            <a:ext cx="5050883" cy="1585819"/>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E5DBF2"/>
              </a:buClr>
            </a:pPr>
            <a:r>
              <a:rPr lang="da-DK" sz="1400" dirty="0">
                <a:solidFill>
                  <a:srgbClr val="313C85"/>
                </a:solidFill>
                <a:ea typeface="Calibri" panose="020F0502020204030204" pitchFamily="34" charset="0"/>
                <a:cs typeface="Calibri" panose="020F0502020204030204" pitchFamily="34" charset="0"/>
              </a:rPr>
              <a:t>Forstyrrede kommunikationsveje mellem:</a:t>
            </a:r>
          </a:p>
          <a:p>
            <a:pPr lvl="1">
              <a:buClr>
                <a:srgbClr val="E5DBF2"/>
              </a:buClr>
            </a:pPr>
            <a:r>
              <a:rPr lang="da-DK" sz="1000" dirty="0">
                <a:solidFill>
                  <a:srgbClr val="313C85"/>
                </a:solidFill>
                <a:ea typeface="Calibri" panose="020F0502020204030204" pitchFamily="34" charset="0"/>
                <a:cs typeface="Calibri" panose="020F0502020204030204" pitchFamily="34" charset="0"/>
              </a:rPr>
              <a:t>Forreste del af hjernen og de dybe hjerneområder</a:t>
            </a:r>
          </a:p>
          <a:p>
            <a:pPr lvl="1">
              <a:buClr>
                <a:srgbClr val="E5DBF2"/>
              </a:buClr>
            </a:pPr>
            <a:r>
              <a:rPr lang="da-DK" sz="1000" dirty="0">
                <a:solidFill>
                  <a:srgbClr val="313C85"/>
                </a:solidFill>
                <a:ea typeface="Calibri" panose="020F0502020204030204" pitchFamily="34" charset="0"/>
                <a:cs typeface="Calibri" panose="020F0502020204030204" pitchFamily="34" charset="0"/>
              </a:rPr>
              <a:t>Følelses- og eksekutive funktioner </a:t>
            </a:r>
          </a:p>
          <a:p>
            <a:pPr>
              <a:buClr>
                <a:srgbClr val="E5DBF2"/>
              </a:buClr>
            </a:pPr>
            <a:r>
              <a:rPr lang="da-DK" sz="1400" dirty="0">
                <a:solidFill>
                  <a:srgbClr val="313C85"/>
                </a:solidFill>
                <a:ea typeface="Calibri" panose="020F0502020204030204" pitchFamily="34" charset="0"/>
                <a:cs typeface="Calibri" panose="020F0502020204030204" pitchFamily="34" charset="0"/>
              </a:rPr>
              <a:t>Påvirker:</a:t>
            </a:r>
          </a:p>
          <a:p>
            <a:pPr lvl="1">
              <a:buClr>
                <a:srgbClr val="E5DBF2"/>
              </a:buClr>
            </a:pPr>
            <a:r>
              <a:rPr lang="da-DK" sz="1000" dirty="0">
                <a:solidFill>
                  <a:srgbClr val="313C85"/>
                </a:solidFill>
                <a:ea typeface="Calibri" panose="020F0502020204030204" pitchFamily="34" charset="0"/>
                <a:cs typeface="Calibri" panose="020F0502020204030204" pitchFamily="34" charset="0"/>
              </a:rPr>
              <a:t>Samspil mellem følelser</a:t>
            </a:r>
          </a:p>
          <a:p>
            <a:pPr lvl="1">
              <a:buClr>
                <a:srgbClr val="E5DBF2"/>
              </a:buClr>
            </a:pPr>
            <a:r>
              <a:rPr lang="da-DK" sz="1000" dirty="0">
                <a:solidFill>
                  <a:srgbClr val="313C85"/>
                </a:solidFill>
                <a:ea typeface="Calibri" panose="020F0502020204030204" pitchFamily="34" charset="0"/>
                <a:cs typeface="Calibri" panose="020F0502020204030204" pitchFamily="34" charset="0"/>
              </a:rPr>
              <a:t>Adfærdsstyring</a:t>
            </a:r>
          </a:p>
          <a:p>
            <a:pPr lvl="1">
              <a:buClr>
                <a:srgbClr val="E5DBF2"/>
              </a:buClr>
            </a:pPr>
            <a:r>
              <a:rPr lang="da-DK" sz="1000" dirty="0">
                <a:solidFill>
                  <a:srgbClr val="313C85"/>
                </a:solidFill>
                <a:ea typeface="Calibri" panose="020F0502020204030204" pitchFamily="34" charset="0"/>
                <a:cs typeface="Calibri" panose="020F0502020204030204" pitchFamily="34" charset="0"/>
              </a:rPr>
              <a:t>Motivation og belønning</a:t>
            </a:r>
          </a:p>
        </p:txBody>
      </p:sp>
      <p:sp>
        <p:nvSpPr>
          <p:cNvPr id="2" name="Isosceles Triangle 89">
            <a:extLst>
              <a:ext uri="{FF2B5EF4-FFF2-40B4-BE49-F238E27FC236}">
                <a16:creationId xmlns:a16="http://schemas.microsoft.com/office/drawing/2014/main" id="{FD4AD65C-6FEC-1D6E-0464-41D77FEA96D3}"/>
              </a:ext>
            </a:extLst>
          </p:cNvPr>
          <p:cNvSpPr/>
          <p:nvPr/>
        </p:nvSpPr>
        <p:spPr>
          <a:xfrm>
            <a:off x="8645872" y="2964474"/>
            <a:ext cx="589768" cy="14400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ekstfelt 2">
            <a:extLst>
              <a:ext uri="{FF2B5EF4-FFF2-40B4-BE49-F238E27FC236}">
                <a16:creationId xmlns:a16="http://schemas.microsoft.com/office/drawing/2014/main" id="{705B5457-B0E2-EEE7-62B6-F17D63F502AD}"/>
              </a:ext>
            </a:extLst>
          </p:cNvPr>
          <p:cNvSpPr txBox="1"/>
          <p:nvPr/>
        </p:nvSpPr>
        <p:spPr>
          <a:xfrm>
            <a:off x="7235687" y="2331717"/>
            <a:ext cx="3513221" cy="969496"/>
          </a:xfrm>
          <a:prstGeom prst="rect">
            <a:avLst/>
          </a:prstGeom>
          <a:noFill/>
        </p:spPr>
        <p:txBody>
          <a:bodyPr wrap="square" rtlCol="0">
            <a:spAutoFit/>
          </a:bodyPr>
          <a:lstStyle/>
          <a:p>
            <a:pPr algn="ctr"/>
            <a:r>
              <a:rPr lang="en-US" sz="1900" b="1" dirty="0" err="1">
                <a:solidFill>
                  <a:schemeClr val="lt1"/>
                </a:solidFill>
                <a:latin typeface="Calibri" panose="020F0502020204030204" pitchFamily="34" charset="0"/>
              </a:rPr>
              <a:t>Forbindelser</a:t>
            </a:r>
            <a:r>
              <a:rPr lang="en-US" sz="1900" b="1" dirty="0">
                <a:solidFill>
                  <a:schemeClr val="lt1"/>
                </a:solidFill>
                <a:latin typeface="Calibri" panose="020F0502020204030204" pitchFamily="34" charset="0"/>
              </a:rPr>
              <a:t> </a:t>
            </a:r>
            <a:r>
              <a:rPr lang="en-US" sz="1900" b="1" dirty="0" err="1">
                <a:solidFill>
                  <a:schemeClr val="lt1"/>
                </a:solidFill>
                <a:latin typeface="Calibri" panose="020F0502020204030204" pitchFamily="34" charset="0"/>
              </a:rPr>
              <a:t>mellem</a:t>
            </a:r>
            <a:r>
              <a:rPr lang="en-US" sz="1900" b="1" dirty="0">
                <a:solidFill>
                  <a:schemeClr val="lt1"/>
                </a:solidFill>
                <a:latin typeface="Calibri" panose="020F0502020204030204" pitchFamily="34" charset="0"/>
              </a:rPr>
              <a:t> </a:t>
            </a:r>
            <a:r>
              <a:rPr lang="en-US" sz="1900" b="1" dirty="0" err="1">
                <a:solidFill>
                  <a:schemeClr val="lt1"/>
                </a:solidFill>
                <a:latin typeface="Calibri" panose="020F0502020204030204" pitchFamily="34" charset="0"/>
              </a:rPr>
              <a:t>frontale</a:t>
            </a:r>
            <a:r>
              <a:rPr lang="en-US" sz="1900" b="1" dirty="0">
                <a:solidFill>
                  <a:schemeClr val="lt1"/>
                </a:solidFill>
                <a:latin typeface="Calibri" panose="020F0502020204030204" pitchFamily="34" charset="0"/>
              </a:rPr>
              <a:t> - og </a:t>
            </a:r>
            <a:r>
              <a:rPr lang="en-US" sz="1900" b="1" dirty="0" err="1">
                <a:solidFill>
                  <a:schemeClr val="lt1"/>
                </a:solidFill>
                <a:latin typeface="Calibri" panose="020F0502020204030204" pitchFamily="34" charset="0"/>
              </a:rPr>
              <a:t>dybereliggende</a:t>
            </a:r>
            <a:r>
              <a:rPr lang="en-US" sz="1900" b="1" dirty="0">
                <a:solidFill>
                  <a:schemeClr val="lt1"/>
                </a:solidFill>
                <a:latin typeface="Calibri" panose="020F0502020204030204" pitchFamily="34" charset="0"/>
              </a:rPr>
              <a:t> </a:t>
            </a:r>
            <a:r>
              <a:rPr lang="en-US" sz="1900" b="1" dirty="0" err="1">
                <a:solidFill>
                  <a:schemeClr val="lt1"/>
                </a:solidFill>
                <a:latin typeface="Calibri" panose="020F0502020204030204" pitchFamily="34" charset="0"/>
              </a:rPr>
              <a:t>områder</a:t>
            </a:r>
            <a:endParaRPr lang="en-US" sz="1900" b="1" dirty="0">
              <a:solidFill>
                <a:schemeClr val="lt1"/>
              </a:solidFill>
              <a:latin typeface="Calibri" panose="020F0502020204030204" pitchFamily="34" charset="0"/>
            </a:endParaRPr>
          </a:p>
          <a:p>
            <a:endParaRPr lang="en-US" sz="1900" dirty="0"/>
          </a:p>
        </p:txBody>
      </p:sp>
      <p:pic>
        <p:nvPicPr>
          <p:cNvPr id="6" name="Grafik 5" descr="Netværk med massiv udfyldning">
            <a:extLst>
              <a:ext uri="{FF2B5EF4-FFF2-40B4-BE49-F238E27FC236}">
                <a16:creationId xmlns:a16="http://schemas.microsoft.com/office/drawing/2014/main" id="{797BB705-B8F0-19F3-F1BE-8452B596FFA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74078" y="1390354"/>
            <a:ext cx="636438" cy="636438"/>
          </a:xfrm>
          <a:prstGeom prst="rect">
            <a:avLst/>
          </a:prstGeom>
        </p:spPr>
      </p:pic>
      <p:pic>
        <p:nvPicPr>
          <p:cNvPr id="7" name="Grafik 6" descr="Netværk med massiv udfyldning">
            <a:extLst>
              <a:ext uri="{FF2B5EF4-FFF2-40B4-BE49-F238E27FC236}">
                <a16:creationId xmlns:a16="http://schemas.microsoft.com/office/drawing/2014/main" id="{91BB4722-CFAE-28A5-7133-C4F86C0859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500642" y="1582337"/>
            <a:ext cx="636438" cy="636438"/>
          </a:xfrm>
          <a:prstGeom prst="rect">
            <a:avLst/>
          </a:prstGeom>
        </p:spPr>
      </p:pic>
      <p:pic>
        <p:nvPicPr>
          <p:cNvPr id="9" name="Grafik 8" descr="Netværk med massiv udfyldning">
            <a:extLst>
              <a:ext uri="{FF2B5EF4-FFF2-40B4-BE49-F238E27FC236}">
                <a16:creationId xmlns:a16="http://schemas.microsoft.com/office/drawing/2014/main" id="{7CAA2D55-C26F-8C3E-6245-624E54EC9D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933448" y="1544099"/>
            <a:ext cx="341325" cy="341325"/>
          </a:xfrm>
          <a:prstGeom prst="rect">
            <a:avLst/>
          </a:prstGeom>
        </p:spPr>
      </p:pic>
    </p:spTree>
    <p:extLst>
      <p:ext uri="{BB962C8B-B14F-4D97-AF65-F5344CB8AC3E}">
        <p14:creationId xmlns:p14="http://schemas.microsoft.com/office/powerpoint/2010/main" val="3976207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59328-1EE7-703C-2C99-1F138019C7DB}"/>
            </a:ext>
          </a:extLst>
        </p:cNvPr>
        <p:cNvGrpSpPr/>
        <p:nvPr/>
      </p:nvGrpSpPr>
      <p:grpSpPr>
        <a:xfrm>
          <a:off x="0" y="0"/>
          <a:ext cx="0" cy="0"/>
          <a:chOff x="0" y="0"/>
          <a:chExt cx="0" cy="0"/>
        </a:xfrm>
      </p:grpSpPr>
      <p:sp>
        <p:nvSpPr>
          <p:cNvPr id="2" name="Rectangle 3">
            <a:extLst>
              <a:ext uri="{FF2B5EF4-FFF2-40B4-BE49-F238E27FC236}">
                <a16:creationId xmlns:a16="http://schemas.microsoft.com/office/drawing/2014/main" id="{046442B4-ED2A-F74E-DAD9-DE595BFE126A}"/>
              </a:ext>
            </a:extLst>
          </p:cNvPr>
          <p:cNvSpPr/>
          <p:nvPr/>
        </p:nvSpPr>
        <p:spPr>
          <a:xfrm>
            <a:off x="532769" y="1428675"/>
            <a:ext cx="318718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3">
            <a:extLst>
              <a:ext uri="{FF2B5EF4-FFF2-40B4-BE49-F238E27FC236}">
                <a16:creationId xmlns:a16="http://schemas.microsoft.com/office/drawing/2014/main" id="{F50391FC-CC85-90CB-8140-76A7D6891647}"/>
              </a:ext>
            </a:extLst>
          </p:cNvPr>
          <p:cNvSpPr/>
          <p:nvPr/>
        </p:nvSpPr>
        <p:spPr>
          <a:xfrm>
            <a:off x="7265584" y="1413835"/>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0" name="Rectangle 3">
            <a:extLst>
              <a:ext uri="{FF2B5EF4-FFF2-40B4-BE49-F238E27FC236}">
                <a16:creationId xmlns:a16="http://schemas.microsoft.com/office/drawing/2014/main" id="{9FA00021-A6C6-7A27-494A-F539DF75283A}"/>
              </a:ext>
            </a:extLst>
          </p:cNvPr>
          <p:cNvSpPr/>
          <p:nvPr/>
        </p:nvSpPr>
        <p:spPr>
          <a:xfrm>
            <a:off x="3927101" y="1418520"/>
            <a:ext cx="3131340"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Titel 1">
            <a:extLst>
              <a:ext uri="{FF2B5EF4-FFF2-40B4-BE49-F238E27FC236}">
                <a16:creationId xmlns:a16="http://schemas.microsoft.com/office/drawing/2014/main" id="{D2789F7F-5C90-BDEC-0B34-24D7B68D4D3F}"/>
              </a:ext>
            </a:extLst>
          </p:cNvPr>
          <p:cNvSpPr>
            <a:spLocks noGrp="1"/>
          </p:cNvSpPr>
          <p:nvPr>
            <p:ph type="title"/>
          </p:nvPr>
        </p:nvSpPr>
        <p:spPr>
          <a:xfrm>
            <a:off x="500860" y="-794"/>
            <a:ext cx="11214460" cy="1325563"/>
          </a:xfrm>
        </p:spPr>
        <p:txBody>
          <a:bodyPr/>
          <a:lstStyle/>
          <a:p>
            <a:r>
              <a:rPr lang="da-DK" dirty="0">
                <a:solidFill>
                  <a:srgbClr val="644D79"/>
                </a:solidFill>
                <a:latin typeface="+mn-lt"/>
              </a:rPr>
              <a:t>ADHD: følger af følelsesmæssig </a:t>
            </a:r>
            <a:r>
              <a:rPr lang="da-DK" dirty="0" err="1">
                <a:solidFill>
                  <a:srgbClr val="644D79"/>
                </a:solidFill>
                <a:latin typeface="+mn-lt"/>
              </a:rPr>
              <a:t>dysregulering</a:t>
            </a:r>
            <a:endParaRPr lang="da-DK" baseline="30000" dirty="0">
              <a:solidFill>
                <a:srgbClr val="644D79"/>
              </a:solidFill>
              <a:latin typeface="+mn-lt"/>
            </a:endParaRPr>
          </a:p>
        </p:txBody>
      </p:sp>
      <p:grpSp>
        <p:nvGrpSpPr>
          <p:cNvPr id="58" name="Gruppe 57">
            <a:extLst>
              <a:ext uri="{FF2B5EF4-FFF2-40B4-BE49-F238E27FC236}">
                <a16:creationId xmlns:a16="http://schemas.microsoft.com/office/drawing/2014/main" id="{224BEE01-3030-A3FA-761D-4519A2C70C7B}"/>
              </a:ext>
            </a:extLst>
          </p:cNvPr>
          <p:cNvGrpSpPr/>
          <p:nvPr/>
        </p:nvGrpSpPr>
        <p:grpSpPr>
          <a:xfrm>
            <a:off x="577060" y="1413835"/>
            <a:ext cx="3131340" cy="3876439"/>
            <a:chOff x="492166" y="1744035"/>
            <a:chExt cx="2740711" cy="3876439"/>
          </a:xfrm>
        </p:grpSpPr>
        <p:sp>
          <p:nvSpPr>
            <p:cNvPr id="5" name="Rectangle 10">
              <a:extLst>
                <a:ext uri="{FF2B5EF4-FFF2-40B4-BE49-F238E27FC236}">
                  <a16:creationId xmlns:a16="http://schemas.microsoft.com/office/drawing/2014/main" id="{65352792-DD2F-7805-C4A1-780936C744AA}"/>
                </a:ext>
              </a:extLst>
            </p:cNvPr>
            <p:cNvSpPr/>
            <p:nvPr/>
          </p:nvSpPr>
          <p:spPr>
            <a:xfrm>
              <a:off x="492166" y="2654300"/>
              <a:ext cx="2734138"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02106373-27C3-C9B4-8648-C55B0581F3EE}"/>
                </a:ext>
              </a:extLst>
            </p:cNvPr>
            <p:cNvSpPr txBox="1"/>
            <p:nvPr/>
          </p:nvSpPr>
          <p:spPr>
            <a:xfrm>
              <a:off x="583829" y="2983011"/>
              <a:ext cx="2634864" cy="1815882"/>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Svækket system til at sortere i følelser</a:t>
              </a:r>
            </a:p>
            <a:p>
              <a:pPr marL="285750" indent="-285750">
                <a:buFont typeface="Arial" panose="020B0604020202020204" pitchFamily="34" charset="0"/>
                <a:buChar char="•"/>
              </a:pPr>
              <a:r>
                <a:rPr lang="da-DK" sz="1400" dirty="0">
                  <a:solidFill>
                    <a:schemeClr val="tx1">
                      <a:lumMod val="65000"/>
                      <a:lumOff val="35000"/>
                    </a:schemeClr>
                  </a:solidFill>
                </a:rPr>
                <a:t>Forsinket følelsesmæssig modning</a:t>
              </a:r>
            </a:p>
            <a:p>
              <a:pPr marL="285750" indent="-285750">
                <a:buFont typeface="Arial" panose="020B0604020202020204" pitchFamily="34" charset="0"/>
                <a:buChar char="•"/>
              </a:pPr>
              <a:r>
                <a:rPr lang="da-DK" sz="1400" dirty="0">
                  <a:solidFill>
                    <a:schemeClr val="tx1">
                      <a:lumMod val="65000"/>
                      <a:lumOff val="35000"/>
                    </a:schemeClr>
                  </a:solidFill>
                </a:rPr>
                <a:t>Ændret følelsesmæssig reaktionsevne</a:t>
              </a:r>
            </a:p>
            <a:p>
              <a:pPr marL="285750" indent="-285750">
                <a:buFont typeface="Arial" panose="020B0604020202020204" pitchFamily="34" charset="0"/>
                <a:buChar char="•"/>
              </a:pPr>
              <a:r>
                <a:rPr lang="da-DK" sz="1400" dirty="0">
                  <a:solidFill>
                    <a:schemeClr val="tx1">
                      <a:lumMod val="65000"/>
                      <a:lumOff val="35000"/>
                    </a:schemeClr>
                  </a:solidFill>
                </a:rPr>
                <a:t>Påvirket evne til at genkende følelser</a:t>
              </a:r>
            </a:p>
          </p:txBody>
        </p:sp>
        <p:sp>
          <p:nvSpPr>
            <p:cNvPr id="40" name="Tekstfelt 39">
              <a:extLst>
                <a:ext uri="{FF2B5EF4-FFF2-40B4-BE49-F238E27FC236}">
                  <a16:creationId xmlns:a16="http://schemas.microsoft.com/office/drawing/2014/main" id="{561ED08A-A3D6-6D6B-7446-8E9E423F3E7F}"/>
                </a:ext>
              </a:extLst>
            </p:cNvPr>
            <p:cNvSpPr txBox="1"/>
            <p:nvPr/>
          </p:nvSpPr>
          <p:spPr>
            <a:xfrm>
              <a:off x="492166" y="1744035"/>
              <a:ext cx="2740711" cy="769441"/>
            </a:xfrm>
            <a:prstGeom prst="rect">
              <a:avLst/>
            </a:prstGeom>
            <a:noFill/>
          </p:spPr>
          <p:txBody>
            <a:bodyPr wrap="square">
              <a:spAutoFit/>
            </a:bodyPr>
            <a:lstStyle/>
            <a:p>
              <a:pPr algn="ct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Følelsesmæssig</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bearbejdning</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48" name="Tekstfelt 47">
            <a:extLst>
              <a:ext uri="{FF2B5EF4-FFF2-40B4-BE49-F238E27FC236}">
                <a16:creationId xmlns:a16="http://schemas.microsoft.com/office/drawing/2014/main" id="{99F4AFAE-63BD-A8DD-47E5-E0A3BF1F946F}"/>
              </a:ext>
            </a:extLst>
          </p:cNvPr>
          <p:cNvSpPr txBox="1"/>
          <p:nvPr/>
        </p:nvSpPr>
        <p:spPr>
          <a:xfrm>
            <a:off x="290480" y="5819541"/>
            <a:ext cx="7273241" cy="846386"/>
          </a:xfrm>
          <a:prstGeom prst="rect">
            <a:avLst/>
          </a:prstGeom>
          <a:noFill/>
        </p:spPr>
        <p:txBody>
          <a:bodyPr wrap="square">
            <a:spAutoFit/>
          </a:bodyPr>
          <a:lstStyle/>
          <a:p>
            <a:pPr marL="457200" lvl="1" indent="0">
              <a:buNone/>
            </a:pPr>
            <a:r>
              <a:rPr lang="da-DK" sz="700" dirty="0"/>
              <a:t>Kilder: </a:t>
            </a:r>
          </a:p>
          <a:p>
            <a:pPr marL="457200" lvl="1"/>
            <a:r>
              <a:rPr lang="en-US" sz="700" dirty="0"/>
              <a:t>6.. Marques, S., et al. (2024). Emotion dysregulation and depressive symptoms mediate the association between inhibitory control difficulties and aggressive behavior in children 	with ADHD. Frontiers in Psychiatry, 15, 1329401. </a:t>
            </a:r>
            <a:r>
              <a:rPr lang="en-US" sz="700" dirty="0">
                <a:hlinkClick r:id="rId3">
                  <a:extLst>
                    <a:ext uri="{A12FA001-AC4F-418D-AE19-62706E023703}">
                      <ahyp:hlinkClr xmlns:ahyp="http://schemas.microsoft.com/office/drawing/2018/hyperlinkcolor" val="tx"/>
                    </a:ext>
                  </a:extLst>
                </a:hlinkClick>
              </a:rPr>
              <a:t>https://doi.org/10.3389/fpsyt.2024.1329401</a:t>
            </a:r>
            <a:r>
              <a:rPr lang="en-US" sz="700" dirty="0"/>
              <a:t> </a:t>
            </a:r>
          </a:p>
          <a:p>
            <a:pPr marL="457200" lvl="1" indent="0">
              <a:buNone/>
            </a:pPr>
            <a:r>
              <a:rPr lang="da-DK" sz="700" dirty="0"/>
              <a:t>7..  </a:t>
            </a:r>
            <a:r>
              <a:rPr lang="en-US" sz="700" dirty="0"/>
              <a:t>Pan, M. R., et al. (2023). Bidirectional associations between maladaptive cognitions and emotional symptoms, and their mediating role on the quality of life in adults with ADHD: A mediation model. Frontiers in Psychiatry, 14, 1200522. </a:t>
            </a:r>
            <a:r>
              <a:rPr lang="en-US" sz="700" dirty="0">
                <a:hlinkClick r:id="rId4">
                  <a:extLst>
                    <a:ext uri="{A12FA001-AC4F-418D-AE19-62706E023703}">
                      <ahyp:hlinkClr xmlns:ahyp="http://schemas.microsoft.com/office/drawing/2018/hyperlinkcolor" val="tx"/>
                    </a:ext>
                  </a:extLst>
                </a:hlinkClick>
              </a:rPr>
              <a:t>https://doi.org/10.3389/fpsyt.2023.1200522</a:t>
            </a:r>
            <a:endParaRPr lang="en-US" sz="700" dirty="0"/>
          </a:p>
          <a:p>
            <a:pPr>
              <a:buNone/>
            </a:pPr>
            <a:endParaRPr lang="en-US" sz="700" dirty="0"/>
          </a:p>
          <a:p>
            <a:r>
              <a:rPr lang="en-US" sz="700" dirty="0"/>
              <a:t>	</a:t>
            </a:r>
            <a:endParaRPr lang="da-DK" sz="1050" dirty="0">
              <a:latin typeface="Calibri" panose="020F0502020204030204" pitchFamily="34" charset="0"/>
              <a:ea typeface="Calibri" panose="020F0502020204030204" pitchFamily="34" charset="0"/>
              <a:cs typeface="Calibri" panose="020F0502020204030204" pitchFamily="34" charset="0"/>
            </a:endParaRPr>
          </a:p>
        </p:txBody>
      </p:sp>
      <p:grpSp>
        <p:nvGrpSpPr>
          <p:cNvPr id="56" name="Gruppe 55">
            <a:extLst>
              <a:ext uri="{FF2B5EF4-FFF2-40B4-BE49-F238E27FC236}">
                <a16:creationId xmlns:a16="http://schemas.microsoft.com/office/drawing/2014/main" id="{9B4EBD9E-CE10-8A3C-9D48-0C6A6398714C}"/>
              </a:ext>
            </a:extLst>
          </p:cNvPr>
          <p:cNvGrpSpPr/>
          <p:nvPr/>
        </p:nvGrpSpPr>
        <p:grpSpPr>
          <a:xfrm>
            <a:off x="7285837" y="1530233"/>
            <a:ext cx="3123830" cy="3713172"/>
            <a:chOff x="6643884" y="1868053"/>
            <a:chExt cx="2734138" cy="3713172"/>
          </a:xfrm>
        </p:grpSpPr>
        <p:sp>
          <p:nvSpPr>
            <p:cNvPr id="9" name="Rectangle 10">
              <a:extLst>
                <a:ext uri="{FF2B5EF4-FFF2-40B4-BE49-F238E27FC236}">
                  <a16:creationId xmlns:a16="http://schemas.microsoft.com/office/drawing/2014/main" id="{DF896777-DD58-0ACB-AE87-F29E12E85826}"/>
                </a:ext>
              </a:extLst>
            </p:cNvPr>
            <p:cNvSpPr/>
            <p:nvPr/>
          </p:nvSpPr>
          <p:spPr>
            <a:xfrm>
              <a:off x="6643884" y="2661918"/>
              <a:ext cx="2734138" cy="2919307"/>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1" name="Tekstfelt 40">
              <a:extLst>
                <a:ext uri="{FF2B5EF4-FFF2-40B4-BE49-F238E27FC236}">
                  <a16:creationId xmlns:a16="http://schemas.microsoft.com/office/drawing/2014/main" id="{34BFD4AA-1D5D-B739-0DDE-CA4334C8BF78}"/>
                </a:ext>
              </a:extLst>
            </p:cNvPr>
            <p:cNvSpPr txBox="1"/>
            <p:nvPr/>
          </p:nvSpPr>
          <p:spPr>
            <a:xfrm>
              <a:off x="6763537" y="2990631"/>
              <a:ext cx="2501884" cy="954107"/>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Påvirkning af daglige funktioner</a:t>
              </a:r>
            </a:p>
            <a:p>
              <a:pPr marL="285750" indent="-285750">
                <a:buFont typeface="Arial" panose="020B0604020202020204" pitchFamily="34" charset="0"/>
                <a:buChar char="•"/>
              </a:pPr>
              <a:r>
                <a:rPr lang="da-DK" sz="1400" dirty="0">
                  <a:solidFill>
                    <a:schemeClr val="tx1">
                      <a:lumMod val="65000"/>
                      <a:lumOff val="35000"/>
                    </a:schemeClr>
                  </a:solidFill>
                </a:rPr>
                <a:t>Udfordringer i sociale forhold</a:t>
              </a:r>
            </a:p>
            <a:p>
              <a:pPr marL="285750" indent="-285750">
                <a:buFont typeface="Arial" panose="020B0604020202020204" pitchFamily="34" charset="0"/>
                <a:buChar char="•"/>
              </a:pPr>
              <a:r>
                <a:rPr lang="da-DK" sz="1400" dirty="0">
                  <a:solidFill>
                    <a:schemeClr val="tx1">
                      <a:lumMod val="65000"/>
                      <a:lumOff val="35000"/>
                    </a:schemeClr>
                  </a:solidFill>
                </a:rPr>
                <a:t>Indlæring og funktionsevne</a:t>
              </a:r>
            </a:p>
            <a:p>
              <a:pPr marL="285750" indent="-285750">
                <a:buFont typeface="Arial" panose="020B0604020202020204" pitchFamily="34" charset="0"/>
                <a:buChar char="•"/>
              </a:pPr>
              <a:r>
                <a:rPr lang="da-DK" sz="1400" dirty="0">
                  <a:solidFill>
                    <a:schemeClr val="tx1">
                      <a:lumMod val="65000"/>
                      <a:lumOff val="35000"/>
                    </a:schemeClr>
                  </a:solidFill>
                </a:rPr>
                <a:t>Sårbarhed over for stress</a:t>
              </a:r>
            </a:p>
          </p:txBody>
        </p:sp>
        <p:sp>
          <p:nvSpPr>
            <p:cNvPr id="43" name="Tekstfelt 42">
              <a:extLst>
                <a:ext uri="{FF2B5EF4-FFF2-40B4-BE49-F238E27FC236}">
                  <a16:creationId xmlns:a16="http://schemas.microsoft.com/office/drawing/2014/main" id="{44098268-68DC-4BFC-5F75-F398BD7893C3}"/>
                </a:ext>
              </a:extLst>
            </p:cNvPr>
            <p:cNvSpPr txBox="1"/>
            <p:nvPr/>
          </p:nvSpPr>
          <p:spPr>
            <a:xfrm>
              <a:off x="6760010" y="1868053"/>
              <a:ext cx="2501885" cy="461665"/>
            </a:xfrm>
            <a:prstGeom prst="rect">
              <a:avLst/>
            </a:prstGeom>
            <a:noFill/>
          </p:spPr>
          <p:txBody>
            <a:bodyPr wrap="square">
              <a:spAutoFit/>
            </a:bodyPr>
            <a:lstStyle/>
            <a:p>
              <a:pPr algn="ct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Praktiske</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følger</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7" name="Gruppe 56">
            <a:extLst>
              <a:ext uri="{FF2B5EF4-FFF2-40B4-BE49-F238E27FC236}">
                <a16:creationId xmlns:a16="http://schemas.microsoft.com/office/drawing/2014/main" id="{37C67FD3-F81C-CD1F-07B3-C7636B909877}"/>
              </a:ext>
            </a:extLst>
          </p:cNvPr>
          <p:cNvGrpSpPr/>
          <p:nvPr/>
        </p:nvGrpSpPr>
        <p:grpSpPr>
          <a:xfrm>
            <a:off x="3927101" y="1412048"/>
            <a:ext cx="3123830" cy="3831358"/>
            <a:chOff x="3596290" y="1742248"/>
            <a:chExt cx="2734138" cy="3831358"/>
          </a:xfrm>
        </p:grpSpPr>
        <p:sp>
          <p:nvSpPr>
            <p:cNvPr id="7" name="Rectangle 10">
              <a:extLst>
                <a:ext uri="{FF2B5EF4-FFF2-40B4-BE49-F238E27FC236}">
                  <a16:creationId xmlns:a16="http://schemas.microsoft.com/office/drawing/2014/main" id="{20663037-6525-B847-4E80-933150D0B969}"/>
                </a:ext>
              </a:extLst>
            </p:cNvPr>
            <p:cNvSpPr/>
            <p:nvPr/>
          </p:nvSpPr>
          <p:spPr>
            <a:xfrm>
              <a:off x="3596290" y="2654300"/>
              <a:ext cx="2734138" cy="291930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41">
              <a:extLst>
                <a:ext uri="{FF2B5EF4-FFF2-40B4-BE49-F238E27FC236}">
                  <a16:creationId xmlns:a16="http://schemas.microsoft.com/office/drawing/2014/main" id="{8DB86FDF-8AE8-598D-CB01-57B109DC4752}"/>
                </a:ext>
              </a:extLst>
            </p:cNvPr>
            <p:cNvSpPr txBox="1"/>
            <p:nvPr/>
          </p:nvSpPr>
          <p:spPr>
            <a:xfrm>
              <a:off x="3698012" y="2995457"/>
              <a:ext cx="2614485" cy="1169551"/>
            </a:xfrm>
            <a:prstGeom prst="rect">
              <a:avLst/>
            </a:prstGeom>
            <a:noFill/>
          </p:spPr>
          <p:txBody>
            <a:bodyPr wrap="square">
              <a:spAutoFit/>
            </a:bodyPr>
            <a:lstStyle/>
            <a:p>
              <a:pPr marL="285750" indent="-285750">
                <a:buFont typeface="Arial" panose="020B0604020202020204" pitchFamily="34" charset="0"/>
                <a:buChar char="•"/>
              </a:pPr>
              <a:r>
                <a:rPr lang="da-DK" sz="1400" dirty="0">
                  <a:solidFill>
                    <a:schemeClr val="tx1">
                      <a:lumMod val="65000"/>
                      <a:lumOff val="35000"/>
                    </a:schemeClr>
                  </a:solidFill>
                </a:rPr>
                <a:t>Øget impulsivitet</a:t>
              </a:r>
            </a:p>
            <a:p>
              <a:pPr marL="285750" indent="-285750">
                <a:buFont typeface="Arial" panose="020B0604020202020204" pitchFamily="34" charset="0"/>
                <a:buChar char="•"/>
              </a:pPr>
              <a:r>
                <a:rPr lang="da-DK" sz="1400" dirty="0">
                  <a:solidFill>
                    <a:schemeClr val="tx1">
                      <a:lumMod val="65000"/>
                      <a:lumOff val="35000"/>
                    </a:schemeClr>
                  </a:solidFill>
                </a:rPr>
                <a:t>Nedsat følelsesmæssig styring</a:t>
              </a:r>
            </a:p>
            <a:p>
              <a:pPr marL="285750" indent="-285750">
                <a:buFont typeface="Arial" panose="020B0604020202020204" pitchFamily="34" charset="0"/>
                <a:buChar char="•"/>
              </a:pPr>
              <a:r>
                <a:rPr lang="da-DK" sz="1400" dirty="0">
                  <a:solidFill>
                    <a:schemeClr val="tx1">
                      <a:lumMod val="65000"/>
                      <a:lumOff val="35000"/>
                    </a:schemeClr>
                  </a:solidFill>
                </a:rPr>
                <a:t>Svækket selvregulering</a:t>
              </a:r>
            </a:p>
            <a:p>
              <a:pPr marL="285750" indent="-285750">
                <a:buFont typeface="Arial" panose="020B0604020202020204" pitchFamily="34" charset="0"/>
                <a:buChar char="•"/>
              </a:pPr>
              <a:r>
                <a:rPr lang="da-DK" sz="1400" dirty="0">
                  <a:solidFill>
                    <a:schemeClr val="tx1">
                      <a:lumMod val="65000"/>
                      <a:lumOff val="35000"/>
                    </a:schemeClr>
                  </a:solidFill>
                </a:rPr>
                <a:t>Problemer med at regulere spændingsniveau</a:t>
              </a:r>
            </a:p>
          </p:txBody>
        </p:sp>
        <p:sp>
          <p:nvSpPr>
            <p:cNvPr id="44" name="Tekstfelt 43">
              <a:extLst>
                <a:ext uri="{FF2B5EF4-FFF2-40B4-BE49-F238E27FC236}">
                  <a16:creationId xmlns:a16="http://schemas.microsoft.com/office/drawing/2014/main" id="{82C739F5-A70B-8082-AAF9-5065474F235A}"/>
                </a:ext>
              </a:extLst>
            </p:cNvPr>
            <p:cNvSpPr txBox="1"/>
            <p:nvPr/>
          </p:nvSpPr>
          <p:spPr>
            <a:xfrm>
              <a:off x="3754311" y="1742248"/>
              <a:ext cx="2501885" cy="830997"/>
            </a:xfrm>
            <a:prstGeom prst="rect">
              <a:avLst/>
            </a:prstGeom>
            <a:noFill/>
          </p:spPr>
          <p:txBody>
            <a:bodyPr wrap="square">
              <a:spAutoFit/>
            </a:bodyPr>
            <a:lstStyle/>
            <a:p>
              <a:pPr algn="ct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Adfærdsmæssige</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udtryk</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17" name="Billede 16">
            <a:extLst>
              <a:ext uri="{FF2B5EF4-FFF2-40B4-BE49-F238E27FC236}">
                <a16:creationId xmlns:a16="http://schemas.microsoft.com/office/drawing/2014/main" id="{D3FAD8A9-A42C-F3C7-5EF6-61796481AB5C}"/>
              </a:ext>
            </a:extLst>
          </p:cNvPr>
          <p:cNvPicPr>
            <a:picLocks noChangeAspect="1"/>
          </p:cNvPicPr>
          <p:nvPr/>
        </p:nvPicPr>
        <p:blipFill>
          <a:blip r:embed="rId5">
            <a:duotone>
              <a:schemeClr val="accent5">
                <a:shade val="45000"/>
                <a:satMod val="135000"/>
              </a:schemeClr>
              <a:prstClr val="white"/>
            </a:duotone>
            <a:extLst>
              <a:ext uri="{BEBA8EAE-BF5A-486C-A8C5-ECC9F3942E4B}">
                <a14:imgProps xmlns:a14="http://schemas.microsoft.com/office/drawing/2010/main">
                  <a14:imgLayer r:embed="rId6">
                    <a14:imgEffect>
                      <a14:colorTemperature colorTemp="5300"/>
                    </a14:imgEffect>
                    <a14:imgEffect>
                      <a14:brightnessContrast bright="40000" contrast="-40000"/>
                    </a14:imgEffect>
                  </a14:imgLayer>
                </a14:imgProps>
              </a:ext>
            </a:extLst>
          </a:blip>
          <a:stretch>
            <a:fillRect/>
          </a:stretch>
        </p:blipFill>
        <p:spPr>
          <a:xfrm>
            <a:off x="8801895" y="2422731"/>
            <a:ext cx="3564926" cy="4435269"/>
          </a:xfrm>
          <a:prstGeom prst="rect">
            <a:avLst/>
          </a:prstGeom>
        </p:spPr>
      </p:pic>
    </p:spTree>
    <p:extLst>
      <p:ext uri="{BB962C8B-B14F-4D97-AF65-F5344CB8AC3E}">
        <p14:creationId xmlns:p14="http://schemas.microsoft.com/office/powerpoint/2010/main" val="384805361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6FB518AC-E937-0281-AAB3-7618732D9518}"/>
              </a:ext>
            </a:extLst>
          </p:cNvPr>
          <p:cNvSpPr/>
          <p:nvPr/>
        </p:nvSpPr>
        <p:spPr>
          <a:xfrm>
            <a:off x="0" y="2520918"/>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Freeform: Shape 84">
            <a:extLst>
              <a:ext uri="{FF2B5EF4-FFF2-40B4-BE49-F238E27FC236}">
                <a16:creationId xmlns:a16="http://schemas.microsoft.com/office/drawing/2014/main" id="{E608989F-0AC2-853B-FD14-3F7B2661BE3C}"/>
              </a:ext>
            </a:extLst>
          </p:cNvPr>
          <p:cNvSpPr/>
          <p:nvPr/>
        </p:nvSpPr>
        <p:spPr>
          <a:xfrm>
            <a:off x="4713264" y="645699"/>
            <a:ext cx="2354286" cy="2353242"/>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pic>
        <p:nvPicPr>
          <p:cNvPr id="7" name="Grafik 6" descr="Hjerne med massiv udfyldning">
            <a:extLst>
              <a:ext uri="{FF2B5EF4-FFF2-40B4-BE49-F238E27FC236}">
                <a16:creationId xmlns:a16="http://schemas.microsoft.com/office/drawing/2014/main" id="{8F3603C2-99D2-0D56-BAD1-BB5C7DE880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46458" y="1022349"/>
            <a:ext cx="1853240" cy="1853240"/>
          </a:xfrm>
          <a:prstGeom prst="rect">
            <a:avLst/>
          </a:prstGeom>
        </p:spPr>
      </p:pic>
      <p:sp>
        <p:nvSpPr>
          <p:cNvPr id="8" name="Pladsholder til indhold 2">
            <a:extLst>
              <a:ext uri="{FF2B5EF4-FFF2-40B4-BE49-F238E27FC236}">
                <a16:creationId xmlns:a16="http://schemas.microsoft.com/office/drawing/2014/main" id="{8A4B54BF-43C3-4BF7-F55D-1C82D80768FF}"/>
              </a:ext>
            </a:extLst>
          </p:cNvPr>
          <p:cNvSpPr txBox="1">
            <a:spLocks/>
          </p:cNvSpPr>
          <p:nvPr/>
        </p:nvSpPr>
        <p:spPr>
          <a:xfrm>
            <a:off x="838200" y="2387600"/>
            <a:ext cx="10515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solidFill>
                <a:srgbClr val="70578B"/>
              </a:solidFill>
            </a:endParaRPr>
          </a:p>
          <a:p>
            <a:pPr algn="ctr"/>
            <a:endParaRPr lang="da-DK" dirty="0">
              <a:solidFill>
                <a:srgbClr val="70578B"/>
              </a:solidFill>
            </a:endParaRPr>
          </a:p>
          <a:p>
            <a:pPr marL="0" indent="0" algn="ctr">
              <a:buFont typeface="Arial" panose="020B0604020202020204" pitchFamily="34" charset="0"/>
              <a:buNone/>
            </a:pPr>
            <a:r>
              <a:rPr lang="da-DK" dirty="0">
                <a:solidFill>
                  <a:srgbClr val="70578B"/>
                </a:solidFill>
              </a:rPr>
              <a:t>ADHD handler ikke kun om kernesymptomerne impulsivitet, uopmærksomhed og hyperaktivitet. Den særlige måde hjernen fungerer på, påvirker også, hvordan man tænker, føler og har kontakt med andre mennesker.</a:t>
            </a:r>
          </a:p>
        </p:txBody>
      </p:sp>
    </p:spTree>
    <p:extLst>
      <p:ext uri="{BB962C8B-B14F-4D97-AF65-F5344CB8AC3E}">
        <p14:creationId xmlns:p14="http://schemas.microsoft.com/office/powerpoint/2010/main" val="276463877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B26B9D20-88C8-E70C-88D2-6A931FA20F20}"/>
              </a:ext>
            </a:extLst>
          </p:cNvPr>
          <p:cNvSpPr/>
          <p:nvPr/>
        </p:nvSpPr>
        <p:spPr>
          <a:xfrm>
            <a:off x="0" y="2167333"/>
            <a:ext cx="12192000" cy="30948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Pladsholder til indhold 2">
            <a:extLst>
              <a:ext uri="{FF2B5EF4-FFF2-40B4-BE49-F238E27FC236}">
                <a16:creationId xmlns:a16="http://schemas.microsoft.com/office/drawing/2014/main" id="{6C4C9904-706C-CFA5-44F4-12384E4C94E1}"/>
              </a:ext>
            </a:extLst>
          </p:cNvPr>
          <p:cNvSpPr>
            <a:spLocks noGrp="1"/>
          </p:cNvSpPr>
          <p:nvPr>
            <p:ph idx="1"/>
          </p:nvPr>
        </p:nvSpPr>
        <p:spPr>
          <a:xfrm>
            <a:off x="838200" y="1984847"/>
            <a:ext cx="10515600" cy="4351338"/>
          </a:xfrm>
        </p:spPr>
        <p:txBody>
          <a:bodyPr vert="horz" lIns="91440" tIns="45720" rIns="91440" bIns="45720" rtlCol="0" anchor="t">
            <a:normAutofit/>
          </a:bodyPr>
          <a:lstStyle/>
          <a:p>
            <a:endParaRPr lang="da-DK" dirty="0"/>
          </a:p>
          <a:p>
            <a:endParaRPr lang="da-DK" dirty="0"/>
          </a:p>
          <a:p>
            <a:pPr marL="0" indent="0" algn="ctr">
              <a:buNone/>
            </a:pPr>
            <a:r>
              <a:rPr lang="da-DK" dirty="0">
                <a:solidFill>
                  <a:srgbClr val="70578B"/>
                </a:solidFill>
              </a:rPr>
              <a:t>De neurologiske implikationer af ADHD rækker langt ud over medicinske termer. Den neurologiske "grundkode" oversættes til psykologiske mønstre, følelsesmæssige reaktioner og sociale interaktioner.</a:t>
            </a:r>
          </a:p>
        </p:txBody>
      </p:sp>
      <p:sp>
        <p:nvSpPr>
          <p:cNvPr id="5" name="Freeform: Shape 84">
            <a:extLst>
              <a:ext uri="{FF2B5EF4-FFF2-40B4-BE49-F238E27FC236}">
                <a16:creationId xmlns:a16="http://schemas.microsoft.com/office/drawing/2014/main" id="{E9C4D224-9E6A-54F9-BCF8-C8FF4FEDC111}"/>
              </a:ext>
            </a:extLst>
          </p:cNvPr>
          <p:cNvSpPr/>
          <p:nvPr/>
        </p:nvSpPr>
        <p:spPr>
          <a:xfrm>
            <a:off x="4985532" y="521815"/>
            <a:ext cx="2220936" cy="2219951"/>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E5DBF2"/>
          </a:solidFill>
          <a:ln w="9525" cap="flat">
            <a:noFill/>
            <a:prstDash val="solid"/>
            <a:miter/>
          </a:ln>
        </p:spPr>
        <p:txBody>
          <a:bodyPr rtlCol="0" anchor="ctr"/>
          <a:lstStyle/>
          <a:p>
            <a:pPr algn="ctr"/>
            <a:endParaRPr lang="en-CA" sz="6000" b="1" cap="all" baseline="40000">
              <a:solidFill>
                <a:srgbClr val="313C85"/>
              </a:solidFill>
              <a:ea typeface="+mj-ea"/>
              <a:cs typeface="Arial" panose="020B0604020202020204" pitchFamily="34" charset="0"/>
            </a:endParaRPr>
          </a:p>
        </p:txBody>
      </p:sp>
      <p:pic>
        <p:nvPicPr>
          <p:cNvPr id="6" name="Grafik 5" descr="Hjerne med massiv udfyldning">
            <a:extLst>
              <a:ext uri="{FF2B5EF4-FFF2-40B4-BE49-F238E27FC236}">
                <a16:creationId xmlns:a16="http://schemas.microsoft.com/office/drawing/2014/main" id="{AFEA1ACD-B5B3-B8D4-5C8B-BB0E0C653F2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18726" y="870144"/>
            <a:ext cx="1748270" cy="1748270"/>
          </a:xfrm>
          <a:prstGeom prst="rect">
            <a:avLst/>
          </a:prstGeom>
        </p:spPr>
      </p:pic>
      <p:sp>
        <p:nvSpPr>
          <p:cNvPr id="7" name="Rectangle 27">
            <a:extLst>
              <a:ext uri="{FF2B5EF4-FFF2-40B4-BE49-F238E27FC236}">
                <a16:creationId xmlns:a16="http://schemas.microsoft.com/office/drawing/2014/main" id="{C77AF44B-7274-5ABB-E335-4D6E07C0A5A5}"/>
              </a:ext>
            </a:extLst>
          </p:cNvPr>
          <p:cNvSpPr/>
          <p:nvPr/>
        </p:nvSpPr>
        <p:spPr>
          <a:xfrm>
            <a:off x="0" y="0"/>
            <a:ext cx="5507026" cy="6858000"/>
          </a:xfrm>
          <a:prstGeom prst="rect">
            <a:avLst/>
          </a:prstGeom>
          <a:solidFill>
            <a:srgbClr val="70578B"/>
          </a:solidFill>
          <a:ln w="28575"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ID" sz="1800" b="0" i="0" u="none" strike="noStrike" kern="0" cap="none" spc="0" normalizeH="0" baseline="0" noProof="0" dirty="0">
              <a:ln>
                <a:noFill/>
              </a:ln>
              <a:solidFill>
                <a:srgbClr val="34373F"/>
              </a:solidFill>
              <a:effectLst/>
              <a:uLnTx/>
              <a:uFillTx/>
              <a:latin typeface="Calibri" panose="020F0502020204030204"/>
              <a:ea typeface="+mn-ea"/>
              <a:cs typeface="+mn-cs"/>
            </a:endParaRPr>
          </a:p>
        </p:txBody>
      </p:sp>
      <p:sp>
        <p:nvSpPr>
          <p:cNvPr id="8" name="Rectangle 28">
            <a:extLst>
              <a:ext uri="{FF2B5EF4-FFF2-40B4-BE49-F238E27FC236}">
                <a16:creationId xmlns:a16="http://schemas.microsoft.com/office/drawing/2014/main" id="{05C1B2C4-2805-1664-E8E8-FFE5AA3F4393}"/>
              </a:ext>
            </a:extLst>
          </p:cNvPr>
          <p:cNvSpPr/>
          <p:nvPr/>
        </p:nvSpPr>
        <p:spPr>
          <a:xfrm>
            <a:off x="4227871" y="500212"/>
            <a:ext cx="7964129" cy="5614838"/>
          </a:xfrm>
          <a:prstGeom prst="rect">
            <a:avLst/>
          </a:prstGeom>
          <a:solidFill>
            <a:schemeClr val="bg1"/>
          </a:solidFill>
          <a:ln>
            <a:noFill/>
          </a:ln>
          <a:effectLst>
            <a:outerShdw blurRad="6350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solidFill>
                <a:schemeClr val="bg1"/>
              </a:solidFill>
            </a:endParaRPr>
          </a:p>
        </p:txBody>
      </p:sp>
      <p:sp>
        <p:nvSpPr>
          <p:cNvPr id="9" name="Tekstfelt 8">
            <a:extLst>
              <a:ext uri="{FF2B5EF4-FFF2-40B4-BE49-F238E27FC236}">
                <a16:creationId xmlns:a16="http://schemas.microsoft.com/office/drawing/2014/main" id="{2FCFA062-20EC-EB0E-F1DA-61B4992D0848}"/>
              </a:ext>
            </a:extLst>
          </p:cNvPr>
          <p:cNvSpPr txBox="1"/>
          <p:nvPr/>
        </p:nvSpPr>
        <p:spPr>
          <a:xfrm>
            <a:off x="5114437" y="1319955"/>
            <a:ext cx="6819770" cy="3724096"/>
          </a:xfrm>
          <a:prstGeom prst="rect">
            <a:avLst/>
          </a:prstGeom>
          <a:noFill/>
        </p:spPr>
        <p:txBody>
          <a:bodyPr wrap="square">
            <a:spAutoFit/>
          </a:bodyPr>
          <a:lstStyle/>
          <a:p>
            <a:endParaRPr kumimoji="1" lang="da-DK" sz="2000" dirty="0">
              <a:solidFill>
                <a:srgbClr val="70578B"/>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Kan I identificere situationer hvor jeres følelsesmæssige reaktioner har været uforholdsmæssigt intense?</a:t>
            </a:r>
            <a:br>
              <a:rPr kumimoji="1" lang="da-DK" sz="2400" dirty="0">
                <a:solidFill>
                  <a:schemeClr val="tx1">
                    <a:lumMod val="65000"/>
                    <a:lumOff val="35000"/>
                  </a:schemeClr>
                </a:solidFill>
                <a:latin typeface="Calibri" panose="020F0502020204030204" pitchFamily="34" charset="0"/>
                <a:cs typeface="Calibri" panose="020F0502020204030204" pitchFamily="34" charset="0"/>
              </a:rPr>
            </a:br>
            <a:endParaRPr kumimoji="1" lang="da-DK" sz="2400" dirty="0">
              <a:solidFill>
                <a:schemeClr val="tx1">
                  <a:lumMod val="65000"/>
                  <a:lumOff val="35000"/>
                </a:schemeClr>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Hvad sker der i kroppen, når I mærker stærke følelser?</a:t>
            </a:r>
          </a:p>
          <a:p>
            <a:pPr marL="342900" indent="-342900">
              <a:buFont typeface="Arial" panose="020B0604020202020204" pitchFamily="34" charset="0"/>
              <a:buChar char="•"/>
            </a:pPr>
            <a:endParaRPr kumimoji="1" lang="da-DK" sz="2400" dirty="0">
              <a:solidFill>
                <a:schemeClr val="tx1">
                  <a:lumMod val="65000"/>
                  <a:lumOff val="35000"/>
                </a:schemeClr>
              </a:solidFill>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kumimoji="1" lang="da-DK" sz="2400" dirty="0">
                <a:solidFill>
                  <a:schemeClr val="tx1">
                    <a:lumMod val="65000"/>
                    <a:lumOff val="35000"/>
                  </a:schemeClr>
                </a:solidFill>
                <a:latin typeface="Calibri" panose="020F0502020204030204" pitchFamily="34" charset="0"/>
                <a:cs typeface="Calibri" panose="020F0502020204030204" pitchFamily="34" charset="0"/>
              </a:rPr>
              <a:t>Hvordan påvirker disse oplevelser jeres dagligdag og relationer?</a:t>
            </a:r>
          </a:p>
        </p:txBody>
      </p:sp>
      <p:cxnSp>
        <p:nvCxnSpPr>
          <p:cNvPr id="13" name="Lige forbindelse 12">
            <a:extLst>
              <a:ext uri="{FF2B5EF4-FFF2-40B4-BE49-F238E27FC236}">
                <a16:creationId xmlns:a16="http://schemas.microsoft.com/office/drawing/2014/main" id="{4590ECA0-07E3-A826-EF5B-4D47CF9387CF}"/>
              </a:ext>
            </a:extLst>
          </p:cNvPr>
          <p:cNvCxnSpPr>
            <a:cxnSpLocks/>
          </p:cNvCxnSpPr>
          <p:nvPr/>
        </p:nvCxnSpPr>
        <p:spPr>
          <a:xfrm>
            <a:off x="4242385" y="5660572"/>
            <a:ext cx="6425615" cy="0"/>
          </a:xfrm>
          <a:prstGeom prst="line">
            <a:avLst/>
          </a:prstGeom>
          <a:ln w="38100">
            <a:solidFill>
              <a:srgbClr val="70578B"/>
            </a:solidFill>
          </a:ln>
          <a:effectLst/>
        </p:spPr>
        <p:style>
          <a:lnRef idx="2">
            <a:schemeClr val="accent1"/>
          </a:lnRef>
          <a:fillRef idx="0">
            <a:schemeClr val="accent1"/>
          </a:fillRef>
          <a:effectRef idx="1">
            <a:schemeClr val="accent1"/>
          </a:effectRef>
          <a:fontRef idx="minor">
            <a:schemeClr val="tx1"/>
          </a:fontRef>
        </p:style>
      </p:cxnSp>
      <p:sp>
        <p:nvSpPr>
          <p:cNvPr id="14" name="Tekstfelt 13">
            <a:extLst>
              <a:ext uri="{FF2B5EF4-FFF2-40B4-BE49-F238E27FC236}">
                <a16:creationId xmlns:a16="http://schemas.microsoft.com/office/drawing/2014/main" id="{77BA6FFE-5555-7EAE-2506-6A9938E4875D}"/>
              </a:ext>
            </a:extLst>
          </p:cNvPr>
          <p:cNvSpPr txBox="1"/>
          <p:nvPr/>
        </p:nvSpPr>
        <p:spPr>
          <a:xfrm>
            <a:off x="5099197" y="619898"/>
            <a:ext cx="6819770" cy="545662"/>
          </a:xfrm>
          <a:prstGeom prst="rect">
            <a:avLst/>
          </a:prstGeom>
          <a:noFill/>
        </p:spPr>
        <p:txBody>
          <a:bodyPr wrap="square">
            <a:spAutoFit/>
          </a:bodyPr>
          <a:lstStyle/>
          <a:p>
            <a:r>
              <a:rPr kumimoji="1" lang="da-DK" sz="2946" b="1" dirty="0">
                <a:solidFill>
                  <a:srgbClr val="70578B"/>
                </a:solidFill>
                <a:latin typeface="Calibri" panose="020F0502020204030204" pitchFamily="34" charset="0"/>
                <a:cs typeface="Calibri" panose="020F0502020204030204" pitchFamily="34" charset="0"/>
              </a:rPr>
              <a:t>Følelsesmæssige vanskeligheder</a:t>
            </a:r>
            <a:endParaRPr kumimoji="1" lang="da-DK" sz="2000" dirty="0">
              <a:solidFill>
                <a:srgbClr val="70578B"/>
              </a:solidFill>
              <a:latin typeface="Calibri" panose="020F0502020204030204" pitchFamily="34" charset="0"/>
              <a:cs typeface="Calibri" panose="020F0502020204030204" pitchFamily="34" charset="0"/>
            </a:endParaRPr>
          </a:p>
        </p:txBody>
      </p:sp>
      <p:sp>
        <p:nvSpPr>
          <p:cNvPr id="20" name="Tekstfelt 19">
            <a:extLst>
              <a:ext uri="{FF2B5EF4-FFF2-40B4-BE49-F238E27FC236}">
                <a16:creationId xmlns:a16="http://schemas.microsoft.com/office/drawing/2014/main" id="{974741ED-6F7E-99E4-721E-DCDFEFE194E2}"/>
              </a:ext>
            </a:extLst>
          </p:cNvPr>
          <p:cNvSpPr txBox="1"/>
          <p:nvPr/>
        </p:nvSpPr>
        <p:spPr>
          <a:xfrm>
            <a:off x="654997" y="-382166"/>
            <a:ext cx="2992467" cy="6247864"/>
          </a:xfrm>
          <a:prstGeom prst="rect">
            <a:avLst/>
          </a:prstGeom>
          <a:noFill/>
        </p:spPr>
        <p:txBody>
          <a:bodyPr wrap="square" rtlCol="0">
            <a:spAutoFit/>
          </a:bodyPr>
          <a:lstStyle/>
          <a:p>
            <a:r>
              <a:rPr lang="en-US" sz="40000" dirty="0">
                <a:solidFill>
                  <a:srgbClr val="E5DBF2"/>
                </a:solidFill>
              </a:rPr>
              <a:t>?</a:t>
            </a:r>
          </a:p>
        </p:txBody>
      </p:sp>
    </p:spTree>
    <p:extLst>
      <p:ext uri="{BB962C8B-B14F-4D97-AF65-F5344CB8AC3E}">
        <p14:creationId xmlns:p14="http://schemas.microsoft.com/office/powerpoint/2010/main" val="3242746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40B35-CC1E-A5A0-0C62-2BF3533ED3E1}"/>
            </a:ext>
          </a:extLst>
        </p:cNvPr>
        <p:cNvGrpSpPr/>
        <p:nvPr/>
      </p:nvGrpSpPr>
      <p:grpSpPr>
        <a:xfrm>
          <a:off x="0" y="0"/>
          <a:ext cx="0" cy="0"/>
          <a:chOff x="0" y="0"/>
          <a:chExt cx="0" cy="0"/>
        </a:xfrm>
      </p:grpSpPr>
      <p:sp>
        <p:nvSpPr>
          <p:cNvPr id="60" name="Rectangle 3">
            <a:extLst>
              <a:ext uri="{FF2B5EF4-FFF2-40B4-BE49-F238E27FC236}">
                <a16:creationId xmlns:a16="http://schemas.microsoft.com/office/drawing/2014/main" id="{0C4E7E84-074C-5B0E-BB31-A344C64A1FCE}"/>
              </a:ext>
            </a:extLst>
          </p:cNvPr>
          <p:cNvSpPr/>
          <p:nvPr/>
        </p:nvSpPr>
        <p:spPr>
          <a:xfrm>
            <a:off x="532770" y="1418520"/>
            <a:ext cx="987689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 name="Rectangle 10">
            <a:extLst>
              <a:ext uri="{FF2B5EF4-FFF2-40B4-BE49-F238E27FC236}">
                <a16:creationId xmlns:a16="http://schemas.microsoft.com/office/drawing/2014/main" id="{5BF2EFC5-273F-032E-4BD3-32516838E400}"/>
              </a:ext>
            </a:extLst>
          </p:cNvPr>
          <p:cNvSpPr/>
          <p:nvPr/>
        </p:nvSpPr>
        <p:spPr>
          <a:xfrm>
            <a:off x="577060" y="2324100"/>
            <a:ext cx="4775990" cy="2966174"/>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ekstfelt 11">
            <a:extLst>
              <a:ext uri="{FF2B5EF4-FFF2-40B4-BE49-F238E27FC236}">
                <a16:creationId xmlns:a16="http://schemas.microsoft.com/office/drawing/2014/main" id="{263FDCBA-93E2-002F-9CC8-B053D92A7937}"/>
              </a:ext>
            </a:extLst>
          </p:cNvPr>
          <p:cNvSpPr txBox="1"/>
          <p:nvPr/>
        </p:nvSpPr>
        <p:spPr>
          <a:xfrm>
            <a:off x="864870" y="2570319"/>
            <a:ext cx="4292900" cy="2215991"/>
          </a:xfrm>
          <a:prstGeom prst="rect">
            <a:avLst/>
          </a:prstGeom>
          <a:noFill/>
        </p:spPr>
        <p:txBody>
          <a:bodyPr wrap="square">
            <a:spAutoFit/>
          </a:bodyPr>
          <a:lstStyle/>
          <a:p>
            <a:r>
              <a:rPr lang="da-DK" sz="2400" b="1" dirty="0">
                <a:solidFill>
                  <a:srgbClr val="70578B"/>
                </a:solidFill>
              </a:rPr>
              <a:t>Forskningsbaseret model</a:t>
            </a:r>
          </a:p>
          <a:p>
            <a:endParaRPr lang="da-DK" sz="2400" b="1" dirty="0">
              <a:solidFill>
                <a:srgbClr val="70578B"/>
              </a:solidFill>
            </a:endParaRPr>
          </a:p>
          <a:p>
            <a:pPr marL="342900" indent="-342900">
              <a:buFont typeface="+mj-lt"/>
              <a:buAutoNum type="arabicPeriod"/>
            </a:pPr>
            <a:r>
              <a:rPr lang="da-DK" sz="1800" dirty="0">
                <a:solidFill>
                  <a:schemeClr val="tx1">
                    <a:lumMod val="65000"/>
                    <a:lumOff val="35000"/>
                  </a:schemeClr>
                </a:solidFill>
              </a:rPr>
              <a:t>Genkendelse af egne følelser</a:t>
            </a:r>
          </a:p>
          <a:p>
            <a:pPr marL="342900" indent="-342900">
              <a:buFont typeface="+mj-lt"/>
              <a:buAutoNum type="arabicPeriod"/>
            </a:pPr>
            <a:r>
              <a:rPr lang="da-DK" sz="1800" dirty="0">
                <a:solidFill>
                  <a:schemeClr val="tx1">
                    <a:lumMod val="65000"/>
                    <a:lumOff val="35000"/>
                  </a:schemeClr>
                </a:solidFill>
              </a:rPr>
              <a:t>Genkendelse af andres følelser</a:t>
            </a:r>
          </a:p>
          <a:p>
            <a:pPr marL="342900" indent="-342900">
              <a:buFont typeface="+mj-lt"/>
              <a:buAutoNum type="arabicPeriod"/>
            </a:pPr>
            <a:r>
              <a:rPr lang="da-DK" sz="1800" dirty="0">
                <a:solidFill>
                  <a:schemeClr val="tx1">
                    <a:lumMod val="65000"/>
                    <a:lumOff val="35000"/>
                  </a:schemeClr>
                </a:solidFill>
              </a:rPr>
              <a:t>Følelsesmæssig reaktionsevne</a:t>
            </a:r>
          </a:p>
          <a:p>
            <a:pPr marL="342900" indent="-342900">
              <a:buFont typeface="+mj-lt"/>
              <a:buAutoNum type="arabicPeriod"/>
            </a:pPr>
            <a:r>
              <a:rPr lang="da-DK" sz="1800" dirty="0">
                <a:solidFill>
                  <a:schemeClr val="tx1">
                    <a:lumMod val="65000"/>
                    <a:lumOff val="35000"/>
                  </a:schemeClr>
                </a:solidFill>
              </a:rPr>
              <a:t>Evne til at falde til ro</a:t>
            </a:r>
          </a:p>
          <a:p>
            <a:pPr marL="342900" indent="-342900">
              <a:buFont typeface="+mj-lt"/>
              <a:buAutoNum type="arabicPeriod"/>
            </a:pPr>
            <a:r>
              <a:rPr lang="da-DK" sz="1800" dirty="0">
                <a:solidFill>
                  <a:schemeClr val="tx1">
                    <a:lumMod val="65000"/>
                    <a:lumOff val="35000"/>
                  </a:schemeClr>
                </a:solidFill>
              </a:rPr>
              <a:t>Evne til at påvirke egne følelser</a:t>
            </a:r>
            <a:endParaRPr lang="da-DK" sz="1600" dirty="0">
              <a:solidFill>
                <a:schemeClr val="tx1">
                  <a:lumMod val="65000"/>
                  <a:lumOff val="35000"/>
                </a:schemeClr>
              </a:solidFill>
            </a:endParaRPr>
          </a:p>
        </p:txBody>
      </p:sp>
      <p:sp>
        <p:nvSpPr>
          <p:cNvPr id="40" name="Tekstfelt 39">
            <a:extLst>
              <a:ext uri="{FF2B5EF4-FFF2-40B4-BE49-F238E27FC236}">
                <a16:creationId xmlns:a16="http://schemas.microsoft.com/office/drawing/2014/main" id="{0737A376-DA2A-6BB6-B596-F0D606BBCCD0}"/>
              </a:ext>
            </a:extLst>
          </p:cNvPr>
          <p:cNvSpPr txBox="1"/>
          <p:nvPr/>
        </p:nvSpPr>
        <p:spPr>
          <a:xfrm>
            <a:off x="1220074" y="1576387"/>
            <a:ext cx="8633615" cy="461665"/>
          </a:xfrm>
          <a:prstGeom prst="rect">
            <a:avLst/>
          </a:prstGeom>
          <a:noFill/>
        </p:spPr>
        <p:txBody>
          <a:bodyPr wrap="square">
            <a:spAutoFit/>
          </a:bodyPr>
          <a:lstStyle/>
          <a:p>
            <a:pPr algn="ct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De fem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grundelementer</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i</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følelsesregulering</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Tekstfelt 47">
            <a:extLst>
              <a:ext uri="{FF2B5EF4-FFF2-40B4-BE49-F238E27FC236}">
                <a16:creationId xmlns:a16="http://schemas.microsoft.com/office/drawing/2014/main" id="{C6C52F1A-49A2-F6BF-B74C-7447850FCBCC}"/>
              </a:ext>
            </a:extLst>
          </p:cNvPr>
          <p:cNvSpPr txBox="1"/>
          <p:nvPr/>
        </p:nvSpPr>
        <p:spPr>
          <a:xfrm>
            <a:off x="263259" y="6063267"/>
            <a:ext cx="8959872" cy="738664"/>
          </a:xfrm>
          <a:prstGeom prst="rect">
            <a:avLst/>
          </a:prstGeom>
          <a:noFill/>
        </p:spPr>
        <p:txBody>
          <a:bodyPr wrap="square">
            <a:spAutoFit/>
          </a:bodyPr>
          <a:lstStyle/>
          <a:p>
            <a:pPr marL="457200" lvl="1" indent="0">
              <a:buNone/>
            </a:pPr>
            <a:r>
              <a:rPr lang="da-DK" sz="700" dirty="0">
                <a:latin typeface="Calibri" panose="020F0502020204030204" pitchFamily="34" charset="0"/>
                <a:ea typeface="Calibri" panose="020F0502020204030204" pitchFamily="34" charset="0"/>
                <a:cs typeface="Calibri" panose="020F0502020204030204" pitchFamily="34" charset="0"/>
              </a:rPr>
              <a:t>Kilder:</a:t>
            </a:r>
          </a:p>
          <a:p>
            <a:pPr marL="457200" lvl="1" indent="0">
              <a:buNone/>
            </a:pPr>
            <a:r>
              <a:rPr lang="en-US" sz="700" dirty="0">
                <a:latin typeface="Calibri" panose="020F0502020204030204" pitchFamily="34" charset="0"/>
                <a:ea typeface="Calibri" panose="020F0502020204030204" pitchFamily="34" charset="0"/>
                <a:cs typeface="Calibri" panose="020F0502020204030204" pitchFamily="34" charset="0"/>
              </a:rPr>
              <a:t>1. </a:t>
            </a:r>
            <a:r>
              <a:rPr lang="en-US" sz="700" dirty="0" err="1">
                <a:latin typeface="Calibri" panose="020F0502020204030204" pitchFamily="34" charset="0"/>
                <a:ea typeface="Calibri" panose="020F0502020204030204" pitchFamily="34" charset="0"/>
                <a:cs typeface="Calibri" panose="020F0502020204030204" pitchFamily="34" charset="0"/>
              </a:rPr>
              <a:t>Ginapp</a:t>
            </a:r>
            <a:r>
              <a:rPr lang="en-US" sz="700" dirty="0">
                <a:latin typeface="Calibri" panose="020F0502020204030204" pitchFamily="34" charset="0"/>
                <a:ea typeface="Calibri" panose="020F0502020204030204" pitchFamily="34" charset="0"/>
                <a:cs typeface="Calibri" panose="020F0502020204030204" pitchFamily="34" charset="0"/>
              </a:rPr>
              <a:t>, C. M., et al. (2023). “Dysregulated not deficit: A qualitative study on symptomatology of ADHD in young adults. </a:t>
            </a:r>
            <a:r>
              <a:rPr lang="en-US" sz="700" dirty="0" err="1">
                <a:latin typeface="Calibri" panose="020F0502020204030204" pitchFamily="34" charset="0"/>
                <a:ea typeface="Calibri" panose="020F0502020204030204" pitchFamily="34" charset="0"/>
                <a:cs typeface="Calibri" panose="020F0502020204030204" pitchFamily="34" charset="0"/>
              </a:rPr>
              <a:t>PLoS</a:t>
            </a:r>
            <a:r>
              <a:rPr lang="en-US" sz="700" dirty="0">
                <a:latin typeface="Calibri" panose="020F0502020204030204" pitchFamily="34" charset="0"/>
                <a:ea typeface="Calibri" panose="020F0502020204030204" pitchFamily="34" charset="0"/>
                <a:cs typeface="Calibri" panose="020F0502020204030204" pitchFamily="34" charset="0"/>
              </a:rPr>
              <a:t> ONE, 18(10), e0292721. https://doi.org/10.1371/journal.pone.0292721</a:t>
            </a:r>
          </a:p>
          <a:p>
            <a:pPr marL="457200" lvl="1" indent="0">
              <a:buNone/>
            </a:pPr>
            <a:endParaRPr lang="en-US" sz="700" dirty="0">
              <a:latin typeface="Calibri" panose="020F0502020204030204" pitchFamily="34" charset="0"/>
              <a:ea typeface="Calibri" panose="020F0502020204030204" pitchFamily="34" charset="0"/>
              <a:cs typeface="Calibri" panose="020F0502020204030204" pitchFamily="34" charset="0"/>
            </a:endParaRPr>
          </a:p>
          <a:p>
            <a:pPr marL="457200" lvl="1" indent="0">
              <a:buNone/>
            </a:pPr>
            <a:endParaRPr lang="en-US" sz="1050" dirty="0">
              <a:latin typeface="Calibri" panose="020F0502020204030204" pitchFamily="34" charset="0"/>
              <a:ea typeface="Calibri" panose="020F0502020204030204" pitchFamily="34" charset="0"/>
              <a:cs typeface="Calibri" panose="020F0502020204030204" pitchFamily="34" charset="0"/>
            </a:endParaRPr>
          </a:p>
          <a:p>
            <a:pPr marL="457200" lvl="1" indent="0">
              <a:buNone/>
            </a:pPr>
            <a:endParaRPr lang="da-DK" sz="1050" dirty="0">
              <a:latin typeface="Calibri" panose="020F0502020204030204" pitchFamily="34" charset="0"/>
              <a:ea typeface="Calibri" panose="020F0502020204030204" pitchFamily="34" charset="0"/>
              <a:cs typeface="Calibri" panose="020F0502020204030204" pitchFamily="34" charset="0"/>
            </a:endParaRPr>
          </a:p>
        </p:txBody>
      </p:sp>
      <p:sp>
        <p:nvSpPr>
          <p:cNvPr id="7" name="Rectangle 10">
            <a:extLst>
              <a:ext uri="{FF2B5EF4-FFF2-40B4-BE49-F238E27FC236}">
                <a16:creationId xmlns:a16="http://schemas.microsoft.com/office/drawing/2014/main" id="{DFC87097-05D0-B2B2-7ADD-E0A3C9C999F3}"/>
              </a:ext>
            </a:extLst>
          </p:cNvPr>
          <p:cNvSpPr/>
          <p:nvPr/>
        </p:nvSpPr>
        <p:spPr>
          <a:xfrm>
            <a:off x="5505450" y="2324100"/>
            <a:ext cx="4904217" cy="2919306"/>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Tekstfelt 3">
            <a:extLst>
              <a:ext uri="{FF2B5EF4-FFF2-40B4-BE49-F238E27FC236}">
                <a16:creationId xmlns:a16="http://schemas.microsoft.com/office/drawing/2014/main" id="{303CE7B6-804F-8BF6-7E85-836509646FD8}"/>
              </a:ext>
            </a:extLst>
          </p:cNvPr>
          <p:cNvSpPr txBox="1"/>
          <p:nvPr/>
        </p:nvSpPr>
        <p:spPr>
          <a:xfrm>
            <a:off x="5888167" y="2559363"/>
            <a:ext cx="4292900" cy="2215991"/>
          </a:xfrm>
          <a:prstGeom prst="rect">
            <a:avLst/>
          </a:prstGeom>
          <a:noFill/>
        </p:spPr>
        <p:txBody>
          <a:bodyPr wrap="square">
            <a:spAutoFit/>
          </a:bodyPr>
          <a:lstStyle/>
          <a:p>
            <a:r>
              <a:rPr lang="da-DK" sz="2400" b="1" dirty="0">
                <a:solidFill>
                  <a:srgbClr val="70578B"/>
                </a:solidFill>
              </a:rPr>
              <a:t>Særlige ADHD-udfordringer</a:t>
            </a:r>
            <a:br>
              <a:rPr lang="da-DK" sz="2400" b="1" dirty="0">
                <a:solidFill>
                  <a:srgbClr val="70578B"/>
                </a:solidFill>
              </a:rPr>
            </a:br>
            <a:endParaRPr lang="da-DK" sz="2400" b="1" dirty="0">
              <a:solidFill>
                <a:srgbClr val="70578B"/>
              </a:solidFill>
            </a:endParaRPr>
          </a:p>
          <a:p>
            <a:pPr marL="285750" indent="-285750">
              <a:buFont typeface="Arial" panose="020B0604020202020204" pitchFamily="34" charset="0"/>
              <a:buChar char="•"/>
            </a:pPr>
            <a:r>
              <a:rPr lang="da-DK" sz="1800" dirty="0">
                <a:solidFill>
                  <a:schemeClr val="tx1">
                    <a:lumMod val="65000"/>
                    <a:lumOff val="35000"/>
                  </a:schemeClr>
                </a:solidFill>
              </a:rPr>
              <a:t>God evne til at genkende følelser</a:t>
            </a:r>
          </a:p>
          <a:p>
            <a:pPr marL="285750" indent="-285750">
              <a:buFont typeface="Arial" panose="020B0604020202020204" pitchFamily="34" charset="0"/>
              <a:buChar char="•"/>
            </a:pPr>
            <a:r>
              <a:rPr lang="da-DK" sz="1800" dirty="0">
                <a:solidFill>
                  <a:schemeClr val="tx1">
                    <a:lumMod val="65000"/>
                    <a:lumOff val="35000"/>
                  </a:schemeClr>
                </a:solidFill>
              </a:rPr>
              <a:t>Største udfordring med reaktioner</a:t>
            </a:r>
          </a:p>
          <a:p>
            <a:pPr marL="285750" indent="-285750">
              <a:buFont typeface="Arial" panose="020B0604020202020204" pitchFamily="34" charset="0"/>
              <a:buChar char="•"/>
            </a:pPr>
            <a:r>
              <a:rPr lang="da-DK" sz="1800" dirty="0">
                <a:solidFill>
                  <a:schemeClr val="tx1">
                    <a:lumMod val="65000"/>
                    <a:lumOff val="35000"/>
                  </a:schemeClr>
                </a:solidFill>
              </a:rPr>
              <a:t>Vanskeligheder med:</a:t>
            </a:r>
          </a:p>
          <a:p>
            <a:pPr marL="493639" lvl="1" indent="-285750">
              <a:buFont typeface="Arial" panose="020B0604020202020204" pitchFamily="34" charset="0"/>
              <a:buChar char="•"/>
            </a:pPr>
            <a:r>
              <a:rPr lang="da-DK" sz="1800" dirty="0">
                <a:solidFill>
                  <a:schemeClr val="tx1">
                    <a:lumMod val="65000"/>
                    <a:lumOff val="35000"/>
                  </a:schemeClr>
                </a:solidFill>
              </a:rPr>
              <a:t>At finde ro igen</a:t>
            </a:r>
          </a:p>
          <a:p>
            <a:pPr marL="493639" lvl="1" indent="-285750">
              <a:buFont typeface="Arial" panose="020B0604020202020204" pitchFamily="34" charset="0"/>
              <a:buChar char="•"/>
            </a:pPr>
            <a:r>
              <a:rPr lang="da-DK" sz="1800" dirty="0">
                <a:solidFill>
                  <a:schemeClr val="tx1">
                    <a:lumMod val="65000"/>
                    <a:lumOff val="35000"/>
                  </a:schemeClr>
                </a:solidFill>
              </a:rPr>
              <a:t>At ændre humøret</a:t>
            </a:r>
          </a:p>
        </p:txBody>
      </p:sp>
    </p:spTree>
    <p:extLst>
      <p:ext uri="{BB962C8B-B14F-4D97-AF65-F5344CB8AC3E}">
        <p14:creationId xmlns:p14="http://schemas.microsoft.com/office/powerpoint/2010/main" val="286445356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18822368-1D33-6D2C-25FB-20B9C00535EC}"/>
              </a:ext>
            </a:extLst>
          </p:cNvPr>
          <p:cNvSpPr/>
          <p:nvPr/>
        </p:nvSpPr>
        <p:spPr>
          <a:xfrm>
            <a:off x="0" y="0"/>
            <a:ext cx="7448550" cy="68580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A2AFB7B-2B77-2150-3C0F-ECEAC1FE6C57}"/>
              </a:ext>
            </a:extLst>
          </p:cNvPr>
          <p:cNvSpPr>
            <a:spLocks noGrp="1"/>
          </p:cNvSpPr>
          <p:nvPr>
            <p:ph type="title"/>
          </p:nvPr>
        </p:nvSpPr>
        <p:spPr>
          <a:xfrm>
            <a:off x="7905750" y="2187889"/>
            <a:ext cx="4371974" cy="1325563"/>
          </a:xfrm>
        </p:spPr>
        <p:txBody>
          <a:bodyPr>
            <a:normAutofit/>
          </a:bodyPr>
          <a:lstStyle/>
          <a:p>
            <a:r>
              <a:rPr lang="da-DK" sz="3600" dirty="0">
                <a:solidFill>
                  <a:srgbClr val="644D79"/>
                </a:solidFill>
                <a:latin typeface="+mn-lt"/>
              </a:rPr>
              <a:t>Overbelastnings-nedlukningscyklus</a:t>
            </a:r>
          </a:p>
        </p:txBody>
      </p:sp>
      <p:graphicFrame>
        <p:nvGraphicFramePr>
          <p:cNvPr id="4" name="Diagram 3">
            <a:extLst>
              <a:ext uri="{FF2B5EF4-FFF2-40B4-BE49-F238E27FC236}">
                <a16:creationId xmlns:a16="http://schemas.microsoft.com/office/drawing/2014/main" id="{8699F29D-A9D2-9AA4-9454-6258A906E3B9}"/>
              </a:ext>
            </a:extLst>
          </p:cNvPr>
          <p:cNvGraphicFramePr/>
          <p:nvPr>
            <p:extLst>
              <p:ext uri="{D42A27DB-BD31-4B8C-83A1-F6EECF244321}">
                <p14:modId xmlns:p14="http://schemas.microsoft.com/office/powerpoint/2010/main" val="4052902063"/>
              </p:ext>
            </p:extLst>
          </p:nvPr>
        </p:nvGraphicFramePr>
        <p:xfrm>
          <a:off x="-101600" y="662724"/>
          <a:ext cx="8128000" cy="5701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kstfelt 4">
            <a:extLst>
              <a:ext uri="{FF2B5EF4-FFF2-40B4-BE49-F238E27FC236}">
                <a16:creationId xmlns:a16="http://schemas.microsoft.com/office/drawing/2014/main" id="{E74C6188-E808-DEBF-6FA6-21413B305A70}"/>
              </a:ext>
            </a:extLst>
          </p:cNvPr>
          <p:cNvSpPr txBox="1"/>
          <p:nvPr/>
        </p:nvSpPr>
        <p:spPr>
          <a:xfrm>
            <a:off x="-101600" y="6306854"/>
            <a:ext cx="5235677" cy="415498"/>
          </a:xfrm>
          <a:prstGeom prst="rect">
            <a:avLst/>
          </a:prstGeom>
          <a:noFill/>
        </p:spPr>
        <p:txBody>
          <a:bodyPr wrap="square">
            <a:spAutoFit/>
          </a:bodyPr>
          <a:lstStyle/>
          <a:p>
            <a:pPr marL="457200" lvl="1"/>
            <a:r>
              <a:rPr lang="da-DK" sz="700" dirty="0">
                <a:latin typeface="Calibri" panose="020F0502020204030204" pitchFamily="34" charset="0"/>
                <a:ea typeface="Calibri" panose="020F0502020204030204" pitchFamily="34" charset="0"/>
                <a:cs typeface="Calibri" panose="020F0502020204030204" pitchFamily="34" charset="0"/>
              </a:rPr>
              <a:t>Kilder:</a:t>
            </a:r>
          </a:p>
          <a:p>
            <a:pPr marL="457200" lvl="1"/>
            <a:r>
              <a:rPr lang="en-US" sz="700" dirty="0"/>
              <a:t>10.. </a:t>
            </a:r>
            <a:r>
              <a:rPr lang="en-US" sz="700" dirty="0" err="1"/>
              <a:t>Ginapp</a:t>
            </a:r>
            <a:r>
              <a:rPr lang="en-US" sz="700" dirty="0"/>
              <a:t>, C. M., et al. (2023). “Dysregulated not deficit”: A qualitative study on symptomatology of ADHD in young adults. </a:t>
            </a:r>
            <a:r>
              <a:rPr lang="en-US" sz="700" dirty="0" err="1"/>
              <a:t>PLoS</a:t>
            </a:r>
            <a:r>
              <a:rPr lang="en-US" sz="700" dirty="0"/>
              <a:t> ONE, 18(10), e0292721. </a:t>
            </a:r>
            <a:r>
              <a:rPr lang="en-US" sz="700" dirty="0">
                <a:hlinkClick r:id="rId8">
                  <a:extLst>
                    <a:ext uri="{A12FA001-AC4F-418D-AE19-62706E023703}">
                      <ahyp:hlinkClr xmlns:ahyp="http://schemas.microsoft.com/office/drawing/2018/hyperlinkcolor" val="tx"/>
                    </a:ext>
                  </a:extLst>
                </a:hlinkClick>
              </a:rPr>
              <a:t>https://doi.org/10.1371/journal.pone.0292721</a:t>
            </a:r>
            <a:endParaRPr lang="da-DK" sz="7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4249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3E567-BB7A-8E53-FFA8-07C0E30D7E4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F8862F4-74B8-96E6-1A2E-0BDF8E482588}"/>
              </a:ext>
            </a:extLst>
          </p:cNvPr>
          <p:cNvSpPr/>
          <p:nvPr/>
        </p:nvSpPr>
        <p:spPr>
          <a:xfrm>
            <a:off x="-26171" y="968172"/>
            <a:ext cx="12218171" cy="4285081"/>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Tekstfelt 1">
            <a:extLst>
              <a:ext uri="{FF2B5EF4-FFF2-40B4-BE49-F238E27FC236}">
                <a16:creationId xmlns:a16="http://schemas.microsoft.com/office/drawing/2014/main" id="{AE4B4AD9-FEAA-DD16-2095-2221E0A88B82}"/>
              </a:ext>
            </a:extLst>
          </p:cNvPr>
          <p:cNvSpPr txBox="1"/>
          <p:nvPr/>
        </p:nvSpPr>
        <p:spPr>
          <a:xfrm>
            <a:off x="886653" y="1524180"/>
            <a:ext cx="10418694" cy="2246769"/>
          </a:xfrm>
          <a:prstGeom prst="rect">
            <a:avLst/>
          </a:prstGeom>
          <a:noFill/>
        </p:spPr>
        <p:txBody>
          <a:bodyPr wrap="square" rtlCol="0">
            <a:spAutoFit/>
          </a:bodyPr>
          <a:lstStyle/>
          <a:p>
            <a:pPr algn="ctr"/>
            <a:r>
              <a:rPr kumimoji="1" lang="da-DK" sz="2800" b="1" i="0" u="sng" strike="noStrike" kern="1200" cap="none" spc="0" normalizeH="0" baseline="0" noProof="0" dirty="0">
                <a:ln>
                  <a:noFill/>
                </a:ln>
                <a:solidFill>
                  <a:schemeClr val="bg1"/>
                </a:solidFill>
                <a:effectLst/>
                <a:uLnTx/>
                <a:uFillTx/>
                <a:latin typeface="Calibri" panose="020F0502020204030204"/>
                <a:ea typeface="+mn-ea"/>
                <a:cs typeface="+mn-cs"/>
              </a:rPr>
              <a:t>Følelsesdysregulering</a:t>
            </a:r>
            <a:r>
              <a:rPr kumimoji="1" lang="da-DK" sz="2800" b="1" i="0" strike="noStrike" kern="1200" cap="none" spc="0" normalizeH="0" baseline="0" noProof="0" dirty="0">
                <a:ln>
                  <a:noFill/>
                </a:ln>
                <a:solidFill>
                  <a:schemeClr val="bg1"/>
                </a:solidFill>
                <a:effectLst/>
                <a:uLnTx/>
                <a:uFillTx/>
                <a:latin typeface="Calibri" panose="020F0502020204030204"/>
                <a:ea typeface="+mn-ea"/>
                <a:cs typeface="+mn-cs"/>
              </a:rPr>
              <a:t> ved ADHD er en fundamental udfordring, hvor evnen til at styre følelsesmæssige reaktioner er forstyrret. Det betyder, at følelser opleves mere intenst, hurtigere og sværere at kontrollere, hvilket påvirker sociale relationer og personlig trivsel.</a:t>
            </a:r>
          </a:p>
          <a:p>
            <a:pPr algn="ctr"/>
            <a:endParaRPr lang="en-US" sz="2800" dirty="0"/>
          </a:p>
        </p:txBody>
      </p:sp>
      <p:sp>
        <p:nvSpPr>
          <p:cNvPr id="13" name="Ellipse 12">
            <a:extLst>
              <a:ext uri="{FF2B5EF4-FFF2-40B4-BE49-F238E27FC236}">
                <a16:creationId xmlns:a16="http://schemas.microsoft.com/office/drawing/2014/main" id="{C9902E54-5EE6-A546-62F8-BB9A50C2DDE9}"/>
              </a:ext>
            </a:extLst>
          </p:cNvPr>
          <p:cNvSpPr/>
          <p:nvPr/>
        </p:nvSpPr>
        <p:spPr>
          <a:xfrm>
            <a:off x="4728946" y="3901452"/>
            <a:ext cx="2375094" cy="2375094"/>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fik 3" descr="Pil ned med massiv udfyldning">
            <a:extLst>
              <a:ext uri="{FF2B5EF4-FFF2-40B4-BE49-F238E27FC236}">
                <a16:creationId xmlns:a16="http://schemas.microsoft.com/office/drawing/2014/main" id="{4665DAA1-8362-7B69-ADAF-6FDB8D618F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08453" y="4467545"/>
            <a:ext cx="1242908" cy="1242908"/>
          </a:xfrm>
          <a:prstGeom prst="rect">
            <a:avLst/>
          </a:prstGeom>
        </p:spPr>
      </p:pic>
      <p:pic>
        <p:nvPicPr>
          <p:cNvPr id="6" name="Grafik 5" descr="Pil op med massiv udfyldning">
            <a:extLst>
              <a:ext uri="{FF2B5EF4-FFF2-40B4-BE49-F238E27FC236}">
                <a16:creationId xmlns:a16="http://schemas.microsoft.com/office/drawing/2014/main" id="{298F541D-0B1A-BAE6-8B61-2B4A9C13F0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60317" y="4446522"/>
            <a:ext cx="1242908" cy="1242908"/>
          </a:xfrm>
          <a:prstGeom prst="rect">
            <a:avLst/>
          </a:prstGeom>
        </p:spPr>
      </p:pic>
    </p:spTree>
    <p:extLst>
      <p:ext uri="{BB962C8B-B14F-4D97-AF65-F5344CB8AC3E}">
        <p14:creationId xmlns:p14="http://schemas.microsoft.com/office/powerpoint/2010/main" val="169405919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a:extLst>
              <a:ext uri="{FF2B5EF4-FFF2-40B4-BE49-F238E27FC236}">
                <a16:creationId xmlns:a16="http://schemas.microsoft.com/office/drawing/2014/main" id="{D97417AB-758F-EA2F-3486-074CC2812F1B}"/>
              </a:ext>
            </a:extLst>
          </p:cNvPr>
          <p:cNvSpPr/>
          <p:nvPr/>
        </p:nvSpPr>
        <p:spPr>
          <a:xfrm>
            <a:off x="731839" y="1288108"/>
            <a:ext cx="518912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To hovedtyper af følelsesdysregulering</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6206821"/>
            <a:ext cx="9097963" cy="377026"/>
          </a:xfrm>
          <a:prstGeom prst="rect">
            <a:avLst/>
          </a:prstGeom>
          <a:noFill/>
        </p:spPr>
        <p:txBody>
          <a:bodyPr wrap="square" lIns="0" tIns="0" rIns="0" bIns="0">
            <a:spAutoFit/>
          </a:bodyPr>
          <a:lstStyle/>
          <a:p>
            <a:pPr marL="0" lvl="1" indent="0">
              <a:buNone/>
            </a:pPr>
            <a:r>
              <a:rPr lang="da-DK" sz="700" dirty="0"/>
              <a:t>Kilder:</a:t>
            </a:r>
          </a:p>
          <a:p>
            <a:pPr marL="0" lvl="1"/>
            <a:r>
              <a:rPr lang="en-US" sz="700" dirty="0"/>
              <a:t>11. </a:t>
            </a:r>
            <a:r>
              <a:rPr lang="en-US" sz="700" dirty="0" err="1"/>
              <a:t>Karalunas</a:t>
            </a:r>
            <a:r>
              <a:rPr lang="en-US" sz="700" dirty="0"/>
              <a:t>, S. L., Gustafsson, H. C., Fair, D., Musser, E. D., &amp; Nigg, J. T. (2019). Do we need an irritable subtype of ADHD? Psychological Assessment, 31(2), 236-247. </a:t>
            </a:r>
            <a:r>
              <a:rPr lang="en-US" sz="700" dirty="0">
                <a:hlinkClick r:id="rId2">
                  <a:extLst>
                    <a:ext uri="{A12FA001-AC4F-418D-AE19-62706E023703}">
                      <ahyp:hlinkClr xmlns:ahyp="http://schemas.microsoft.com/office/drawing/2018/hyperlinkcolor" val="tx"/>
                    </a:ext>
                  </a:extLst>
                </a:hlinkClick>
              </a:rPr>
              <a:t>https://doi.org/10.1037/pas0000664</a:t>
            </a:r>
            <a:endParaRPr lang="da-DK" sz="700" dirty="0"/>
          </a:p>
          <a:p>
            <a:pPr marL="0" lvl="1" indent="0">
              <a:buNone/>
            </a:pPr>
            <a:endParaRPr lang="da-DK" sz="1050" dirty="0" err="1"/>
          </a:p>
        </p:txBody>
      </p:sp>
      <p:sp>
        <p:nvSpPr>
          <p:cNvPr id="30" name="Rectangle 10">
            <a:extLst>
              <a:ext uri="{FF2B5EF4-FFF2-40B4-BE49-F238E27FC236}">
                <a16:creationId xmlns:a16="http://schemas.microsoft.com/office/drawing/2014/main" id="{C424A96D-B5A8-F15C-01EA-585D05FD25F4}"/>
              </a:ext>
            </a:extLst>
          </p:cNvPr>
          <p:cNvSpPr/>
          <p:nvPr/>
        </p:nvSpPr>
        <p:spPr>
          <a:xfrm>
            <a:off x="731838" y="2193688"/>
            <a:ext cx="5189129"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Tekstfelt 39">
            <a:extLst>
              <a:ext uri="{FF2B5EF4-FFF2-40B4-BE49-F238E27FC236}">
                <a16:creationId xmlns:a16="http://schemas.microsoft.com/office/drawing/2014/main" id="{B53D8E98-4B20-E341-E78E-9E1244CA3F56}"/>
              </a:ext>
            </a:extLst>
          </p:cNvPr>
          <p:cNvSpPr txBox="1"/>
          <p:nvPr/>
        </p:nvSpPr>
        <p:spPr>
          <a:xfrm>
            <a:off x="1103597" y="1499200"/>
            <a:ext cx="3777891" cy="369332"/>
          </a:xfrm>
          <a:prstGeom prst="rect">
            <a:avLst/>
          </a:prstGeom>
          <a:noFill/>
        </p:spPr>
        <p:txBody>
          <a:bodyPr wrap="square" lIns="0" tIns="0" rIns="0" bIns="0">
            <a:spAutoFit/>
          </a:bodyPr>
          <a:lstStyle/>
          <a:p>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Type 1: "Irritable"</a:t>
            </a:r>
          </a:p>
        </p:txBody>
      </p:sp>
      <p:grpSp>
        <p:nvGrpSpPr>
          <p:cNvPr id="35" name="Group 34">
            <a:extLst>
              <a:ext uri="{FF2B5EF4-FFF2-40B4-BE49-F238E27FC236}">
                <a16:creationId xmlns:a16="http://schemas.microsoft.com/office/drawing/2014/main" id="{6ACEFE4D-DB67-493A-D066-E9B0213B5107}"/>
              </a:ext>
            </a:extLst>
          </p:cNvPr>
          <p:cNvGrpSpPr/>
          <p:nvPr/>
        </p:nvGrpSpPr>
        <p:grpSpPr>
          <a:xfrm>
            <a:off x="5076697" y="1900401"/>
            <a:ext cx="472511" cy="472511"/>
            <a:chOff x="3101269" y="1403806"/>
            <a:chExt cx="324740" cy="324740"/>
          </a:xfrm>
        </p:grpSpPr>
        <p:sp>
          <p:nvSpPr>
            <p:cNvPr id="36" name="Oval 35">
              <a:extLst>
                <a:ext uri="{FF2B5EF4-FFF2-40B4-BE49-F238E27FC236}">
                  <a16:creationId xmlns:a16="http://schemas.microsoft.com/office/drawing/2014/main" id="{FF27B333-414F-3716-2B2A-D4A18A1ABC69}"/>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C52DF90C-2BA7-F504-C54F-71B51C5FD25B}"/>
                </a:ext>
              </a:extLst>
            </p:cNvPr>
            <p:cNvGrpSpPr/>
            <p:nvPr/>
          </p:nvGrpSpPr>
          <p:grpSpPr>
            <a:xfrm>
              <a:off x="3153306" y="1455844"/>
              <a:ext cx="220666" cy="220664"/>
              <a:chOff x="10154583" y="3154385"/>
              <a:chExt cx="327680" cy="327678"/>
            </a:xfrm>
          </p:grpSpPr>
          <p:sp>
            <p:nvSpPr>
              <p:cNvPr id="38" name="Oval 37">
                <a:extLst>
                  <a:ext uri="{FF2B5EF4-FFF2-40B4-BE49-F238E27FC236}">
                    <a16:creationId xmlns:a16="http://schemas.microsoft.com/office/drawing/2014/main" id="{64929DF2-05CD-336F-5F94-5EC4E4E7BD73}"/>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9" name="Freeform 334">
                <a:extLst>
                  <a:ext uri="{FF2B5EF4-FFF2-40B4-BE49-F238E27FC236}">
                    <a16:creationId xmlns:a16="http://schemas.microsoft.com/office/drawing/2014/main" id="{F039555C-650C-3780-822F-249987B5657D}"/>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cxnSp>
        <p:nvCxnSpPr>
          <p:cNvPr id="50" name="Straight Connector 49">
            <a:extLst>
              <a:ext uri="{FF2B5EF4-FFF2-40B4-BE49-F238E27FC236}">
                <a16:creationId xmlns:a16="http://schemas.microsoft.com/office/drawing/2014/main" id="{AEE61980-9AB6-6BF4-D3A1-2060279EA759}"/>
              </a:ext>
            </a:extLst>
          </p:cNvPr>
          <p:cNvCxnSpPr>
            <a:cxnSpLocks/>
          </p:cNvCxnSpPr>
          <p:nvPr/>
        </p:nvCxnSpPr>
        <p:spPr>
          <a:xfrm flipH="1">
            <a:off x="1103402" y="3814716"/>
            <a:ext cx="444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Rectangle 3">
            <a:extLst>
              <a:ext uri="{FF2B5EF4-FFF2-40B4-BE49-F238E27FC236}">
                <a16:creationId xmlns:a16="http://schemas.microsoft.com/office/drawing/2014/main" id="{BB39BF5A-82D1-A30F-6254-62B86175E365}"/>
              </a:ext>
            </a:extLst>
          </p:cNvPr>
          <p:cNvSpPr/>
          <p:nvPr/>
        </p:nvSpPr>
        <p:spPr>
          <a:xfrm>
            <a:off x="6271032" y="1288108"/>
            <a:ext cx="518912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2" name="Rectangle 10">
            <a:extLst>
              <a:ext uri="{FF2B5EF4-FFF2-40B4-BE49-F238E27FC236}">
                <a16:creationId xmlns:a16="http://schemas.microsoft.com/office/drawing/2014/main" id="{B175C8CB-285E-9B7D-6958-13E409B1D382}"/>
              </a:ext>
            </a:extLst>
          </p:cNvPr>
          <p:cNvSpPr/>
          <p:nvPr/>
        </p:nvSpPr>
        <p:spPr>
          <a:xfrm>
            <a:off x="6271031" y="2193688"/>
            <a:ext cx="5189129"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3" name="Tekstfelt 39">
            <a:extLst>
              <a:ext uri="{FF2B5EF4-FFF2-40B4-BE49-F238E27FC236}">
                <a16:creationId xmlns:a16="http://schemas.microsoft.com/office/drawing/2014/main" id="{2AD5B134-C9F8-DC70-69BC-FE688D4E3C90}"/>
              </a:ext>
            </a:extLst>
          </p:cNvPr>
          <p:cNvSpPr txBox="1"/>
          <p:nvPr/>
        </p:nvSpPr>
        <p:spPr>
          <a:xfrm>
            <a:off x="6642790" y="1499200"/>
            <a:ext cx="3777891" cy="369332"/>
          </a:xfrm>
          <a:prstGeom prst="rect">
            <a:avLst/>
          </a:prstGeom>
          <a:noFill/>
        </p:spPr>
        <p:txBody>
          <a:bodyPr wrap="square" lIns="0" tIns="0" rIns="0" bIns="0">
            <a:spAutoFit/>
          </a:bodyPr>
          <a:lstStyle/>
          <a:p>
            <a:r>
              <a:rPr lang="en-US" sz="2400" b="1">
                <a:solidFill>
                  <a:schemeClr val="bg1"/>
                </a:solidFill>
                <a:latin typeface="Calibri" panose="020F0502020204030204" pitchFamily="34" charset="0"/>
                <a:ea typeface="Calibri" panose="020F0502020204030204" pitchFamily="34" charset="0"/>
                <a:cs typeface="Calibri" panose="020F0502020204030204" pitchFamily="34" charset="0"/>
              </a:rPr>
              <a:t>Type 2: "Surgent"</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4" name="Group 53">
            <a:extLst>
              <a:ext uri="{FF2B5EF4-FFF2-40B4-BE49-F238E27FC236}">
                <a16:creationId xmlns:a16="http://schemas.microsoft.com/office/drawing/2014/main" id="{5E867A64-645F-74DF-7699-B68D760A1A7D}"/>
              </a:ext>
            </a:extLst>
          </p:cNvPr>
          <p:cNvGrpSpPr/>
          <p:nvPr/>
        </p:nvGrpSpPr>
        <p:grpSpPr>
          <a:xfrm>
            <a:off x="10615890" y="1900401"/>
            <a:ext cx="472511" cy="472511"/>
            <a:chOff x="3101269" y="1403806"/>
            <a:chExt cx="324740" cy="324740"/>
          </a:xfrm>
        </p:grpSpPr>
        <p:sp>
          <p:nvSpPr>
            <p:cNvPr id="55" name="Oval 54">
              <a:extLst>
                <a:ext uri="{FF2B5EF4-FFF2-40B4-BE49-F238E27FC236}">
                  <a16:creationId xmlns:a16="http://schemas.microsoft.com/office/drawing/2014/main" id="{8B0064CE-E8F8-913B-D976-8AF73165C478}"/>
                </a:ext>
              </a:extLst>
            </p:cNvPr>
            <p:cNvSpPr/>
            <p:nvPr/>
          </p:nvSpPr>
          <p:spPr>
            <a:xfrm>
              <a:off x="3101269" y="1403806"/>
              <a:ext cx="324740" cy="32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6" name="Group 55">
              <a:extLst>
                <a:ext uri="{FF2B5EF4-FFF2-40B4-BE49-F238E27FC236}">
                  <a16:creationId xmlns:a16="http://schemas.microsoft.com/office/drawing/2014/main" id="{DAFF1C35-942E-23F3-EFC8-9DF3625FDEF8}"/>
                </a:ext>
              </a:extLst>
            </p:cNvPr>
            <p:cNvGrpSpPr/>
            <p:nvPr/>
          </p:nvGrpSpPr>
          <p:grpSpPr>
            <a:xfrm>
              <a:off x="3153306" y="1455844"/>
              <a:ext cx="220666" cy="220664"/>
              <a:chOff x="10154583" y="3154385"/>
              <a:chExt cx="327680" cy="327678"/>
            </a:xfrm>
          </p:grpSpPr>
          <p:sp>
            <p:nvSpPr>
              <p:cNvPr id="57" name="Oval 56">
                <a:extLst>
                  <a:ext uri="{FF2B5EF4-FFF2-40B4-BE49-F238E27FC236}">
                    <a16:creationId xmlns:a16="http://schemas.microsoft.com/office/drawing/2014/main" id="{5CF8FDCC-8C8C-11E9-856C-2D145D700285}"/>
                  </a:ext>
                </a:extLst>
              </p:cNvPr>
              <p:cNvSpPr/>
              <p:nvPr/>
            </p:nvSpPr>
            <p:spPr>
              <a:xfrm>
                <a:off x="10154583" y="3154385"/>
                <a:ext cx="327680" cy="327678"/>
              </a:xfrm>
              <a:prstGeom prst="ellipse">
                <a:avLst/>
              </a:prstGeom>
              <a:solidFill>
                <a:srgbClr val="7057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58" name="Freeform 334">
                <a:extLst>
                  <a:ext uri="{FF2B5EF4-FFF2-40B4-BE49-F238E27FC236}">
                    <a16:creationId xmlns:a16="http://schemas.microsoft.com/office/drawing/2014/main" id="{C8960EB2-51B1-344E-0CB9-305D3E383B69}"/>
                  </a:ext>
                </a:extLst>
              </p:cNvPr>
              <p:cNvSpPr>
                <a:spLocks/>
              </p:cNvSpPr>
              <p:nvPr/>
            </p:nvSpPr>
            <p:spPr bwMode="auto">
              <a:xfrm>
                <a:off x="10228729" y="3272980"/>
                <a:ext cx="179388" cy="90488"/>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grpSp>
      <p:sp>
        <p:nvSpPr>
          <p:cNvPr id="31" name="Tekstfelt 11">
            <a:extLst>
              <a:ext uri="{FF2B5EF4-FFF2-40B4-BE49-F238E27FC236}">
                <a16:creationId xmlns:a16="http://schemas.microsoft.com/office/drawing/2014/main" id="{3415939D-DCC5-3ACA-C4D5-B23EBE2F64AC}"/>
              </a:ext>
            </a:extLst>
          </p:cNvPr>
          <p:cNvSpPr txBox="1"/>
          <p:nvPr/>
        </p:nvSpPr>
        <p:spPr>
          <a:xfrm>
            <a:off x="1103597" y="2409279"/>
            <a:ext cx="4445611" cy="276999"/>
          </a:xfrm>
          <a:prstGeom prst="rect">
            <a:avLst/>
          </a:prstGeom>
          <a:noFill/>
        </p:spPr>
        <p:txBody>
          <a:bodyPr wrap="square" lIns="0" tIns="0" rIns="0" bIns="0">
            <a:spAutoFit/>
          </a:bodyPr>
          <a:lstStyle/>
          <a:p>
            <a:r>
              <a:rPr lang="da-DK" sz="1800" b="1" dirty="0">
                <a:solidFill>
                  <a:srgbClr val="70578B"/>
                </a:solidFill>
              </a:rPr>
              <a:t>Karakteristika: </a:t>
            </a:r>
          </a:p>
        </p:txBody>
      </p:sp>
      <p:sp>
        <p:nvSpPr>
          <p:cNvPr id="41" name="Tekstfelt 11">
            <a:extLst>
              <a:ext uri="{FF2B5EF4-FFF2-40B4-BE49-F238E27FC236}">
                <a16:creationId xmlns:a16="http://schemas.microsoft.com/office/drawing/2014/main" id="{14FAB10C-B02E-D7EE-B0E0-CE662EA32702}"/>
              </a:ext>
            </a:extLst>
          </p:cNvPr>
          <p:cNvSpPr txBox="1"/>
          <p:nvPr/>
        </p:nvSpPr>
        <p:spPr>
          <a:xfrm>
            <a:off x="1103598" y="2798906"/>
            <a:ext cx="2052000" cy="800219"/>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Højere niveau af vrede</a:t>
            </a:r>
          </a:p>
          <a:p>
            <a:pPr marL="180000" indent="-180000">
              <a:spcAft>
                <a:spcPts val="600"/>
              </a:spcAft>
            </a:pPr>
            <a:r>
              <a:rPr lang="da-DK" dirty="0"/>
              <a:t>Øget tristhed</a:t>
            </a:r>
          </a:p>
          <a:p>
            <a:pPr marL="180000" indent="-180000">
              <a:spcAft>
                <a:spcPts val="600"/>
              </a:spcAft>
            </a:pPr>
            <a:r>
              <a:rPr lang="da-DK" dirty="0"/>
              <a:t>Forhøjet angstniveau</a:t>
            </a:r>
          </a:p>
        </p:txBody>
      </p:sp>
      <p:sp>
        <p:nvSpPr>
          <p:cNvPr id="43" name="Tekstfelt 11">
            <a:extLst>
              <a:ext uri="{FF2B5EF4-FFF2-40B4-BE49-F238E27FC236}">
                <a16:creationId xmlns:a16="http://schemas.microsoft.com/office/drawing/2014/main" id="{1D03BFB7-8CFD-357D-BBFC-E0115604ADA2}"/>
              </a:ext>
            </a:extLst>
          </p:cNvPr>
          <p:cNvSpPr txBox="1"/>
          <p:nvPr/>
        </p:nvSpPr>
        <p:spPr>
          <a:xfrm>
            <a:off x="3497402" y="2798906"/>
            <a:ext cx="2052000" cy="72327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Meget kort lunte</a:t>
            </a:r>
          </a:p>
          <a:p>
            <a:pPr marL="180000" indent="-180000">
              <a:spcAft>
                <a:spcPts val="600"/>
              </a:spcAft>
            </a:pPr>
            <a:r>
              <a:rPr lang="da-DK" dirty="0"/>
              <a:t>Svært ved at give slip på negative følelser</a:t>
            </a:r>
          </a:p>
        </p:txBody>
      </p:sp>
      <p:sp>
        <p:nvSpPr>
          <p:cNvPr id="60" name="Tekstfelt 11">
            <a:extLst>
              <a:ext uri="{FF2B5EF4-FFF2-40B4-BE49-F238E27FC236}">
                <a16:creationId xmlns:a16="http://schemas.microsoft.com/office/drawing/2014/main" id="{A096CE3E-8779-79E3-BDDB-BDA53305726E}"/>
              </a:ext>
            </a:extLst>
          </p:cNvPr>
          <p:cNvSpPr txBox="1"/>
          <p:nvPr/>
        </p:nvSpPr>
        <p:spPr>
          <a:xfrm>
            <a:off x="6642790" y="2409279"/>
            <a:ext cx="4445611" cy="276999"/>
          </a:xfrm>
          <a:prstGeom prst="rect">
            <a:avLst/>
          </a:prstGeom>
          <a:noFill/>
        </p:spPr>
        <p:txBody>
          <a:bodyPr wrap="square" lIns="0" tIns="0" rIns="0" bIns="0">
            <a:spAutoFit/>
          </a:bodyPr>
          <a:lstStyle/>
          <a:p>
            <a:r>
              <a:rPr lang="da-DK" sz="1800" b="1">
                <a:solidFill>
                  <a:srgbClr val="70578B"/>
                </a:solidFill>
              </a:rPr>
              <a:t>Karakteristika: </a:t>
            </a:r>
            <a:endParaRPr lang="da-DK" sz="1800" b="1" dirty="0">
              <a:solidFill>
                <a:srgbClr val="70578B"/>
              </a:solidFill>
            </a:endParaRPr>
          </a:p>
        </p:txBody>
      </p:sp>
      <p:sp>
        <p:nvSpPr>
          <p:cNvPr id="61" name="Tekstfelt 11">
            <a:extLst>
              <a:ext uri="{FF2B5EF4-FFF2-40B4-BE49-F238E27FC236}">
                <a16:creationId xmlns:a16="http://schemas.microsoft.com/office/drawing/2014/main" id="{A5E0C15C-8F81-E739-4D71-31BA790785DD}"/>
              </a:ext>
            </a:extLst>
          </p:cNvPr>
          <p:cNvSpPr txBox="1"/>
          <p:nvPr/>
        </p:nvSpPr>
        <p:spPr>
          <a:xfrm>
            <a:off x="6642791" y="2798906"/>
            <a:ext cx="2052000" cy="72327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Følelsesmæssig impulsivitet</a:t>
            </a:r>
          </a:p>
          <a:p>
            <a:pPr marL="180000" indent="-180000">
              <a:spcAft>
                <a:spcPts val="600"/>
              </a:spcAft>
            </a:pPr>
            <a:r>
              <a:rPr lang="da-DK" dirty="0"/>
              <a:t>Ekstrem entusiasme</a:t>
            </a:r>
          </a:p>
        </p:txBody>
      </p:sp>
      <p:sp>
        <p:nvSpPr>
          <p:cNvPr id="62" name="Tekstfelt 11">
            <a:extLst>
              <a:ext uri="{FF2B5EF4-FFF2-40B4-BE49-F238E27FC236}">
                <a16:creationId xmlns:a16="http://schemas.microsoft.com/office/drawing/2014/main" id="{7C5E3153-F724-31AD-8D64-974748E7E37D}"/>
              </a:ext>
            </a:extLst>
          </p:cNvPr>
          <p:cNvSpPr txBox="1"/>
          <p:nvPr/>
        </p:nvSpPr>
        <p:spPr>
          <a:xfrm>
            <a:off x="9036595" y="2798906"/>
            <a:ext cx="2052000" cy="72327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"Følelser på 11 ud af 10"</a:t>
            </a:r>
          </a:p>
          <a:p>
            <a:pPr marL="180000" indent="-180000">
              <a:spcAft>
                <a:spcPts val="600"/>
              </a:spcAft>
            </a:pPr>
            <a:r>
              <a:rPr lang="da-DK" dirty="0"/>
              <a:t>Kortere varighed af følelser</a:t>
            </a:r>
          </a:p>
        </p:txBody>
      </p:sp>
      <p:sp>
        <p:nvSpPr>
          <p:cNvPr id="44" name="Tekstfelt 11">
            <a:extLst>
              <a:ext uri="{FF2B5EF4-FFF2-40B4-BE49-F238E27FC236}">
                <a16:creationId xmlns:a16="http://schemas.microsoft.com/office/drawing/2014/main" id="{3F3D1114-35F3-0751-0779-084767CC32C6}"/>
              </a:ext>
            </a:extLst>
          </p:cNvPr>
          <p:cNvSpPr txBox="1"/>
          <p:nvPr/>
        </p:nvSpPr>
        <p:spPr>
          <a:xfrm>
            <a:off x="1103597" y="4030307"/>
            <a:ext cx="4445611" cy="276999"/>
          </a:xfrm>
          <a:prstGeom prst="rect">
            <a:avLst/>
          </a:prstGeom>
          <a:noFill/>
        </p:spPr>
        <p:txBody>
          <a:bodyPr wrap="square" lIns="0" tIns="0" rIns="0" bIns="0">
            <a:spAutoFit/>
          </a:bodyPr>
          <a:lstStyle/>
          <a:p>
            <a:r>
              <a:rPr lang="da-DK" sz="1800" b="1" dirty="0">
                <a:solidFill>
                  <a:srgbClr val="70578B"/>
                </a:solidFill>
              </a:rPr>
              <a:t>Øget risiko for: </a:t>
            </a:r>
          </a:p>
        </p:txBody>
      </p:sp>
      <p:sp>
        <p:nvSpPr>
          <p:cNvPr id="45" name="Tekstfelt 11">
            <a:extLst>
              <a:ext uri="{FF2B5EF4-FFF2-40B4-BE49-F238E27FC236}">
                <a16:creationId xmlns:a16="http://schemas.microsoft.com/office/drawing/2014/main" id="{502A31CA-7DD6-CECB-3283-C3C9EB1C6135}"/>
              </a:ext>
            </a:extLst>
          </p:cNvPr>
          <p:cNvSpPr txBox="1"/>
          <p:nvPr/>
        </p:nvSpPr>
        <p:spPr>
          <a:xfrm>
            <a:off x="1103598" y="4419934"/>
            <a:ext cx="2052000" cy="50783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a:t>Angst</a:t>
            </a:r>
          </a:p>
          <a:p>
            <a:pPr marL="180000" indent="-180000">
              <a:spcAft>
                <a:spcPts val="600"/>
              </a:spcAft>
            </a:pPr>
            <a:r>
              <a:rPr lang="da-DK"/>
              <a:t>Depression</a:t>
            </a:r>
            <a:endParaRPr lang="da-DK" dirty="0"/>
          </a:p>
        </p:txBody>
      </p:sp>
      <p:sp>
        <p:nvSpPr>
          <p:cNvPr id="64" name="Tekstfelt 11">
            <a:extLst>
              <a:ext uri="{FF2B5EF4-FFF2-40B4-BE49-F238E27FC236}">
                <a16:creationId xmlns:a16="http://schemas.microsoft.com/office/drawing/2014/main" id="{25E18F1B-BF4D-B519-6408-1576960F4591}"/>
              </a:ext>
            </a:extLst>
          </p:cNvPr>
          <p:cNvSpPr txBox="1"/>
          <p:nvPr/>
        </p:nvSpPr>
        <p:spPr>
          <a:xfrm>
            <a:off x="6642790" y="4030307"/>
            <a:ext cx="4445611" cy="276999"/>
          </a:xfrm>
          <a:prstGeom prst="rect">
            <a:avLst/>
          </a:prstGeom>
          <a:noFill/>
        </p:spPr>
        <p:txBody>
          <a:bodyPr wrap="square" lIns="0" tIns="0" rIns="0" bIns="0">
            <a:spAutoFit/>
          </a:bodyPr>
          <a:lstStyle/>
          <a:p>
            <a:r>
              <a:rPr lang="da-DK" sz="1800" b="1">
                <a:solidFill>
                  <a:srgbClr val="70578B"/>
                </a:solidFill>
              </a:rPr>
              <a:t>Særlige kendetegn: </a:t>
            </a:r>
            <a:endParaRPr lang="da-DK" sz="1800" b="1" dirty="0">
              <a:solidFill>
                <a:srgbClr val="70578B"/>
              </a:solidFill>
            </a:endParaRPr>
          </a:p>
        </p:txBody>
      </p:sp>
      <p:sp>
        <p:nvSpPr>
          <p:cNvPr id="65" name="Tekstfelt 11">
            <a:extLst>
              <a:ext uri="{FF2B5EF4-FFF2-40B4-BE49-F238E27FC236}">
                <a16:creationId xmlns:a16="http://schemas.microsoft.com/office/drawing/2014/main" id="{11C42A4E-9A1E-71C6-1302-F19CE34D0B8D}"/>
              </a:ext>
            </a:extLst>
          </p:cNvPr>
          <p:cNvSpPr txBox="1"/>
          <p:nvPr/>
        </p:nvSpPr>
        <p:spPr>
          <a:xfrm>
            <a:off x="6642791" y="4419934"/>
            <a:ext cx="2052000" cy="64633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dirty="0"/>
              <a:t>Intense reaktioner på både positive og negative hændelser</a:t>
            </a:r>
          </a:p>
        </p:txBody>
      </p:sp>
      <p:sp>
        <p:nvSpPr>
          <p:cNvPr id="66" name="Tekstfelt 11">
            <a:extLst>
              <a:ext uri="{FF2B5EF4-FFF2-40B4-BE49-F238E27FC236}">
                <a16:creationId xmlns:a16="http://schemas.microsoft.com/office/drawing/2014/main" id="{D4661021-5E60-D46E-BE13-E532C0AF90F0}"/>
              </a:ext>
            </a:extLst>
          </p:cNvPr>
          <p:cNvSpPr txBox="1"/>
          <p:nvPr/>
        </p:nvSpPr>
        <p:spPr>
          <a:xfrm>
            <a:off x="9036595" y="4419934"/>
            <a:ext cx="2052000" cy="21544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180000" indent="-180000">
              <a:spcAft>
                <a:spcPts val="600"/>
              </a:spcAft>
            </a:pPr>
            <a:r>
              <a:rPr lang="da-DK"/>
              <a:t>Hurtigere recovery </a:t>
            </a:r>
            <a:endParaRPr lang="da-DK" dirty="0"/>
          </a:p>
        </p:txBody>
      </p:sp>
      <p:cxnSp>
        <p:nvCxnSpPr>
          <p:cNvPr id="67" name="Straight Connector 66">
            <a:extLst>
              <a:ext uri="{FF2B5EF4-FFF2-40B4-BE49-F238E27FC236}">
                <a16:creationId xmlns:a16="http://schemas.microsoft.com/office/drawing/2014/main" id="{713F172F-458D-4FCF-C74E-580F47F01029}"/>
              </a:ext>
            </a:extLst>
          </p:cNvPr>
          <p:cNvCxnSpPr>
            <a:cxnSpLocks/>
          </p:cNvCxnSpPr>
          <p:nvPr/>
        </p:nvCxnSpPr>
        <p:spPr>
          <a:xfrm flipH="1">
            <a:off x="6642595" y="3814716"/>
            <a:ext cx="444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315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442E1AD9-13BB-5D57-4407-F1AA40D376D3}"/>
              </a:ext>
            </a:extLst>
          </p:cNvPr>
          <p:cNvSpPr/>
          <p:nvPr/>
        </p:nvSpPr>
        <p:spPr>
          <a:xfrm>
            <a:off x="731836" y="1678330"/>
            <a:ext cx="3268526" cy="393742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Følelser og adfærd</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6" y="6050583"/>
            <a:ext cx="7718990" cy="430887"/>
          </a:xfrm>
          <a:prstGeom prst="rect">
            <a:avLst/>
          </a:prstGeom>
          <a:noFill/>
        </p:spPr>
        <p:txBody>
          <a:bodyPr wrap="square" lIns="0" tIns="0" rIns="0" bIns="0">
            <a:spAutoFit/>
          </a:bodyPr>
          <a:lstStyle/>
          <a:p>
            <a:pPr marL="0" lvl="1" indent="0">
              <a:buNone/>
            </a:pPr>
            <a:r>
              <a:rPr lang="da-DK" sz="700" dirty="0"/>
              <a:t>Kilder:</a:t>
            </a:r>
          </a:p>
          <a:p>
            <a:pPr marL="0" lvl="1"/>
            <a:r>
              <a:rPr lang="en-US" sz="700" dirty="0"/>
              <a:t>1.Ginapp, C. M., et al. (2023). “Dysregulated not deficit”: A qualitative study on symptomatology of ADHD in young adults. </a:t>
            </a:r>
            <a:r>
              <a:rPr lang="en-US" sz="700" dirty="0" err="1"/>
              <a:t>PLoS</a:t>
            </a:r>
            <a:r>
              <a:rPr lang="en-US" sz="700" dirty="0"/>
              <a:t> ONE, 18(10), e0292721. </a:t>
            </a:r>
            <a:r>
              <a:rPr lang="en-US" sz="700" dirty="0">
                <a:hlinkClick r:id="rId2">
                  <a:extLst>
                    <a:ext uri="{A12FA001-AC4F-418D-AE19-62706E023703}">
                      <ahyp:hlinkClr xmlns:ahyp="http://schemas.microsoft.com/office/drawing/2018/hyperlinkcolor" val="tx"/>
                    </a:ext>
                  </a:extLst>
                </a:hlinkClick>
              </a:rPr>
              <a:t>https://doi.org/10.1371/journal.pone.0292721</a:t>
            </a:r>
            <a:endParaRPr lang="en-US" sz="700" dirty="0"/>
          </a:p>
          <a:p>
            <a:pPr marL="0" lvl="1" indent="0">
              <a:buNone/>
            </a:pPr>
            <a:r>
              <a:rPr lang="en-US" sz="700" dirty="0"/>
              <a:t>2. </a:t>
            </a:r>
            <a:r>
              <a:rPr lang="en-US" sz="700" dirty="0" err="1"/>
              <a:t>Bodalski</a:t>
            </a:r>
            <a:r>
              <a:rPr lang="en-US" sz="700" dirty="0"/>
              <a:t>, E.A., Flory, K., Canu, W.H. et al. ADHD Symptoms and Procrastination in College Students: The Roles of Emotion Dysregulation and Self-Esteem. J </a:t>
            </a:r>
            <a:r>
              <a:rPr lang="en-US" sz="700" dirty="0" err="1"/>
              <a:t>Psychopathol</a:t>
            </a:r>
            <a:r>
              <a:rPr lang="en-US" sz="700" dirty="0"/>
              <a:t> </a:t>
            </a:r>
            <a:r>
              <a:rPr lang="en-US" sz="700" dirty="0" err="1"/>
              <a:t>Behav</a:t>
            </a:r>
            <a:r>
              <a:rPr lang="en-US" sz="700" dirty="0"/>
              <a:t> Assess 45, 48–57 (2023). </a:t>
            </a:r>
            <a:r>
              <a:rPr lang="en-US" sz="700" dirty="0">
                <a:hlinkClick r:id="rId3">
                  <a:extLst>
                    <a:ext uri="{A12FA001-AC4F-418D-AE19-62706E023703}">
                      <ahyp:hlinkClr xmlns:ahyp="http://schemas.microsoft.com/office/drawing/2018/hyperlinkcolor" val="tx"/>
                    </a:ext>
                  </a:extLst>
                </a:hlinkClick>
              </a:rPr>
              <a:t>https://doi.org/10.1007/s10862-022-09996-</a:t>
            </a:r>
            <a:endParaRPr lang="da-DK" sz="700" dirty="0"/>
          </a:p>
        </p:txBody>
      </p:sp>
      <p:sp>
        <p:nvSpPr>
          <p:cNvPr id="41" name="Tekstfelt 11">
            <a:extLst>
              <a:ext uri="{FF2B5EF4-FFF2-40B4-BE49-F238E27FC236}">
                <a16:creationId xmlns:a16="http://schemas.microsoft.com/office/drawing/2014/main" id="{14FAB10C-B02E-D7EE-B0E0-CE662EA32702}"/>
              </a:ext>
            </a:extLst>
          </p:cNvPr>
          <p:cNvSpPr txBox="1"/>
          <p:nvPr/>
        </p:nvSpPr>
        <p:spPr>
          <a:xfrm>
            <a:off x="1073858" y="2887559"/>
            <a:ext cx="2584482" cy="244682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dirty="0"/>
              <a:t>Intens reaktion på oplevet afvisning</a:t>
            </a:r>
          </a:p>
          <a:p>
            <a:pPr marL="252000" indent="-252000">
              <a:spcAft>
                <a:spcPts val="600"/>
              </a:spcAft>
            </a:pPr>
            <a:r>
              <a:rPr lang="da-DK" sz="1800" dirty="0"/>
              <a:t>Overdreven følsomhed over for kritik</a:t>
            </a:r>
          </a:p>
          <a:p>
            <a:pPr marL="252000" indent="-252000">
              <a:spcAft>
                <a:spcPts val="600"/>
              </a:spcAft>
            </a:pPr>
            <a:r>
              <a:rPr lang="da-DK" sz="1800" dirty="0"/>
              <a:t>Kropslige reaktioner ved afvisning</a:t>
            </a:r>
          </a:p>
          <a:p>
            <a:pPr marL="252000" indent="-252000">
              <a:spcAft>
                <a:spcPts val="600"/>
              </a:spcAft>
            </a:pPr>
            <a:r>
              <a:rPr lang="da-DK" sz="1800" dirty="0"/>
              <a:t>Social tilbagetrækning som beskyttelse</a:t>
            </a:r>
          </a:p>
        </p:txBody>
      </p:sp>
      <p:cxnSp>
        <p:nvCxnSpPr>
          <p:cNvPr id="4" name="Straight Connector 3">
            <a:extLst>
              <a:ext uri="{FF2B5EF4-FFF2-40B4-BE49-F238E27FC236}">
                <a16:creationId xmlns:a16="http://schemas.microsoft.com/office/drawing/2014/main" id="{558B1874-338D-6711-29DC-BDA6250B4B73}"/>
              </a:ext>
            </a:extLst>
          </p:cNvPr>
          <p:cNvCxnSpPr>
            <a:cxnSpLocks/>
          </p:cNvCxnSpPr>
          <p:nvPr/>
        </p:nvCxnSpPr>
        <p:spPr>
          <a:xfrm flipH="1">
            <a:off x="731837" y="5615752"/>
            <a:ext cx="3268525"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sp>
        <p:nvSpPr>
          <p:cNvPr id="72" name="Tekstfelt 11">
            <a:extLst>
              <a:ext uri="{FF2B5EF4-FFF2-40B4-BE49-F238E27FC236}">
                <a16:creationId xmlns:a16="http://schemas.microsoft.com/office/drawing/2014/main" id="{F84B6682-754D-3BCD-C1B9-52A781687291}"/>
              </a:ext>
            </a:extLst>
          </p:cNvPr>
          <p:cNvSpPr txBox="1"/>
          <p:nvPr/>
        </p:nvSpPr>
        <p:spPr>
          <a:xfrm>
            <a:off x="1073858" y="1953779"/>
            <a:ext cx="2584482" cy="923330"/>
          </a:xfrm>
          <a:prstGeom prst="rect">
            <a:avLst/>
          </a:prstGeom>
          <a:noFill/>
        </p:spPr>
        <p:txBody>
          <a:bodyPr wrap="square" lIns="0" tIns="0" rIns="0" bIns="0">
            <a:spAutoFit/>
          </a:bodyPr>
          <a:lstStyle/>
          <a:p>
            <a:r>
              <a:rPr lang="da-DK" sz="2000" b="1" dirty="0">
                <a:solidFill>
                  <a:srgbClr val="70578B"/>
                </a:solidFill>
              </a:rPr>
              <a:t>Afvisningsfølsomhed (Rejection Sensitive Dysphoria, RSD):</a:t>
            </a:r>
          </a:p>
        </p:txBody>
      </p:sp>
      <p:sp>
        <p:nvSpPr>
          <p:cNvPr id="13" name="Graphic 7">
            <a:extLst>
              <a:ext uri="{FF2B5EF4-FFF2-40B4-BE49-F238E27FC236}">
                <a16:creationId xmlns:a16="http://schemas.microsoft.com/office/drawing/2014/main" id="{AD21959A-FBEB-5C7D-464B-7A16CC2E2511}"/>
              </a:ext>
            </a:extLst>
          </p:cNvPr>
          <p:cNvSpPr/>
          <p:nvPr/>
        </p:nvSpPr>
        <p:spPr>
          <a:xfrm>
            <a:off x="3676362" y="1678330"/>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sp>
        <p:nvSpPr>
          <p:cNvPr id="14" name="Rectangle 1">
            <a:extLst>
              <a:ext uri="{FF2B5EF4-FFF2-40B4-BE49-F238E27FC236}">
                <a16:creationId xmlns:a16="http://schemas.microsoft.com/office/drawing/2014/main" id="{E9FB07F5-7724-F96A-982D-ED187AB1BD09}"/>
              </a:ext>
            </a:extLst>
          </p:cNvPr>
          <p:cNvSpPr/>
          <p:nvPr/>
        </p:nvSpPr>
        <p:spPr>
          <a:xfrm>
            <a:off x="4254899" y="1678330"/>
            <a:ext cx="3268526" cy="393742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15" name="Tekstfelt 11">
            <a:extLst>
              <a:ext uri="{FF2B5EF4-FFF2-40B4-BE49-F238E27FC236}">
                <a16:creationId xmlns:a16="http://schemas.microsoft.com/office/drawing/2014/main" id="{E307766F-EF23-44C2-5895-FC0497C277E0}"/>
              </a:ext>
            </a:extLst>
          </p:cNvPr>
          <p:cNvSpPr txBox="1"/>
          <p:nvPr/>
        </p:nvSpPr>
        <p:spPr>
          <a:xfrm>
            <a:off x="4596921" y="2887559"/>
            <a:ext cx="2584482" cy="189282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a:t>Vedvarende selvtvivl</a:t>
            </a:r>
          </a:p>
          <a:p>
            <a:pPr marL="252000" indent="-252000">
              <a:spcAft>
                <a:spcPts val="600"/>
              </a:spcAft>
            </a:pPr>
            <a:r>
              <a:rPr lang="da-DK" sz="1800"/>
              <a:t>Undervurdering af egne evner</a:t>
            </a:r>
          </a:p>
          <a:p>
            <a:pPr marL="252000" indent="-252000">
              <a:spcAft>
                <a:spcPts val="600"/>
              </a:spcAft>
            </a:pPr>
            <a:r>
              <a:rPr lang="da-DK" sz="1800"/>
              <a:t>Frygt for at blive "afsløret"</a:t>
            </a:r>
          </a:p>
          <a:p>
            <a:pPr marL="252000" indent="-252000">
              <a:spcAft>
                <a:spcPts val="600"/>
              </a:spcAft>
            </a:pPr>
            <a:r>
              <a:rPr lang="da-DK" sz="1800"/>
              <a:t>Overdreven selvkritik</a:t>
            </a:r>
            <a:endParaRPr lang="da-DK" sz="1800" dirty="0"/>
          </a:p>
        </p:txBody>
      </p:sp>
      <p:cxnSp>
        <p:nvCxnSpPr>
          <p:cNvPr id="16" name="Straight Connector 15">
            <a:extLst>
              <a:ext uri="{FF2B5EF4-FFF2-40B4-BE49-F238E27FC236}">
                <a16:creationId xmlns:a16="http://schemas.microsoft.com/office/drawing/2014/main" id="{E0C3DA96-19F1-10C7-2587-F59B2189340F}"/>
              </a:ext>
            </a:extLst>
          </p:cNvPr>
          <p:cNvCxnSpPr>
            <a:cxnSpLocks/>
          </p:cNvCxnSpPr>
          <p:nvPr/>
        </p:nvCxnSpPr>
        <p:spPr>
          <a:xfrm flipH="1">
            <a:off x="4254900" y="5615752"/>
            <a:ext cx="3268525" cy="0"/>
          </a:xfrm>
          <a:prstGeom prst="line">
            <a:avLst/>
          </a:prstGeom>
          <a:ln>
            <a:solidFill>
              <a:srgbClr val="70578B"/>
            </a:solidFill>
          </a:ln>
        </p:spPr>
        <p:style>
          <a:lnRef idx="1">
            <a:schemeClr val="accent1"/>
          </a:lnRef>
          <a:fillRef idx="0">
            <a:schemeClr val="accent1"/>
          </a:fillRef>
          <a:effectRef idx="0">
            <a:schemeClr val="accent1"/>
          </a:effectRef>
          <a:fontRef idx="minor">
            <a:schemeClr val="tx1"/>
          </a:fontRef>
        </p:style>
      </p:cxnSp>
      <p:sp>
        <p:nvSpPr>
          <p:cNvPr id="17" name="Tekstfelt 11">
            <a:extLst>
              <a:ext uri="{FF2B5EF4-FFF2-40B4-BE49-F238E27FC236}">
                <a16:creationId xmlns:a16="http://schemas.microsoft.com/office/drawing/2014/main" id="{E0934579-D77D-72C0-B0A7-C908BF8640F9}"/>
              </a:ext>
            </a:extLst>
          </p:cNvPr>
          <p:cNvSpPr txBox="1"/>
          <p:nvPr/>
        </p:nvSpPr>
        <p:spPr>
          <a:xfrm>
            <a:off x="4610980" y="1975168"/>
            <a:ext cx="2584482" cy="615553"/>
          </a:xfrm>
          <a:prstGeom prst="rect">
            <a:avLst/>
          </a:prstGeom>
          <a:noFill/>
        </p:spPr>
        <p:txBody>
          <a:bodyPr wrap="square" lIns="0" tIns="0" rIns="0" bIns="0">
            <a:spAutoFit/>
          </a:bodyPr>
          <a:lstStyle/>
          <a:p>
            <a:r>
              <a:rPr lang="da-DK" sz="2000" b="1" dirty="0">
                <a:solidFill>
                  <a:srgbClr val="70578B"/>
                </a:solidFill>
              </a:rPr>
              <a:t>Selvbillede og følelse af utilstrækkelighed:</a:t>
            </a:r>
          </a:p>
        </p:txBody>
      </p:sp>
      <p:sp>
        <p:nvSpPr>
          <p:cNvPr id="18" name="Graphic 7">
            <a:extLst>
              <a:ext uri="{FF2B5EF4-FFF2-40B4-BE49-F238E27FC236}">
                <a16:creationId xmlns:a16="http://schemas.microsoft.com/office/drawing/2014/main" id="{CA98701D-A019-1A90-E9EB-12273F3C0941}"/>
              </a:ext>
            </a:extLst>
          </p:cNvPr>
          <p:cNvSpPr/>
          <p:nvPr/>
        </p:nvSpPr>
        <p:spPr>
          <a:xfrm>
            <a:off x="7199425" y="1678330"/>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pic>
        <p:nvPicPr>
          <p:cNvPr id="5" name="Billede 4" descr="Et billede, der indeholder skitse, tegning, Stregtegning, kunst&#10;&#10;Indhold genereret af kunstig intelligens kan være forkert.">
            <a:extLst>
              <a:ext uri="{FF2B5EF4-FFF2-40B4-BE49-F238E27FC236}">
                <a16:creationId xmlns:a16="http://schemas.microsoft.com/office/drawing/2014/main" id="{C174D907-E477-051C-6DB4-F34F1A494106}"/>
              </a:ext>
            </a:extLst>
          </p:cNvPr>
          <p:cNvPicPr>
            <a:picLocks noChangeAspect="1"/>
          </p:cNvPicPr>
          <p:nvPr/>
        </p:nvPicPr>
        <p:blipFill>
          <a:blip r:embed="rId4" cstate="screen">
            <a:clrChange>
              <a:clrFrom>
                <a:srgbClr val="FFFFFF"/>
              </a:clrFrom>
              <a:clrTo>
                <a:srgbClr val="FFFFFF">
                  <a:alpha val="0"/>
                </a:srgbClr>
              </a:clrTo>
            </a:clrChange>
            <a:duotone>
              <a:schemeClr val="accent5">
                <a:shade val="45000"/>
                <a:satMod val="135000"/>
              </a:schemeClr>
              <a:prstClr val="white"/>
            </a:duotone>
            <a:alphaModFix amt="56000"/>
            <a:extLst>
              <a:ext uri="{28A0092B-C50C-407E-A947-70E740481C1C}">
                <a14:useLocalDpi xmlns:a14="http://schemas.microsoft.com/office/drawing/2010/main" val="0"/>
              </a:ext>
            </a:extLst>
          </a:blip>
          <a:srcRect r="18579"/>
          <a:stretch/>
        </p:blipFill>
        <p:spPr>
          <a:xfrm>
            <a:off x="6245243" y="1500114"/>
            <a:ext cx="5813838" cy="4760307"/>
          </a:xfrm>
          <a:prstGeom prst="rect">
            <a:avLst/>
          </a:prstGeom>
        </p:spPr>
      </p:pic>
    </p:spTree>
    <p:extLst>
      <p:ext uri="{BB962C8B-B14F-4D97-AF65-F5344CB8AC3E}">
        <p14:creationId xmlns:p14="http://schemas.microsoft.com/office/powerpoint/2010/main" val="3676073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Skyld og skam</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805579" y="6396570"/>
            <a:ext cx="7871389" cy="215444"/>
          </a:xfrm>
          <a:prstGeom prst="rect">
            <a:avLst/>
          </a:prstGeom>
          <a:noFill/>
        </p:spPr>
        <p:txBody>
          <a:bodyPr wrap="square" lIns="0" tIns="0" rIns="0" bIns="0">
            <a:spAutoFit/>
          </a:bodyPr>
          <a:lstStyle/>
          <a:p>
            <a:pPr marL="0" lvl="1" indent="0">
              <a:buNone/>
            </a:pPr>
            <a:r>
              <a:rPr lang="da-DK" sz="700" dirty="0"/>
              <a:t>Kilde: </a:t>
            </a:r>
          </a:p>
          <a:p>
            <a:pPr marL="0" lvl="1"/>
            <a:r>
              <a:rPr lang="da-DK" sz="700" dirty="0"/>
              <a:t>13.. Sarkis, S. (2024). Understanding ADHD: Navigating Guilt and Shame. Psychology Today.</a:t>
            </a:r>
          </a:p>
        </p:txBody>
      </p:sp>
      <p:sp>
        <p:nvSpPr>
          <p:cNvPr id="3" name="Rectangle 1">
            <a:extLst>
              <a:ext uri="{FF2B5EF4-FFF2-40B4-BE49-F238E27FC236}">
                <a16:creationId xmlns:a16="http://schemas.microsoft.com/office/drawing/2014/main" id="{F3529BA6-2D41-5773-6882-1F26CF97C95F}"/>
              </a:ext>
            </a:extLst>
          </p:cNvPr>
          <p:cNvSpPr/>
          <p:nvPr/>
        </p:nvSpPr>
        <p:spPr>
          <a:xfrm>
            <a:off x="0" y="1577178"/>
            <a:ext cx="12192000" cy="40385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Freeform: Shape 84">
            <a:extLst>
              <a:ext uri="{FF2B5EF4-FFF2-40B4-BE49-F238E27FC236}">
                <a16:creationId xmlns:a16="http://schemas.microsoft.com/office/drawing/2014/main" id="{6C3B2F0E-C19C-A942-4114-C378C8BB3334}"/>
              </a:ext>
            </a:extLst>
          </p:cNvPr>
          <p:cNvSpPr/>
          <p:nvPr/>
        </p:nvSpPr>
        <p:spPr>
          <a:xfrm>
            <a:off x="731837" y="1744758"/>
            <a:ext cx="438322" cy="438128"/>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70578B"/>
          </a:solidFill>
          <a:ln w="9525" cap="flat">
            <a:noFill/>
            <a:prstDash val="solid"/>
            <a:miter/>
          </a:ln>
        </p:spPr>
        <p:txBody>
          <a:bodyPr lIns="0" tIns="0" rIns="0" bIns="0" rtlCol="0" anchor="ctr"/>
          <a:lstStyle/>
          <a:p>
            <a:pPr algn="ctr"/>
            <a:r>
              <a:rPr lang="en-CA" sz="1600" b="1" dirty="0">
                <a:solidFill>
                  <a:schemeClr val="bg1"/>
                </a:solidFill>
              </a:rPr>
              <a:t>01</a:t>
            </a:r>
          </a:p>
        </p:txBody>
      </p:sp>
      <p:sp>
        <p:nvSpPr>
          <p:cNvPr id="9" name="Tekstfelt 11">
            <a:extLst>
              <a:ext uri="{FF2B5EF4-FFF2-40B4-BE49-F238E27FC236}">
                <a16:creationId xmlns:a16="http://schemas.microsoft.com/office/drawing/2014/main" id="{0581273E-5B7B-7267-AFE9-12DAC53C096D}"/>
              </a:ext>
            </a:extLst>
          </p:cNvPr>
          <p:cNvSpPr txBox="1"/>
          <p:nvPr/>
        </p:nvSpPr>
        <p:spPr>
          <a:xfrm>
            <a:off x="1496063" y="2175454"/>
            <a:ext cx="3509430" cy="1461939"/>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dirty="0"/>
              <a:t>Skyld: Oplevelse af at adfærd ikke matcher andres forventninger</a:t>
            </a:r>
          </a:p>
          <a:p>
            <a:pPr marL="252000" indent="-252000">
              <a:spcAft>
                <a:spcPts val="600"/>
              </a:spcAft>
            </a:pPr>
            <a:r>
              <a:rPr lang="da-DK" sz="1800" dirty="0"/>
              <a:t>Skam: Følelse af ikke at være værdig til respekt/omsorg</a:t>
            </a:r>
          </a:p>
        </p:txBody>
      </p:sp>
      <p:sp>
        <p:nvSpPr>
          <p:cNvPr id="10" name="Tekstfelt 11">
            <a:extLst>
              <a:ext uri="{FF2B5EF4-FFF2-40B4-BE49-F238E27FC236}">
                <a16:creationId xmlns:a16="http://schemas.microsoft.com/office/drawing/2014/main" id="{3B1289AF-338D-4722-03CB-755D15F04730}"/>
              </a:ext>
            </a:extLst>
          </p:cNvPr>
          <p:cNvSpPr txBox="1"/>
          <p:nvPr/>
        </p:nvSpPr>
        <p:spPr>
          <a:xfrm>
            <a:off x="1496062" y="1809933"/>
            <a:ext cx="3509429" cy="307777"/>
          </a:xfrm>
          <a:prstGeom prst="rect">
            <a:avLst/>
          </a:prstGeom>
          <a:noFill/>
        </p:spPr>
        <p:txBody>
          <a:bodyPr wrap="square" lIns="0" tIns="0" rIns="0" bIns="0">
            <a:spAutoFit/>
          </a:bodyPr>
          <a:lstStyle/>
          <a:p>
            <a:r>
              <a:rPr lang="da-DK" sz="2000" b="1" dirty="0">
                <a:solidFill>
                  <a:srgbClr val="70578B"/>
                </a:solidFill>
              </a:rPr>
              <a:t>Grundlæggende mekanismer:</a:t>
            </a:r>
          </a:p>
        </p:txBody>
      </p:sp>
      <p:sp>
        <p:nvSpPr>
          <p:cNvPr id="12" name="Freeform: Shape 84">
            <a:extLst>
              <a:ext uri="{FF2B5EF4-FFF2-40B4-BE49-F238E27FC236}">
                <a16:creationId xmlns:a16="http://schemas.microsoft.com/office/drawing/2014/main" id="{345353D3-AA7F-4469-30D2-C4654811FEB2}"/>
              </a:ext>
            </a:extLst>
          </p:cNvPr>
          <p:cNvSpPr/>
          <p:nvPr/>
        </p:nvSpPr>
        <p:spPr>
          <a:xfrm>
            <a:off x="731837" y="3959967"/>
            <a:ext cx="438322" cy="438128"/>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70578B"/>
          </a:solidFill>
          <a:ln w="9525" cap="flat">
            <a:noFill/>
            <a:prstDash val="solid"/>
            <a:miter/>
          </a:ln>
        </p:spPr>
        <p:txBody>
          <a:bodyPr lIns="0" tIns="0" rIns="0" bIns="0" rtlCol="0" anchor="ctr"/>
          <a:lstStyle/>
          <a:p>
            <a:pPr algn="ctr"/>
            <a:r>
              <a:rPr lang="en-CA" sz="1600" b="1" dirty="0">
                <a:solidFill>
                  <a:schemeClr val="bg1"/>
                </a:solidFill>
              </a:rPr>
              <a:t>02</a:t>
            </a:r>
          </a:p>
        </p:txBody>
      </p:sp>
      <p:sp>
        <p:nvSpPr>
          <p:cNvPr id="20" name="Tekstfelt 11">
            <a:extLst>
              <a:ext uri="{FF2B5EF4-FFF2-40B4-BE49-F238E27FC236}">
                <a16:creationId xmlns:a16="http://schemas.microsoft.com/office/drawing/2014/main" id="{642BECFB-C31E-5FF0-613B-E8B400F09126}"/>
              </a:ext>
            </a:extLst>
          </p:cNvPr>
          <p:cNvSpPr txBox="1"/>
          <p:nvPr/>
        </p:nvSpPr>
        <p:spPr>
          <a:xfrm>
            <a:off x="1496062" y="4025142"/>
            <a:ext cx="3509429" cy="307777"/>
          </a:xfrm>
          <a:prstGeom prst="rect">
            <a:avLst/>
          </a:prstGeom>
          <a:noFill/>
        </p:spPr>
        <p:txBody>
          <a:bodyPr wrap="square" lIns="0" tIns="0" rIns="0" bIns="0">
            <a:spAutoFit/>
          </a:bodyPr>
          <a:lstStyle/>
          <a:p>
            <a:r>
              <a:rPr lang="da-DK" sz="2000" b="1" dirty="0">
                <a:solidFill>
                  <a:srgbClr val="70578B"/>
                </a:solidFill>
              </a:rPr>
              <a:t>Negativt selvbillede</a:t>
            </a:r>
          </a:p>
        </p:txBody>
      </p:sp>
      <p:sp>
        <p:nvSpPr>
          <p:cNvPr id="21" name="Freeform: Shape 84">
            <a:extLst>
              <a:ext uri="{FF2B5EF4-FFF2-40B4-BE49-F238E27FC236}">
                <a16:creationId xmlns:a16="http://schemas.microsoft.com/office/drawing/2014/main" id="{0B12F205-D4A8-AEBE-864D-2F7EED485921}"/>
              </a:ext>
            </a:extLst>
          </p:cNvPr>
          <p:cNvSpPr/>
          <p:nvPr/>
        </p:nvSpPr>
        <p:spPr>
          <a:xfrm>
            <a:off x="731837" y="4720669"/>
            <a:ext cx="438322" cy="438128"/>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70578B"/>
          </a:solidFill>
          <a:ln w="9525" cap="flat">
            <a:noFill/>
            <a:prstDash val="solid"/>
            <a:miter/>
          </a:ln>
        </p:spPr>
        <p:txBody>
          <a:bodyPr lIns="0" tIns="0" rIns="0" bIns="0" rtlCol="0" anchor="ctr"/>
          <a:lstStyle/>
          <a:p>
            <a:pPr algn="ctr"/>
            <a:r>
              <a:rPr lang="en-CA" sz="1600" b="1" dirty="0">
                <a:solidFill>
                  <a:schemeClr val="bg1"/>
                </a:solidFill>
              </a:rPr>
              <a:t>03</a:t>
            </a:r>
          </a:p>
        </p:txBody>
      </p:sp>
      <p:sp>
        <p:nvSpPr>
          <p:cNvPr id="22" name="Tekstfelt 11">
            <a:extLst>
              <a:ext uri="{FF2B5EF4-FFF2-40B4-BE49-F238E27FC236}">
                <a16:creationId xmlns:a16="http://schemas.microsoft.com/office/drawing/2014/main" id="{E209FD77-B467-8BDF-C098-EEA8C5A552FF}"/>
              </a:ext>
            </a:extLst>
          </p:cNvPr>
          <p:cNvSpPr txBox="1"/>
          <p:nvPr/>
        </p:nvSpPr>
        <p:spPr>
          <a:xfrm>
            <a:off x="1496062" y="4785844"/>
            <a:ext cx="3509429" cy="307777"/>
          </a:xfrm>
          <a:prstGeom prst="rect">
            <a:avLst/>
          </a:prstGeom>
          <a:noFill/>
        </p:spPr>
        <p:txBody>
          <a:bodyPr wrap="square" lIns="0" tIns="0" rIns="0" bIns="0">
            <a:spAutoFit/>
          </a:bodyPr>
          <a:lstStyle/>
          <a:p>
            <a:r>
              <a:rPr lang="da-DK" sz="2000" b="1" dirty="0">
                <a:solidFill>
                  <a:srgbClr val="70578B"/>
                </a:solidFill>
              </a:rPr>
              <a:t>Selverkendelse og indsigt</a:t>
            </a:r>
          </a:p>
        </p:txBody>
      </p:sp>
      <p:sp>
        <p:nvSpPr>
          <p:cNvPr id="30" name="Freeform: Shape 84">
            <a:extLst>
              <a:ext uri="{FF2B5EF4-FFF2-40B4-BE49-F238E27FC236}">
                <a16:creationId xmlns:a16="http://schemas.microsoft.com/office/drawing/2014/main" id="{9278AB81-CB9E-69D4-03A8-9B350FFC0C56}"/>
              </a:ext>
            </a:extLst>
          </p:cNvPr>
          <p:cNvSpPr/>
          <p:nvPr/>
        </p:nvSpPr>
        <p:spPr>
          <a:xfrm>
            <a:off x="5724549" y="1744758"/>
            <a:ext cx="438322" cy="438128"/>
          </a:xfrm>
          <a:custGeom>
            <a:avLst/>
            <a:gdLst>
              <a:gd name="connsiteX0" fmla="*/ 1430846 w 1428750"/>
              <a:gd name="connsiteY0" fmla="*/ 715423 h 1428750"/>
              <a:gd name="connsiteX1" fmla="*/ 715423 w 1428750"/>
              <a:gd name="connsiteY1" fmla="*/ 1430845 h 1428750"/>
              <a:gd name="connsiteX2" fmla="*/ 0 w 1428750"/>
              <a:gd name="connsiteY2" fmla="*/ 715423 h 1428750"/>
              <a:gd name="connsiteX3" fmla="*/ 715423 w 1428750"/>
              <a:gd name="connsiteY3" fmla="*/ 0 h 1428750"/>
              <a:gd name="connsiteX4" fmla="*/ 1430846 w 1428750"/>
              <a:gd name="connsiteY4" fmla="*/ 715423 h 142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0" h="1428750">
                <a:moveTo>
                  <a:pt x="1430846" y="715423"/>
                </a:moveTo>
                <a:cubicBezTo>
                  <a:pt x="1430846" y="1110540"/>
                  <a:pt x="1110540" y="1430845"/>
                  <a:pt x="715423" y="1430845"/>
                </a:cubicBezTo>
                <a:cubicBezTo>
                  <a:pt x="320306" y="1430845"/>
                  <a:pt x="0" y="1110540"/>
                  <a:pt x="0" y="715423"/>
                </a:cubicBezTo>
                <a:cubicBezTo>
                  <a:pt x="0" y="320306"/>
                  <a:pt x="320306" y="0"/>
                  <a:pt x="715423" y="0"/>
                </a:cubicBezTo>
                <a:cubicBezTo>
                  <a:pt x="1110540" y="0"/>
                  <a:pt x="1430846" y="320306"/>
                  <a:pt x="1430846" y="715423"/>
                </a:cubicBezTo>
                <a:close/>
              </a:path>
            </a:pathLst>
          </a:custGeom>
          <a:solidFill>
            <a:srgbClr val="70578B"/>
          </a:solidFill>
          <a:ln w="9525" cap="flat">
            <a:noFill/>
            <a:prstDash val="solid"/>
            <a:miter/>
          </a:ln>
        </p:spPr>
        <p:txBody>
          <a:bodyPr lIns="0" tIns="0" rIns="0" bIns="0" rtlCol="0" anchor="ctr"/>
          <a:lstStyle/>
          <a:p>
            <a:pPr algn="ctr"/>
            <a:r>
              <a:rPr lang="en-CA" sz="1600" b="1" dirty="0">
                <a:solidFill>
                  <a:schemeClr val="bg1"/>
                </a:solidFill>
              </a:rPr>
              <a:t>04</a:t>
            </a:r>
          </a:p>
        </p:txBody>
      </p:sp>
      <p:sp>
        <p:nvSpPr>
          <p:cNvPr id="31" name="Tekstfelt 11">
            <a:extLst>
              <a:ext uri="{FF2B5EF4-FFF2-40B4-BE49-F238E27FC236}">
                <a16:creationId xmlns:a16="http://schemas.microsoft.com/office/drawing/2014/main" id="{CC947C58-A296-EB78-8A89-D15CAEA8560F}"/>
              </a:ext>
            </a:extLst>
          </p:cNvPr>
          <p:cNvSpPr txBox="1"/>
          <p:nvPr/>
        </p:nvSpPr>
        <p:spPr>
          <a:xfrm>
            <a:off x="6488775" y="2175454"/>
            <a:ext cx="3509430" cy="1338828"/>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600"/>
              </a:spcAft>
              <a:buNone/>
            </a:pPr>
            <a:r>
              <a:rPr lang="da-DK" sz="1800" b="1" dirty="0"/>
              <a:t>Oplevede nederlag: </a:t>
            </a:r>
          </a:p>
          <a:p>
            <a:pPr marL="252000" indent="-252000">
              <a:spcAft>
                <a:spcPts val="600"/>
              </a:spcAft>
            </a:pPr>
            <a:r>
              <a:rPr lang="da-DK" sz="1800" dirty="0"/>
              <a:t>Udfordringer med deadlines</a:t>
            </a:r>
          </a:p>
          <a:p>
            <a:pPr marL="252000" indent="-252000">
              <a:spcAft>
                <a:spcPts val="600"/>
              </a:spcAft>
            </a:pPr>
            <a:r>
              <a:rPr lang="da-DK" sz="1800" dirty="0"/>
              <a:t>Manglende organisering</a:t>
            </a:r>
          </a:p>
          <a:p>
            <a:pPr marL="252000" indent="-252000">
              <a:spcAft>
                <a:spcPts val="600"/>
              </a:spcAft>
            </a:pPr>
            <a:r>
              <a:rPr lang="da-DK" sz="1800" dirty="0"/>
              <a:t>Ufærdige opgaver</a:t>
            </a:r>
          </a:p>
        </p:txBody>
      </p:sp>
      <p:sp>
        <p:nvSpPr>
          <p:cNvPr id="32" name="Tekstfelt 11">
            <a:extLst>
              <a:ext uri="{FF2B5EF4-FFF2-40B4-BE49-F238E27FC236}">
                <a16:creationId xmlns:a16="http://schemas.microsoft.com/office/drawing/2014/main" id="{9D555DB7-9091-DFC2-1815-AF92AA6CE1AC}"/>
              </a:ext>
            </a:extLst>
          </p:cNvPr>
          <p:cNvSpPr txBox="1"/>
          <p:nvPr/>
        </p:nvSpPr>
        <p:spPr>
          <a:xfrm>
            <a:off x="6488774" y="1809933"/>
            <a:ext cx="3509429" cy="307777"/>
          </a:xfrm>
          <a:prstGeom prst="rect">
            <a:avLst/>
          </a:prstGeom>
          <a:noFill/>
        </p:spPr>
        <p:txBody>
          <a:bodyPr wrap="square" lIns="0" tIns="0" rIns="0" bIns="0">
            <a:spAutoFit/>
          </a:bodyPr>
          <a:lstStyle/>
          <a:p>
            <a:r>
              <a:rPr lang="da-DK" sz="2000" b="1">
                <a:solidFill>
                  <a:srgbClr val="70578B"/>
                </a:solidFill>
              </a:rPr>
              <a:t>Årsager:</a:t>
            </a:r>
            <a:endParaRPr lang="da-DK" sz="2000" b="1" dirty="0">
              <a:solidFill>
                <a:srgbClr val="70578B"/>
              </a:solidFill>
            </a:endParaRPr>
          </a:p>
        </p:txBody>
      </p:sp>
      <p:sp>
        <p:nvSpPr>
          <p:cNvPr id="33" name="Tekstfelt 11">
            <a:extLst>
              <a:ext uri="{FF2B5EF4-FFF2-40B4-BE49-F238E27FC236}">
                <a16:creationId xmlns:a16="http://schemas.microsoft.com/office/drawing/2014/main" id="{74C8DC77-9F80-6CB4-0554-F70473832A4B}"/>
              </a:ext>
            </a:extLst>
          </p:cNvPr>
          <p:cNvSpPr txBox="1"/>
          <p:nvPr/>
        </p:nvSpPr>
        <p:spPr>
          <a:xfrm>
            <a:off x="6488775" y="3762095"/>
            <a:ext cx="3509430" cy="1615827"/>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600"/>
              </a:spcAft>
              <a:buNone/>
            </a:pPr>
            <a:r>
              <a:rPr lang="da-DK" sz="1800" b="1" dirty="0"/>
              <a:t>Sociale udfordringer: </a:t>
            </a:r>
          </a:p>
          <a:p>
            <a:pPr marL="252000" indent="-252000">
              <a:spcAft>
                <a:spcPts val="600"/>
              </a:spcAft>
            </a:pPr>
            <a:r>
              <a:rPr lang="da-DK" sz="1800" dirty="0"/>
              <a:t>Impulsiv adfærd</a:t>
            </a:r>
          </a:p>
          <a:p>
            <a:pPr marL="252000" indent="-252000">
              <a:spcAft>
                <a:spcPts val="600"/>
              </a:spcAft>
            </a:pPr>
            <a:r>
              <a:rPr lang="da-DK" sz="1800" dirty="0"/>
              <a:t>Fejltolkning af sociale signaler</a:t>
            </a:r>
          </a:p>
          <a:p>
            <a:pPr marL="252000" indent="-252000">
              <a:spcAft>
                <a:spcPts val="600"/>
              </a:spcAft>
            </a:pPr>
            <a:r>
              <a:rPr lang="da-DK" sz="1800" dirty="0"/>
              <a:t>Uhensigtsmæssige kommentarer</a:t>
            </a:r>
          </a:p>
        </p:txBody>
      </p:sp>
      <p:pic>
        <p:nvPicPr>
          <p:cNvPr id="5" name="Billede 4" descr="Et billede, der indeholder skitse, Stregtegning, tegning, illustration/afbildning&#10;&#10;Indhold genereret af kunstig intelligens kan være forkert.">
            <a:extLst>
              <a:ext uri="{FF2B5EF4-FFF2-40B4-BE49-F238E27FC236}">
                <a16:creationId xmlns:a16="http://schemas.microsoft.com/office/drawing/2014/main" id="{290B0CE5-8BDC-4861-464D-A89B52A685F8}"/>
              </a:ext>
            </a:extLst>
          </p:cNvPr>
          <p:cNvPicPr>
            <a:picLocks noChangeAspect="1"/>
          </p:cNvPicPr>
          <p:nvPr/>
        </p:nvPicPr>
        <p:blipFill>
          <a:blip r:embed="rId2" cstate="screen">
            <a:clrChange>
              <a:clrFrom>
                <a:srgbClr val="FFFFFF"/>
              </a:clrFrom>
              <a:clrTo>
                <a:srgbClr val="FFFFFF">
                  <a:alpha val="0"/>
                </a:srgbClr>
              </a:clrTo>
            </a:clrChange>
            <a:alphaModFix amt="44000"/>
            <a:duotone>
              <a:prstClr val="black"/>
              <a:schemeClr val="accent5">
                <a:tint val="45000"/>
                <a:satMod val="400000"/>
              </a:schemeClr>
            </a:duotone>
            <a:extLst>
              <a:ext uri="{28A0092B-C50C-407E-A947-70E740481C1C}">
                <a14:useLocalDpi xmlns:a14="http://schemas.microsoft.com/office/drawing/2010/main" val="0"/>
              </a:ext>
            </a:extLst>
          </a:blip>
          <a:srcRect r="14597"/>
          <a:stretch/>
        </p:blipFill>
        <p:spPr>
          <a:xfrm>
            <a:off x="7686032" y="1914432"/>
            <a:ext cx="4505968" cy="4484726"/>
          </a:xfrm>
          <a:prstGeom prst="rect">
            <a:avLst/>
          </a:prstGeom>
        </p:spPr>
      </p:pic>
    </p:spTree>
    <p:extLst>
      <p:ext uri="{BB962C8B-B14F-4D97-AF65-F5344CB8AC3E}">
        <p14:creationId xmlns:p14="http://schemas.microsoft.com/office/powerpoint/2010/main" val="3610922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a:extLst>
              <a:ext uri="{FF2B5EF4-FFF2-40B4-BE49-F238E27FC236}">
                <a16:creationId xmlns:a16="http://schemas.microsoft.com/office/drawing/2014/main" id="{D97417AB-758F-EA2F-3486-074CC2812F1B}"/>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0" name="Rectangle 10">
            <a:extLst>
              <a:ext uri="{FF2B5EF4-FFF2-40B4-BE49-F238E27FC236}">
                <a16:creationId xmlns:a16="http://schemas.microsoft.com/office/drawing/2014/main" id="{C424A96D-B5A8-F15C-01EA-585D05FD25F4}"/>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Rectangle 3">
            <a:extLst>
              <a:ext uri="{FF2B5EF4-FFF2-40B4-BE49-F238E27FC236}">
                <a16:creationId xmlns:a16="http://schemas.microsoft.com/office/drawing/2014/main" id="{BB39BF5A-82D1-A30F-6254-62B86175E365}"/>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2" name="Rectangle 10">
            <a:extLst>
              <a:ext uri="{FF2B5EF4-FFF2-40B4-BE49-F238E27FC236}">
                <a16:creationId xmlns:a16="http://schemas.microsoft.com/office/drawing/2014/main" id="{B175C8CB-285E-9B7D-6958-13E409B1D382}"/>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Rectangle 3">
            <a:extLst>
              <a:ext uri="{FF2B5EF4-FFF2-40B4-BE49-F238E27FC236}">
                <a16:creationId xmlns:a16="http://schemas.microsoft.com/office/drawing/2014/main" id="{2481920B-22DD-67C7-0544-54A1F80C6092}"/>
              </a:ext>
            </a:extLst>
          </p:cNvPr>
          <p:cNvSpPr/>
          <p:nvPr/>
        </p:nvSpPr>
        <p:spPr>
          <a:xfrm>
            <a:off x="8018695" y="1283747"/>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10">
            <a:extLst>
              <a:ext uri="{FF2B5EF4-FFF2-40B4-BE49-F238E27FC236}">
                <a16:creationId xmlns:a16="http://schemas.microsoft.com/office/drawing/2014/main" id="{C6D5C078-B8B4-AC08-EA54-4226367BFEC4}"/>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617537" y="356883"/>
            <a:ext cx="11260871" cy="585481"/>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4200" dirty="0">
                <a:solidFill>
                  <a:srgbClr val="644D79"/>
                </a:solidFill>
                <a:latin typeface="+mn-lt"/>
              </a:rPr>
              <a:t>Impostor (bedrager) Syndrom ved ADHD</a:t>
            </a:r>
            <a:endParaRPr lang="da-DK" sz="4200"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304133" y="6157808"/>
            <a:ext cx="8721879" cy="592470"/>
          </a:xfrm>
          <a:prstGeom prst="rect">
            <a:avLst/>
          </a:prstGeom>
          <a:noFill/>
        </p:spPr>
        <p:txBody>
          <a:bodyPr wrap="square" lIns="0" tIns="0" rIns="0" bIns="0">
            <a:spAutoFit/>
          </a:bodyPr>
          <a:lstStyle/>
          <a:p>
            <a:pPr marL="0" lvl="1" indent="0">
              <a:buNone/>
            </a:pPr>
            <a:r>
              <a:rPr lang="da-DK" sz="700" dirty="0"/>
              <a:t>Kilder:</a:t>
            </a:r>
          </a:p>
          <a:p>
            <a:pPr marL="0" lvl="1"/>
            <a:r>
              <a:rPr lang="da-DK" sz="700" dirty="0"/>
              <a:t>7. Pan, M. R., Zhang, S. Y., Chen, C. L., Qiu, S. W., Liu, L., Li, H. M., &amp; Qian, Q. J. (2023). Bidirectional associations between maladaptive cognitions and emotional symptoms, and their mediating role on the quality of life in adults with ADHD. Frontiers in Psychiatry, 14, 1200522 </a:t>
            </a:r>
            <a:r>
              <a:rPr lang="en-US" sz="700" dirty="0"/>
              <a:t> </a:t>
            </a:r>
            <a:r>
              <a:rPr lang="en-US" sz="700" dirty="0">
                <a:hlinkClick r:id="rId3"/>
              </a:rPr>
              <a:t>https://doi.org/10.3389/fpsyt.2023.1200522</a:t>
            </a:r>
            <a:endParaRPr lang="da-DK" sz="700" dirty="0"/>
          </a:p>
          <a:p>
            <a:pPr marL="0" lvl="1"/>
            <a:r>
              <a:rPr lang="en-US" sz="700" dirty="0"/>
              <a:t>14.. Sedgwick-Müller, J. A., et al. (2022). University students with ADHD: UK Adult ADHD Network consensus. BMC Psychiatry, 22(1), 292. https://doi.org/10.1186/s12888-022-03987-5</a:t>
            </a:r>
            <a:r>
              <a:rPr lang="da-DK" sz="700" dirty="0"/>
              <a:t>.</a:t>
            </a:r>
          </a:p>
          <a:p>
            <a:pPr marL="0" lvl="1" indent="0">
              <a:buNone/>
            </a:pPr>
            <a:endParaRPr lang="da-DK" sz="1050" dirty="0"/>
          </a:p>
        </p:txBody>
      </p:sp>
      <p:sp>
        <p:nvSpPr>
          <p:cNvPr id="32" name="Tekstfelt 39">
            <a:extLst>
              <a:ext uri="{FF2B5EF4-FFF2-40B4-BE49-F238E27FC236}">
                <a16:creationId xmlns:a16="http://schemas.microsoft.com/office/drawing/2014/main" id="{B53D8E98-4B20-E341-E78E-9E1244CA3F56}"/>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Kerneproblematik</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41" name="Tekstfelt 11">
            <a:extLst>
              <a:ext uri="{FF2B5EF4-FFF2-40B4-BE49-F238E27FC236}">
                <a16:creationId xmlns:a16="http://schemas.microsoft.com/office/drawing/2014/main" id="{14FAB10C-B02E-D7EE-B0E0-CE662EA32702}"/>
              </a:ext>
            </a:extLst>
          </p:cNvPr>
          <p:cNvSpPr txBox="1"/>
          <p:nvPr/>
        </p:nvSpPr>
        <p:spPr>
          <a:xfrm>
            <a:off x="1071555" y="2345093"/>
            <a:ext cx="2744503" cy="195438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Følelse af at "snyde" eller "fake" sig igennem</a:t>
            </a:r>
          </a:p>
          <a:p>
            <a:pPr marL="252000" indent="-252000">
              <a:spcAft>
                <a:spcPts val="600"/>
              </a:spcAft>
            </a:pPr>
            <a:r>
              <a:rPr lang="da-DK" sz="1600" dirty="0"/>
              <a:t>Manglende tro på egne evner</a:t>
            </a:r>
          </a:p>
          <a:p>
            <a:pPr marL="252000" indent="-252000">
              <a:spcAft>
                <a:spcPts val="600"/>
              </a:spcAft>
            </a:pPr>
            <a:r>
              <a:rPr lang="da-DK" sz="1600" dirty="0"/>
              <a:t>Frygt for at blive "afsløret"</a:t>
            </a:r>
          </a:p>
          <a:p>
            <a:pPr marL="252000" indent="-252000">
              <a:spcAft>
                <a:spcPts val="600"/>
              </a:spcAft>
            </a:pPr>
            <a:r>
              <a:rPr lang="da-DK" sz="1600" dirty="0"/>
              <a:t>Tilskriver succes til held frem for evner</a:t>
            </a:r>
          </a:p>
        </p:txBody>
      </p:sp>
      <p:sp>
        <p:nvSpPr>
          <p:cNvPr id="8" name="Tekstfelt 39">
            <a:extLst>
              <a:ext uri="{FF2B5EF4-FFF2-40B4-BE49-F238E27FC236}">
                <a16:creationId xmlns:a16="http://schemas.microsoft.com/office/drawing/2014/main" id="{95011378-AAFB-4E91-5E34-3CAC27808E3A}"/>
              </a:ext>
            </a:extLst>
          </p:cNvPr>
          <p:cNvSpPr txBox="1"/>
          <p:nvPr/>
        </p:nvSpPr>
        <p:spPr>
          <a:xfrm>
            <a:off x="4846572" y="1545366"/>
            <a:ext cx="2498853" cy="276999"/>
          </a:xfrm>
          <a:prstGeom prst="rect">
            <a:avLst/>
          </a:prstGeom>
          <a:noFill/>
        </p:spPr>
        <p:txBody>
          <a:bodyPr wrap="square" lIns="0" tIns="0" rIns="0" bIns="0">
            <a:spAutoFit/>
          </a:bodyPr>
          <a:lstStyle/>
          <a:p>
            <a:pPr algn="ct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Udløsende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faktorer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9" name="Tekstfelt 11">
            <a:extLst>
              <a:ext uri="{FF2B5EF4-FFF2-40B4-BE49-F238E27FC236}">
                <a16:creationId xmlns:a16="http://schemas.microsoft.com/office/drawing/2014/main" id="{853E8CCF-47B9-6A2C-3F04-1B9D70F68F3D}"/>
              </a:ext>
            </a:extLst>
          </p:cNvPr>
          <p:cNvSpPr txBox="1"/>
          <p:nvPr/>
        </p:nvSpPr>
        <p:spPr>
          <a:xfrm>
            <a:off x="4723750" y="2345093"/>
            <a:ext cx="2744503" cy="275460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0" indent="0">
              <a:spcAft>
                <a:spcPts val="600"/>
              </a:spcAft>
              <a:buNone/>
            </a:pPr>
            <a:r>
              <a:rPr lang="da-DK" sz="1600" b="1" dirty="0"/>
              <a:t>Uforudsigelig præstation: </a:t>
            </a:r>
          </a:p>
          <a:p>
            <a:pPr marL="252000" indent="-252000">
              <a:spcAft>
                <a:spcPts val="600"/>
              </a:spcAft>
            </a:pPr>
            <a:r>
              <a:rPr lang="da-DK" sz="1600" dirty="0"/>
              <a:t>Nogle dage høj funktionsevne</a:t>
            </a:r>
          </a:p>
          <a:p>
            <a:pPr marL="252000" indent="-252000">
              <a:spcAft>
                <a:spcPts val="1800"/>
              </a:spcAft>
            </a:pPr>
            <a:r>
              <a:rPr lang="da-DK" sz="1600" dirty="0"/>
              <a:t>Andre dage udfordringer med basale opgaver</a:t>
            </a:r>
          </a:p>
          <a:p>
            <a:pPr marL="0" indent="0">
              <a:spcAft>
                <a:spcPts val="600"/>
              </a:spcAft>
              <a:buNone/>
            </a:pPr>
            <a:r>
              <a:rPr lang="da-DK" sz="1600" b="1" dirty="0"/>
              <a:t>Kompensationsstrategier: </a:t>
            </a:r>
          </a:p>
          <a:p>
            <a:pPr marL="252000" indent="-252000">
              <a:spcAft>
                <a:spcPts val="600"/>
              </a:spcAft>
            </a:pPr>
            <a:r>
              <a:rPr lang="da-DK" sz="1600" dirty="0"/>
              <a:t>Overkompenserer</a:t>
            </a:r>
          </a:p>
          <a:p>
            <a:pPr marL="252000" indent="-252000">
              <a:spcAft>
                <a:spcPts val="600"/>
              </a:spcAft>
            </a:pPr>
            <a:r>
              <a:rPr lang="da-DK" sz="1600" dirty="0"/>
              <a:t>Skjuler ADHD-relaterede udfordringer</a:t>
            </a:r>
          </a:p>
        </p:txBody>
      </p:sp>
      <p:sp>
        <p:nvSpPr>
          <p:cNvPr id="10" name="Tekstfelt 39">
            <a:extLst>
              <a:ext uri="{FF2B5EF4-FFF2-40B4-BE49-F238E27FC236}">
                <a16:creationId xmlns:a16="http://schemas.microsoft.com/office/drawing/2014/main" id="{5281BB57-7C39-FE74-4B8F-CEF1BB52D8E9}"/>
              </a:ext>
            </a:extLst>
          </p:cNvPr>
          <p:cNvSpPr txBox="1"/>
          <p:nvPr/>
        </p:nvSpPr>
        <p:spPr>
          <a:xfrm>
            <a:off x="8375943" y="1545367"/>
            <a:ext cx="2744503" cy="276999"/>
          </a:xfrm>
          <a:prstGeom prst="rect">
            <a:avLst/>
          </a:prstGeom>
          <a:noFill/>
        </p:spPr>
        <p:txBody>
          <a:bodyPr wrap="square" lIns="0" tIns="0" rIns="0" bIns="0">
            <a:spAutoFit/>
          </a:bodyPr>
          <a:lstStyle/>
          <a:p>
            <a:pPr algn="ct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Konsekvenser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1" name="Tekstfelt 11">
            <a:extLst>
              <a:ext uri="{FF2B5EF4-FFF2-40B4-BE49-F238E27FC236}">
                <a16:creationId xmlns:a16="http://schemas.microsoft.com/office/drawing/2014/main" id="{8EE5432B-2A69-3D85-DED0-EACA6EA7CDCF}"/>
              </a:ext>
            </a:extLst>
          </p:cNvPr>
          <p:cNvSpPr txBox="1"/>
          <p:nvPr/>
        </p:nvSpPr>
        <p:spPr>
          <a:xfrm>
            <a:off x="8375943" y="2345093"/>
            <a:ext cx="2744503" cy="1461939"/>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Overarbejde for at "bevise sit værd"</a:t>
            </a:r>
          </a:p>
          <a:p>
            <a:pPr marL="252000" indent="-252000">
              <a:spcAft>
                <a:spcPts val="600"/>
              </a:spcAft>
            </a:pPr>
            <a:r>
              <a:rPr lang="da-DK" sz="1600" dirty="0"/>
              <a:t>Svært ved at tage imod ros</a:t>
            </a:r>
          </a:p>
          <a:p>
            <a:pPr marL="252000" indent="-252000">
              <a:spcAft>
                <a:spcPts val="600"/>
              </a:spcAft>
            </a:pPr>
            <a:r>
              <a:rPr lang="da-DK" sz="1600" dirty="0"/>
              <a:t>Undgår nye udfordringer</a:t>
            </a:r>
          </a:p>
          <a:p>
            <a:pPr marL="252000" indent="-252000">
              <a:spcAft>
                <a:spcPts val="600"/>
              </a:spcAft>
            </a:pPr>
            <a:r>
              <a:rPr lang="da-DK" sz="1600" dirty="0"/>
              <a:t>Stress og udbrændthed</a:t>
            </a:r>
          </a:p>
        </p:txBody>
      </p:sp>
    </p:spTree>
    <p:extLst>
      <p:ext uri="{BB962C8B-B14F-4D97-AF65-F5344CB8AC3E}">
        <p14:creationId xmlns:p14="http://schemas.microsoft.com/office/powerpoint/2010/main" val="7281693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a:extLst>
              <a:ext uri="{FF2B5EF4-FFF2-40B4-BE49-F238E27FC236}">
                <a16:creationId xmlns:a16="http://schemas.microsoft.com/office/drawing/2014/main" id="{D97417AB-758F-EA2F-3486-074CC2812F1B}"/>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0" name="Rectangle 10">
            <a:extLst>
              <a:ext uri="{FF2B5EF4-FFF2-40B4-BE49-F238E27FC236}">
                <a16:creationId xmlns:a16="http://schemas.microsoft.com/office/drawing/2014/main" id="{C424A96D-B5A8-F15C-01EA-585D05FD25F4}"/>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1" name="Rectangle 3">
            <a:extLst>
              <a:ext uri="{FF2B5EF4-FFF2-40B4-BE49-F238E27FC236}">
                <a16:creationId xmlns:a16="http://schemas.microsoft.com/office/drawing/2014/main" id="{BB39BF5A-82D1-A30F-6254-62B86175E365}"/>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2" name="Rectangle 10">
            <a:extLst>
              <a:ext uri="{FF2B5EF4-FFF2-40B4-BE49-F238E27FC236}">
                <a16:creationId xmlns:a16="http://schemas.microsoft.com/office/drawing/2014/main" id="{B175C8CB-285E-9B7D-6958-13E409B1D382}"/>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Rectangle 3">
            <a:extLst>
              <a:ext uri="{FF2B5EF4-FFF2-40B4-BE49-F238E27FC236}">
                <a16:creationId xmlns:a16="http://schemas.microsoft.com/office/drawing/2014/main" id="{2481920B-22DD-67C7-0544-54A1F80C6092}"/>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 name="Rectangle 10">
            <a:extLst>
              <a:ext uri="{FF2B5EF4-FFF2-40B4-BE49-F238E27FC236}">
                <a16:creationId xmlns:a16="http://schemas.microsoft.com/office/drawing/2014/main" id="{C6D5C078-B8B4-AC08-EA54-4226367BFEC4}"/>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Afhængighed</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92466" y="6249159"/>
            <a:ext cx="7183131" cy="700192"/>
          </a:xfrm>
          <a:prstGeom prst="rect">
            <a:avLst/>
          </a:prstGeom>
          <a:noFill/>
        </p:spPr>
        <p:txBody>
          <a:bodyPr wrap="square" lIns="0" tIns="0" rIns="0" bIns="0">
            <a:spAutoFit/>
          </a:bodyPr>
          <a:lstStyle/>
          <a:p>
            <a:pPr marL="0" lvl="1" indent="0">
              <a:buNone/>
            </a:pPr>
            <a:r>
              <a:rPr lang="it-IT" sz="700" dirty="0"/>
              <a:t>Kilder</a:t>
            </a:r>
          </a:p>
          <a:p>
            <a:pPr marL="0" lvl="1" indent="0">
              <a:buNone/>
            </a:pPr>
            <a:r>
              <a:rPr lang="da-DK" sz="700" dirty="0"/>
              <a:t>5. ADHD Centre, UK Research Department (2023). Clinical Guidelines and Research Overview. </a:t>
            </a:r>
            <a:r>
              <a:rPr lang="da-DK" sz="700" dirty="0">
                <a:hlinkClick r:id="rId2">
                  <a:extLst>
                    <a:ext uri="{A12FA001-AC4F-418D-AE19-62706E023703}">
                      <ahyp:hlinkClr xmlns:ahyp="http://schemas.microsoft.com/office/drawing/2018/hyperlinkcolor" val="tx"/>
                    </a:ext>
                  </a:extLst>
                </a:hlinkClick>
              </a:rPr>
              <a:t>https://www.adhdcentre.co.uk/advancements-in-adhd-research-and-treatment-what-it-means-for-patients</a:t>
            </a:r>
            <a:endParaRPr lang="da-DK" sz="700" dirty="0"/>
          </a:p>
          <a:p>
            <a:pPr marL="0" lvl="1"/>
            <a:r>
              <a:rPr lang="en-US" sz="700" dirty="0"/>
              <a:t>15. Graziano, P. A., &amp; Garcia, A. (2016). ADHD and children's emotion dysregulation: A meta-analysis. Clinical Psychology Review, 46, 106-123. </a:t>
            </a:r>
            <a:r>
              <a:rPr lang="en-US" sz="700" dirty="0">
                <a:hlinkClick r:id="rId3"/>
              </a:rPr>
              <a:t>https://doi.org/10.1016/j.cpr.2016.04.005</a:t>
            </a:r>
            <a:endParaRPr lang="en-US" sz="700" dirty="0"/>
          </a:p>
          <a:p>
            <a:pPr marL="0" lvl="1"/>
            <a:endParaRPr lang="da-DK" sz="700" dirty="0"/>
          </a:p>
          <a:p>
            <a:pPr marL="0" lvl="1" indent="0">
              <a:buNone/>
            </a:pPr>
            <a:endParaRPr lang="en-US" sz="1050" dirty="0"/>
          </a:p>
        </p:txBody>
      </p:sp>
      <p:sp>
        <p:nvSpPr>
          <p:cNvPr id="32" name="Tekstfelt 39">
            <a:extLst>
              <a:ext uri="{FF2B5EF4-FFF2-40B4-BE49-F238E27FC236}">
                <a16:creationId xmlns:a16="http://schemas.microsoft.com/office/drawing/2014/main" id="{B53D8E98-4B20-E341-E78E-9E1244CA3F56}"/>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Sammenhæng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41" name="Tekstfelt 11">
            <a:extLst>
              <a:ext uri="{FF2B5EF4-FFF2-40B4-BE49-F238E27FC236}">
                <a16:creationId xmlns:a16="http://schemas.microsoft.com/office/drawing/2014/main" id="{14FAB10C-B02E-D7EE-B0E0-CE662EA32702}"/>
              </a:ext>
            </a:extLst>
          </p:cNvPr>
          <p:cNvSpPr txBox="1"/>
          <p:nvPr/>
        </p:nvSpPr>
        <p:spPr>
          <a:xfrm>
            <a:off x="1071555" y="2345093"/>
            <a:ext cx="2744503" cy="269304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Ca. 30% af voksne med ADHD har haft udfordringer med misbrug </a:t>
            </a:r>
          </a:p>
          <a:p>
            <a:pPr marL="252000" indent="-252000">
              <a:spcAft>
                <a:spcPts val="600"/>
              </a:spcAft>
            </a:pPr>
            <a:r>
              <a:rPr lang="da-DK" sz="1600" dirty="0"/>
              <a:t>Følelsesdysregulering øger risikoen for misbrug</a:t>
            </a:r>
          </a:p>
          <a:p>
            <a:pPr marL="252000" indent="-252000">
              <a:spcAft>
                <a:spcPts val="600"/>
              </a:spcAft>
            </a:pPr>
            <a:r>
              <a:rPr lang="da-DK" sz="1600" dirty="0"/>
              <a:t>Stærkere følelsesmæssige reaktioner kan føre til selvmedicinering</a:t>
            </a:r>
          </a:p>
          <a:p>
            <a:pPr marL="252000" indent="-252000">
              <a:spcAft>
                <a:spcPts val="600"/>
              </a:spcAft>
            </a:pPr>
            <a:r>
              <a:rPr lang="da-DK" sz="1600" dirty="0"/>
              <a:t>Manglende impulskontrol påvirker risikoadfærd</a:t>
            </a:r>
          </a:p>
        </p:txBody>
      </p:sp>
      <p:sp>
        <p:nvSpPr>
          <p:cNvPr id="8" name="Tekstfelt 39">
            <a:extLst>
              <a:ext uri="{FF2B5EF4-FFF2-40B4-BE49-F238E27FC236}">
                <a16:creationId xmlns:a16="http://schemas.microsoft.com/office/drawing/2014/main" id="{95011378-AAFB-4E91-5E34-3CAC27808E3A}"/>
              </a:ext>
            </a:extLst>
          </p:cNvPr>
          <p:cNvSpPr txBox="1"/>
          <p:nvPr/>
        </p:nvSpPr>
        <p:spPr>
          <a:xfrm>
            <a:off x="4723750" y="1545367"/>
            <a:ext cx="249885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Konsekvenser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9" name="Tekstfelt 11">
            <a:extLst>
              <a:ext uri="{FF2B5EF4-FFF2-40B4-BE49-F238E27FC236}">
                <a16:creationId xmlns:a16="http://schemas.microsoft.com/office/drawing/2014/main" id="{853E8CCF-47B9-6A2C-3F04-1B9D70F68F3D}"/>
              </a:ext>
            </a:extLst>
          </p:cNvPr>
          <p:cNvSpPr txBox="1"/>
          <p:nvPr/>
        </p:nvSpPr>
        <p:spPr>
          <a:xfrm>
            <a:off x="4723750" y="2345093"/>
            <a:ext cx="2744503" cy="2446824"/>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r>
              <a:rPr lang="da-DK" dirty="0"/>
              <a:t>Forværring af følelsesregulering ved misbrug</a:t>
            </a:r>
          </a:p>
          <a:p>
            <a:r>
              <a:rPr lang="da-DK" dirty="0"/>
              <a:t>Øget stress og angst</a:t>
            </a:r>
          </a:p>
          <a:p>
            <a:r>
              <a:rPr lang="da-DK" dirty="0"/>
              <a:t>Sværere ved at implementere copingstrategier</a:t>
            </a:r>
          </a:p>
          <a:p>
            <a:r>
              <a:rPr lang="da-DK" dirty="0"/>
              <a:t>Påvirker behandlingseffekt negativt</a:t>
            </a:r>
          </a:p>
        </p:txBody>
      </p:sp>
      <p:sp>
        <p:nvSpPr>
          <p:cNvPr id="10" name="Tekstfelt 39">
            <a:extLst>
              <a:ext uri="{FF2B5EF4-FFF2-40B4-BE49-F238E27FC236}">
                <a16:creationId xmlns:a16="http://schemas.microsoft.com/office/drawing/2014/main" id="{5281BB57-7C39-FE74-4B8F-CEF1BB52D8E9}"/>
              </a:ext>
            </a:extLst>
          </p:cNvPr>
          <p:cNvSpPr txBox="1"/>
          <p:nvPr/>
        </p:nvSpPr>
        <p:spPr>
          <a:xfrm>
            <a:off x="8375943" y="1406867"/>
            <a:ext cx="2744503" cy="553998"/>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Interaktion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med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andre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symptomer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1" name="Tekstfelt 11">
            <a:extLst>
              <a:ext uri="{FF2B5EF4-FFF2-40B4-BE49-F238E27FC236}">
                <a16:creationId xmlns:a16="http://schemas.microsoft.com/office/drawing/2014/main" id="{8EE5432B-2A69-3D85-DED0-EACA6EA7CDCF}"/>
              </a:ext>
            </a:extLst>
          </p:cNvPr>
          <p:cNvSpPr txBox="1"/>
          <p:nvPr/>
        </p:nvSpPr>
        <p:spPr>
          <a:xfrm>
            <a:off x="8375943" y="2345093"/>
            <a:ext cx="2744503" cy="195438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a:t>RSD  kan forværres</a:t>
            </a:r>
          </a:p>
          <a:p>
            <a:pPr marL="252000" indent="-252000">
              <a:spcAft>
                <a:spcPts val="600"/>
              </a:spcAft>
            </a:pPr>
            <a:r>
              <a:rPr lang="da-DK" sz="1600"/>
              <a:t>Øget impulsivitet</a:t>
            </a:r>
          </a:p>
          <a:p>
            <a:pPr marL="252000" indent="-252000">
              <a:spcAft>
                <a:spcPts val="600"/>
              </a:spcAft>
            </a:pPr>
            <a:r>
              <a:rPr lang="da-DK" sz="1600"/>
              <a:t>Sværere ved at opretholde relationer</a:t>
            </a:r>
          </a:p>
          <a:p>
            <a:pPr marL="252000" indent="-252000">
              <a:spcAft>
                <a:spcPts val="600"/>
              </a:spcAft>
            </a:pPr>
            <a:r>
              <a:rPr lang="da-DK" sz="1600"/>
              <a:t>Forværring af eksisterende følelsesmæssige udfordringer</a:t>
            </a:r>
            <a:endParaRPr lang="da-DK" sz="1600" dirty="0"/>
          </a:p>
        </p:txBody>
      </p:sp>
      <p:pic>
        <p:nvPicPr>
          <p:cNvPr id="4" name="Billede 6" descr="Et billede, der indeholder Stregtegning, skitse, tegning, clipart&#10;&#10;Indhold genereret af kunstig intelligens kan være forkert.">
            <a:extLst>
              <a:ext uri="{FF2B5EF4-FFF2-40B4-BE49-F238E27FC236}">
                <a16:creationId xmlns:a16="http://schemas.microsoft.com/office/drawing/2014/main" id="{259606A4-954E-74C1-0AC4-C2AE26748404}"/>
              </a:ext>
            </a:extLst>
          </p:cNvPr>
          <p:cNvPicPr>
            <a:picLocks noChangeAspect="1"/>
          </p:cNvPicPr>
          <p:nvPr/>
        </p:nvPicPr>
        <p:blipFill>
          <a:blip r:embed="rId4" cstate="screen">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8352037" y="4001434"/>
            <a:ext cx="3668969" cy="1774239"/>
          </a:xfrm>
          <a:prstGeom prst="rect">
            <a:avLst/>
          </a:prstGeom>
        </p:spPr>
      </p:pic>
      <p:cxnSp>
        <p:nvCxnSpPr>
          <p:cNvPr id="5" name="Straight Connector 4">
            <a:extLst>
              <a:ext uri="{FF2B5EF4-FFF2-40B4-BE49-F238E27FC236}">
                <a16:creationId xmlns:a16="http://schemas.microsoft.com/office/drawing/2014/main" id="{F4C0EA2D-1273-13E9-3BC6-A2152C675CC4}"/>
              </a:ext>
            </a:extLst>
          </p:cNvPr>
          <p:cNvCxnSpPr>
            <a:cxnSpLocks/>
          </p:cNvCxnSpPr>
          <p:nvPr/>
        </p:nvCxnSpPr>
        <p:spPr>
          <a:xfrm>
            <a:off x="0" y="5358800"/>
            <a:ext cx="9866671" cy="0"/>
          </a:xfrm>
          <a:prstGeom prst="line">
            <a:avLst/>
          </a:prstGeom>
          <a:ln w="12700">
            <a:solidFill>
              <a:srgbClr val="80117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3612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3">
            <a:extLst>
              <a:ext uri="{FF2B5EF4-FFF2-40B4-BE49-F238E27FC236}">
                <a16:creationId xmlns:a16="http://schemas.microsoft.com/office/drawing/2014/main" id="{D97417AB-758F-EA2F-3486-074CC2812F1B}"/>
              </a:ext>
            </a:extLst>
          </p:cNvPr>
          <p:cNvSpPr/>
          <p:nvPr/>
        </p:nvSpPr>
        <p:spPr>
          <a:xfrm>
            <a:off x="731839" y="1288108"/>
            <a:ext cx="518912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Kontrol vs. kontroltab</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633931" y="6314542"/>
            <a:ext cx="9798511" cy="538609"/>
          </a:xfrm>
          <a:prstGeom prst="rect">
            <a:avLst/>
          </a:prstGeom>
          <a:noFill/>
        </p:spPr>
        <p:txBody>
          <a:bodyPr wrap="square" lIns="0" tIns="0" rIns="0" bIns="0">
            <a:spAutoFit/>
          </a:bodyPr>
          <a:lstStyle/>
          <a:p>
            <a:pPr marL="0" lvl="1" indent="0">
              <a:buNone/>
            </a:pPr>
            <a:r>
              <a:rPr lang="it-IT" sz="700" dirty="0"/>
              <a:t>Kilder:</a:t>
            </a:r>
          </a:p>
          <a:p>
            <a:pPr marL="0" lvl="1"/>
            <a:r>
              <a:rPr lang="en-US" sz="700" dirty="0"/>
              <a:t>2. . Shaw, P., </a:t>
            </a:r>
            <a:r>
              <a:rPr lang="en-US" sz="700" dirty="0" err="1"/>
              <a:t>Stringaris</a:t>
            </a:r>
            <a:r>
              <a:rPr lang="en-US" sz="700" dirty="0"/>
              <a:t>, A., Nigg, J., &amp; </a:t>
            </a:r>
            <a:r>
              <a:rPr lang="en-US" sz="700" dirty="0" err="1"/>
              <a:t>Leibenluft</a:t>
            </a:r>
            <a:r>
              <a:rPr lang="en-US" sz="700" dirty="0"/>
              <a:t>, E. (2014). Emotion dysregulation in ADHD. American Journal of Psychiatry, 171(3), 276-293. https://doi.org/10.1176/appi.ajp.2013.13070966</a:t>
            </a:r>
            <a:endParaRPr lang="da-DK" sz="700" dirty="0"/>
          </a:p>
          <a:p>
            <a:pPr marL="0" lvl="1"/>
            <a:r>
              <a:rPr lang="en-US" sz="700" dirty="0"/>
              <a:t>15. Graziano, P. A., &amp; Garcia, A. (2016). ADHD and children's emotion dysregulation: A meta-analysis. Clinical Psychology Review, 46, 106-123. https://doi.org/10.1016/j.cpr.2016.04.005</a:t>
            </a:r>
            <a:endParaRPr lang="da-DK" sz="700" dirty="0"/>
          </a:p>
          <a:p>
            <a:pPr marL="0" lvl="1" indent="0">
              <a:buNone/>
            </a:pPr>
            <a:endParaRPr lang="it-IT" sz="700" dirty="0"/>
          </a:p>
          <a:p>
            <a:pPr marL="0" lvl="1" indent="0">
              <a:buNone/>
            </a:pPr>
            <a:endParaRPr lang="it-IT" sz="700" dirty="0"/>
          </a:p>
        </p:txBody>
      </p:sp>
      <p:sp>
        <p:nvSpPr>
          <p:cNvPr id="30" name="Rectangle 10">
            <a:extLst>
              <a:ext uri="{FF2B5EF4-FFF2-40B4-BE49-F238E27FC236}">
                <a16:creationId xmlns:a16="http://schemas.microsoft.com/office/drawing/2014/main" id="{C424A96D-B5A8-F15C-01EA-585D05FD25F4}"/>
              </a:ext>
            </a:extLst>
          </p:cNvPr>
          <p:cNvSpPr/>
          <p:nvPr/>
        </p:nvSpPr>
        <p:spPr>
          <a:xfrm>
            <a:off x="731838" y="2193688"/>
            <a:ext cx="5189129"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Tekstfelt 39">
            <a:extLst>
              <a:ext uri="{FF2B5EF4-FFF2-40B4-BE49-F238E27FC236}">
                <a16:creationId xmlns:a16="http://schemas.microsoft.com/office/drawing/2014/main" id="{B53D8E98-4B20-E341-E78E-9E1244CA3F56}"/>
              </a:ext>
            </a:extLst>
          </p:cNvPr>
          <p:cNvSpPr txBox="1"/>
          <p:nvPr/>
        </p:nvSpPr>
        <p:spPr>
          <a:xfrm>
            <a:off x="1087576" y="1529978"/>
            <a:ext cx="4445611" cy="307777"/>
          </a:xfrm>
          <a:prstGeom prst="rect">
            <a:avLst/>
          </a:prstGeom>
          <a:noFill/>
        </p:spPr>
        <p:txBody>
          <a:bodyPr wrap="square" lIns="0" tIns="0" rIns="0" bIns="0">
            <a:spAutoFit/>
          </a:bodyPr>
          <a:lstStyle/>
          <a:p>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Følelsesmæssige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manifestationer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51" name="Rectangle 3">
            <a:extLst>
              <a:ext uri="{FF2B5EF4-FFF2-40B4-BE49-F238E27FC236}">
                <a16:creationId xmlns:a16="http://schemas.microsoft.com/office/drawing/2014/main" id="{BB39BF5A-82D1-A30F-6254-62B86175E365}"/>
              </a:ext>
            </a:extLst>
          </p:cNvPr>
          <p:cNvSpPr/>
          <p:nvPr/>
        </p:nvSpPr>
        <p:spPr>
          <a:xfrm>
            <a:off x="6271032" y="1288108"/>
            <a:ext cx="5189129"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2" name="Rectangle 10">
            <a:extLst>
              <a:ext uri="{FF2B5EF4-FFF2-40B4-BE49-F238E27FC236}">
                <a16:creationId xmlns:a16="http://schemas.microsoft.com/office/drawing/2014/main" id="{B175C8CB-285E-9B7D-6958-13E409B1D382}"/>
              </a:ext>
            </a:extLst>
          </p:cNvPr>
          <p:cNvSpPr/>
          <p:nvPr/>
        </p:nvSpPr>
        <p:spPr>
          <a:xfrm>
            <a:off x="6271031" y="2193688"/>
            <a:ext cx="5189129"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kstfelt 11">
            <a:extLst>
              <a:ext uri="{FF2B5EF4-FFF2-40B4-BE49-F238E27FC236}">
                <a16:creationId xmlns:a16="http://schemas.microsoft.com/office/drawing/2014/main" id="{8E885CEC-BA95-CA81-6A89-AE12066C8CAC}"/>
              </a:ext>
            </a:extLst>
          </p:cNvPr>
          <p:cNvSpPr txBox="1"/>
          <p:nvPr/>
        </p:nvSpPr>
        <p:spPr>
          <a:xfrm>
            <a:off x="1087576" y="2349183"/>
            <a:ext cx="4477653" cy="283154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800" dirty="0"/>
              <a:t>"Alt eller intet" reaktioner</a:t>
            </a:r>
          </a:p>
          <a:p>
            <a:pPr marL="252000" indent="-252000">
              <a:spcAft>
                <a:spcPts val="1200"/>
              </a:spcAft>
            </a:pPr>
            <a:r>
              <a:rPr lang="da-DK" sz="1800" dirty="0"/>
              <a:t>Følelser opleves med overvældende intensitet</a:t>
            </a:r>
          </a:p>
          <a:p>
            <a:pPr marL="252000" indent="-252000">
              <a:spcAft>
                <a:spcPts val="1200"/>
              </a:spcAft>
            </a:pPr>
            <a:r>
              <a:rPr lang="da-DK" sz="1800" dirty="0"/>
              <a:t>Svært ved at genvinde kontrol når først følelsen er udløst</a:t>
            </a:r>
          </a:p>
          <a:p>
            <a:pPr marL="252000" indent="-252000">
              <a:spcAft>
                <a:spcPts val="1200"/>
              </a:spcAft>
            </a:pPr>
            <a:r>
              <a:rPr lang="da-DK" sz="1800" dirty="0"/>
              <a:t>Intens frustration og magtesløshed ved kontroltab</a:t>
            </a:r>
          </a:p>
          <a:p>
            <a:pPr marL="252000" indent="-252000">
              <a:spcAft>
                <a:spcPts val="1200"/>
              </a:spcAft>
            </a:pPr>
            <a:r>
              <a:rPr lang="da-DK" sz="1800" dirty="0"/>
              <a:t>Pludselige og uforudsigelige humørskift</a:t>
            </a:r>
          </a:p>
        </p:txBody>
      </p:sp>
      <p:sp>
        <p:nvSpPr>
          <p:cNvPr id="2" name="Tekstfelt 39">
            <a:extLst>
              <a:ext uri="{FF2B5EF4-FFF2-40B4-BE49-F238E27FC236}">
                <a16:creationId xmlns:a16="http://schemas.microsoft.com/office/drawing/2014/main" id="{1A9953FC-A910-9996-6A67-2EAAC6413133}"/>
              </a:ext>
            </a:extLst>
          </p:cNvPr>
          <p:cNvSpPr txBox="1"/>
          <p:nvPr/>
        </p:nvSpPr>
        <p:spPr>
          <a:xfrm>
            <a:off x="6626769" y="1529978"/>
            <a:ext cx="4445611" cy="307777"/>
          </a:xfrm>
          <a:prstGeom prst="rect">
            <a:avLst/>
          </a:prstGeom>
          <a:noFill/>
        </p:spPr>
        <p:txBody>
          <a:bodyPr wrap="square" lIns="0" tIns="0" rIns="0" bIns="0">
            <a:spAutoFit/>
          </a:bodyPr>
          <a:lstStyle/>
          <a:p>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Påvirkning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af</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daglig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funktion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3" name="Tekstfelt 11">
            <a:extLst>
              <a:ext uri="{FF2B5EF4-FFF2-40B4-BE49-F238E27FC236}">
                <a16:creationId xmlns:a16="http://schemas.microsoft.com/office/drawing/2014/main" id="{DB5D7DC4-3134-1A39-3348-3DDFE0148AC3}"/>
              </a:ext>
            </a:extLst>
          </p:cNvPr>
          <p:cNvSpPr txBox="1"/>
          <p:nvPr/>
        </p:nvSpPr>
        <p:spPr>
          <a:xfrm>
            <a:off x="6626769" y="2349183"/>
            <a:ext cx="4477653" cy="283154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800" dirty="0"/>
              <a:t>Opgaver og situationer bliver hurtigt overvældende</a:t>
            </a:r>
          </a:p>
          <a:p>
            <a:pPr marL="252000" indent="-252000">
              <a:spcAft>
                <a:spcPts val="1200"/>
              </a:spcAft>
            </a:pPr>
            <a:r>
              <a:rPr lang="da-DK" sz="1800" dirty="0"/>
              <a:t>Følelsesmæssige reaktioner er overdrevne </a:t>
            </a:r>
          </a:p>
          <a:p>
            <a:pPr marL="252000" indent="-252000">
              <a:spcAft>
                <a:spcPts val="1200"/>
              </a:spcAft>
            </a:pPr>
            <a:r>
              <a:rPr lang="da-DK" sz="1800" dirty="0"/>
              <a:t>Konstant vekslen mellem over- og underkontrol</a:t>
            </a:r>
          </a:p>
          <a:p>
            <a:pPr marL="252000" indent="-252000">
              <a:spcAft>
                <a:spcPts val="1200"/>
              </a:spcAft>
            </a:pPr>
            <a:r>
              <a:rPr lang="da-DK" sz="1800" dirty="0"/>
              <a:t>Selvforstærkende cyklus af kontroltab</a:t>
            </a:r>
          </a:p>
          <a:p>
            <a:pPr marL="252000" indent="-252000">
              <a:spcAft>
                <a:spcPts val="1200"/>
              </a:spcAft>
            </a:pPr>
            <a:r>
              <a:rPr lang="da-DK" sz="1800" dirty="0"/>
              <a:t>Udmattelse som følge af konstant kamp for at bevare kontrol</a:t>
            </a:r>
          </a:p>
        </p:txBody>
      </p:sp>
    </p:spTree>
    <p:extLst>
      <p:ext uri="{BB962C8B-B14F-4D97-AF65-F5344CB8AC3E}">
        <p14:creationId xmlns:p14="http://schemas.microsoft.com/office/powerpoint/2010/main" val="4101728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Mad og spisemønstre</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859105" y="6341085"/>
            <a:ext cx="6791588" cy="323165"/>
          </a:xfrm>
          <a:prstGeom prst="rect">
            <a:avLst/>
          </a:prstGeom>
          <a:noFill/>
        </p:spPr>
        <p:txBody>
          <a:bodyPr wrap="square" lIns="0" tIns="0" rIns="0" bIns="0">
            <a:spAutoFit/>
          </a:bodyPr>
          <a:lstStyle/>
          <a:p>
            <a:pPr marL="0" lvl="1" indent="0">
              <a:buNone/>
            </a:pPr>
            <a:r>
              <a:rPr lang="en-US" sz="700" dirty="0"/>
              <a:t>Kilde: </a:t>
            </a:r>
            <a:endParaRPr lang="da-DK" sz="700" dirty="0"/>
          </a:p>
          <a:p>
            <a:pPr marL="0" lvl="1" indent="0">
              <a:buNone/>
            </a:pPr>
            <a:r>
              <a:rPr lang="da-DK" sz="700" dirty="0"/>
              <a:t>5..   ADHD Centre, UK Research Department (2023). Clinical Guidelines and Research Overview. </a:t>
            </a:r>
            <a:r>
              <a:rPr lang="da-DK" sz="700" dirty="0">
                <a:hlinkClick r:id="rId2">
                  <a:extLst>
                    <a:ext uri="{A12FA001-AC4F-418D-AE19-62706E023703}">
                      <ahyp:hlinkClr xmlns:ahyp="http://schemas.microsoft.com/office/drawing/2018/hyperlinkcolor" val="tx"/>
                    </a:ext>
                  </a:extLst>
                </a:hlinkClick>
              </a:rPr>
              <a:t>https://www.adhdcentre.co.uk/advancements-in-adhd-research-and-treatment-what-it-means-for-patients/</a:t>
            </a:r>
            <a:endParaRPr lang="en-US" sz="700" dirty="0"/>
          </a:p>
        </p:txBody>
      </p:sp>
      <p:pic>
        <p:nvPicPr>
          <p:cNvPr id="8" name="Billede 6" descr="Et billede, der indeholder cykel, tegning, skitse, sort-hvid&#10;&#10;Indhold genereret af kunstig intelligens kan være forkert.">
            <a:extLst>
              <a:ext uri="{FF2B5EF4-FFF2-40B4-BE49-F238E27FC236}">
                <a16:creationId xmlns:a16="http://schemas.microsoft.com/office/drawing/2014/main" id="{F1C0BE7F-EE42-8DFE-4657-BE091C3CE560}"/>
              </a:ext>
            </a:extLst>
          </p:cNvPr>
          <p:cNvPicPr>
            <a:picLocks noChangeAspect="1"/>
          </p:cNvPicPr>
          <p:nvPr/>
        </p:nvPicPr>
        <p:blipFill rotWithShape="1">
          <a:blip r:embed="rId3" cstate="screen">
            <a:clrChange>
              <a:clrFrom>
                <a:srgbClr val="000000">
                  <a:alpha val="0"/>
                </a:srgbClr>
              </a:clrFrom>
              <a:clrTo>
                <a:srgbClr val="000000">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t="31026" r="26218"/>
          <a:stretch/>
        </p:blipFill>
        <p:spPr>
          <a:xfrm>
            <a:off x="7865447" y="3123436"/>
            <a:ext cx="3840429" cy="3040734"/>
          </a:xfrm>
          <a:prstGeom prst="rect">
            <a:avLst/>
          </a:prstGeom>
        </p:spPr>
      </p:pic>
      <p:sp>
        <p:nvSpPr>
          <p:cNvPr id="10" name="Rectangle 1">
            <a:extLst>
              <a:ext uri="{FF2B5EF4-FFF2-40B4-BE49-F238E27FC236}">
                <a16:creationId xmlns:a16="http://schemas.microsoft.com/office/drawing/2014/main" id="{9945FD47-D76F-5039-847D-C3B1D452FDE5}"/>
              </a:ext>
            </a:extLst>
          </p:cNvPr>
          <p:cNvSpPr/>
          <p:nvPr/>
        </p:nvSpPr>
        <p:spPr>
          <a:xfrm>
            <a:off x="731836" y="1678330"/>
            <a:ext cx="3268526" cy="393742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11" name="Tekstfelt 11">
            <a:extLst>
              <a:ext uri="{FF2B5EF4-FFF2-40B4-BE49-F238E27FC236}">
                <a16:creationId xmlns:a16="http://schemas.microsoft.com/office/drawing/2014/main" id="{1BC1663E-2E32-B990-3FD8-0CD049BE0459}"/>
              </a:ext>
            </a:extLst>
          </p:cNvPr>
          <p:cNvSpPr txBox="1"/>
          <p:nvPr/>
        </p:nvSpPr>
        <p:spPr>
          <a:xfrm>
            <a:off x="1073858" y="2887559"/>
            <a:ext cx="2584482" cy="244682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dirty="0"/>
              <a:t>Øget risiko for spiseforstyrrelse</a:t>
            </a:r>
          </a:p>
          <a:p>
            <a:pPr marL="252000" indent="-252000">
              <a:spcAft>
                <a:spcPts val="600"/>
              </a:spcAft>
            </a:pPr>
            <a:r>
              <a:rPr lang="da-DK" sz="1800" dirty="0"/>
              <a:t>Påvirkning af spisevaner</a:t>
            </a:r>
          </a:p>
          <a:p>
            <a:pPr marL="252000" indent="-252000">
              <a:spcAft>
                <a:spcPts val="600"/>
              </a:spcAft>
            </a:pPr>
            <a:r>
              <a:rPr lang="da-DK" sz="1800" dirty="0"/>
              <a:t>Sammenhæng med følelsesregulering</a:t>
            </a:r>
          </a:p>
          <a:p>
            <a:pPr marL="252000" indent="-252000">
              <a:spcAft>
                <a:spcPts val="600"/>
              </a:spcAft>
            </a:pPr>
            <a:r>
              <a:rPr lang="da-DK" sz="1800" dirty="0"/>
              <a:t>Behov for særlige støttestrategier</a:t>
            </a:r>
          </a:p>
        </p:txBody>
      </p:sp>
      <p:cxnSp>
        <p:nvCxnSpPr>
          <p:cNvPr id="12" name="Straight Connector 11">
            <a:extLst>
              <a:ext uri="{FF2B5EF4-FFF2-40B4-BE49-F238E27FC236}">
                <a16:creationId xmlns:a16="http://schemas.microsoft.com/office/drawing/2014/main" id="{72E421D0-F87C-9CD4-349D-AA1704145AB8}"/>
              </a:ext>
            </a:extLst>
          </p:cNvPr>
          <p:cNvCxnSpPr>
            <a:cxnSpLocks/>
          </p:cNvCxnSpPr>
          <p:nvPr/>
        </p:nvCxnSpPr>
        <p:spPr>
          <a:xfrm flipH="1">
            <a:off x="731837" y="5615752"/>
            <a:ext cx="3268525" cy="0"/>
          </a:xfrm>
          <a:prstGeom prst="line">
            <a:avLst/>
          </a:prstGeom>
          <a:ln>
            <a:solidFill>
              <a:srgbClr val="86187B"/>
            </a:solidFill>
          </a:ln>
        </p:spPr>
        <p:style>
          <a:lnRef idx="1">
            <a:schemeClr val="accent1"/>
          </a:lnRef>
          <a:fillRef idx="0">
            <a:schemeClr val="accent1"/>
          </a:fillRef>
          <a:effectRef idx="0">
            <a:schemeClr val="accent1"/>
          </a:effectRef>
          <a:fontRef idx="minor">
            <a:schemeClr val="tx1"/>
          </a:fontRef>
        </p:style>
      </p:cxnSp>
      <p:sp>
        <p:nvSpPr>
          <p:cNvPr id="13" name="Tekstfelt 11">
            <a:extLst>
              <a:ext uri="{FF2B5EF4-FFF2-40B4-BE49-F238E27FC236}">
                <a16:creationId xmlns:a16="http://schemas.microsoft.com/office/drawing/2014/main" id="{D9A40C0B-9E16-1430-54D3-0F844B2DA58E}"/>
              </a:ext>
            </a:extLst>
          </p:cNvPr>
          <p:cNvSpPr txBox="1"/>
          <p:nvPr/>
        </p:nvSpPr>
        <p:spPr>
          <a:xfrm>
            <a:off x="1073858" y="2090913"/>
            <a:ext cx="2584482" cy="615553"/>
          </a:xfrm>
          <a:prstGeom prst="rect">
            <a:avLst/>
          </a:prstGeom>
          <a:noFill/>
        </p:spPr>
        <p:txBody>
          <a:bodyPr wrap="square" lIns="0" tIns="0" rIns="0" bIns="0">
            <a:spAutoFit/>
          </a:bodyPr>
          <a:lstStyle/>
          <a:p>
            <a:r>
              <a:rPr lang="da-DK" sz="2000" b="1" dirty="0">
                <a:solidFill>
                  <a:srgbClr val="70578B"/>
                </a:solidFill>
              </a:rPr>
              <a:t>Overordnede sammenhænge:</a:t>
            </a:r>
          </a:p>
        </p:txBody>
      </p:sp>
      <p:sp>
        <p:nvSpPr>
          <p:cNvPr id="14" name="Graphic 7">
            <a:extLst>
              <a:ext uri="{FF2B5EF4-FFF2-40B4-BE49-F238E27FC236}">
                <a16:creationId xmlns:a16="http://schemas.microsoft.com/office/drawing/2014/main" id="{9251E69D-16ED-391E-583A-228463A13DE1}"/>
              </a:ext>
            </a:extLst>
          </p:cNvPr>
          <p:cNvSpPr/>
          <p:nvPr/>
        </p:nvSpPr>
        <p:spPr>
          <a:xfrm>
            <a:off x="3676362" y="1678330"/>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sp>
        <p:nvSpPr>
          <p:cNvPr id="15" name="Rectangle 1">
            <a:extLst>
              <a:ext uri="{FF2B5EF4-FFF2-40B4-BE49-F238E27FC236}">
                <a16:creationId xmlns:a16="http://schemas.microsoft.com/office/drawing/2014/main" id="{9EA98FA4-AF7A-C20E-2860-C95431BC4800}"/>
              </a:ext>
            </a:extLst>
          </p:cNvPr>
          <p:cNvSpPr/>
          <p:nvPr/>
        </p:nvSpPr>
        <p:spPr>
          <a:xfrm>
            <a:off x="4254899" y="1678330"/>
            <a:ext cx="3268526" cy="393742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da-DK" sz="1800">
              <a:solidFill>
                <a:srgbClr val="FFFFFF"/>
              </a:solidFill>
              <a:latin typeface="Calibri" panose="020F0502020204030204"/>
            </a:endParaRPr>
          </a:p>
        </p:txBody>
      </p:sp>
      <p:sp>
        <p:nvSpPr>
          <p:cNvPr id="16" name="Tekstfelt 11">
            <a:extLst>
              <a:ext uri="{FF2B5EF4-FFF2-40B4-BE49-F238E27FC236}">
                <a16:creationId xmlns:a16="http://schemas.microsoft.com/office/drawing/2014/main" id="{C3717CF1-2BF8-68C7-69F0-779CC709EAFD}"/>
              </a:ext>
            </a:extLst>
          </p:cNvPr>
          <p:cNvSpPr txBox="1"/>
          <p:nvPr/>
        </p:nvSpPr>
        <p:spPr>
          <a:xfrm>
            <a:off x="4596921" y="2887559"/>
            <a:ext cx="2584482" cy="1615827"/>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800"/>
              <a:t>Overspisning ved følelsesmæssigt pres</a:t>
            </a:r>
          </a:p>
          <a:p>
            <a:pPr marL="252000" indent="-252000">
              <a:spcAft>
                <a:spcPts val="600"/>
              </a:spcAft>
            </a:pPr>
            <a:r>
              <a:rPr lang="da-DK" sz="1800"/>
              <a:t>Impulsiv spisning</a:t>
            </a:r>
          </a:p>
          <a:p>
            <a:pPr marL="252000" indent="-252000">
              <a:spcAft>
                <a:spcPts val="600"/>
              </a:spcAft>
            </a:pPr>
            <a:r>
              <a:rPr lang="da-DK" sz="1800"/>
              <a:t>Måltider springes over</a:t>
            </a:r>
          </a:p>
          <a:p>
            <a:pPr marL="252000" indent="-252000">
              <a:spcAft>
                <a:spcPts val="600"/>
              </a:spcAft>
            </a:pPr>
            <a:r>
              <a:rPr lang="da-DK" sz="1800"/>
              <a:t>Glemmer at spise </a:t>
            </a:r>
            <a:endParaRPr lang="da-DK" sz="1800" dirty="0"/>
          </a:p>
        </p:txBody>
      </p:sp>
      <p:cxnSp>
        <p:nvCxnSpPr>
          <p:cNvPr id="17" name="Straight Connector 16">
            <a:extLst>
              <a:ext uri="{FF2B5EF4-FFF2-40B4-BE49-F238E27FC236}">
                <a16:creationId xmlns:a16="http://schemas.microsoft.com/office/drawing/2014/main" id="{9E943968-1879-A4B9-90FD-509FA28750E0}"/>
              </a:ext>
            </a:extLst>
          </p:cNvPr>
          <p:cNvCxnSpPr>
            <a:cxnSpLocks/>
          </p:cNvCxnSpPr>
          <p:nvPr/>
        </p:nvCxnSpPr>
        <p:spPr>
          <a:xfrm flipH="1">
            <a:off x="4254900" y="5615752"/>
            <a:ext cx="3268525" cy="0"/>
          </a:xfrm>
          <a:prstGeom prst="line">
            <a:avLst/>
          </a:prstGeom>
          <a:ln>
            <a:solidFill>
              <a:srgbClr val="86187B"/>
            </a:solidFill>
          </a:ln>
        </p:spPr>
        <p:style>
          <a:lnRef idx="1">
            <a:schemeClr val="accent1"/>
          </a:lnRef>
          <a:fillRef idx="0">
            <a:schemeClr val="accent1"/>
          </a:fillRef>
          <a:effectRef idx="0">
            <a:schemeClr val="accent1"/>
          </a:effectRef>
          <a:fontRef idx="minor">
            <a:schemeClr val="tx1"/>
          </a:fontRef>
        </p:style>
      </p:cxnSp>
      <p:sp>
        <p:nvSpPr>
          <p:cNvPr id="18" name="Tekstfelt 11">
            <a:extLst>
              <a:ext uri="{FF2B5EF4-FFF2-40B4-BE49-F238E27FC236}">
                <a16:creationId xmlns:a16="http://schemas.microsoft.com/office/drawing/2014/main" id="{4D370344-B6DF-772E-6F6A-D16FF49036BE}"/>
              </a:ext>
            </a:extLst>
          </p:cNvPr>
          <p:cNvSpPr txBox="1"/>
          <p:nvPr/>
        </p:nvSpPr>
        <p:spPr>
          <a:xfrm>
            <a:off x="4596921" y="2244801"/>
            <a:ext cx="2584482" cy="307777"/>
          </a:xfrm>
          <a:prstGeom prst="rect">
            <a:avLst/>
          </a:prstGeom>
          <a:noFill/>
        </p:spPr>
        <p:txBody>
          <a:bodyPr wrap="square" lIns="0" tIns="0" rIns="0" bIns="0">
            <a:spAutoFit/>
          </a:bodyPr>
          <a:lstStyle/>
          <a:p>
            <a:r>
              <a:rPr lang="da-DK" sz="2000" b="1" dirty="0">
                <a:solidFill>
                  <a:srgbClr val="70578B"/>
                </a:solidFill>
              </a:rPr>
              <a:t>Typiske mønstre:</a:t>
            </a:r>
          </a:p>
        </p:txBody>
      </p:sp>
      <p:sp>
        <p:nvSpPr>
          <p:cNvPr id="19" name="Graphic 7">
            <a:extLst>
              <a:ext uri="{FF2B5EF4-FFF2-40B4-BE49-F238E27FC236}">
                <a16:creationId xmlns:a16="http://schemas.microsoft.com/office/drawing/2014/main" id="{0F05FC7F-303E-9750-94E1-828887F57083}"/>
              </a:ext>
            </a:extLst>
          </p:cNvPr>
          <p:cNvSpPr/>
          <p:nvPr/>
        </p:nvSpPr>
        <p:spPr>
          <a:xfrm>
            <a:off x="7199425" y="1678330"/>
            <a:ext cx="324000" cy="324000"/>
          </a:xfrm>
          <a:custGeom>
            <a:avLst/>
            <a:gdLst>
              <a:gd name="connsiteX0" fmla="*/ 223838 w 228600"/>
              <a:gd name="connsiteY0" fmla="*/ 0 h 228600"/>
              <a:gd name="connsiteX1" fmla="*/ 4763 w 228600"/>
              <a:gd name="connsiteY1" fmla="*/ 0 h 228600"/>
              <a:gd name="connsiteX2" fmla="*/ 0 w 228600"/>
              <a:gd name="connsiteY2" fmla="*/ 4763 h 228600"/>
              <a:gd name="connsiteX3" fmla="*/ 0 w 228600"/>
              <a:gd name="connsiteY3" fmla="*/ 223838 h 228600"/>
              <a:gd name="connsiteX4" fmla="*/ 4763 w 228600"/>
              <a:gd name="connsiteY4" fmla="*/ 228600 h 228600"/>
              <a:gd name="connsiteX5" fmla="*/ 223838 w 228600"/>
              <a:gd name="connsiteY5" fmla="*/ 228600 h 228600"/>
              <a:gd name="connsiteX6" fmla="*/ 228600 w 228600"/>
              <a:gd name="connsiteY6" fmla="*/ 223838 h 228600"/>
              <a:gd name="connsiteX7" fmla="*/ 228600 w 228600"/>
              <a:gd name="connsiteY7" fmla="*/ 4763 h 228600"/>
              <a:gd name="connsiteX8" fmla="*/ 223838 w 228600"/>
              <a:gd name="connsiteY8" fmla="*/ 0 h 228600"/>
              <a:gd name="connsiteX9" fmla="*/ 88678 w 228600"/>
              <a:gd name="connsiteY9" fmla="*/ 121825 h 228600"/>
              <a:gd name="connsiteX10" fmla="*/ 93821 w 228600"/>
              <a:gd name="connsiteY10" fmla="*/ 120872 h 228600"/>
              <a:gd name="connsiteX11" fmla="*/ 152590 w 228600"/>
              <a:gd name="connsiteY11" fmla="*/ 63913 h 228600"/>
              <a:gd name="connsiteX12" fmla="*/ 166116 w 228600"/>
              <a:gd name="connsiteY12" fmla="*/ 77438 h 228600"/>
              <a:gd name="connsiteX13" fmla="*/ 108871 w 228600"/>
              <a:gd name="connsiteY13" fmla="*/ 134684 h 228600"/>
              <a:gd name="connsiteX14" fmla="*/ 107823 w 228600"/>
              <a:gd name="connsiteY14" fmla="*/ 139827 h 228600"/>
              <a:gd name="connsiteX15" fmla="*/ 112204 w 228600"/>
              <a:gd name="connsiteY15" fmla="*/ 142780 h 228600"/>
              <a:gd name="connsiteX16" fmla="*/ 155162 w 228600"/>
              <a:gd name="connsiteY16" fmla="*/ 142780 h 228600"/>
              <a:gd name="connsiteX17" fmla="*/ 136112 w 228600"/>
              <a:gd name="connsiteY17" fmla="*/ 161830 h 228600"/>
              <a:gd name="connsiteX18" fmla="*/ 66675 w 228600"/>
              <a:gd name="connsiteY18" fmla="*/ 161830 h 228600"/>
              <a:gd name="connsiteX19" fmla="*/ 66675 w 228600"/>
              <a:gd name="connsiteY19" fmla="*/ 92393 h 228600"/>
              <a:gd name="connsiteX20" fmla="*/ 85725 w 228600"/>
              <a:gd name="connsiteY20" fmla="*/ 73343 h 228600"/>
              <a:gd name="connsiteX21" fmla="*/ 85725 w 228600"/>
              <a:gd name="connsiteY21" fmla="*/ 117443 h 228600"/>
              <a:gd name="connsiteX22" fmla="*/ 88678 w 228600"/>
              <a:gd name="connsiteY22" fmla="*/ 121825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28600" h="228600">
                <a:moveTo>
                  <a:pt x="223838" y="0"/>
                </a:moveTo>
                <a:lnTo>
                  <a:pt x="4763" y="0"/>
                </a:lnTo>
                <a:cubicBezTo>
                  <a:pt x="2096" y="0"/>
                  <a:pt x="0" y="2096"/>
                  <a:pt x="0" y="4763"/>
                </a:cubicBezTo>
                <a:lnTo>
                  <a:pt x="0" y="223838"/>
                </a:lnTo>
                <a:cubicBezTo>
                  <a:pt x="0" y="226505"/>
                  <a:pt x="2096" y="228600"/>
                  <a:pt x="4763" y="228600"/>
                </a:cubicBezTo>
                <a:lnTo>
                  <a:pt x="223838" y="228600"/>
                </a:lnTo>
                <a:cubicBezTo>
                  <a:pt x="226504" y="228600"/>
                  <a:pt x="228600" y="226505"/>
                  <a:pt x="228600" y="223838"/>
                </a:cubicBezTo>
                <a:lnTo>
                  <a:pt x="228600" y="4763"/>
                </a:lnTo>
                <a:cubicBezTo>
                  <a:pt x="228600" y="2096"/>
                  <a:pt x="226504" y="0"/>
                  <a:pt x="223838" y="0"/>
                </a:cubicBezTo>
                <a:close/>
                <a:moveTo>
                  <a:pt x="88678" y="121825"/>
                </a:moveTo>
                <a:cubicBezTo>
                  <a:pt x="90392" y="122587"/>
                  <a:pt x="92488" y="122206"/>
                  <a:pt x="93821" y="120872"/>
                </a:cubicBezTo>
                <a:lnTo>
                  <a:pt x="152590" y="63913"/>
                </a:lnTo>
                <a:lnTo>
                  <a:pt x="166116" y="77438"/>
                </a:lnTo>
                <a:lnTo>
                  <a:pt x="108871" y="134684"/>
                </a:lnTo>
                <a:cubicBezTo>
                  <a:pt x="107537" y="136017"/>
                  <a:pt x="107061" y="138113"/>
                  <a:pt x="107823" y="139827"/>
                </a:cubicBezTo>
                <a:cubicBezTo>
                  <a:pt x="108585" y="141637"/>
                  <a:pt x="110299" y="142780"/>
                  <a:pt x="112204" y="142780"/>
                </a:cubicBezTo>
                <a:lnTo>
                  <a:pt x="155162" y="142780"/>
                </a:lnTo>
                <a:lnTo>
                  <a:pt x="136112" y="161830"/>
                </a:lnTo>
                <a:lnTo>
                  <a:pt x="66675" y="161830"/>
                </a:lnTo>
                <a:lnTo>
                  <a:pt x="66675" y="92393"/>
                </a:lnTo>
                <a:lnTo>
                  <a:pt x="85725" y="73343"/>
                </a:lnTo>
                <a:lnTo>
                  <a:pt x="85725" y="117443"/>
                </a:lnTo>
                <a:cubicBezTo>
                  <a:pt x="85725" y="119348"/>
                  <a:pt x="86868" y="121063"/>
                  <a:pt x="88678" y="121825"/>
                </a:cubicBezTo>
                <a:close/>
              </a:path>
            </a:pathLst>
          </a:custGeom>
          <a:solidFill>
            <a:srgbClr val="70578B"/>
          </a:solidFill>
          <a:ln w="9525" cap="flat">
            <a:noFill/>
            <a:prstDash val="solid"/>
            <a:miter/>
          </a:ln>
        </p:spPr>
        <p:txBody>
          <a:bodyPr rtlCol="0" anchor="ctr"/>
          <a:lstStyle/>
          <a:p>
            <a:endParaRPr lang="en-ID"/>
          </a:p>
        </p:txBody>
      </p:sp>
    </p:spTree>
    <p:extLst>
      <p:ext uri="{BB962C8B-B14F-4D97-AF65-F5344CB8AC3E}">
        <p14:creationId xmlns:p14="http://schemas.microsoft.com/office/powerpoint/2010/main" val="1456804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
            <a:extLst>
              <a:ext uri="{FF2B5EF4-FFF2-40B4-BE49-F238E27FC236}">
                <a16:creationId xmlns:a16="http://schemas.microsoft.com/office/drawing/2014/main" id="{2FB0680F-04EC-C167-82B1-12A3B2AF30DC}"/>
              </a:ext>
            </a:extLst>
          </p:cNvPr>
          <p:cNvSpPr/>
          <p:nvPr/>
        </p:nvSpPr>
        <p:spPr>
          <a:xfrm>
            <a:off x="1" y="8792"/>
            <a:ext cx="6435526"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4002209" cy="122270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Økonomi og "ADHD-afgift"</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5856337"/>
            <a:ext cx="5703690" cy="538609"/>
          </a:xfrm>
          <a:prstGeom prst="rect">
            <a:avLst/>
          </a:prstGeom>
          <a:noFill/>
        </p:spPr>
        <p:txBody>
          <a:bodyPr wrap="square" lIns="0" tIns="0" rIns="0" bIns="0">
            <a:spAutoFit/>
          </a:bodyPr>
          <a:lstStyle/>
          <a:p>
            <a:pPr marL="0" lvl="1" indent="0">
              <a:buNone/>
            </a:pPr>
            <a:r>
              <a:rPr lang="en-US" sz="700" dirty="0" err="1"/>
              <a:t>Kilder</a:t>
            </a:r>
            <a:r>
              <a:rPr lang="en-US" sz="700" dirty="0"/>
              <a:t>:  </a:t>
            </a:r>
          </a:p>
          <a:p>
            <a:pPr marL="0" lvl="1"/>
            <a:r>
              <a:rPr lang="da-DK" sz="700" dirty="0"/>
              <a:t>1..  ADHD Centre, UK Research Department (2023). Clinical Guidelines and Research Overview. </a:t>
            </a:r>
            <a:r>
              <a:rPr lang="da-DK" sz="700" dirty="0">
                <a:hlinkClick r:id="rId2">
                  <a:extLst>
                    <a:ext uri="{A12FA001-AC4F-418D-AE19-62706E023703}">
                      <ahyp:hlinkClr xmlns:ahyp="http://schemas.microsoft.com/office/drawing/2018/hyperlinkcolor" val="tx"/>
                    </a:ext>
                  </a:extLst>
                </a:hlinkClick>
              </a:rPr>
              <a:t>https://www.adhdcentre.co.uk/advancements-in-adhd-research-and-treatment-what-it-means-for-patients/</a:t>
            </a:r>
            <a:r>
              <a:rPr lang="da-DK" sz="700" dirty="0"/>
              <a:t> </a:t>
            </a:r>
            <a:endParaRPr lang="en-US" sz="700" dirty="0"/>
          </a:p>
          <a:p>
            <a:pPr marL="0" lvl="1" indent="0">
              <a:buNone/>
            </a:pPr>
            <a:r>
              <a:rPr lang="en-US" sz="700" dirty="0"/>
              <a:t>2. . Green, R. (204). What Is the ADHD Tax? Certain characteristics of ADHD can take a financial toll. Clinical Review. </a:t>
            </a:r>
            <a:r>
              <a:rPr lang="en-US" sz="700" dirty="0">
                <a:hlinkClick r:id="rId3"/>
              </a:rPr>
              <a:t>https://www.verywellmind.com/the-financial-toll-of-living-with-adhd-6744610</a:t>
            </a:r>
            <a:endParaRPr lang="en-US" sz="700" dirty="0"/>
          </a:p>
        </p:txBody>
      </p:sp>
      <p:sp>
        <p:nvSpPr>
          <p:cNvPr id="29" name="Rectangle 3">
            <a:extLst>
              <a:ext uri="{FF2B5EF4-FFF2-40B4-BE49-F238E27FC236}">
                <a16:creationId xmlns:a16="http://schemas.microsoft.com/office/drawing/2014/main" id="{D97417AB-758F-EA2F-3486-074CC2812F1B}"/>
              </a:ext>
            </a:extLst>
          </p:cNvPr>
          <p:cNvSpPr/>
          <p:nvPr/>
        </p:nvSpPr>
        <p:spPr>
          <a:xfrm>
            <a:off x="731839" y="1746190"/>
            <a:ext cx="5703688" cy="4680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2" name="Tekstfelt 39">
            <a:extLst>
              <a:ext uri="{FF2B5EF4-FFF2-40B4-BE49-F238E27FC236}">
                <a16:creationId xmlns:a16="http://schemas.microsoft.com/office/drawing/2014/main" id="{B53D8E98-4B20-E341-E78E-9E1244CA3F56}"/>
              </a:ext>
            </a:extLst>
          </p:cNvPr>
          <p:cNvSpPr txBox="1"/>
          <p:nvPr/>
        </p:nvSpPr>
        <p:spPr>
          <a:xfrm>
            <a:off x="938425" y="1826302"/>
            <a:ext cx="4445611" cy="307777"/>
          </a:xfrm>
          <a:prstGeom prst="rect">
            <a:avLst/>
          </a:prstGeom>
          <a:noFill/>
        </p:spPr>
        <p:txBody>
          <a:bodyPr wrap="square" lIns="0" tIns="0" rIns="0" bIns="0">
            <a:spAutoFit/>
          </a:bodyPr>
          <a:lstStyle/>
          <a:p>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Økonomiske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udfordringer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7" name="Tekstfelt 11">
            <a:extLst>
              <a:ext uri="{FF2B5EF4-FFF2-40B4-BE49-F238E27FC236}">
                <a16:creationId xmlns:a16="http://schemas.microsoft.com/office/drawing/2014/main" id="{8E885CEC-BA95-CA81-6A89-AE12066C8CAC}"/>
              </a:ext>
            </a:extLst>
          </p:cNvPr>
          <p:cNvSpPr txBox="1"/>
          <p:nvPr/>
        </p:nvSpPr>
        <p:spPr>
          <a:xfrm>
            <a:off x="938425" y="2323971"/>
            <a:ext cx="4477653" cy="1215717"/>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Impulsive køb</a:t>
            </a:r>
          </a:p>
          <a:p>
            <a:pPr marL="252000" indent="-252000">
              <a:spcAft>
                <a:spcPts val="600"/>
              </a:spcAft>
            </a:pPr>
            <a:r>
              <a:rPr lang="da-DK" sz="1600" dirty="0"/>
              <a:t>Glemte regninger </a:t>
            </a:r>
          </a:p>
          <a:p>
            <a:pPr marL="252000" indent="-252000">
              <a:spcAft>
                <a:spcPts val="600"/>
              </a:spcAft>
            </a:pPr>
            <a:r>
              <a:rPr lang="da-DK" sz="1600" dirty="0"/>
              <a:t>Ubrugte abonnementer</a:t>
            </a:r>
          </a:p>
          <a:p>
            <a:pPr marL="252000" indent="-252000">
              <a:spcAft>
                <a:spcPts val="600"/>
              </a:spcAft>
            </a:pPr>
            <a:r>
              <a:rPr lang="da-DK" sz="1600" dirty="0"/>
              <a:t>Manglende overblik</a:t>
            </a:r>
          </a:p>
        </p:txBody>
      </p:sp>
      <p:sp>
        <p:nvSpPr>
          <p:cNvPr id="4" name="Rectangle 3">
            <a:extLst>
              <a:ext uri="{FF2B5EF4-FFF2-40B4-BE49-F238E27FC236}">
                <a16:creationId xmlns:a16="http://schemas.microsoft.com/office/drawing/2014/main" id="{7E501A74-BC9F-BF5F-65D8-BF1003FAC2F8}"/>
              </a:ext>
            </a:extLst>
          </p:cNvPr>
          <p:cNvSpPr/>
          <p:nvPr/>
        </p:nvSpPr>
        <p:spPr>
          <a:xfrm>
            <a:off x="731839" y="3705384"/>
            <a:ext cx="5703688" cy="468000"/>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5" name="Tekstfelt 39">
            <a:extLst>
              <a:ext uri="{FF2B5EF4-FFF2-40B4-BE49-F238E27FC236}">
                <a16:creationId xmlns:a16="http://schemas.microsoft.com/office/drawing/2014/main" id="{5397A327-3045-0C49-14A7-936030139F64}"/>
              </a:ext>
            </a:extLst>
          </p:cNvPr>
          <p:cNvSpPr txBox="1"/>
          <p:nvPr/>
        </p:nvSpPr>
        <p:spPr>
          <a:xfrm>
            <a:off x="938425" y="3785496"/>
            <a:ext cx="4445611" cy="307777"/>
          </a:xfrm>
          <a:prstGeom prst="rect">
            <a:avLst/>
          </a:prstGeom>
          <a:noFill/>
        </p:spPr>
        <p:txBody>
          <a:bodyPr wrap="square" lIns="0" tIns="0" rIns="0" bIns="0">
            <a:spAutoFit/>
          </a:bodyPr>
          <a:lstStyle/>
          <a:p>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Følelsesmæssig påvirkning af økonomi:</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kstfelt 11">
            <a:extLst>
              <a:ext uri="{FF2B5EF4-FFF2-40B4-BE49-F238E27FC236}">
                <a16:creationId xmlns:a16="http://schemas.microsoft.com/office/drawing/2014/main" id="{47FB55E1-5980-DC48-B400-AC7E38C53294}"/>
              </a:ext>
            </a:extLst>
          </p:cNvPr>
          <p:cNvSpPr txBox="1"/>
          <p:nvPr/>
        </p:nvSpPr>
        <p:spPr>
          <a:xfrm>
            <a:off x="938425" y="4283165"/>
            <a:ext cx="4477653" cy="1461939"/>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600"/>
              </a:spcAft>
            </a:pPr>
            <a:r>
              <a:rPr lang="da-DK" sz="1600" dirty="0"/>
              <a:t>Købe ting for at få det bedre </a:t>
            </a:r>
          </a:p>
          <a:p>
            <a:pPr marL="252000" indent="-252000">
              <a:spcAft>
                <a:spcPts val="600"/>
              </a:spcAft>
            </a:pPr>
            <a:r>
              <a:rPr lang="da-DK" sz="1600" dirty="0"/>
              <a:t>Stress over økonomisk kaos</a:t>
            </a:r>
          </a:p>
          <a:p>
            <a:pPr marL="252000" indent="-252000">
              <a:spcAft>
                <a:spcPts val="600"/>
              </a:spcAft>
            </a:pPr>
            <a:r>
              <a:rPr lang="da-DK" sz="1600" dirty="0"/>
              <a:t>Skam over økonomiske fejltrin</a:t>
            </a:r>
          </a:p>
          <a:p>
            <a:pPr marL="252000" indent="-252000">
              <a:spcAft>
                <a:spcPts val="600"/>
              </a:spcAft>
            </a:pPr>
            <a:r>
              <a:rPr lang="da-DK" sz="1600" dirty="0"/>
              <a:t>Tendens til at undgå at lægge budget eller planlægge  økonomien </a:t>
            </a:r>
          </a:p>
        </p:txBody>
      </p:sp>
      <p:cxnSp>
        <p:nvCxnSpPr>
          <p:cNvPr id="20" name="Straight Connector 19">
            <a:extLst>
              <a:ext uri="{FF2B5EF4-FFF2-40B4-BE49-F238E27FC236}">
                <a16:creationId xmlns:a16="http://schemas.microsoft.com/office/drawing/2014/main" id="{163264C3-9491-AC4F-1112-BA55A9473FDD}"/>
              </a:ext>
            </a:extLst>
          </p:cNvPr>
          <p:cNvCxnSpPr>
            <a:cxnSpLocks/>
          </p:cNvCxnSpPr>
          <p:nvPr/>
        </p:nvCxnSpPr>
        <p:spPr>
          <a:xfrm flipH="1">
            <a:off x="731837" y="5747632"/>
            <a:ext cx="5703690" cy="0"/>
          </a:xfrm>
          <a:prstGeom prst="line">
            <a:avLst/>
          </a:prstGeom>
          <a:ln>
            <a:solidFill>
              <a:srgbClr val="86187B"/>
            </a:solidFill>
          </a:ln>
        </p:spPr>
        <p:style>
          <a:lnRef idx="1">
            <a:schemeClr val="accent1"/>
          </a:lnRef>
          <a:fillRef idx="0">
            <a:schemeClr val="accent1"/>
          </a:fillRef>
          <a:effectRef idx="0">
            <a:schemeClr val="accent1"/>
          </a:effectRef>
          <a:fontRef idx="minor">
            <a:schemeClr val="tx1"/>
          </a:fontRef>
        </p:style>
      </p:cxnSp>
      <p:sp>
        <p:nvSpPr>
          <p:cNvPr id="22" name="Freeform 334">
            <a:extLst>
              <a:ext uri="{FF2B5EF4-FFF2-40B4-BE49-F238E27FC236}">
                <a16:creationId xmlns:a16="http://schemas.microsoft.com/office/drawing/2014/main" id="{32407862-D7A4-3A3F-9C1A-51A11D7C7EED}"/>
              </a:ext>
            </a:extLst>
          </p:cNvPr>
          <p:cNvSpPr>
            <a:spLocks/>
          </p:cNvSpPr>
          <p:nvPr/>
        </p:nvSpPr>
        <p:spPr bwMode="auto">
          <a:xfrm rot="5400000">
            <a:off x="6027986" y="1935858"/>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3" name="Freeform 334">
            <a:extLst>
              <a:ext uri="{FF2B5EF4-FFF2-40B4-BE49-F238E27FC236}">
                <a16:creationId xmlns:a16="http://schemas.microsoft.com/office/drawing/2014/main" id="{F6C1C55B-7300-EABA-D011-C4DA69553528}"/>
              </a:ext>
            </a:extLst>
          </p:cNvPr>
          <p:cNvSpPr>
            <a:spLocks/>
          </p:cNvSpPr>
          <p:nvPr/>
        </p:nvSpPr>
        <p:spPr bwMode="auto">
          <a:xfrm rot="5400000">
            <a:off x="6027986" y="3895052"/>
            <a:ext cx="175774" cy="88665"/>
          </a:xfrm>
          <a:custGeom>
            <a:avLst/>
            <a:gdLst>
              <a:gd name="T0" fmla="*/ 113 w 113"/>
              <a:gd name="T1" fmla="*/ 0 h 57"/>
              <a:gd name="T2" fmla="*/ 56 w 113"/>
              <a:gd name="T3" fmla="*/ 57 h 57"/>
              <a:gd name="T4" fmla="*/ 0 w 113"/>
              <a:gd name="T5" fmla="*/ 0 h 57"/>
            </a:gdLst>
            <a:ahLst/>
            <a:cxnLst>
              <a:cxn ang="0">
                <a:pos x="T0" y="T1"/>
              </a:cxn>
              <a:cxn ang="0">
                <a:pos x="T2" y="T3"/>
              </a:cxn>
              <a:cxn ang="0">
                <a:pos x="T4" y="T5"/>
              </a:cxn>
            </a:cxnLst>
            <a:rect l="0" t="0" r="r" b="b"/>
            <a:pathLst>
              <a:path w="113" h="57">
                <a:moveTo>
                  <a:pt x="113" y="0"/>
                </a:moveTo>
                <a:lnTo>
                  <a:pt x="56" y="57"/>
                </a:lnTo>
                <a:lnTo>
                  <a:pt x="0" y="0"/>
                </a:lnTo>
              </a:path>
            </a:pathLst>
          </a:custGeom>
          <a:noFill/>
          <a:ln w="15875"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8" name="Billede 7" descr="Et billede, der indeholder skitse, Stregtegning, tegning, kunst&#10;&#10;Indhold genereret af kunstig intelligens kan være forkert.">
            <a:extLst>
              <a:ext uri="{FF2B5EF4-FFF2-40B4-BE49-F238E27FC236}">
                <a16:creationId xmlns:a16="http://schemas.microsoft.com/office/drawing/2014/main" id="{4C3EC8BE-C560-606C-1B70-8C39B68EB282}"/>
              </a:ext>
            </a:extLst>
          </p:cNvPr>
          <p:cNvPicPr>
            <a:picLocks noChangeAspect="1"/>
          </p:cNvPicPr>
          <p:nvPr/>
        </p:nvPicPr>
        <p:blipFill>
          <a:blip r:embed="rId4" cstate="screen">
            <a:duotone>
              <a:schemeClr val="accent5">
                <a:shade val="45000"/>
                <a:satMod val="135000"/>
              </a:schemeClr>
              <a:prstClr val="white"/>
            </a:duotone>
            <a:alphaModFix amt="70000"/>
            <a:extLst>
              <a:ext uri="{28A0092B-C50C-407E-A947-70E740481C1C}">
                <a14:useLocalDpi xmlns:a14="http://schemas.microsoft.com/office/drawing/2010/main" val="0"/>
              </a:ext>
            </a:extLst>
          </a:blip>
          <a:stretch>
            <a:fillRect/>
          </a:stretch>
        </p:blipFill>
        <p:spPr>
          <a:xfrm>
            <a:off x="6769811" y="2693871"/>
            <a:ext cx="5195798" cy="3463865"/>
          </a:xfrm>
          <a:prstGeom prst="rect">
            <a:avLst/>
          </a:prstGeom>
        </p:spPr>
      </p:pic>
    </p:spTree>
    <p:extLst>
      <p:ext uri="{BB962C8B-B14F-4D97-AF65-F5344CB8AC3E}">
        <p14:creationId xmlns:p14="http://schemas.microsoft.com/office/powerpoint/2010/main" val="3723516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solidFill>
                  <a:srgbClr val="644D79"/>
                </a:solidFill>
                <a:latin typeface="+mn-lt"/>
              </a:rPr>
              <a:t>Energi og restitution</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5775673"/>
            <a:ext cx="8038537" cy="646331"/>
          </a:xfrm>
          <a:prstGeom prst="rect">
            <a:avLst/>
          </a:prstGeom>
          <a:noFill/>
        </p:spPr>
        <p:txBody>
          <a:bodyPr wrap="square" lIns="0" tIns="0" rIns="0" bIns="0">
            <a:spAutoFit/>
          </a:bodyPr>
          <a:lstStyle/>
          <a:p>
            <a:pPr marL="0" lvl="1" indent="0">
              <a:buNone/>
            </a:pPr>
            <a:r>
              <a:rPr lang="en-US" sz="1050" dirty="0" err="1"/>
              <a:t>Kilder</a:t>
            </a:r>
            <a:r>
              <a:rPr lang="en-US" sz="1050" dirty="0"/>
              <a:t>:</a:t>
            </a:r>
          </a:p>
          <a:p>
            <a:pPr marL="0" lvl="1" indent="0">
              <a:buNone/>
            </a:pPr>
            <a:r>
              <a:rPr lang="en-US" sz="700" dirty="0"/>
              <a:t>14. Sedgwick-Müller, J. A., et al. (2022). University students with ADHD: UK Adult ADHD Network consensus. BMC Psychiatry, 22(1), 292. https://doi.org/10.1186/s12888-022-03987-592.</a:t>
            </a:r>
          </a:p>
          <a:p>
            <a:pPr marL="0" lvl="1"/>
            <a:r>
              <a:rPr lang="en-US" sz="700" dirty="0"/>
              <a:t>17.  Öster, C., </a:t>
            </a:r>
            <a:r>
              <a:rPr lang="en-US" sz="700" dirty="0" err="1"/>
              <a:t>Ramklint</a:t>
            </a:r>
            <a:r>
              <a:rPr lang="en-US" sz="700" dirty="0"/>
              <a:t>, M., Meyer, J., &amp; Isaksson, J. (2020). How do adolescents with ADHD perceive stress? Nordic Journal of Psychiatry, 74(2), 123-130. https://doi.org/10.1080/08039488.2019.1648514</a:t>
            </a:r>
            <a:endParaRPr lang="da-DK" sz="700" dirty="0"/>
          </a:p>
          <a:p>
            <a:pPr marL="0" lvl="1" indent="0">
              <a:buNone/>
            </a:pPr>
            <a:r>
              <a:rPr lang="en-US" sz="700" dirty="0"/>
              <a:t>Öster Nord J Psychiatry 2020 Feb;74(2):123-130</a:t>
            </a:r>
          </a:p>
          <a:p>
            <a:pPr marL="0" lvl="1" indent="0">
              <a:buNone/>
            </a:pPr>
            <a:endParaRPr lang="en-US" sz="1050" dirty="0"/>
          </a:p>
        </p:txBody>
      </p:sp>
      <p:sp>
        <p:nvSpPr>
          <p:cNvPr id="7" name="Rectangle 3">
            <a:extLst>
              <a:ext uri="{FF2B5EF4-FFF2-40B4-BE49-F238E27FC236}">
                <a16:creationId xmlns:a16="http://schemas.microsoft.com/office/drawing/2014/main" id="{C7ECC0B1-3649-BD28-04E6-7324305C19F7}"/>
              </a:ext>
            </a:extLst>
          </p:cNvPr>
          <p:cNvSpPr/>
          <p:nvPr/>
        </p:nvSpPr>
        <p:spPr>
          <a:xfrm>
            <a:off x="731839"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9" name="Rectangle 10">
            <a:extLst>
              <a:ext uri="{FF2B5EF4-FFF2-40B4-BE49-F238E27FC236}">
                <a16:creationId xmlns:a16="http://schemas.microsoft.com/office/drawing/2014/main" id="{E54DDA3F-E7EB-93C1-3949-D8EAE491F15D}"/>
              </a:ext>
            </a:extLst>
          </p:cNvPr>
          <p:cNvSpPr/>
          <p:nvPr/>
        </p:nvSpPr>
        <p:spPr>
          <a:xfrm>
            <a:off x="731839" y="2193688"/>
            <a:ext cx="2412541"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Tekstfelt 39">
            <a:extLst>
              <a:ext uri="{FF2B5EF4-FFF2-40B4-BE49-F238E27FC236}">
                <a16:creationId xmlns:a16="http://schemas.microsoft.com/office/drawing/2014/main" id="{70C6B6F6-4220-0753-4B94-C921F28FF95E}"/>
              </a:ext>
            </a:extLst>
          </p:cNvPr>
          <p:cNvSpPr txBox="1"/>
          <p:nvPr/>
        </p:nvSpPr>
        <p:spPr>
          <a:xfrm>
            <a:off x="948109" y="1545367"/>
            <a:ext cx="1980000"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Energiforbrug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25" name="Tekstfelt 11">
            <a:extLst>
              <a:ext uri="{FF2B5EF4-FFF2-40B4-BE49-F238E27FC236}">
                <a16:creationId xmlns:a16="http://schemas.microsoft.com/office/drawing/2014/main" id="{B42318DF-F222-307A-5E9B-A60E48FBC5A7}"/>
              </a:ext>
            </a:extLst>
          </p:cNvPr>
          <p:cNvSpPr txBox="1"/>
          <p:nvPr/>
        </p:nvSpPr>
        <p:spPr>
          <a:xfrm>
            <a:off x="948109" y="2345093"/>
            <a:ext cx="1980000" cy="267765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Højt forbrug ved følelseshåndtering</a:t>
            </a:r>
          </a:p>
          <a:p>
            <a:pPr marL="252000" indent="-252000">
              <a:spcAft>
                <a:spcPts val="1200"/>
              </a:spcAft>
            </a:pPr>
            <a:r>
              <a:rPr lang="da-DK" sz="1600" dirty="0"/>
              <a:t>Udmattelse efter sociale situationer</a:t>
            </a:r>
          </a:p>
          <a:p>
            <a:pPr marL="252000" indent="-252000">
              <a:spcAft>
                <a:spcPts val="1200"/>
              </a:spcAft>
            </a:pPr>
            <a:r>
              <a:rPr lang="da-DK" sz="1600" dirty="0"/>
              <a:t>Særligt energikrævende opgaver</a:t>
            </a:r>
          </a:p>
          <a:p>
            <a:pPr marL="252000" indent="-252000">
              <a:spcAft>
                <a:spcPts val="1200"/>
              </a:spcAft>
            </a:pPr>
            <a:r>
              <a:rPr lang="da-DK" sz="1600" dirty="0"/>
              <a:t>Behov for restitution</a:t>
            </a:r>
          </a:p>
        </p:txBody>
      </p:sp>
      <p:sp>
        <p:nvSpPr>
          <p:cNvPr id="36" name="Rectangle 3">
            <a:extLst>
              <a:ext uri="{FF2B5EF4-FFF2-40B4-BE49-F238E27FC236}">
                <a16:creationId xmlns:a16="http://schemas.microsoft.com/office/drawing/2014/main" id="{BEBA01C6-19EF-6A33-A261-C289DADB8614}"/>
              </a:ext>
            </a:extLst>
          </p:cNvPr>
          <p:cNvSpPr/>
          <p:nvPr/>
        </p:nvSpPr>
        <p:spPr>
          <a:xfrm>
            <a:off x="3308900"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7" name="Rectangle 10">
            <a:extLst>
              <a:ext uri="{FF2B5EF4-FFF2-40B4-BE49-F238E27FC236}">
                <a16:creationId xmlns:a16="http://schemas.microsoft.com/office/drawing/2014/main" id="{EAE42889-DAB1-8FDB-4141-F516EA4D1101}"/>
              </a:ext>
            </a:extLst>
          </p:cNvPr>
          <p:cNvSpPr/>
          <p:nvPr/>
        </p:nvSpPr>
        <p:spPr>
          <a:xfrm>
            <a:off x="3308900" y="2193688"/>
            <a:ext cx="2412541"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8" name="Tekstfelt 39">
            <a:extLst>
              <a:ext uri="{FF2B5EF4-FFF2-40B4-BE49-F238E27FC236}">
                <a16:creationId xmlns:a16="http://schemas.microsoft.com/office/drawing/2014/main" id="{F5EAD1FF-59D6-E3D7-49AA-81A1FB77A863}"/>
              </a:ext>
            </a:extLst>
          </p:cNvPr>
          <p:cNvSpPr txBox="1"/>
          <p:nvPr/>
        </p:nvSpPr>
        <p:spPr>
          <a:xfrm>
            <a:off x="3525170" y="1545367"/>
            <a:ext cx="1980000"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Pausemønstre:</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Tekstfelt 11">
            <a:extLst>
              <a:ext uri="{FF2B5EF4-FFF2-40B4-BE49-F238E27FC236}">
                <a16:creationId xmlns:a16="http://schemas.microsoft.com/office/drawing/2014/main" id="{828209F5-076D-434D-3049-871900D78377}"/>
              </a:ext>
            </a:extLst>
          </p:cNvPr>
          <p:cNvSpPr txBox="1"/>
          <p:nvPr/>
        </p:nvSpPr>
        <p:spPr>
          <a:xfrm>
            <a:off x="3525170" y="2345093"/>
            <a:ext cx="1980000" cy="2431435"/>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Nødvendighed af hyppige pauser</a:t>
            </a:r>
          </a:p>
          <a:p>
            <a:pPr marL="252000" indent="-252000">
              <a:spcAft>
                <a:spcPts val="1200"/>
              </a:spcAft>
            </a:pPr>
            <a:r>
              <a:rPr lang="da-DK" sz="1600"/>
              <a:t>Længere restitutionstid</a:t>
            </a:r>
          </a:p>
          <a:p>
            <a:pPr marL="252000" indent="-252000">
              <a:spcAft>
                <a:spcPts val="1200"/>
              </a:spcAft>
            </a:pPr>
            <a:r>
              <a:rPr lang="da-DK" sz="1600"/>
              <a:t>Behov for alenetid</a:t>
            </a:r>
          </a:p>
          <a:p>
            <a:pPr marL="252000" indent="-252000">
              <a:spcAft>
                <a:spcPts val="1200"/>
              </a:spcAft>
            </a:pPr>
            <a:r>
              <a:rPr lang="da-DK" sz="1600"/>
              <a:t>Vigtigheden af strukturerede hvileperioder</a:t>
            </a:r>
            <a:endParaRPr lang="da-DK" sz="1600" dirty="0"/>
          </a:p>
        </p:txBody>
      </p:sp>
      <p:sp>
        <p:nvSpPr>
          <p:cNvPr id="40" name="Rectangle 3">
            <a:extLst>
              <a:ext uri="{FF2B5EF4-FFF2-40B4-BE49-F238E27FC236}">
                <a16:creationId xmlns:a16="http://schemas.microsoft.com/office/drawing/2014/main" id="{59AFA1C6-C047-72D7-1C53-7E363F4F0741}"/>
              </a:ext>
            </a:extLst>
          </p:cNvPr>
          <p:cNvSpPr/>
          <p:nvPr/>
        </p:nvSpPr>
        <p:spPr>
          <a:xfrm>
            <a:off x="5885961"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1" name="Rectangle 10">
            <a:extLst>
              <a:ext uri="{FF2B5EF4-FFF2-40B4-BE49-F238E27FC236}">
                <a16:creationId xmlns:a16="http://schemas.microsoft.com/office/drawing/2014/main" id="{3EB56FFD-B27A-E8F1-8347-A0B5C631C952}"/>
              </a:ext>
            </a:extLst>
          </p:cNvPr>
          <p:cNvSpPr/>
          <p:nvPr/>
        </p:nvSpPr>
        <p:spPr>
          <a:xfrm>
            <a:off x="5885961" y="2193688"/>
            <a:ext cx="2412541"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39">
            <a:extLst>
              <a:ext uri="{FF2B5EF4-FFF2-40B4-BE49-F238E27FC236}">
                <a16:creationId xmlns:a16="http://schemas.microsoft.com/office/drawing/2014/main" id="{D4570622-8491-46FE-17FA-C4A5A00744E9}"/>
              </a:ext>
            </a:extLst>
          </p:cNvPr>
          <p:cNvSpPr txBox="1"/>
          <p:nvPr/>
        </p:nvSpPr>
        <p:spPr>
          <a:xfrm>
            <a:off x="6102231" y="1406867"/>
            <a:ext cx="1980000" cy="553998"/>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Forebyggende strategier: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3" name="Tekstfelt 11">
            <a:extLst>
              <a:ext uri="{FF2B5EF4-FFF2-40B4-BE49-F238E27FC236}">
                <a16:creationId xmlns:a16="http://schemas.microsoft.com/office/drawing/2014/main" id="{FEF29E7B-DE09-E284-6911-2A6CD19DD023}"/>
              </a:ext>
            </a:extLst>
          </p:cNvPr>
          <p:cNvSpPr txBox="1"/>
          <p:nvPr/>
        </p:nvSpPr>
        <p:spPr>
          <a:xfrm>
            <a:off x="6102231" y="2345093"/>
            <a:ext cx="1980000" cy="1938992"/>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Energiregnskab</a:t>
            </a:r>
          </a:p>
          <a:p>
            <a:pPr marL="252000" indent="-252000">
              <a:spcAft>
                <a:spcPts val="1200"/>
              </a:spcAft>
            </a:pPr>
            <a:r>
              <a:rPr lang="da-DK" sz="1600"/>
              <a:t>Planlagte pauser</a:t>
            </a:r>
          </a:p>
          <a:p>
            <a:pPr marL="252000" indent="-252000">
              <a:spcAft>
                <a:spcPts val="1200"/>
              </a:spcAft>
            </a:pPr>
            <a:r>
              <a:rPr lang="da-DK" sz="1600"/>
              <a:t>Beskyttelse mod overbelastning</a:t>
            </a:r>
          </a:p>
          <a:p>
            <a:pPr marL="252000" indent="-252000">
              <a:spcAft>
                <a:spcPts val="1200"/>
              </a:spcAft>
            </a:pPr>
            <a:r>
              <a:rPr lang="da-DK" sz="1600"/>
              <a:t>Balance mellem aktivitet og hvile</a:t>
            </a:r>
            <a:endParaRPr lang="da-DK" sz="1600" dirty="0"/>
          </a:p>
        </p:txBody>
      </p:sp>
      <p:pic>
        <p:nvPicPr>
          <p:cNvPr id="35" name="Billede 6" descr="Et billede, der indeholder skitse, Stregtegning, tegning, clipart&#10;&#10;Indhold genereret af kunstig intelligens kan være forkert.">
            <a:extLst>
              <a:ext uri="{FF2B5EF4-FFF2-40B4-BE49-F238E27FC236}">
                <a16:creationId xmlns:a16="http://schemas.microsoft.com/office/drawing/2014/main" id="{E522EA97-A60B-9AC9-9C09-3855337A1C44}"/>
              </a:ext>
            </a:extLst>
          </p:cNvPr>
          <p:cNvPicPr>
            <a:picLocks noChangeAspect="1"/>
          </p:cNvPicPr>
          <p:nvPr/>
        </p:nvPicPr>
        <p:blipFill rotWithShape="1">
          <a:blip r:embed="rId2" cstate="screen">
            <a:clrChange>
              <a:clrFrom>
                <a:srgbClr val="FFFFFF"/>
              </a:clrFrom>
              <a:clrTo>
                <a:srgbClr val="FFFFFF">
                  <a:alpha val="0"/>
                </a:srgbClr>
              </a:clrTo>
            </a:clrChange>
            <a:duotone>
              <a:schemeClr val="accent5">
                <a:shade val="45000"/>
                <a:satMod val="135000"/>
              </a:schemeClr>
              <a:prstClr val="white"/>
            </a:duotone>
            <a:alphaModFix amt="52000"/>
            <a:extLst>
              <a:ext uri="{28A0092B-C50C-407E-A947-70E740481C1C}">
                <a14:useLocalDpi xmlns:a14="http://schemas.microsoft.com/office/drawing/2010/main" val="0"/>
              </a:ext>
            </a:extLst>
          </a:blip>
          <a:srcRect l="4698" r="13897"/>
          <a:stretch/>
        </p:blipFill>
        <p:spPr>
          <a:xfrm>
            <a:off x="7971626" y="2323034"/>
            <a:ext cx="4220374" cy="3456557"/>
          </a:xfrm>
          <a:prstGeom prst="rect">
            <a:avLst/>
          </a:prstGeom>
        </p:spPr>
      </p:pic>
    </p:spTree>
    <p:extLst>
      <p:ext uri="{BB962C8B-B14F-4D97-AF65-F5344CB8AC3E}">
        <p14:creationId xmlns:p14="http://schemas.microsoft.com/office/powerpoint/2010/main" val="1993639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EA0FD-50DD-2BDC-F1A9-BD8F36CB2A17}"/>
            </a:ext>
          </a:extLst>
        </p:cNvPr>
        <p:cNvGrpSpPr/>
        <p:nvPr/>
      </p:nvGrpSpPr>
      <p:grpSpPr>
        <a:xfrm>
          <a:off x="0" y="0"/>
          <a:ext cx="0" cy="0"/>
          <a:chOff x="0" y="0"/>
          <a:chExt cx="0" cy="0"/>
        </a:xfrm>
      </p:grpSpPr>
      <p:sp>
        <p:nvSpPr>
          <p:cNvPr id="4" name="Rectangle 7">
            <a:extLst>
              <a:ext uri="{FF2B5EF4-FFF2-40B4-BE49-F238E27FC236}">
                <a16:creationId xmlns:a16="http://schemas.microsoft.com/office/drawing/2014/main" id="{29BB2D5C-FAFD-71C8-6D29-E31D08889BEE}"/>
              </a:ext>
            </a:extLst>
          </p:cNvPr>
          <p:cNvSpPr/>
          <p:nvPr/>
        </p:nvSpPr>
        <p:spPr>
          <a:xfrm>
            <a:off x="-26171" y="2320244"/>
            <a:ext cx="12218171" cy="3661456"/>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2C4C09F5-8E1B-23DD-D0EF-8B422BB81107}"/>
              </a:ext>
            </a:extLst>
          </p:cNvPr>
          <p:cNvSpPr/>
          <p:nvPr/>
        </p:nvSpPr>
        <p:spPr>
          <a:xfrm>
            <a:off x="374947" y="419190"/>
            <a:ext cx="5340144" cy="420615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0">
            <a:extLst>
              <a:ext uri="{FF2B5EF4-FFF2-40B4-BE49-F238E27FC236}">
                <a16:creationId xmlns:a16="http://schemas.microsoft.com/office/drawing/2014/main" id="{F6C80A72-572A-FD53-AFCB-64F9890352CC}"/>
              </a:ext>
            </a:extLst>
          </p:cNvPr>
          <p:cNvSpPr/>
          <p:nvPr/>
        </p:nvSpPr>
        <p:spPr>
          <a:xfrm>
            <a:off x="374945" y="4625340"/>
            <a:ext cx="5340143" cy="2042070"/>
          </a:xfrm>
          <a:prstGeom prst="rect">
            <a:avLst/>
          </a:prstGeom>
          <a:solidFill>
            <a:schemeClr val="bg1"/>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Pladsholder til indhold 9">
            <a:extLst>
              <a:ext uri="{FF2B5EF4-FFF2-40B4-BE49-F238E27FC236}">
                <a16:creationId xmlns:a16="http://schemas.microsoft.com/office/drawing/2014/main" id="{FDB85F13-0C2A-DB87-6B28-5F740F4B24E1}"/>
              </a:ext>
            </a:extLst>
          </p:cNvPr>
          <p:cNvSpPr>
            <a:spLocks noGrp="1"/>
          </p:cNvSpPr>
          <p:nvPr>
            <p:ph idx="1"/>
          </p:nvPr>
        </p:nvSpPr>
        <p:spPr>
          <a:xfrm>
            <a:off x="6116204" y="3124154"/>
            <a:ext cx="5501639" cy="1981201"/>
          </a:xfrm>
        </p:spPr>
        <p:txBody>
          <a:bodyPr/>
          <a:lstStyle/>
          <a:p>
            <a:pPr lvl="1"/>
            <a:r>
              <a:rPr lang="da-DK" dirty="0">
                <a:solidFill>
                  <a:schemeClr val="bg1"/>
                </a:solidFill>
              </a:rPr>
              <a:t>Hvilke strategier bruger I allerede til at regulere svære følelser?</a:t>
            </a:r>
          </a:p>
          <a:p>
            <a:pPr lvl="1"/>
            <a:endParaRPr lang="da-DK" dirty="0">
              <a:solidFill>
                <a:schemeClr val="bg1"/>
              </a:solidFill>
            </a:endParaRPr>
          </a:p>
          <a:p>
            <a:pPr lvl="1"/>
            <a:r>
              <a:rPr lang="da-DK" dirty="0">
                <a:solidFill>
                  <a:schemeClr val="bg1"/>
                </a:solidFill>
              </a:rPr>
              <a:t>Hvad virker - og hvad virker ikke?</a:t>
            </a:r>
          </a:p>
          <a:p>
            <a:pPr marL="0" indent="0">
              <a:buNone/>
            </a:pPr>
            <a:endParaRPr lang="da-DK" dirty="0">
              <a:solidFill>
                <a:schemeClr val="bg1"/>
              </a:solidFill>
            </a:endParaRPr>
          </a:p>
        </p:txBody>
      </p:sp>
      <p:sp>
        <p:nvSpPr>
          <p:cNvPr id="13" name="Tekstfelt 12">
            <a:extLst>
              <a:ext uri="{FF2B5EF4-FFF2-40B4-BE49-F238E27FC236}">
                <a16:creationId xmlns:a16="http://schemas.microsoft.com/office/drawing/2014/main" id="{087F6033-B0E0-CD46-3042-81AA1EF669AE}"/>
              </a:ext>
            </a:extLst>
          </p:cNvPr>
          <p:cNvSpPr txBox="1"/>
          <p:nvPr/>
        </p:nvSpPr>
        <p:spPr>
          <a:xfrm>
            <a:off x="1397127" y="5170394"/>
            <a:ext cx="3295777" cy="769441"/>
          </a:xfrm>
          <a:prstGeom prst="rect">
            <a:avLst/>
          </a:prstGeom>
          <a:noFill/>
        </p:spPr>
        <p:txBody>
          <a:bodyPr wrap="square">
            <a:spAutoFit/>
          </a:bodyPr>
          <a:lstStyle/>
          <a:p>
            <a:pPr algn="ctr"/>
            <a:r>
              <a:rPr lang="da-DK" sz="4400" b="1" dirty="0">
                <a:solidFill>
                  <a:srgbClr val="70578B"/>
                </a:solidFill>
              </a:rPr>
              <a:t>Spørgsmål</a:t>
            </a:r>
          </a:p>
        </p:txBody>
      </p:sp>
      <p:sp>
        <p:nvSpPr>
          <p:cNvPr id="14" name="Tekstfelt 13">
            <a:extLst>
              <a:ext uri="{FF2B5EF4-FFF2-40B4-BE49-F238E27FC236}">
                <a16:creationId xmlns:a16="http://schemas.microsoft.com/office/drawing/2014/main" id="{ADAD71AE-11E8-2615-5DA8-B0F2CD7948FF}"/>
              </a:ext>
            </a:extLst>
          </p:cNvPr>
          <p:cNvSpPr txBox="1"/>
          <p:nvPr/>
        </p:nvSpPr>
        <p:spPr>
          <a:xfrm>
            <a:off x="1635315" y="190946"/>
            <a:ext cx="2819400" cy="6247864"/>
          </a:xfrm>
          <a:prstGeom prst="rect">
            <a:avLst/>
          </a:prstGeom>
          <a:noFill/>
        </p:spPr>
        <p:txBody>
          <a:bodyPr wrap="square" rtlCol="0">
            <a:spAutoFit/>
          </a:bodyPr>
          <a:lstStyle/>
          <a:p>
            <a:r>
              <a:rPr lang="da-DK" sz="40000" dirty="0">
                <a:solidFill>
                  <a:srgbClr val="70578B"/>
                </a:solidFill>
              </a:rPr>
              <a:t>?</a:t>
            </a:r>
          </a:p>
        </p:txBody>
      </p:sp>
    </p:spTree>
    <p:extLst>
      <p:ext uri="{BB962C8B-B14F-4D97-AF65-F5344CB8AC3E}">
        <p14:creationId xmlns:p14="http://schemas.microsoft.com/office/powerpoint/2010/main" val="1711799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7D3F2-F1FB-FFA4-5ED2-1D97DB5C9E9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83E1EDF-B4EE-5A34-7108-7233D3BD75D4}"/>
              </a:ext>
            </a:extLst>
          </p:cNvPr>
          <p:cNvSpPr/>
          <p:nvPr/>
        </p:nvSpPr>
        <p:spPr>
          <a:xfrm>
            <a:off x="-26171" y="968172"/>
            <a:ext cx="12218171" cy="4285081"/>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da-DK"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Tekstfelt 1">
            <a:extLst>
              <a:ext uri="{FF2B5EF4-FFF2-40B4-BE49-F238E27FC236}">
                <a16:creationId xmlns:a16="http://schemas.microsoft.com/office/drawing/2014/main" id="{65A92331-45E3-3631-8751-0C779AC65E8E}"/>
              </a:ext>
            </a:extLst>
          </p:cNvPr>
          <p:cNvSpPr txBox="1"/>
          <p:nvPr/>
        </p:nvSpPr>
        <p:spPr>
          <a:xfrm>
            <a:off x="1144656" y="1747726"/>
            <a:ext cx="9902687" cy="1815882"/>
          </a:xfrm>
          <a:prstGeom prst="rect">
            <a:avLst/>
          </a:prstGeom>
          <a:noFill/>
        </p:spPr>
        <p:txBody>
          <a:bodyPr wrap="square" rtlCol="0">
            <a:spAutoFit/>
          </a:bodyPr>
          <a:lstStyle/>
          <a:p>
            <a:pPr algn="ctr"/>
            <a:r>
              <a:rPr kumimoji="1" lang="da-DK" sz="2800" b="1" i="0" strike="noStrike" kern="1200" cap="none" spc="0" normalizeH="0" baseline="0" noProof="0" dirty="0">
                <a:ln>
                  <a:noFill/>
                </a:ln>
                <a:solidFill>
                  <a:schemeClr val="bg1"/>
                </a:solidFill>
                <a:effectLst/>
                <a:uLnTx/>
                <a:uFillTx/>
                <a:latin typeface="Calibri" panose="020F0502020204030204"/>
                <a:ea typeface="+mn-ea"/>
                <a:cs typeface="+mn-cs"/>
              </a:rPr>
              <a:t>En dybere forståelse af ADHD's kompleksitet forandrer vores tilgang til behandling. Fra et snævert sygdomsperspektiv bevæger vi os mod en helhedsorienteret støtte og behandling</a:t>
            </a:r>
          </a:p>
          <a:p>
            <a:pPr algn="ctr"/>
            <a:endParaRPr lang="en-US" sz="2800" dirty="0"/>
          </a:p>
        </p:txBody>
      </p:sp>
      <p:sp>
        <p:nvSpPr>
          <p:cNvPr id="13" name="Ellipse 12">
            <a:extLst>
              <a:ext uri="{FF2B5EF4-FFF2-40B4-BE49-F238E27FC236}">
                <a16:creationId xmlns:a16="http://schemas.microsoft.com/office/drawing/2014/main" id="{5706B252-2946-86D0-E873-F0723EC961C5}"/>
              </a:ext>
            </a:extLst>
          </p:cNvPr>
          <p:cNvSpPr/>
          <p:nvPr/>
        </p:nvSpPr>
        <p:spPr>
          <a:xfrm>
            <a:off x="4727813" y="3807600"/>
            <a:ext cx="2710202" cy="2710202"/>
          </a:xfrm>
          <a:prstGeom prst="ellipse">
            <a:avLst/>
          </a:prstGeom>
          <a:solidFill>
            <a:srgbClr val="E5DBF2"/>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fik 5" descr="Hjerne i hoved med massiv udfyldning">
            <a:extLst>
              <a:ext uri="{FF2B5EF4-FFF2-40B4-BE49-F238E27FC236}">
                <a16:creationId xmlns:a16="http://schemas.microsoft.com/office/drawing/2014/main" id="{B4633088-68D1-4B62-C510-8C0F8BF6F5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84096" y="4223545"/>
            <a:ext cx="1948655" cy="1948655"/>
          </a:xfrm>
          <a:prstGeom prst="rect">
            <a:avLst/>
          </a:prstGeom>
        </p:spPr>
      </p:pic>
    </p:spTree>
    <p:extLst>
      <p:ext uri="{BB962C8B-B14F-4D97-AF65-F5344CB8AC3E}">
        <p14:creationId xmlns:p14="http://schemas.microsoft.com/office/powerpoint/2010/main" val="330401787"/>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Behandlingstilgange</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547198" y="6260294"/>
            <a:ext cx="10478355" cy="484748"/>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en-US" sz="700" dirty="0"/>
              <a:t>1. Surman CBH, Walsh DM. Do Treatments for Adult ADHD Improve Emotional Behavior? A Systematic Review and Analysis. J Atten </a:t>
            </a:r>
            <a:r>
              <a:rPr lang="en-US" sz="700" dirty="0" err="1"/>
              <a:t>Disord</a:t>
            </a:r>
            <a:r>
              <a:rPr lang="en-US" sz="700" dirty="0"/>
              <a:t>. 2022 Dec;26(14):1822-1832. </a:t>
            </a:r>
            <a:r>
              <a:rPr lang="en-US" sz="700" dirty="0" err="1"/>
              <a:t>doi</a:t>
            </a:r>
            <a:r>
              <a:rPr lang="en-US" sz="700" dirty="0"/>
              <a:t>: 10.1177/10870547221110926. </a:t>
            </a:r>
            <a:endParaRPr lang="da-DK" sz="700" dirty="0"/>
          </a:p>
          <a:p>
            <a:pPr marL="0" lvl="1"/>
            <a:r>
              <a:rPr lang="en-US" sz="700" dirty="0"/>
              <a:t>2. </a:t>
            </a:r>
            <a:r>
              <a:rPr lang="en-US" sz="700" dirty="0" err="1"/>
              <a:t>Brikell</a:t>
            </a:r>
            <a:r>
              <a:rPr lang="en-US" sz="700" dirty="0"/>
              <a:t>, I., et al. (2024). Prescription drug use patterns in attention-deficit hyperactivity disorder: A multinational study. The Lancet Psychiatry, 11(1), 16–26. https://doi.org/10.1016/S2215-0366(23)00332-2</a:t>
            </a:r>
            <a:endParaRPr lang="da-DK" sz="700" dirty="0"/>
          </a:p>
          <a:p>
            <a:pPr marL="0" lvl="1" indent="0">
              <a:buNone/>
            </a:pPr>
            <a:endParaRPr lang="en-US" sz="1050" dirty="0"/>
          </a:p>
        </p:txBody>
      </p:sp>
      <p:sp>
        <p:nvSpPr>
          <p:cNvPr id="7" name="Rectangle 3">
            <a:extLst>
              <a:ext uri="{FF2B5EF4-FFF2-40B4-BE49-F238E27FC236}">
                <a16:creationId xmlns:a16="http://schemas.microsoft.com/office/drawing/2014/main" id="{C7ECC0B1-3649-BD28-04E6-7324305C19F7}"/>
              </a:ext>
            </a:extLst>
          </p:cNvPr>
          <p:cNvSpPr/>
          <p:nvPr/>
        </p:nvSpPr>
        <p:spPr>
          <a:xfrm>
            <a:off x="731839"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9" name="Rectangle 10">
            <a:extLst>
              <a:ext uri="{FF2B5EF4-FFF2-40B4-BE49-F238E27FC236}">
                <a16:creationId xmlns:a16="http://schemas.microsoft.com/office/drawing/2014/main" id="{E54DDA3F-E7EB-93C1-3949-D8EAE491F15D}"/>
              </a:ext>
            </a:extLst>
          </p:cNvPr>
          <p:cNvSpPr/>
          <p:nvPr/>
        </p:nvSpPr>
        <p:spPr>
          <a:xfrm>
            <a:off x="731839" y="2193688"/>
            <a:ext cx="2412541" cy="31644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4" name="Tekstfelt 39">
            <a:extLst>
              <a:ext uri="{FF2B5EF4-FFF2-40B4-BE49-F238E27FC236}">
                <a16:creationId xmlns:a16="http://schemas.microsoft.com/office/drawing/2014/main" id="{70C6B6F6-4220-0753-4B94-C921F28FF95E}"/>
              </a:ext>
            </a:extLst>
          </p:cNvPr>
          <p:cNvSpPr txBox="1"/>
          <p:nvPr/>
        </p:nvSpPr>
        <p:spPr>
          <a:xfrm>
            <a:off x="948109" y="1406867"/>
            <a:ext cx="1980000" cy="553998"/>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Medicinsk</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behandling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25" name="Tekstfelt 11">
            <a:extLst>
              <a:ext uri="{FF2B5EF4-FFF2-40B4-BE49-F238E27FC236}">
                <a16:creationId xmlns:a16="http://schemas.microsoft.com/office/drawing/2014/main" id="{B42318DF-F222-307A-5E9B-A60E48FBC5A7}"/>
              </a:ext>
            </a:extLst>
          </p:cNvPr>
          <p:cNvSpPr txBox="1"/>
          <p:nvPr/>
        </p:nvSpPr>
        <p:spPr>
          <a:xfrm>
            <a:off x="948109" y="2345093"/>
            <a:ext cx="1980000" cy="1785104"/>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Mindsker følelsesmæssige symptomer</a:t>
            </a:r>
          </a:p>
          <a:p>
            <a:pPr marL="252000" indent="-252000">
              <a:spcAft>
                <a:spcPts val="1200"/>
              </a:spcAft>
            </a:pPr>
            <a:r>
              <a:rPr lang="da-DK" sz="1600" dirty="0"/>
              <a:t>Reducerer risiko for irritabilitet</a:t>
            </a:r>
          </a:p>
          <a:p>
            <a:pPr marL="252000" indent="-252000">
              <a:spcAft>
                <a:spcPts val="1200"/>
              </a:spcAft>
            </a:pPr>
            <a:r>
              <a:rPr lang="da-DK" sz="1600" dirty="0"/>
              <a:t>Øger selvregulering</a:t>
            </a:r>
          </a:p>
        </p:txBody>
      </p:sp>
      <p:sp>
        <p:nvSpPr>
          <p:cNvPr id="36" name="Rectangle 3">
            <a:extLst>
              <a:ext uri="{FF2B5EF4-FFF2-40B4-BE49-F238E27FC236}">
                <a16:creationId xmlns:a16="http://schemas.microsoft.com/office/drawing/2014/main" id="{BEBA01C6-19EF-6A33-A261-C289DADB8614}"/>
              </a:ext>
            </a:extLst>
          </p:cNvPr>
          <p:cNvSpPr/>
          <p:nvPr/>
        </p:nvSpPr>
        <p:spPr>
          <a:xfrm>
            <a:off x="3308900"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37" name="Rectangle 10">
            <a:extLst>
              <a:ext uri="{FF2B5EF4-FFF2-40B4-BE49-F238E27FC236}">
                <a16:creationId xmlns:a16="http://schemas.microsoft.com/office/drawing/2014/main" id="{EAE42889-DAB1-8FDB-4141-F516EA4D1101}"/>
              </a:ext>
            </a:extLst>
          </p:cNvPr>
          <p:cNvSpPr/>
          <p:nvPr/>
        </p:nvSpPr>
        <p:spPr>
          <a:xfrm>
            <a:off x="3308900" y="2193688"/>
            <a:ext cx="2412541" cy="31644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8" name="Tekstfelt 39">
            <a:extLst>
              <a:ext uri="{FF2B5EF4-FFF2-40B4-BE49-F238E27FC236}">
                <a16:creationId xmlns:a16="http://schemas.microsoft.com/office/drawing/2014/main" id="{F5EAD1FF-59D6-E3D7-49AA-81A1FB77A863}"/>
              </a:ext>
            </a:extLst>
          </p:cNvPr>
          <p:cNvSpPr txBox="1"/>
          <p:nvPr/>
        </p:nvSpPr>
        <p:spPr>
          <a:xfrm>
            <a:off x="3525170" y="1406867"/>
            <a:ext cx="1980000" cy="553998"/>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Behandlings</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b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udfordringer</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
        <p:nvSpPr>
          <p:cNvPr id="39" name="Tekstfelt 11">
            <a:extLst>
              <a:ext uri="{FF2B5EF4-FFF2-40B4-BE49-F238E27FC236}">
                <a16:creationId xmlns:a16="http://schemas.microsoft.com/office/drawing/2014/main" id="{828209F5-076D-434D-3049-871900D78377}"/>
              </a:ext>
            </a:extLst>
          </p:cNvPr>
          <p:cNvSpPr txBox="1"/>
          <p:nvPr/>
        </p:nvSpPr>
        <p:spPr>
          <a:xfrm>
            <a:off x="3525170" y="2345093"/>
            <a:ext cx="1980000" cy="1631216"/>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Over halvdelen stopper inden for første år</a:t>
            </a:r>
          </a:p>
          <a:p>
            <a:pPr marL="252000" indent="-252000">
              <a:spcAft>
                <a:spcPts val="1200"/>
              </a:spcAft>
            </a:pPr>
            <a:r>
              <a:rPr lang="da-DK" sz="1600"/>
              <a:t>Efter 5 år fortsætter kun 30-40% af voksne</a:t>
            </a:r>
            <a:endParaRPr lang="da-DK" sz="1600" dirty="0"/>
          </a:p>
        </p:txBody>
      </p:sp>
      <p:sp>
        <p:nvSpPr>
          <p:cNvPr id="40" name="Rectangle 3">
            <a:extLst>
              <a:ext uri="{FF2B5EF4-FFF2-40B4-BE49-F238E27FC236}">
                <a16:creationId xmlns:a16="http://schemas.microsoft.com/office/drawing/2014/main" id="{59AFA1C6-C047-72D7-1C53-7E363F4F0741}"/>
              </a:ext>
            </a:extLst>
          </p:cNvPr>
          <p:cNvSpPr/>
          <p:nvPr/>
        </p:nvSpPr>
        <p:spPr>
          <a:xfrm>
            <a:off x="5885961" y="1288108"/>
            <a:ext cx="2412541"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1" name="Rectangle 10">
            <a:extLst>
              <a:ext uri="{FF2B5EF4-FFF2-40B4-BE49-F238E27FC236}">
                <a16:creationId xmlns:a16="http://schemas.microsoft.com/office/drawing/2014/main" id="{3EB56FFD-B27A-E8F1-8347-A0B5C631C952}"/>
              </a:ext>
            </a:extLst>
          </p:cNvPr>
          <p:cNvSpPr/>
          <p:nvPr/>
        </p:nvSpPr>
        <p:spPr>
          <a:xfrm>
            <a:off x="5885961" y="2193688"/>
            <a:ext cx="2412541" cy="3164400"/>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2" name="Tekstfelt 39">
            <a:extLst>
              <a:ext uri="{FF2B5EF4-FFF2-40B4-BE49-F238E27FC236}">
                <a16:creationId xmlns:a16="http://schemas.microsoft.com/office/drawing/2014/main" id="{D4570622-8491-46FE-17FA-C4A5A00744E9}"/>
              </a:ext>
            </a:extLst>
          </p:cNvPr>
          <p:cNvSpPr txBox="1"/>
          <p:nvPr/>
        </p:nvSpPr>
        <p:spPr>
          <a:xfrm>
            <a:off x="6102230" y="1406867"/>
            <a:ext cx="2196271" cy="553998"/>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Ikke-medicinsk</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behandling</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43" name="Tekstfelt 11">
            <a:extLst>
              <a:ext uri="{FF2B5EF4-FFF2-40B4-BE49-F238E27FC236}">
                <a16:creationId xmlns:a16="http://schemas.microsoft.com/office/drawing/2014/main" id="{FEF29E7B-DE09-E284-6911-2A6CD19DD023}"/>
              </a:ext>
            </a:extLst>
          </p:cNvPr>
          <p:cNvSpPr txBox="1"/>
          <p:nvPr/>
        </p:nvSpPr>
        <p:spPr>
          <a:xfrm>
            <a:off x="6102231" y="2345093"/>
            <a:ext cx="1777413" cy="1292662"/>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Samtaleterapi</a:t>
            </a:r>
          </a:p>
          <a:p>
            <a:pPr marL="252000" indent="-252000">
              <a:spcAft>
                <a:spcPts val="1200"/>
              </a:spcAft>
            </a:pPr>
            <a:r>
              <a:rPr lang="da-DK" sz="1600" dirty="0"/>
              <a:t>Adfærdsterapi</a:t>
            </a:r>
          </a:p>
          <a:p>
            <a:pPr marL="252000" indent="-252000">
              <a:spcAft>
                <a:spcPts val="1200"/>
              </a:spcAft>
            </a:pPr>
            <a:r>
              <a:rPr lang="da-DK" sz="1600" dirty="0"/>
              <a:t>Socialfærdighedstræning</a:t>
            </a:r>
          </a:p>
        </p:txBody>
      </p:sp>
      <p:pic>
        <p:nvPicPr>
          <p:cNvPr id="2" name="Billede 4" descr="Et billede, der indeholder tegning, skitse, Stregtegning, clipart&#10;&#10;Indhold genereret af kunstig intelligens kan være forkert.">
            <a:extLst>
              <a:ext uri="{FF2B5EF4-FFF2-40B4-BE49-F238E27FC236}">
                <a16:creationId xmlns:a16="http://schemas.microsoft.com/office/drawing/2014/main" id="{7FADCA03-C167-1ECD-D5FB-62479AD11AF0}"/>
              </a:ext>
            </a:extLst>
          </p:cNvPr>
          <p:cNvPicPr>
            <a:picLocks noChangeAspect="1"/>
          </p:cNvPicPr>
          <p:nvPr/>
        </p:nvPicPr>
        <p:blipFill rotWithShape="1">
          <a:blip r:embed="rId2" cstate="screen">
            <a:clrChange>
              <a:clrFrom>
                <a:srgbClr val="FFFFFF"/>
              </a:clrFrom>
              <a:clrTo>
                <a:srgbClr val="FFFFFF">
                  <a:alpha val="0"/>
                </a:srgbClr>
              </a:clrTo>
            </a:clrChange>
            <a:duotone>
              <a:schemeClr val="accent5">
                <a:shade val="45000"/>
                <a:satMod val="135000"/>
              </a:schemeClr>
              <a:prstClr val="white"/>
            </a:duotone>
            <a:alphaModFix amt="40000"/>
            <a:extLst>
              <a:ext uri="{28A0092B-C50C-407E-A947-70E740481C1C}">
                <a14:useLocalDpi xmlns:a14="http://schemas.microsoft.com/office/drawing/2010/main" val="0"/>
              </a:ext>
            </a:extLst>
          </a:blip>
          <a:srcRect t="16366" r="11103" b="14879"/>
          <a:stretch/>
        </p:blipFill>
        <p:spPr>
          <a:xfrm>
            <a:off x="6661605" y="2089951"/>
            <a:ext cx="5530395" cy="3618827"/>
          </a:xfrm>
          <a:prstGeom prst="rect">
            <a:avLst/>
          </a:prstGeom>
        </p:spPr>
      </p:pic>
    </p:spTree>
    <p:extLst>
      <p:ext uri="{BB962C8B-B14F-4D97-AF65-F5344CB8AC3E}">
        <p14:creationId xmlns:p14="http://schemas.microsoft.com/office/powerpoint/2010/main" val="763250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Mestringsstrategier</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5775673"/>
            <a:ext cx="6736416" cy="915635"/>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en-US" sz="700" dirty="0"/>
              <a:t>17.. Öster, C., </a:t>
            </a:r>
            <a:r>
              <a:rPr lang="en-US" sz="700" dirty="0" err="1"/>
              <a:t>Ramklint</a:t>
            </a:r>
            <a:r>
              <a:rPr lang="en-US" sz="700" dirty="0"/>
              <a:t>, M., Meyer, J., &amp; Isaksson, J. (2020). How do adolescents with ADHD perceive stress? Nordic Journal of Psychiatry, 74(2), 123-130. https://doi.org/10.1080/08039488.2019.1648514</a:t>
            </a:r>
            <a:endParaRPr lang="da-DK" sz="700" dirty="0"/>
          </a:p>
          <a:p>
            <a:pPr marL="0" lvl="1" indent="0">
              <a:buNone/>
            </a:pPr>
            <a:endParaRPr lang="en-US" sz="700" dirty="0"/>
          </a:p>
          <a:p>
            <a:pPr marL="0" lvl="1"/>
            <a:r>
              <a:rPr lang="en-US" sz="700" dirty="0"/>
              <a:t>20. Vlasenko, V. V., Rogers, E. G., &amp; Waugh, C. E. (2021). Affect labeling increases intensity of positive emotions. Cognition and Emotion, 35(7), 1350-1364. https://doi.org/10.1080/02699931.2020.1765542</a:t>
            </a:r>
            <a:endParaRPr lang="da-DK" sz="700" dirty="0"/>
          </a:p>
          <a:p>
            <a:pPr marL="0" lvl="1" indent="0">
              <a:buNone/>
            </a:pPr>
            <a:endParaRPr lang="en-US" sz="700" dirty="0"/>
          </a:p>
          <a:p>
            <a:pPr marL="0" lvl="1" indent="0">
              <a:buNone/>
            </a:pPr>
            <a:endParaRPr lang="en-US" sz="1050" dirty="0"/>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Step-back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metoden</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692771"/>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Forlad situationen midlertidigt </a:t>
            </a:r>
          </a:p>
          <a:p>
            <a:pPr marL="252000" indent="-252000">
              <a:spcAft>
                <a:spcPts val="1200"/>
              </a:spcAft>
            </a:pPr>
            <a:r>
              <a:rPr lang="da-DK" sz="1600" dirty="0"/>
              <a:t>Mærk efter i kroppen</a:t>
            </a:r>
          </a:p>
          <a:p>
            <a:pPr marL="252000" indent="-252000">
              <a:spcAft>
                <a:spcPts val="1200"/>
              </a:spcAft>
            </a:pPr>
            <a:r>
              <a:rPr lang="da-DK" sz="1600" dirty="0"/>
              <a:t>Sæt ord på følelsen</a:t>
            </a:r>
          </a:p>
          <a:p>
            <a:pPr marL="252000" indent="-252000">
              <a:spcAft>
                <a:spcPts val="1200"/>
              </a:spcAft>
            </a:pPr>
            <a:r>
              <a:rPr lang="da-DK" sz="1600" dirty="0"/>
              <a:t>Tag tid til at reagere</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49885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Praktiske værktøjer: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a:t>Følelsesdagbog</a:t>
            </a:r>
          </a:p>
          <a:p>
            <a:pPr>
              <a:spcAft>
                <a:spcPts val="1200"/>
              </a:spcAft>
            </a:pPr>
            <a:r>
              <a:rPr lang="da-DK"/>
              <a:t>Påmindelsessystemer</a:t>
            </a:r>
          </a:p>
          <a:p>
            <a:pPr>
              <a:spcAft>
                <a:spcPts val="1200"/>
              </a:spcAft>
            </a:pPr>
            <a:r>
              <a:rPr lang="da-DK"/>
              <a:t>Planlægningsværktøjer</a:t>
            </a:r>
          </a:p>
          <a:p>
            <a:pPr>
              <a:spcAft>
                <a:spcPts val="1200"/>
              </a:spcAft>
            </a:pPr>
            <a:r>
              <a:rPr lang="da-DK"/>
              <a:t>Afspændingsteknikker</a:t>
            </a:r>
            <a:endParaRPr lang="da-DK" dirty="0"/>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Kropslige strategier: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Motion og bevægelse</a:t>
            </a:r>
          </a:p>
          <a:p>
            <a:pPr marL="252000" indent="-252000">
              <a:spcAft>
                <a:spcPts val="1200"/>
              </a:spcAft>
            </a:pPr>
            <a:r>
              <a:rPr lang="da-DK" sz="1600"/>
              <a:t>Vejrtrækningsøvelser</a:t>
            </a:r>
          </a:p>
          <a:p>
            <a:pPr marL="252000" indent="-252000">
              <a:spcAft>
                <a:spcPts val="1200"/>
              </a:spcAft>
            </a:pPr>
            <a:r>
              <a:rPr lang="da-DK" sz="1600"/>
              <a:t>Mindfulness</a:t>
            </a:r>
          </a:p>
          <a:p>
            <a:pPr marL="252000" indent="-252000">
              <a:spcAft>
                <a:spcPts val="1200"/>
              </a:spcAft>
            </a:pPr>
            <a:r>
              <a:rPr lang="da-DK" sz="1600"/>
              <a:t>Sansestimulering</a:t>
            </a:r>
            <a:endParaRPr lang="da-DK" sz="1600" dirty="0"/>
          </a:p>
        </p:txBody>
      </p:sp>
    </p:spTree>
    <p:extLst>
      <p:ext uri="{BB962C8B-B14F-4D97-AF65-F5344CB8AC3E}">
        <p14:creationId xmlns:p14="http://schemas.microsoft.com/office/powerpoint/2010/main" val="70238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Struktur og rutiner</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28849" y="6152960"/>
            <a:ext cx="8107419" cy="430887"/>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da-DK" sz="700" dirty="0"/>
              <a:t>1. Pan, M. R., Zhang, S. Y., Chen, C. L., Qiu, S. W., Liu, L., Li, H. M., &amp; Qian, Q. J. (2023). Bidirectional associations between maladaptive cognitions and emotional symptoms, and their mediating role on the quality of life in adults with ADHD. Frontiers in Psychiatry, 14, 1200522 </a:t>
            </a:r>
            <a:r>
              <a:rPr lang="en-US" sz="700" dirty="0"/>
              <a:t> </a:t>
            </a:r>
            <a:r>
              <a:rPr lang="en-US" sz="700" dirty="0">
                <a:hlinkClick r:id="rId2"/>
              </a:rPr>
              <a:t>https://doi.org/10.3389/fpsyt.2023.1200522</a:t>
            </a:r>
            <a:endParaRPr lang="da-DK" sz="700" dirty="0"/>
          </a:p>
          <a:p>
            <a:pPr marL="0" lvl="1" indent="0">
              <a:buNone/>
            </a:pPr>
            <a:r>
              <a:rPr lang="en-US" sz="700" dirty="0"/>
              <a:t>2.  Sedgwick-Müller, J. A., et al. (2022). University students with ADHD: UK Adult ADHD Network consensus. BMC Psychiatry, 22(1), 292. https://doi.org/10.1186/s12888-022-03987-5</a:t>
            </a:r>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Hverdagsstruktur:</a:t>
            </a:r>
            <a:endPar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Faste morgenrutiner</a:t>
            </a:r>
          </a:p>
          <a:p>
            <a:pPr marL="252000" indent="-252000">
              <a:spcAft>
                <a:spcPts val="1200"/>
              </a:spcAft>
            </a:pPr>
            <a:r>
              <a:rPr lang="da-DK" sz="1600" dirty="0"/>
              <a:t>Planlagte pauser</a:t>
            </a:r>
          </a:p>
          <a:p>
            <a:pPr marL="252000" indent="-252000">
              <a:spcAft>
                <a:spcPts val="1200"/>
              </a:spcAft>
            </a:pPr>
            <a:r>
              <a:rPr lang="da-DK" sz="1600" dirty="0"/>
              <a:t>Måltidsstruktur</a:t>
            </a:r>
          </a:p>
          <a:p>
            <a:pPr marL="252000" indent="-252000">
              <a:spcAft>
                <a:spcPts val="1200"/>
              </a:spcAft>
            </a:pPr>
            <a:r>
              <a:rPr lang="da-DK" sz="1600" dirty="0"/>
              <a:t>Faste aftenrutiner</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49885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Uddannelse/arbejde:</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a:t>Opgavestrukturering</a:t>
            </a:r>
          </a:p>
          <a:p>
            <a:pPr>
              <a:spcAft>
                <a:spcPts val="1200"/>
              </a:spcAft>
            </a:pPr>
            <a:r>
              <a:rPr lang="da-DK"/>
              <a:t>Tydelige deadlines</a:t>
            </a:r>
          </a:p>
          <a:p>
            <a:pPr>
              <a:spcAft>
                <a:spcPts val="1200"/>
              </a:spcAft>
            </a:pPr>
            <a:r>
              <a:rPr lang="da-DK"/>
              <a:t>Regelmæssige pauser</a:t>
            </a:r>
          </a:p>
          <a:p>
            <a:pPr>
              <a:spcAft>
                <a:spcPts val="1200"/>
              </a:spcAft>
            </a:pPr>
            <a:r>
              <a:rPr lang="da-DK"/>
              <a:t>Støttende arbejdsmiljø</a:t>
            </a:r>
            <a:endParaRPr lang="da-DK" dirty="0"/>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Sociale strukturer: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Forudsigelige rammer</a:t>
            </a:r>
          </a:p>
          <a:p>
            <a:pPr marL="252000" indent="-252000">
              <a:spcAft>
                <a:spcPts val="1200"/>
              </a:spcAft>
            </a:pPr>
            <a:r>
              <a:rPr lang="da-DK" sz="1600"/>
              <a:t>Klare aftaler</a:t>
            </a:r>
          </a:p>
          <a:p>
            <a:pPr marL="252000" indent="-252000">
              <a:spcAft>
                <a:spcPts val="1200"/>
              </a:spcAft>
            </a:pPr>
            <a:r>
              <a:rPr lang="da-DK" sz="1600"/>
              <a:t>Tilpasset socialt samvær</a:t>
            </a:r>
          </a:p>
          <a:p>
            <a:pPr marL="252000" indent="-252000">
              <a:spcAft>
                <a:spcPts val="1200"/>
              </a:spcAft>
            </a:pPr>
            <a:r>
              <a:rPr lang="da-DK" sz="1600"/>
              <a:t>Genopladningstid</a:t>
            </a:r>
            <a:endParaRPr lang="da-DK" sz="1600" dirty="0"/>
          </a:p>
        </p:txBody>
      </p:sp>
    </p:spTree>
    <p:extLst>
      <p:ext uri="{BB962C8B-B14F-4D97-AF65-F5344CB8AC3E}">
        <p14:creationId xmlns:p14="http://schemas.microsoft.com/office/powerpoint/2010/main" val="1045399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Professionel støtte</a:t>
            </a:r>
            <a:endParaRPr lang="da-DK" baseline="30000" dirty="0">
              <a:solidFill>
                <a:srgbClr val="644D79"/>
              </a:solidFill>
              <a:latin typeface="+mn-lt"/>
            </a:endParaRPr>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Tværfaglig indsats:</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215717"/>
          </a:xfrm>
          <a:prstGeom prst="rect">
            <a:avLst/>
          </a:prstGeom>
          <a:noFill/>
        </p:spPr>
        <p:txBody>
          <a:bodyPr wrap="square" lIns="0" tIns="0" rIns="0" bIns="0">
            <a:spAutoFit/>
          </a:bodyPr>
          <a:lstStyle>
            <a:defPPr>
              <a:defRPr lang="sv-SE"/>
            </a:defPPr>
            <a:lvl1pPr marL="252000" indent="-252000">
              <a:spcAft>
                <a:spcPts val="1200"/>
              </a:spcAft>
              <a:buFont typeface="Arial" panose="020B0604020202020204" pitchFamily="34" charset="0"/>
              <a:buChar char="•"/>
              <a:defRPr sz="1600">
                <a:solidFill>
                  <a:schemeClr val="tx1">
                    <a:lumMod val="65000"/>
                    <a:lumOff val="35000"/>
                  </a:schemeClr>
                </a:solidFill>
              </a:defRPr>
            </a:lvl1pPr>
          </a:lstStyle>
          <a:p>
            <a:r>
              <a:rPr lang="da-DK" dirty="0"/>
              <a:t>Psykologisk rådgivning</a:t>
            </a:r>
          </a:p>
          <a:p>
            <a:r>
              <a:rPr lang="da-DK" dirty="0"/>
              <a:t>Ergo/fysioterapi</a:t>
            </a:r>
          </a:p>
          <a:p>
            <a:r>
              <a:rPr lang="da-DK" dirty="0"/>
              <a:t>Socialrådgivning</a:t>
            </a:r>
          </a:p>
          <a:p>
            <a:r>
              <a:rPr lang="da-DK" dirty="0"/>
              <a:t>Specialpædagogisk støtte</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Gruppebaserede tilbud:</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dirty="0"/>
              <a:t>ADHD-støttegrupper</a:t>
            </a:r>
          </a:p>
          <a:p>
            <a:pPr>
              <a:spcAft>
                <a:spcPts val="1200"/>
              </a:spcAft>
            </a:pPr>
            <a:r>
              <a:rPr lang="da-DK" dirty="0"/>
              <a:t>Pårørendegrupper</a:t>
            </a:r>
          </a:p>
          <a:p>
            <a:pPr>
              <a:spcAft>
                <a:spcPts val="1200"/>
              </a:spcAft>
            </a:pPr>
            <a:r>
              <a:rPr lang="da-DK" dirty="0"/>
              <a:t>Færdighedstræning</a:t>
            </a:r>
          </a:p>
          <a:p>
            <a:pPr>
              <a:spcAft>
                <a:spcPts val="1200"/>
              </a:spcAft>
            </a:pPr>
            <a:r>
              <a:rPr lang="da-DK" dirty="0"/>
              <a:t>Erfaringsudveksling</a:t>
            </a:r>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Uddannelse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arbejde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Særlige støtteordninger</a:t>
            </a:r>
          </a:p>
          <a:p>
            <a:pPr marL="252000" indent="-252000">
              <a:spcAft>
                <a:spcPts val="1200"/>
              </a:spcAft>
            </a:pPr>
            <a:r>
              <a:rPr lang="da-DK" sz="1600"/>
              <a:t>Mentorordninger</a:t>
            </a:r>
          </a:p>
          <a:p>
            <a:pPr marL="252000" indent="-252000">
              <a:spcAft>
                <a:spcPts val="1200"/>
              </a:spcAft>
            </a:pPr>
            <a:r>
              <a:rPr lang="da-DK" sz="1600"/>
              <a:t>Tilpassede arbejdsforhold</a:t>
            </a:r>
          </a:p>
          <a:p>
            <a:pPr marL="252000" indent="-252000">
              <a:spcAft>
                <a:spcPts val="1200"/>
              </a:spcAft>
            </a:pPr>
            <a:r>
              <a:rPr lang="da-DK" sz="1600"/>
              <a:t>Uddannelsesvejledning</a:t>
            </a:r>
            <a:endParaRPr lang="da-DK" sz="1600" dirty="0"/>
          </a:p>
        </p:txBody>
      </p:sp>
      <p:pic>
        <p:nvPicPr>
          <p:cNvPr id="2" name="Billede 4" descr="Et billede, der indeholder tegning, skitse, Stregtegning, clipart&#10;&#10;Indhold genereret af kunstig intelligens kan være forkert.">
            <a:extLst>
              <a:ext uri="{FF2B5EF4-FFF2-40B4-BE49-F238E27FC236}">
                <a16:creationId xmlns:a16="http://schemas.microsoft.com/office/drawing/2014/main" id="{129684BC-2F7E-42EF-D304-08F4D48A8B81}"/>
              </a:ext>
            </a:extLst>
          </p:cNvPr>
          <p:cNvPicPr>
            <a:picLocks noChangeAspect="1"/>
          </p:cNvPicPr>
          <p:nvPr/>
        </p:nvPicPr>
        <p:blipFill rotWithShape="1">
          <a:blip r:embed="rId2" cstate="screen">
            <a:clrChange>
              <a:clrFrom>
                <a:srgbClr val="FFFFFF"/>
              </a:clrFrom>
              <a:clrTo>
                <a:srgbClr val="FFFFFF">
                  <a:alpha val="0"/>
                </a:srgbClr>
              </a:clrTo>
            </a:clrChange>
            <a:duotone>
              <a:schemeClr val="accent5">
                <a:shade val="45000"/>
                <a:satMod val="135000"/>
              </a:schemeClr>
              <a:prstClr val="white"/>
            </a:duotone>
            <a:alphaModFix amt="40000"/>
            <a:extLst>
              <a:ext uri="{28A0092B-C50C-407E-A947-70E740481C1C}">
                <a14:useLocalDpi xmlns:a14="http://schemas.microsoft.com/office/drawing/2010/main" val="0"/>
              </a:ext>
            </a:extLst>
          </a:blip>
          <a:srcRect l="1338"/>
          <a:stretch/>
        </p:blipFill>
        <p:spPr>
          <a:xfrm>
            <a:off x="1" y="3090180"/>
            <a:ext cx="4544676" cy="3224419"/>
          </a:xfrm>
          <a:prstGeom prst="rect">
            <a:avLst/>
          </a:prstGeom>
        </p:spPr>
      </p:pic>
      <p:cxnSp>
        <p:nvCxnSpPr>
          <p:cNvPr id="7" name="Straight Connector 6">
            <a:extLst>
              <a:ext uri="{FF2B5EF4-FFF2-40B4-BE49-F238E27FC236}">
                <a16:creationId xmlns:a16="http://schemas.microsoft.com/office/drawing/2014/main" id="{71495CC7-0279-440C-31E2-20E21DEB7513}"/>
              </a:ext>
            </a:extLst>
          </p:cNvPr>
          <p:cNvCxnSpPr>
            <a:cxnSpLocks/>
          </p:cNvCxnSpPr>
          <p:nvPr/>
        </p:nvCxnSpPr>
        <p:spPr>
          <a:xfrm flipH="1">
            <a:off x="4384032" y="5383253"/>
            <a:ext cx="7807968" cy="0"/>
          </a:xfrm>
          <a:prstGeom prst="line">
            <a:avLst/>
          </a:prstGeom>
          <a:ln w="12700">
            <a:solidFill>
              <a:srgbClr val="BC89BF"/>
            </a:solidFill>
          </a:ln>
        </p:spPr>
        <p:style>
          <a:lnRef idx="1">
            <a:schemeClr val="accent1"/>
          </a:lnRef>
          <a:fillRef idx="0">
            <a:schemeClr val="accent1"/>
          </a:fillRef>
          <a:effectRef idx="0">
            <a:schemeClr val="accent1"/>
          </a:effectRef>
          <a:fontRef idx="minor">
            <a:schemeClr val="tx1"/>
          </a:fontRef>
        </p:style>
      </p:cxnSp>
      <p:sp>
        <p:nvSpPr>
          <p:cNvPr id="27" name="Tekstfelt 7">
            <a:extLst>
              <a:ext uri="{FF2B5EF4-FFF2-40B4-BE49-F238E27FC236}">
                <a16:creationId xmlns:a16="http://schemas.microsoft.com/office/drawing/2014/main" id="{83199629-0E5B-FEE4-ED4A-A39D51C9B42F}"/>
              </a:ext>
            </a:extLst>
          </p:cNvPr>
          <p:cNvSpPr txBox="1"/>
          <p:nvPr/>
        </p:nvSpPr>
        <p:spPr>
          <a:xfrm>
            <a:off x="731837" y="6144141"/>
            <a:ext cx="8272826" cy="700192"/>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da-DK" sz="700" dirty="0"/>
              <a:t>6. Marques, S., Correia-de-Sá, T., Guardiano, M., Sampaio-Maia, B., &amp; Ferreira-Gomes, J. (2024). Emotion dysregulation and depressive symptoms mediate aggression in children with ADHD. Frontiers in Psychiatry, 15, 1329401. https://doi.org/10.3389/fpsyt.2024.1329401</a:t>
            </a:r>
            <a:endParaRPr lang="en-US" sz="700" dirty="0"/>
          </a:p>
          <a:p>
            <a:pPr marL="0" lvl="1"/>
            <a:r>
              <a:rPr lang="en-US" sz="700" dirty="0"/>
              <a:t>21. Think ADHD Resource Hub, 2024 </a:t>
            </a:r>
            <a:r>
              <a:rPr lang="da-DK" sz="700" dirty="0"/>
              <a:t>20. Think ADHD Resource Hub (2024). ADHD and Eating Disorders / ADHD and Money. Clinical Resources. </a:t>
            </a:r>
            <a:r>
              <a:rPr lang="en-US" sz="700" dirty="0">
                <a:hlinkClick r:id="rId3"/>
              </a:rPr>
              <a:t>https://thinkadhd.co.uk/resource-hub</a:t>
            </a:r>
            <a:endParaRPr lang="en-US" sz="700" dirty="0"/>
          </a:p>
          <a:p>
            <a:pPr marL="0" lvl="1" indent="0">
              <a:buNone/>
            </a:pPr>
            <a:r>
              <a:rPr lang="da-DK" sz="700" dirty="0"/>
              <a:t> </a:t>
            </a:r>
          </a:p>
          <a:p>
            <a:pPr marL="0" lvl="1" indent="0">
              <a:buNone/>
            </a:pPr>
            <a:endParaRPr lang="en-US" sz="1050" dirty="0"/>
          </a:p>
        </p:txBody>
      </p:sp>
    </p:spTree>
    <p:extLst>
      <p:ext uri="{BB962C8B-B14F-4D97-AF65-F5344CB8AC3E}">
        <p14:creationId xmlns:p14="http://schemas.microsoft.com/office/powerpoint/2010/main" val="1695095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Opbygning af støttesystemer</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31837" y="5775673"/>
            <a:ext cx="7785146" cy="430887"/>
          </a:xfrm>
          <a:prstGeom prst="rect">
            <a:avLst/>
          </a:prstGeom>
          <a:noFill/>
        </p:spPr>
        <p:txBody>
          <a:bodyPr wrap="square" lIns="0" tIns="0" rIns="0" bIns="0">
            <a:spAutoFit/>
          </a:bodyPr>
          <a:lstStyle/>
          <a:p>
            <a:pPr marL="0" lvl="1" indent="0">
              <a:buNone/>
            </a:pPr>
            <a:r>
              <a:rPr lang="en-US" sz="700" dirty="0" err="1"/>
              <a:t>Kilder</a:t>
            </a:r>
            <a:r>
              <a:rPr lang="en-US" sz="700" dirty="0"/>
              <a:t>:</a:t>
            </a:r>
          </a:p>
          <a:p>
            <a:pPr marL="0" lvl="1"/>
            <a:r>
              <a:rPr lang="da-DK" sz="700" dirty="0"/>
              <a:t>1. Marques, S., Correia-de-Sá, T., Guardiano, M., Sampaio-Maia, B., &amp; Ferreira-Gomes, J. (2024). Emotion dysregulation and depressive symptoms mediate aggression in children with ADHD. Frontiers in Psychiatry, 15, 1329401. https://doi.org/10.3389/fpsyt.2024.1329401</a:t>
            </a:r>
          </a:p>
          <a:p>
            <a:pPr marL="0" lvl="1" indent="0">
              <a:buNone/>
            </a:pPr>
            <a:r>
              <a:rPr lang="en-US" sz="700" dirty="0"/>
              <a:t>2. Think ADHD Resource Hub, 2024 https://thinkadhd.co.uk/resource-hub</a:t>
            </a:r>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Personligt</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netværk</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Familie og venner</a:t>
            </a:r>
          </a:p>
          <a:p>
            <a:pPr marL="252000" indent="-252000">
              <a:spcAft>
                <a:spcPts val="1200"/>
              </a:spcAft>
            </a:pPr>
            <a:r>
              <a:rPr lang="da-DK" sz="1600" dirty="0"/>
              <a:t>Mentorer</a:t>
            </a:r>
          </a:p>
          <a:p>
            <a:pPr marL="252000" indent="-252000">
              <a:spcAft>
                <a:spcPts val="1200"/>
              </a:spcAft>
            </a:pPr>
            <a:r>
              <a:rPr lang="da-DK" sz="1600" dirty="0"/>
              <a:t>Støttepersoner</a:t>
            </a:r>
          </a:p>
          <a:p>
            <a:pPr marL="252000" indent="-252000">
              <a:spcAft>
                <a:spcPts val="1200"/>
              </a:spcAft>
            </a:pPr>
            <a:r>
              <a:rPr lang="da-DK" sz="1600" dirty="0"/>
              <a:t>Professionelle kontakter</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Praktiske støttesystemer:</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a:t>Huslige rutiner</a:t>
            </a:r>
          </a:p>
          <a:p>
            <a:pPr>
              <a:spcAft>
                <a:spcPts val="1200"/>
              </a:spcAft>
            </a:pPr>
            <a:r>
              <a:rPr lang="da-DK"/>
              <a:t>Økonomistyring</a:t>
            </a:r>
          </a:p>
          <a:p>
            <a:pPr>
              <a:spcAft>
                <a:spcPts val="1200"/>
              </a:spcAft>
            </a:pPr>
            <a:r>
              <a:rPr lang="da-DK"/>
              <a:t>Måltidsplanlægning</a:t>
            </a:r>
          </a:p>
          <a:p>
            <a:pPr>
              <a:spcAft>
                <a:spcPts val="1200"/>
              </a:spcAft>
            </a:pPr>
            <a:r>
              <a:rPr lang="da-DK"/>
              <a:t>Aktivitetsstruktur</a:t>
            </a:r>
            <a:endParaRPr lang="da-DK" dirty="0"/>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Professionel</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støtte</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Regelmæssig opfølgning</a:t>
            </a:r>
          </a:p>
          <a:p>
            <a:pPr marL="252000" indent="-252000">
              <a:spcAft>
                <a:spcPts val="1200"/>
              </a:spcAft>
            </a:pPr>
            <a:r>
              <a:rPr lang="da-DK" sz="1600"/>
              <a:t>Tilpasning af strategier</a:t>
            </a:r>
          </a:p>
          <a:p>
            <a:pPr marL="252000" indent="-252000">
              <a:spcAft>
                <a:spcPts val="1200"/>
              </a:spcAft>
            </a:pPr>
            <a:r>
              <a:rPr lang="da-DK" sz="1600"/>
              <a:t>Kriseplan</a:t>
            </a:r>
          </a:p>
          <a:p>
            <a:pPr marL="252000" indent="-252000">
              <a:spcAft>
                <a:spcPts val="1200"/>
              </a:spcAft>
            </a:pPr>
            <a:r>
              <a:rPr lang="da-DK" sz="1600"/>
              <a:t>Udviklingsmål</a:t>
            </a:r>
            <a:endParaRPr lang="da-DK" sz="1600" dirty="0"/>
          </a:p>
        </p:txBody>
      </p:sp>
    </p:spTree>
    <p:extLst>
      <p:ext uri="{BB962C8B-B14F-4D97-AF65-F5344CB8AC3E}">
        <p14:creationId xmlns:p14="http://schemas.microsoft.com/office/powerpoint/2010/main" val="2494085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el 1">
            <a:extLst>
              <a:ext uri="{FF2B5EF4-FFF2-40B4-BE49-F238E27FC236}">
                <a16:creationId xmlns:a16="http://schemas.microsoft.com/office/drawing/2014/main" id="{BFE4EBE9-C78B-5580-F2E4-6D53507F262B}"/>
              </a:ext>
            </a:extLst>
          </p:cNvPr>
          <p:cNvSpPr txBox="1">
            <a:spLocks/>
          </p:cNvSpPr>
          <p:nvPr/>
        </p:nvSpPr>
        <p:spPr>
          <a:xfrm>
            <a:off x="731837" y="355332"/>
            <a:ext cx="10728325" cy="613309"/>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a:solidFill>
                  <a:srgbClr val="644D79"/>
                </a:solidFill>
                <a:latin typeface="+mn-lt"/>
              </a:rPr>
              <a:t>Langsigtet udvikling </a:t>
            </a:r>
            <a:endParaRPr lang="da-DK" baseline="30000" dirty="0">
              <a:solidFill>
                <a:srgbClr val="644D79"/>
              </a:solidFill>
              <a:latin typeface="+mn-lt"/>
            </a:endParaRPr>
          </a:p>
        </p:txBody>
      </p:sp>
      <p:sp>
        <p:nvSpPr>
          <p:cNvPr id="27" name="Tekstfelt 7">
            <a:extLst>
              <a:ext uri="{FF2B5EF4-FFF2-40B4-BE49-F238E27FC236}">
                <a16:creationId xmlns:a16="http://schemas.microsoft.com/office/drawing/2014/main" id="{83199629-0E5B-FEE4-ED4A-A39D51C9B42F}"/>
              </a:ext>
            </a:extLst>
          </p:cNvPr>
          <p:cNvSpPr txBox="1"/>
          <p:nvPr/>
        </p:nvSpPr>
        <p:spPr>
          <a:xfrm>
            <a:off x="762676" y="5670929"/>
            <a:ext cx="6786197" cy="700192"/>
          </a:xfrm>
          <a:prstGeom prst="rect">
            <a:avLst/>
          </a:prstGeom>
          <a:noFill/>
        </p:spPr>
        <p:txBody>
          <a:bodyPr wrap="square" lIns="0" tIns="0" rIns="0" bIns="0">
            <a:spAutoFit/>
          </a:bodyPr>
          <a:lstStyle/>
          <a:p>
            <a:pPr marL="0" lvl="1" indent="0">
              <a:buNone/>
            </a:pPr>
            <a:r>
              <a:rPr lang="sv-SE" sz="700" dirty="0" err="1"/>
              <a:t>Kilder</a:t>
            </a:r>
            <a:r>
              <a:rPr lang="sv-SE" sz="700" dirty="0"/>
              <a:t>:</a:t>
            </a:r>
          </a:p>
          <a:p>
            <a:pPr marL="0" lvl="1"/>
            <a:r>
              <a:rPr lang="da-DK" sz="700" dirty="0"/>
              <a:t>1.Pan, M. R., Zhang, S. Y., Chen, C. L., Qiu, S. W., Liu, L., Li, H. M., &amp; Qian, Q. J. (2023). Bidirectional associations between maladaptive cognitions and emotional symptoms, and their mediating role on the quality of life in adults with ADHD. Frontiers in Psychiatry, 14, 1200522 </a:t>
            </a:r>
            <a:r>
              <a:rPr lang="en-US" sz="700" dirty="0"/>
              <a:t> </a:t>
            </a:r>
            <a:r>
              <a:rPr lang="en-US" sz="700" dirty="0">
                <a:hlinkClick r:id="rId2"/>
              </a:rPr>
              <a:t>https://doi.org/10.3389/fpsyt.2023.1200522</a:t>
            </a:r>
            <a:endParaRPr lang="en-US" sz="700" dirty="0"/>
          </a:p>
          <a:p>
            <a:pPr marL="0" lvl="1"/>
            <a:r>
              <a:rPr lang="en-US" sz="700" dirty="0"/>
              <a:t>2.Sedgwick-Müller, J. A., et al. (2022). University students with ADHD: UK Adult ADHD Network consensus. BMC Psychiatry, 22(1), 292. https://doi.org/10.1186/s12888-022-03987-5</a:t>
            </a:r>
            <a:r>
              <a:rPr lang="da-DK" sz="700" dirty="0"/>
              <a:t>.</a:t>
            </a:r>
          </a:p>
          <a:p>
            <a:pPr marL="0" lvl="1" indent="0">
              <a:buNone/>
            </a:pPr>
            <a:endParaRPr lang="sv-SE" sz="1050" dirty="0"/>
          </a:p>
        </p:txBody>
      </p:sp>
      <p:sp>
        <p:nvSpPr>
          <p:cNvPr id="3" name="Rectangle 3">
            <a:extLst>
              <a:ext uri="{FF2B5EF4-FFF2-40B4-BE49-F238E27FC236}">
                <a16:creationId xmlns:a16="http://schemas.microsoft.com/office/drawing/2014/main" id="{BBBBD9C4-A18E-571B-FA10-C6812DA9F629}"/>
              </a:ext>
            </a:extLst>
          </p:cNvPr>
          <p:cNvSpPr/>
          <p:nvPr/>
        </p:nvSpPr>
        <p:spPr>
          <a:xfrm>
            <a:off x="731839"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4" name="Rectangle 10">
            <a:extLst>
              <a:ext uri="{FF2B5EF4-FFF2-40B4-BE49-F238E27FC236}">
                <a16:creationId xmlns:a16="http://schemas.microsoft.com/office/drawing/2014/main" id="{327104E5-AA33-0A91-0C9F-0F6583DA615A}"/>
              </a:ext>
            </a:extLst>
          </p:cNvPr>
          <p:cNvSpPr/>
          <p:nvPr/>
        </p:nvSpPr>
        <p:spPr>
          <a:xfrm>
            <a:off x="731838"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3">
            <a:extLst>
              <a:ext uri="{FF2B5EF4-FFF2-40B4-BE49-F238E27FC236}">
                <a16:creationId xmlns:a16="http://schemas.microsoft.com/office/drawing/2014/main" id="{FED908E5-4206-268A-160C-22FCC14174CD}"/>
              </a:ext>
            </a:extLst>
          </p:cNvPr>
          <p:cNvSpPr/>
          <p:nvPr/>
        </p:nvSpPr>
        <p:spPr>
          <a:xfrm>
            <a:off x="4384033"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6" name="Rectangle 10">
            <a:extLst>
              <a:ext uri="{FF2B5EF4-FFF2-40B4-BE49-F238E27FC236}">
                <a16:creationId xmlns:a16="http://schemas.microsoft.com/office/drawing/2014/main" id="{608ADF55-53AF-48A1-7CB3-7E57764F5B81}"/>
              </a:ext>
            </a:extLst>
          </p:cNvPr>
          <p:cNvSpPr/>
          <p:nvPr/>
        </p:nvSpPr>
        <p:spPr>
          <a:xfrm>
            <a:off x="4384032" y="2201392"/>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3">
            <a:extLst>
              <a:ext uri="{FF2B5EF4-FFF2-40B4-BE49-F238E27FC236}">
                <a16:creationId xmlns:a16="http://schemas.microsoft.com/office/drawing/2014/main" id="{328C0989-6058-6462-F6E5-A30461ECF605}"/>
              </a:ext>
            </a:extLst>
          </p:cNvPr>
          <p:cNvSpPr/>
          <p:nvPr/>
        </p:nvSpPr>
        <p:spPr>
          <a:xfrm>
            <a:off x="8036226" y="1288108"/>
            <a:ext cx="3423937" cy="791517"/>
          </a:xfrm>
          <a:prstGeom prst="rect">
            <a:avLst/>
          </a:prstGeom>
          <a:solidFill>
            <a:srgbClr val="705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buClr>
                <a:srgbClr val="C00000"/>
              </a:buClr>
            </a:pPr>
            <a:endParaRPr lang="en-AU" sz="2400" b="1" dirty="0">
              <a:solidFill>
                <a:schemeClr val="bg1"/>
              </a:solidFill>
              <a:latin typeface="Segoe UI" panose="020B0502040204020203" pitchFamily="34" charset="0"/>
              <a:cs typeface="Segoe UI" panose="020B0502040204020203" pitchFamily="34" charset="0"/>
            </a:endParaRPr>
          </a:p>
        </p:txBody>
      </p:sp>
      <p:sp>
        <p:nvSpPr>
          <p:cNvPr id="10" name="Rectangle 10">
            <a:extLst>
              <a:ext uri="{FF2B5EF4-FFF2-40B4-BE49-F238E27FC236}">
                <a16:creationId xmlns:a16="http://schemas.microsoft.com/office/drawing/2014/main" id="{DCE0EF93-9ACC-6DE0-60AF-0723551E76DF}"/>
              </a:ext>
            </a:extLst>
          </p:cNvPr>
          <p:cNvSpPr/>
          <p:nvPr/>
        </p:nvSpPr>
        <p:spPr>
          <a:xfrm>
            <a:off x="8036225" y="2193688"/>
            <a:ext cx="3423937" cy="3165112"/>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kstfelt 39">
            <a:extLst>
              <a:ext uri="{FF2B5EF4-FFF2-40B4-BE49-F238E27FC236}">
                <a16:creationId xmlns:a16="http://schemas.microsoft.com/office/drawing/2014/main" id="{B75D9410-05F9-9E44-24FE-D17C879007E0}"/>
              </a:ext>
            </a:extLst>
          </p:cNvPr>
          <p:cNvSpPr txBox="1"/>
          <p:nvPr/>
        </p:nvSpPr>
        <p:spPr>
          <a:xfrm>
            <a:off x="1071556"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Personlig udvikling:</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Tekstfelt 11">
            <a:extLst>
              <a:ext uri="{FF2B5EF4-FFF2-40B4-BE49-F238E27FC236}">
                <a16:creationId xmlns:a16="http://schemas.microsoft.com/office/drawing/2014/main" id="{AB9FA00D-108E-1A7F-F9D2-A088499FAC05}"/>
              </a:ext>
            </a:extLst>
          </p:cNvPr>
          <p:cNvSpPr txBox="1"/>
          <p:nvPr/>
        </p:nvSpPr>
        <p:spPr>
          <a:xfrm>
            <a:off x="1071555" y="2345093"/>
            <a:ext cx="2744503"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dirty="0"/>
              <a:t>Selvforståelse</a:t>
            </a:r>
          </a:p>
          <a:p>
            <a:pPr marL="252000" indent="-252000">
              <a:spcAft>
                <a:spcPts val="1200"/>
              </a:spcAft>
            </a:pPr>
            <a:r>
              <a:rPr lang="da-DK" sz="1600" dirty="0"/>
              <a:t>Fokus på ressourcer</a:t>
            </a:r>
          </a:p>
          <a:p>
            <a:pPr marL="252000" indent="-252000">
              <a:spcAft>
                <a:spcPts val="1200"/>
              </a:spcAft>
            </a:pPr>
            <a:r>
              <a:rPr lang="da-DK" sz="1600" dirty="0"/>
              <a:t>Mestringsstrategier</a:t>
            </a:r>
          </a:p>
          <a:p>
            <a:pPr marL="252000" indent="-252000">
              <a:spcAft>
                <a:spcPts val="1200"/>
              </a:spcAft>
            </a:pPr>
            <a:r>
              <a:rPr lang="da-DK" sz="1600" dirty="0"/>
              <a:t>Selvaccept</a:t>
            </a:r>
          </a:p>
        </p:txBody>
      </p:sp>
      <p:sp>
        <p:nvSpPr>
          <p:cNvPr id="13" name="Tekstfelt 39">
            <a:extLst>
              <a:ext uri="{FF2B5EF4-FFF2-40B4-BE49-F238E27FC236}">
                <a16:creationId xmlns:a16="http://schemas.microsoft.com/office/drawing/2014/main" id="{7C1056B6-F1DD-2C2C-80D1-9F1C311A0568}"/>
              </a:ext>
            </a:extLst>
          </p:cNvPr>
          <p:cNvSpPr txBox="1"/>
          <p:nvPr/>
        </p:nvSpPr>
        <p:spPr>
          <a:xfrm>
            <a:off x="4723750"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Faglig udvikling:</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kstfelt 11">
            <a:extLst>
              <a:ext uri="{FF2B5EF4-FFF2-40B4-BE49-F238E27FC236}">
                <a16:creationId xmlns:a16="http://schemas.microsoft.com/office/drawing/2014/main" id="{8CBB62C7-5EC8-49CC-FDE1-0A28CF1D8168}"/>
              </a:ext>
            </a:extLst>
          </p:cNvPr>
          <p:cNvSpPr txBox="1"/>
          <p:nvPr/>
        </p:nvSpPr>
        <p:spPr>
          <a:xfrm>
            <a:off x="4723750" y="2345093"/>
            <a:ext cx="2744503" cy="1446550"/>
          </a:xfrm>
          <a:prstGeom prst="rect">
            <a:avLst/>
          </a:prstGeom>
          <a:noFill/>
        </p:spPr>
        <p:txBody>
          <a:bodyPr wrap="square" lIns="0" tIns="0" rIns="0" bIns="0">
            <a:spAutoFit/>
          </a:bodyPr>
          <a:lstStyle>
            <a:defPPr>
              <a:defRPr lang="sv-SE"/>
            </a:defPPr>
            <a:lvl1pPr marL="252000" indent="-252000">
              <a:spcAft>
                <a:spcPts val="600"/>
              </a:spcAft>
              <a:buFont typeface="Arial" panose="020B0604020202020204" pitchFamily="34" charset="0"/>
              <a:buChar char="•"/>
              <a:defRPr sz="1600">
                <a:solidFill>
                  <a:schemeClr val="tx1">
                    <a:lumMod val="65000"/>
                    <a:lumOff val="35000"/>
                  </a:schemeClr>
                </a:solidFill>
              </a:defRPr>
            </a:lvl1pPr>
          </a:lstStyle>
          <a:p>
            <a:pPr>
              <a:spcAft>
                <a:spcPts val="1200"/>
              </a:spcAft>
            </a:pPr>
            <a:r>
              <a:rPr lang="da-DK" dirty="0"/>
              <a:t>Karriereplanlægning</a:t>
            </a:r>
          </a:p>
          <a:p>
            <a:pPr>
              <a:spcAft>
                <a:spcPts val="1200"/>
              </a:spcAft>
            </a:pPr>
            <a:r>
              <a:rPr lang="da-DK" dirty="0"/>
              <a:t>Kompetenceudvikling</a:t>
            </a:r>
          </a:p>
          <a:p>
            <a:pPr>
              <a:spcAft>
                <a:spcPts val="1200"/>
              </a:spcAft>
            </a:pPr>
            <a:r>
              <a:rPr lang="da-DK" dirty="0"/>
              <a:t>Arbejdstilpasning</a:t>
            </a:r>
          </a:p>
          <a:p>
            <a:pPr>
              <a:spcAft>
                <a:spcPts val="1200"/>
              </a:spcAft>
            </a:pPr>
            <a:r>
              <a:rPr lang="da-DK" dirty="0"/>
              <a:t>Uddannelsesmuligheder</a:t>
            </a:r>
          </a:p>
        </p:txBody>
      </p:sp>
      <p:sp>
        <p:nvSpPr>
          <p:cNvPr id="15" name="Tekstfelt 39">
            <a:extLst>
              <a:ext uri="{FF2B5EF4-FFF2-40B4-BE49-F238E27FC236}">
                <a16:creationId xmlns:a16="http://schemas.microsoft.com/office/drawing/2014/main" id="{BF97E3BC-21E2-82A0-9B99-80EABB15D5E3}"/>
              </a:ext>
            </a:extLst>
          </p:cNvPr>
          <p:cNvSpPr txBox="1"/>
          <p:nvPr/>
        </p:nvSpPr>
        <p:spPr>
          <a:xfrm>
            <a:off x="8375943" y="1545367"/>
            <a:ext cx="2744503" cy="276999"/>
          </a:xfrm>
          <a:prstGeom prst="rect">
            <a:avLst/>
          </a:prstGeom>
          <a:noFill/>
        </p:spPr>
        <p:txBody>
          <a:bodyPr wrap="square" lIns="0" tIns="0" rIns="0" bIns="0">
            <a:spAutoFit/>
          </a:bodyPr>
          <a:lstStyle/>
          <a:p>
            <a:pPr>
              <a:lnSpc>
                <a:spcPct val="90000"/>
              </a:lnSpc>
            </a:pPr>
            <a:r>
              <a:rPr lang="en-US" sz="2000" b="1">
                <a:solidFill>
                  <a:schemeClr val="bg1"/>
                </a:solidFill>
                <a:latin typeface="Calibri" panose="020F0502020204030204" pitchFamily="34" charset="0"/>
                <a:ea typeface="Calibri" panose="020F0502020204030204" pitchFamily="34" charset="0"/>
                <a:cs typeface="Calibri" panose="020F0502020204030204" pitchFamily="34" charset="0"/>
              </a:rPr>
              <a:t>Social udvikling:</a:t>
            </a:r>
            <a:endParaRPr lang="en-US" sz="2000" b="1" dirty="0" err="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kstfelt 11">
            <a:extLst>
              <a:ext uri="{FF2B5EF4-FFF2-40B4-BE49-F238E27FC236}">
                <a16:creationId xmlns:a16="http://schemas.microsoft.com/office/drawing/2014/main" id="{5329DD8B-190F-CAB6-25F6-C710BF7BDF80}"/>
              </a:ext>
            </a:extLst>
          </p:cNvPr>
          <p:cNvSpPr txBox="1"/>
          <p:nvPr/>
        </p:nvSpPr>
        <p:spPr>
          <a:xfrm>
            <a:off x="8375943" y="2345093"/>
            <a:ext cx="2833924" cy="1446550"/>
          </a:xfrm>
          <a:prstGeom prst="rect">
            <a:avLst/>
          </a:prstGeom>
          <a:noFill/>
        </p:spPr>
        <p:txBody>
          <a:bodyPr wrap="square" lIns="0" tIns="0" rIns="0" bIns="0">
            <a:spAutoFit/>
          </a:bodyPr>
          <a:lstStyle>
            <a:defPPr>
              <a:defRPr lang="sv-SE"/>
            </a:defPPr>
            <a:lvl1pPr marL="285750" indent="-285750">
              <a:buFont typeface="Arial" panose="020B0604020202020204" pitchFamily="34" charset="0"/>
              <a:buChar char="•"/>
              <a:defRPr sz="1400">
                <a:solidFill>
                  <a:schemeClr val="tx1">
                    <a:lumMod val="65000"/>
                    <a:lumOff val="35000"/>
                  </a:schemeClr>
                </a:solidFill>
              </a:defRPr>
            </a:lvl1pPr>
          </a:lstStyle>
          <a:p>
            <a:pPr marL="252000" indent="-252000">
              <a:spcAft>
                <a:spcPts val="1200"/>
              </a:spcAft>
            </a:pPr>
            <a:r>
              <a:rPr lang="da-DK" sz="1600"/>
              <a:t>Relationskompetencer</a:t>
            </a:r>
          </a:p>
          <a:p>
            <a:pPr marL="252000" indent="-252000">
              <a:spcAft>
                <a:spcPts val="1200"/>
              </a:spcAft>
            </a:pPr>
            <a:r>
              <a:rPr lang="da-DK" sz="1600"/>
              <a:t>Kommunikationsfærdigheder</a:t>
            </a:r>
          </a:p>
          <a:p>
            <a:pPr marL="252000" indent="-252000">
              <a:spcAft>
                <a:spcPts val="1200"/>
              </a:spcAft>
            </a:pPr>
            <a:r>
              <a:rPr lang="da-DK" sz="1600"/>
              <a:t>Konfliktløsning</a:t>
            </a:r>
          </a:p>
          <a:p>
            <a:pPr marL="252000" indent="-252000">
              <a:spcAft>
                <a:spcPts val="1200"/>
              </a:spcAft>
            </a:pPr>
            <a:r>
              <a:rPr lang="da-DK" sz="1600"/>
              <a:t>Netværksopbygning</a:t>
            </a:r>
            <a:endParaRPr lang="da-DK" sz="1600" dirty="0"/>
          </a:p>
        </p:txBody>
      </p:sp>
      <p:cxnSp>
        <p:nvCxnSpPr>
          <p:cNvPr id="7" name="Straight Connector 6">
            <a:extLst>
              <a:ext uri="{FF2B5EF4-FFF2-40B4-BE49-F238E27FC236}">
                <a16:creationId xmlns:a16="http://schemas.microsoft.com/office/drawing/2014/main" id="{A0149D90-463B-AB7B-C074-EADA0481FE15}"/>
              </a:ext>
            </a:extLst>
          </p:cNvPr>
          <p:cNvCxnSpPr>
            <a:cxnSpLocks/>
          </p:cNvCxnSpPr>
          <p:nvPr/>
        </p:nvCxnSpPr>
        <p:spPr>
          <a:xfrm flipH="1">
            <a:off x="0" y="6363986"/>
            <a:ext cx="3792243" cy="0"/>
          </a:xfrm>
          <a:prstGeom prst="line">
            <a:avLst/>
          </a:prstGeom>
          <a:ln w="19050">
            <a:solidFill>
              <a:srgbClr val="CBA5D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3D064FC-FE91-BC74-B498-B3C868237C76}"/>
              </a:ext>
            </a:extLst>
          </p:cNvPr>
          <p:cNvCxnSpPr>
            <a:cxnSpLocks/>
          </p:cNvCxnSpPr>
          <p:nvPr/>
        </p:nvCxnSpPr>
        <p:spPr>
          <a:xfrm flipH="1">
            <a:off x="8508511" y="4556170"/>
            <a:ext cx="2944031" cy="0"/>
          </a:xfrm>
          <a:prstGeom prst="line">
            <a:avLst/>
          </a:prstGeom>
          <a:ln w="19050">
            <a:solidFill>
              <a:srgbClr val="CBA5D0"/>
            </a:solidFill>
          </a:ln>
        </p:spPr>
        <p:style>
          <a:lnRef idx="1">
            <a:schemeClr val="accent1"/>
          </a:lnRef>
          <a:fillRef idx="0">
            <a:schemeClr val="accent1"/>
          </a:fillRef>
          <a:effectRef idx="0">
            <a:schemeClr val="accent1"/>
          </a:effectRef>
          <a:fontRef idx="minor">
            <a:schemeClr val="tx1"/>
          </a:fontRef>
        </p:style>
      </p:cxnSp>
      <p:pic>
        <p:nvPicPr>
          <p:cNvPr id="21" name="Billede 20">
            <a:extLst>
              <a:ext uri="{FF2B5EF4-FFF2-40B4-BE49-F238E27FC236}">
                <a16:creationId xmlns:a16="http://schemas.microsoft.com/office/drawing/2014/main" id="{8167CACF-90EB-7419-545E-56E0067B4F40}"/>
              </a:ext>
            </a:extLst>
          </p:cNvPr>
          <p:cNvPicPr>
            <a:picLocks noChangeAspect="1"/>
          </p:cNvPicPr>
          <p:nvPr/>
        </p:nvPicPr>
        <p:blipFill>
          <a:blip r:embed="rId3">
            <a:duotone>
              <a:schemeClr val="accent5">
                <a:shade val="45000"/>
                <a:satMod val="135000"/>
              </a:schemeClr>
              <a:prstClr val="white"/>
            </a:duotone>
            <a:alphaModFix amt="40000"/>
          </a:blip>
          <a:stretch>
            <a:fillRect/>
          </a:stretch>
        </p:blipFill>
        <p:spPr>
          <a:xfrm>
            <a:off x="3944042" y="3047413"/>
            <a:ext cx="4328326" cy="4328326"/>
          </a:xfrm>
          <a:prstGeom prst="rect">
            <a:avLst/>
          </a:prstGeom>
        </p:spPr>
      </p:pic>
    </p:spTree>
    <p:extLst>
      <p:ext uri="{BB962C8B-B14F-4D97-AF65-F5344CB8AC3E}">
        <p14:creationId xmlns:p14="http://schemas.microsoft.com/office/powerpoint/2010/main" val="2404387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A31BF-C2DF-FE2A-84BC-F5D7F98B648A}"/>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049883D8-56DC-6E2B-3DA3-123876352748}"/>
              </a:ext>
            </a:extLst>
          </p:cNvPr>
          <p:cNvSpPr/>
          <p:nvPr/>
        </p:nvSpPr>
        <p:spPr>
          <a:xfrm>
            <a:off x="9528313" y="6215270"/>
            <a:ext cx="2663687" cy="6427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object 2">
            <a:extLst>
              <a:ext uri="{FF2B5EF4-FFF2-40B4-BE49-F238E27FC236}">
                <a16:creationId xmlns:a16="http://schemas.microsoft.com/office/drawing/2014/main" id="{2550A817-926B-F300-C498-4431A97AC793}"/>
              </a:ext>
            </a:extLst>
          </p:cNvPr>
          <p:cNvSpPr txBox="1">
            <a:spLocks/>
          </p:cNvSpPr>
          <p:nvPr/>
        </p:nvSpPr>
        <p:spPr>
          <a:xfrm>
            <a:off x="570855" y="197265"/>
            <a:ext cx="9830445" cy="626601"/>
          </a:xfrm>
          <a:prstGeom prst="rect">
            <a:avLst/>
          </a:prstGeom>
        </p:spPr>
        <p:txBody>
          <a:bodyPr vert="horz" wrap="square" lIns="0" tIns="10941" rIns="0" bIns="0" rtlCol="0">
            <a:spAutoFit/>
          </a:bodyPr>
          <a:lstStyle>
            <a:lvl1pPr>
              <a:defRPr sz="5000" b="1" i="0">
                <a:solidFill>
                  <a:srgbClr val="63609A"/>
                </a:solidFill>
                <a:latin typeface="Times New Roman"/>
                <a:ea typeface="Trebuchet MS" charset="0"/>
                <a:cs typeface="Times New Roman"/>
              </a:defRPr>
            </a:lvl1pPr>
          </a:lstStyle>
          <a:p>
            <a:pPr marL="11516" defTabSz="914400">
              <a:spcBef>
                <a:spcPts val="86"/>
              </a:spcBef>
            </a:pPr>
            <a:r>
              <a:rPr lang="da-DK" sz="4000" kern="0" dirty="0">
                <a:latin typeface="+mn-lt"/>
                <a:cs typeface="Arial"/>
              </a:rPr>
              <a:t>Nøglebudskaber</a:t>
            </a:r>
          </a:p>
        </p:txBody>
      </p:sp>
      <p:grpSp>
        <p:nvGrpSpPr>
          <p:cNvPr id="5" name="Gruppe 4">
            <a:extLst>
              <a:ext uri="{FF2B5EF4-FFF2-40B4-BE49-F238E27FC236}">
                <a16:creationId xmlns:a16="http://schemas.microsoft.com/office/drawing/2014/main" id="{0961DD96-C2A9-291B-630F-1E5910D8D0CC}"/>
              </a:ext>
            </a:extLst>
          </p:cNvPr>
          <p:cNvGrpSpPr/>
          <p:nvPr/>
        </p:nvGrpSpPr>
        <p:grpSpPr>
          <a:xfrm>
            <a:off x="421147" y="1124546"/>
            <a:ext cx="11608284" cy="1232868"/>
            <a:chOff x="363997" y="1650516"/>
            <a:chExt cx="11608284" cy="1232868"/>
          </a:xfrm>
        </p:grpSpPr>
        <p:sp>
          <p:nvSpPr>
            <p:cNvPr id="2" name="Rektangel 1">
              <a:extLst>
                <a:ext uri="{FF2B5EF4-FFF2-40B4-BE49-F238E27FC236}">
                  <a16:creationId xmlns:a16="http://schemas.microsoft.com/office/drawing/2014/main" id="{9A29CCCC-35BC-BE72-4B52-3EC6298BD176}"/>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DE345EEC-6DB4-05E1-AD83-B320EF36BDAB}"/>
                </a:ext>
              </a:extLst>
            </p:cNvPr>
            <p:cNvSpPr txBox="1"/>
            <p:nvPr/>
          </p:nvSpPr>
          <p:spPr>
            <a:xfrm>
              <a:off x="1955721" y="2066895"/>
              <a:ext cx="8636080" cy="707886"/>
            </a:xfrm>
            <a:prstGeom prst="rect">
              <a:avLst/>
            </a:prstGeom>
            <a:noFill/>
          </p:spPr>
          <p:txBody>
            <a:bodyPr wrap="square">
              <a:spAutoFit/>
            </a:bodyPr>
            <a:lstStyle/>
            <a:p>
              <a:pPr algn="l"/>
              <a:r>
                <a:rPr lang="da-DK" sz="2000" b="1" dirty="0">
                  <a:solidFill>
                    <a:srgbClr val="70578B"/>
                  </a:solidFill>
                  <a:latin typeface="Calibri-Bold"/>
                </a:rPr>
                <a:t>Hjernen fungerer ikke helt så godt på nogle områder, som hjælper med at hold styr på tanker og følelser </a:t>
              </a:r>
            </a:p>
          </p:txBody>
        </p:sp>
        <p:sp>
          <p:nvSpPr>
            <p:cNvPr id="3" name="Ellipse 2">
              <a:extLst>
                <a:ext uri="{FF2B5EF4-FFF2-40B4-BE49-F238E27FC236}">
                  <a16:creationId xmlns:a16="http://schemas.microsoft.com/office/drawing/2014/main" id="{339C0CFD-B25B-2341-AB9C-DDAE12DF23E7}"/>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1</a:t>
              </a:r>
            </a:p>
          </p:txBody>
        </p:sp>
      </p:grpSp>
      <p:grpSp>
        <p:nvGrpSpPr>
          <p:cNvPr id="8" name="Gruppe 7">
            <a:extLst>
              <a:ext uri="{FF2B5EF4-FFF2-40B4-BE49-F238E27FC236}">
                <a16:creationId xmlns:a16="http://schemas.microsoft.com/office/drawing/2014/main" id="{8A547EBD-BEFE-5175-B032-2BB8237B1B85}"/>
              </a:ext>
            </a:extLst>
          </p:cNvPr>
          <p:cNvGrpSpPr/>
          <p:nvPr/>
        </p:nvGrpSpPr>
        <p:grpSpPr>
          <a:xfrm>
            <a:off x="421147" y="2479191"/>
            <a:ext cx="11608284" cy="1232868"/>
            <a:chOff x="363997" y="1650516"/>
            <a:chExt cx="11608284" cy="1232868"/>
          </a:xfrm>
        </p:grpSpPr>
        <p:sp>
          <p:nvSpPr>
            <p:cNvPr id="9" name="Rektangel 8">
              <a:extLst>
                <a:ext uri="{FF2B5EF4-FFF2-40B4-BE49-F238E27FC236}">
                  <a16:creationId xmlns:a16="http://schemas.microsoft.com/office/drawing/2014/main" id="{70A3E438-988C-48B8-55C0-AC5148BF9BAC}"/>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ekstfelt 9">
              <a:extLst>
                <a:ext uri="{FF2B5EF4-FFF2-40B4-BE49-F238E27FC236}">
                  <a16:creationId xmlns:a16="http://schemas.microsoft.com/office/drawing/2014/main" id="{5A6BC009-262B-5200-D7D0-4CEAE9F8D090}"/>
                </a:ext>
              </a:extLst>
            </p:cNvPr>
            <p:cNvSpPr txBox="1"/>
            <p:nvPr/>
          </p:nvSpPr>
          <p:spPr>
            <a:xfrm>
              <a:off x="1955721" y="2066895"/>
              <a:ext cx="9035556" cy="400110"/>
            </a:xfrm>
            <a:prstGeom prst="rect">
              <a:avLst/>
            </a:prstGeom>
            <a:noFill/>
          </p:spPr>
          <p:txBody>
            <a:bodyPr wrap="square">
              <a:spAutoFit/>
            </a:bodyPr>
            <a:lstStyle/>
            <a:p>
              <a:pPr marL="0" indent="0">
                <a:buNone/>
              </a:pPr>
              <a:r>
                <a:rPr lang="da-DK" sz="2000" b="1" dirty="0">
                  <a:solidFill>
                    <a:srgbClr val="70578B"/>
                  </a:solidFill>
                  <a:latin typeface="Calibri-Bold"/>
                </a:rPr>
                <a:t>De anderledes måde hjernen hos personer med ADHD fungerer </a:t>
              </a:r>
            </a:p>
          </p:txBody>
        </p:sp>
        <p:sp>
          <p:nvSpPr>
            <p:cNvPr id="11" name="Ellipse 10">
              <a:extLst>
                <a:ext uri="{FF2B5EF4-FFF2-40B4-BE49-F238E27FC236}">
                  <a16:creationId xmlns:a16="http://schemas.microsoft.com/office/drawing/2014/main" id="{EF3B14E5-1751-1267-8C23-D1CCE6A651CF}"/>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2</a:t>
              </a:r>
            </a:p>
          </p:txBody>
        </p:sp>
      </p:grpSp>
      <p:grpSp>
        <p:nvGrpSpPr>
          <p:cNvPr id="12" name="Gruppe 11">
            <a:extLst>
              <a:ext uri="{FF2B5EF4-FFF2-40B4-BE49-F238E27FC236}">
                <a16:creationId xmlns:a16="http://schemas.microsoft.com/office/drawing/2014/main" id="{D4D0D62F-51E2-A5C0-AE8D-9024CE833E52}"/>
              </a:ext>
            </a:extLst>
          </p:cNvPr>
          <p:cNvGrpSpPr/>
          <p:nvPr/>
        </p:nvGrpSpPr>
        <p:grpSpPr>
          <a:xfrm>
            <a:off x="421147" y="3833836"/>
            <a:ext cx="11608284" cy="1232868"/>
            <a:chOff x="363997" y="1650516"/>
            <a:chExt cx="11608284" cy="1232868"/>
          </a:xfrm>
        </p:grpSpPr>
        <p:sp>
          <p:nvSpPr>
            <p:cNvPr id="13" name="Rektangel 12">
              <a:extLst>
                <a:ext uri="{FF2B5EF4-FFF2-40B4-BE49-F238E27FC236}">
                  <a16:creationId xmlns:a16="http://schemas.microsoft.com/office/drawing/2014/main" id="{A1B833CD-C71F-4CFB-43E1-06E127429E9D}"/>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Tekstfelt 13">
              <a:extLst>
                <a:ext uri="{FF2B5EF4-FFF2-40B4-BE49-F238E27FC236}">
                  <a16:creationId xmlns:a16="http://schemas.microsoft.com/office/drawing/2014/main" id="{1F229AF7-5F50-5A32-FD2F-3B06D5A77FFF}"/>
                </a:ext>
              </a:extLst>
            </p:cNvPr>
            <p:cNvSpPr txBox="1"/>
            <p:nvPr/>
          </p:nvSpPr>
          <p:spPr>
            <a:xfrm>
              <a:off x="1955721" y="2066895"/>
              <a:ext cx="9035556" cy="400110"/>
            </a:xfrm>
            <a:prstGeom prst="rect">
              <a:avLst/>
            </a:prstGeom>
            <a:noFill/>
          </p:spPr>
          <p:txBody>
            <a:bodyPr wrap="square">
              <a:spAutoFit/>
            </a:bodyPr>
            <a:lstStyle/>
            <a:p>
              <a:pPr marL="0" indent="0">
                <a:buNone/>
              </a:pPr>
              <a:r>
                <a:rPr lang="da-DK" sz="2000" b="1" dirty="0">
                  <a:solidFill>
                    <a:srgbClr val="70578B"/>
                  </a:solidFill>
                  <a:latin typeface="Calibri-Bold"/>
                </a:rPr>
                <a:t>Forståelse er vejen til hensigtsmæssig behandling og støtte</a:t>
              </a:r>
            </a:p>
          </p:txBody>
        </p:sp>
        <p:sp>
          <p:nvSpPr>
            <p:cNvPr id="15" name="Ellipse 14">
              <a:extLst>
                <a:ext uri="{FF2B5EF4-FFF2-40B4-BE49-F238E27FC236}">
                  <a16:creationId xmlns:a16="http://schemas.microsoft.com/office/drawing/2014/main" id="{24E9A204-6488-E8FB-5193-1F3E9187ABC4}"/>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3</a:t>
              </a:r>
            </a:p>
          </p:txBody>
        </p:sp>
      </p:grpSp>
      <p:grpSp>
        <p:nvGrpSpPr>
          <p:cNvPr id="16" name="Gruppe 15">
            <a:extLst>
              <a:ext uri="{FF2B5EF4-FFF2-40B4-BE49-F238E27FC236}">
                <a16:creationId xmlns:a16="http://schemas.microsoft.com/office/drawing/2014/main" id="{62F21BB0-CA78-D52D-DBD0-094550E5841D}"/>
              </a:ext>
            </a:extLst>
          </p:cNvPr>
          <p:cNvGrpSpPr/>
          <p:nvPr/>
        </p:nvGrpSpPr>
        <p:grpSpPr>
          <a:xfrm>
            <a:off x="421147" y="5261990"/>
            <a:ext cx="11608284" cy="1232868"/>
            <a:chOff x="363997" y="1650516"/>
            <a:chExt cx="11608284" cy="1232868"/>
          </a:xfrm>
        </p:grpSpPr>
        <p:sp>
          <p:nvSpPr>
            <p:cNvPr id="17" name="Rektangel 16">
              <a:extLst>
                <a:ext uri="{FF2B5EF4-FFF2-40B4-BE49-F238E27FC236}">
                  <a16:creationId xmlns:a16="http://schemas.microsoft.com/office/drawing/2014/main" id="{F9C77332-6D22-B64A-678B-3720C9AC8F2F}"/>
                </a:ext>
              </a:extLst>
            </p:cNvPr>
            <p:cNvSpPr/>
            <p:nvPr/>
          </p:nvSpPr>
          <p:spPr>
            <a:xfrm>
              <a:off x="980431" y="1724025"/>
              <a:ext cx="10991850" cy="1085850"/>
            </a:xfrm>
            <a:prstGeom prst="rect">
              <a:avLst/>
            </a:prstGeom>
            <a:solidFill>
              <a:srgbClr val="F5F1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Tekstfelt 17">
              <a:extLst>
                <a:ext uri="{FF2B5EF4-FFF2-40B4-BE49-F238E27FC236}">
                  <a16:creationId xmlns:a16="http://schemas.microsoft.com/office/drawing/2014/main" id="{BB1D1A47-9434-5D24-21A2-9B775D278FB0}"/>
                </a:ext>
              </a:extLst>
            </p:cNvPr>
            <p:cNvSpPr txBox="1"/>
            <p:nvPr/>
          </p:nvSpPr>
          <p:spPr>
            <a:xfrm>
              <a:off x="1955721" y="1877133"/>
              <a:ext cx="8636080" cy="707886"/>
            </a:xfrm>
            <a:prstGeom prst="rect">
              <a:avLst/>
            </a:prstGeom>
            <a:noFill/>
          </p:spPr>
          <p:txBody>
            <a:bodyPr wrap="square">
              <a:spAutoFit/>
            </a:bodyPr>
            <a:lstStyle/>
            <a:p>
              <a:pPr algn="l"/>
              <a:r>
                <a:rPr lang="da-DK" sz="2000" b="1" dirty="0">
                  <a:solidFill>
                    <a:srgbClr val="70578B"/>
                  </a:solidFill>
                  <a:latin typeface="Calibri-Bold"/>
                </a:rPr>
                <a:t>Take-home message: ADHD betyder, at hjernen arbejder på en særlig måde, som påvirker både </a:t>
              </a:r>
              <a:r>
                <a:rPr lang="da-DK" sz="2000" b="1" u="sng" dirty="0">
                  <a:solidFill>
                    <a:srgbClr val="70578B"/>
                  </a:solidFill>
                  <a:latin typeface="Calibri-Bold"/>
                </a:rPr>
                <a:t>følelser</a:t>
              </a:r>
              <a:r>
                <a:rPr lang="da-DK" sz="2000" b="1" dirty="0">
                  <a:solidFill>
                    <a:srgbClr val="70578B"/>
                  </a:solidFill>
                  <a:latin typeface="Calibri-Bold"/>
                </a:rPr>
                <a:t> og evnen til </a:t>
              </a:r>
              <a:r>
                <a:rPr lang="da-DK" sz="2000" b="1" u="sng" dirty="0">
                  <a:solidFill>
                    <a:srgbClr val="70578B"/>
                  </a:solidFill>
                  <a:latin typeface="Calibri-Bold"/>
                </a:rPr>
                <a:t>at planlægge og styre ting i hverdagen</a:t>
              </a:r>
            </a:p>
          </p:txBody>
        </p:sp>
        <p:sp>
          <p:nvSpPr>
            <p:cNvPr id="19" name="Ellipse 18">
              <a:extLst>
                <a:ext uri="{FF2B5EF4-FFF2-40B4-BE49-F238E27FC236}">
                  <a16:creationId xmlns:a16="http://schemas.microsoft.com/office/drawing/2014/main" id="{EFBB7929-868B-F490-D143-DBE2779D0602}"/>
                </a:ext>
              </a:extLst>
            </p:cNvPr>
            <p:cNvSpPr/>
            <p:nvPr/>
          </p:nvSpPr>
          <p:spPr>
            <a:xfrm>
              <a:off x="363997" y="1650516"/>
              <a:ext cx="1232868" cy="1232868"/>
            </a:xfrm>
            <a:prstGeom prst="ellipse">
              <a:avLst/>
            </a:prstGeom>
            <a:solidFill>
              <a:srgbClr val="70578B"/>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4400" dirty="0"/>
                <a:t>4</a:t>
              </a:r>
            </a:p>
          </p:txBody>
        </p:sp>
      </p:grpSp>
    </p:spTree>
    <p:extLst>
      <p:ext uri="{BB962C8B-B14F-4D97-AF65-F5344CB8AC3E}">
        <p14:creationId xmlns:p14="http://schemas.microsoft.com/office/powerpoint/2010/main" val="14062615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B293693-D0F1-88EF-71DA-AEA5FAC927DD}"/>
              </a:ext>
            </a:extLst>
          </p:cNvPr>
          <p:cNvSpPr>
            <a:spLocks noGrp="1"/>
          </p:cNvSpPr>
          <p:nvPr>
            <p:ph type="title"/>
          </p:nvPr>
        </p:nvSpPr>
        <p:spPr>
          <a:xfrm>
            <a:off x="551776" y="495277"/>
            <a:ext cx="10744157" cy="955807"/>
          </a:xfrm>
        </p:spPr>
        <p:txBody>
          <a:bodyPr>
            <a:normAutofit/>
          </a:bodyPr>
          <a:lstStyle/>
          <a:p>
            <a:r>
              <a:rPr lang="da-DK" sz="5000" b="1" dirty="0">
                <a:solidFill>
                  <a:srgbClr val="70578B"/>
                </a:solidFill>
                <a:latin typeface="Calibri" panose="020F0502020204030204" pitchFamily="34" charset="0"/>
                <a:cs typeface="Calibri" panose="020F0502020204030204" pitchFamily="34" charset="0"/>
              </a:rPr>
              <a:t>Afslutning</a:t>
            </a:r>
            <a:endParaRPr sz="5000" b="1" dirty="0">
              <a:solidFill>
                <a:srgbClr val="70578B"/>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A3914362-A37B-52E4-DA70-646637853A71}"/>
              </a:ext>
            </a:extLst>
          </p:cNvPr>
          <p:cNvSpPr>
            <a:spLocks noGrp="1"/>
          </p:cNvSpPr>
          <p:nvPr>
            <p:ph idx="1"/>
          </p:nvPr>
        </p:nvSpPr>
        <p:spPr>
          <a:xfrm>
            <a:off x="551776" y="2039303"/>
            <a:ext cx="10744156" cy="1889234"/>
          </a:xfrm>
        </p:spPr>
        <p:txBody>
          <a:bodyPr>
            <a:noAutofit/>
          </a:bodyPr>
          <a:lstStyle/>
          <a:p>
            <a:pPr>
              <a:lnSpc>
                <a:spcPct val="115000"/>
              </a:lnSpc>
              <a:spcAft>
                <a:spcPts val="800"/>
              </a:spcAft>
              <a:buNone/>
            </a:pPr>
            <a:r>
              <a:rPr lang="da-DK" sz="2000" b="1" kern="0" dirty="0">
                <a:solidFill>
                  <a:srgbClr val="70578B"/>
                </a:solidFill>
                <a:latin typeface="Calibri" panose="020F0502020204030204" pitchFamily="34" charset="0"/>
                <a:cs typeface="Calibri" panose="020F0502020204030204" pitchFamily="34" charset="0"/>
              </a:rPr>
              <a:t>Denne præsentation er lavet af Rasmus Holm, Specialpsykolog i psykiatri, i samarbejde </a:t>
            </a:r>
          </a:p>
          <a:p>
            <a:pPr>
              <a:lnSpc>
                <a:spcPct val="115000"/>
              </a:lnSpc>
              <a:spcAft>
                <a:spcPts val="800"/>
              </a:spcAft>
              <a:buNone/>
            </a:pPr>
            <a:r>
              <a:rPr lang="da-DK" sz="2000" b="1" kern="0" dirty="0">
                <a:solidFill>
                  <a:srgbClr val="70578B"/>
                </a:solidFill>
                <a:latin typeface="Calibri" panose="020F0502020204030204" pitchFamily="34" charset="0"/>
                <a:cs typeface="Calibri" panose="020F0502020204030204" pitchFamily="34" charset="0"/>
              </a:rPr>
              <a:t>med Takeda Pharma A/S.</a:t>
            </a:r>
          </a:p>
          <a:p>
            <a:pPr>
              <a:lnSpc>
                <a:spcPct val="115000"/>
              </a:lnSpc>
              <a:spcAft>
                <a:spcPts val="800"/>
              </a:spcAft>
              <a:buNone/>
            </a:pPr>
            <a:r>
              <a:rPr lang="da-DK" sz="2000" b="1" kern="0" dirty="0">
                <a:solidFill>
                  <a:schemeClr val="tx1">
                    <a:lumMod val="75000"/>
                    <a:lumOff val="25000"/>
                  </a:schemeClr>
                </a:solidFill>
                <a:effectLst/>
                <a:latin typeface="Calibri" panose="020F0502020204030204" pitchFamily="34" charset="0"/>
                <a:ea typeface="Times New Roman" panose="02020603050405020304" pitchFamily="18" charset="0"/>
                <a:cs typeface="Calibri" panose="020F0502020204030204" pitchFamily="34" charset="0"/>
              </a:rPr>
              <a:t> </a:t>
            </a:r>
          </a:p>
        </p:txBody>
      </p:sp>
    </p:spTree>
    <p:extLst>
      <p:ext uri="{BB962C8B-B14F-4D97-AF65-F5344CB8AC3E}">
        <p14:creationId xmlns:p14="http://schemas.microsoft.com/office/powerpoint/2010/main" val="21838618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4D232-C119-7FAD-B29B-FF760E4AF2B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049A9D2-1BEB-E5DA-88E7-02313D3ECAAB}"/>
              </a:ext>
            </a:extLst>
          </p:cNvPr>
          <p:cNvSpPr/>
          <p:nvPr/>
        </p:nvSpPr>
        <p:spPr>
          <a:xfrm>
            <a:off x="0" y="2793933"/>
            <a:ext cx="12218171" cy="1817280"/>
          </a:xfrm>
          <a:prstGeom prst="rect">
            <a:avLst/>
          </a:prstGeom>
          <a:solidFill>
            <a:srgbClr val="664F7C"/>
          </a:solidFill>
          <a:ln w="28575">
            <a:noFill/>
          </a:ln>
        </p:spPr>
        <p:style>
          <a:lnRef idx="1">
            <a:schemeClr val="accent1"/>
          </a:lnRef>
          <a:fillRef idx="0">
            <a:schemeClr val="accent1"/>
          </a:fillRef>
          <a:effectRef idx="0">
            <a:schemeClr val="accent1"/>
          </a:effectRef>
          <a:fontRef idx="minor">
            <a:schemeClr val="tx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34373F"/>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976279E8-0703-DCB2-76BC-FFD8EEE93B39}"/>
              </a:ext>
            </a:extLst>
          </p:cNvPr>
          <p:cNvSpPr>
            <a:spLocks noGrp="1"/>
          </p:cNvSpPr>
          <p:nvPr>
            <p:ph type="ftr" sz="quarter" idx="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JP" sz="800" b="1" i="0" u="none" strike="noStrike" kern="1200" cap="none" spc="100" normalizeH="0" baseline="0" noProof="0">
                <a:ln>
                  <a:noFill/>
                </a:ln>
                <a:solidFill>
                  <a:srgbClr val="34373F"/>
                </a:solidFill>
                <a:effectLst/>
                <a:uLnTx/>
                <a:uFillTx/>
                <a:latin typeface="Calibri" panose="020F0502020204030204"/>
                <a:ea typeface="+mn-ea"/>
                <a:cs typeface="+mn-cs"/>
              </a:rPr>
              <a:t> </a:t>
            </a:r>
            <a:endParaRPr kumimoji="0" lang="en-JP" sz="800" b="1" i="0" u="none" strike="noStrike" kern="1200" cap="none" spc="100" normalizeH="0" baseline="0" noProof="0" dirty="0">
              <a:ln>
                <a:noFill/>
              </a:ln>
              <a:solidFill>
                <a:srgbClr val="34373F"/>
              </a:solidFill>
              <a:effectLst/>
              <a:uLnTx/>
              <a:uFillTx/>
              <a:latin typeface="Calibri" panose="020F0502020204030204"/>
              <a:ea typeface="+mn-ea"/>
              <a:cs typeface="+mn-cs"/>
            </a:endParaRPr>
          </a:p>
        </p:txBody>
      </p:sp>
      <p:sp>
        <p:nvSpPr>
          <p:cNvPr id="5" name="Rectangle 10">
            <a:extLst>
              <a:ext uri="{FF2B5EF4-FFF2-40B4-BE49-F238E27FC236}">
                <a16:creationId xmlns:a16="http://schemas.microsoft.com/office/drawing/2014/main" id="{6F09B92D-D112-41DE-D006-E8ED100FC0E5}"/>
              </a:ext>
            </a:extLst>
          </p:cNvPr>
          <p:cNvSpPr/>
          <p:nvPr/>
        </p:nvSpPr>
        <p:spPr>
          <a:xfrm>
            <a:off x="217487" y="885825"/>
            <a:ext cx="11757025" cy="5343525"/>
          </a:xfrm>
          <a:prstGeom prst="rect">
            <a:avLst/>
          </a:prstGeom>
          <a:solidFill>
            <a:srgbClr val="E5DBF2"/>
          </a:solidFill>
          <a:ln>
            <a:noFill/>
          </a:ln>
          <a:effectLst>
            <a:outerShdw blurRad="101600" sx="102000" sy="102000" algn="ctr" rotWithShape="0">
              <a:prstClr val="black">
                <a:alpha val="1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514350" defTabSz="914400">
              <a:lnSpc>
                <a:spcPct val="90000"/>
              </a:lnSpc>
              <a:spcBef>
                <a:spcPts val="1000"/>
              </a:spcBef>
              <a:buFont typeface="+mj-lt"/>
              <a:buAutoNum type="arabicPeriod"/>
            </a:pPr>
            <a:r>
              <a:rPr lang="en-US" sz="800" dirty="0">
                <a:solidFill>
                  <a:schemeClr val="tx1"/>
                </a:solidFill>
              </a:rPr>
              <a:t>Biederman, J., Spencer, T. J., Petty, C., Hyder, L. L., O'Connor, K. B., Surman, C. B., &amp; Faraone, S. V. (2012). Longitudinal course of deficient emotional self-regulation CBCL profile in youth with ADHD: prospective controlled study. </a:t>
            </a:r>
            <a:br>
              <a:rPr lang="en-US" sz="800" dirty="0">
                <a:solidFill>
                  <a:schemeClr val="tx1"/>
                </a:solidFill>
              </a:rPr>
            </a:br>
            <a:r>
              <a:rPr lang="en-US" sz="800" dirty="0">
                <a:solidFill>
                  <a:schemeClr val="tx1"/>
                </a:solidFill>
              </a:rPr>
              <a:t>                         Neuropsychiatric Disease and  Treatment, 267–276. https://doi.org/10.2147/NDT.S29670</a:t>
            </a:r>
          </a:p>
          <a:p>
            <a:pPr indent="-514350" defTabSz="914400">
              <a:lnSpc>
                <a:spcPct val="90000"/>
              </a:lnSpc>
              <a:spcBef>
                <a:spcPts val="1000"/>
              </a:spcBef>
              <a:buFont typeface="+mj-lt"/>
              <a:buAutoNum type="arabicPeriod"/>
            </a:pPr>
            <a:r>
              <a:rPr lang="en-US" sz="800" dirty="0">
                <a:solidFill>
                  <a:schemeClr val="tx1"/>
                </a:solidFill>
              </a:rPr>
              <a:t>Shaw, P., </a:t>
            </a:r>
            <a:r>
              <a:rPr lang="en-US" sz="800" dirty="0" err="1">
                <a:solidFill>
                  <a:schemeClr val="tx1"/>
                </a:solidFill>
              </a:rPr>
              <a:t>Stringaris</a:t>
            </a:r>
            <a:r>
              <a:rPr lang="en-US" sz="800" dirty="0">
                <a:solidFill>
                  <a:schemeClr val="tx1"/>
                </a:solidFill>
              </a:rPr>
              <a:t>, A., Nigg, J., &amp; </a:t>
            </a:r>
            <a:r>
              <a:rPr lang="en-US" sz="800" dirty="0" err="1">
                <a:solidFill>
                  <a:schemeClr val="tx1"/>
                </a:solidFill>
              </a:rPr>
              <a:t>Leibenluft</a:t>
            </a:r>
            <a:r>
              <a:rPr lang="en-US" sz="800" dirty="0">
                <a:solidFill>
                  <a:schemeClr val="tx1"/>
                </a:solidFill>
              </a:rPr>
              <a:t>, E. (2014). Emotion dysregulation in ADHD. American Journal of Psychiatry, 171(3), 276–293. https://doi.org/10.1176/appi.ajp.2013.13070966</a:t>
            </a:r>
          </a:p>
          <a:p>
            <a:pPr indent="-514350" defTabSz="914400">
              <a:lnSpc>
                <a:spcPct val="90000"/>
              </a:lnSpc>
              <a:spcBef>
                <a:spcPts val="1000"/>
              </a:spcBef>
              <a:buFont typeface="+mj-lt"/>
              <a:buAutoNum type="arabicPeriod"/>
            </a:pPr>
            <a:r>
              <a:rPr lang="en-US" sz="800" dirty="0" err="1">
                <a:solidFill>
                  <a:schemeClr val="tx1"/>
                </a:solidFill>
              </a:rPr>
              <a:t>Kooij</a:t>
            </a:r>
            <a:r>
              <a:rPr lang="en-US" sz="800" dirty="0">
                <a:solidFill>
                  <a:schemeClr val="tx1"/>
                </a:solidFill>
              </a:rPr>
              <a:t>, J. J. S., </a:t>
            </a:r>
            <a:r>
              <a:rPr lang="en-US" sz="800" dirty="0" err="1">
                <a:solidFill>
                  <a:schemeClr val="tx1"/>
                </a:solidFill>
              </a:rPr>
              <a:t>Bijlenga</a:t>
            </a:r>
            <a:r>
              <a:rPr lang="en-US" sz="800" dirty="0">
                <a:solidFill>
                  <a:schemeClr val="tx1"/>
                </a:solidFill>
              </a:rPr>
              <a:t>, D., Salerno, L., et al. (2019). Updated European Consensus Statement on adult ADHD diagnosis and treatment. European Psychiatry, 56, 14–34. https://doi.org/10.1016/j.eurpsy.2018.11.001</a:t>
            </a:r>
          </a:p>
          <a:p>
            <a:pPr indent="-514350" defTabSz="914400">
              <a:lnSpc>
                <a:spcPct val="90000"/>
              </a:lnSpc>
              <a:spcBef>
                <a:spcPts val="1000"/>
              </a:spcBef>
              <a:buFont typeface="+mj-lt"/>
              <a:buAutoNum type="arabicPeriod"/>
            </a:pPr>
            <a:r>
              <a:rPr lang="en-US" sz="800" dirty="0">
                <a:solidFill>
                  <a:schemeClr val="tx1"/>
                </a:solidFill>
              </a:rPr>
              <a:t>Hirsch, O., </a:t>
            </a:r>
            <a:r>
              <a:rPr lang="en-US" sz="800" dirty="0" err="1">
                <a:solidFill>
                  <a:schemeClr val="tx1"/>
                </a:solidFill>
              </a:rPr>
              <a:t>Chavanon</a:t>
            </a:r>
            <a:r>
              <a:rPr lang="en-US" sz="800" dirty="0">
                <a:solidFill>
                  <a:schemeClr val="tx1"/>
                </a:solidFill>
              </a:rPr>
              <a:t>, M., Riechmann, E., &amp; Christiansen, H. (2018). Emotional dysregulation is a primary symptom in adult ADHD. Journal of Affective Disorders, 232, 41–47. https://doi.org/10.1016/j.jad.2018.02.001</a:t>
            </a:r>
          </a:p>
          <a:p>
            <a:pPr indent="-514350" defTabSz="914400">
              <a:lnSpc>
                <a:spcPct val="90000"/>
              </a:lnSpc>
              <a:spcBef>
                <a:spcPts val="1000"/>
              </a:spcBef>
              <a:buFont typeface="+mj-lt"/>
              <a:buAutoNum type="arabicPeriod"/>
            </a:pPr>
            <a:r>
              <a:rPr lang="en-US" sz="800" dirty="0">
                <a:solidFill>
                  <a:schemeClr val="tx1"/>
                </a:solidFill>
              </a:rPr>
              <a:t>ADHD Centre, UK Research Department (2023). Clinical Guidelines and Research Overview. https://www.adhdcentre.co.uk/advancements-in-adhd-research-and-treatment-what-it-means-for-patients/</a:t>
            </a:r>
          </a:p>
          <a:p>
            <a:pPr indent="-514350" defTabSz="914400">
              <a:lnSpc>
                <a:spcPct val="90000"/>
              </a:lnSpc>
              <a:spcBef>
                <a:spcPts val="1000"/>
              </a:spcBef>
              <a:buFont typeface="+mj-lt"/>
              <a:buAutoNum type="arabicPeriod"/>
            </a:pPr>
            <a:r>
              <a:rPr lang="en-US" sz="800" dirty="0">
                <a:solidFill>
                  <a:schemeClr val="tx1"/>
                </a:solidFill>
              </a:rPr>
              <a:t>Marques, S., Correia-de-Sá, T., Guardiano, M., Sampaio-Maia, B., &amp; Ferreira-Gomes, J. (2024). Emotion dysregulation and depressive symptoms mediate aggression in children with ADHD. Frontiers in Psychiatry, 15, 1329401.         </a:t>
            </a:r>
            <a:br>
              <a:rPr lang="en-US" sz="800" dirty="0">
                <a:solidFill>
                  <a:schemeClr val="tx1"/>
                </a:solidFill>
              </a:rPr>
            </a:br>
            <a:r>
              <a:rPr lang="en-US" sz="800" dirty="0">
                <a:solidFill>
                  <a:schemeClr val="tx1"/>
                </a:solidFill>
              </a:rPr>
              <a:t>                         https://doi.org/10.3389/fpsyt.2024.1329401</a:t>
            </a:r>
          </a:p>
          <a:p>
            <a:pPr indent="-514350" defTabSz="914400">
              <a:lnSpc>
                <a:spcPct val="90000"/>
              </a:lnSpc>
              <a:spcBef>
                <a:spcPts val="1000"/>
              </a:spcBef>
              <a:buFont typeface="+mj-lt"/>
              <a:buAutoNum type="arabicPeriod"/>
            </a:pPr>
            <a:r>
              <a:rPr lang="en-US" sz="800" dirty="0">
                <a:solidFill>
                  <a:schemeClr val="tx1"/>
                </a:solidFill>
              </a:rPr>
              <a:t>Pan, M. R., Zhang, S. Y., Chen, C. L., Qiu, S. W., Liu, L., Li, H. M., &amp; Qian, Q. J. (2023). Bidirectional associations between maladaptive cognitions and emotional symptoms, and their mediating role on the quality of life in adults with ADHD. </a:t>
            </a:r>
            <a:br>
              <a:rPr lang="en-US" sz="800" dirty="0">
                <a:solidFill>
                  <a:schemeClr val="tx1"/>
                </a:solidFill>
              </a:rPr>
            </a:br>
            <a:r>
              <a:rPr lang="en-US" sz="800" dirty="0">
                <a:solidFill>
                  <a:schemeClr val="tx1"/>
                </a:solidFill>
              </a:rPr>
              <a:t>                        Frontiers in Psychiatry, 14, 1200522. https://doi.org/10.3389/fpsyt.2023.1200522</a:t>
            </a:r>
          </a:p>
          <a:p>
            <a:pPr indent="-514350" defTabSz="914400">
              <a:lnSpc>
                <a:spcPct val="90000"/>
              </a:lnSpc>
              <a:spcBef>
                <a:spcPts val="1000"/>
              </a:spcBef>
              <a:buFont typeface="+mj-lt"/>
              <a:buAutoNum type="arabicPeriod"/>
            </a:pPr>
            <a:r>
              <a:rPr lang="en-US" sz="800" dirty="0">
                <a:solidFill>
                  <a:schemeClr val="tx1"/>
                </a:solidFill>
              </a:rPr>
              <a:t>Arnsten, A.F.T. (2009). Toward a New Understanding of Attention-Deficit Hyperactivity Disorder Pathophysiology. CNS Drugs, 23(Suppl 1), 33–41. https://doi.org/10.2165/00023210-200923000-00005</a:t>
            </a:r>
          </a:p>
          <a:p>
            <a:pPr indent="-514350" defTabSz="914400">
              <a:lnSpc>
                <a:spcPct val="90000"/>
              </a:lnSpc>
              <a:spcBef>
                <a:spcPts val="1000"/>
              </a:spcBef>
              <a:buFont typeface="+mj-lt"/>
              <a:buAutoNum type="arabicPeriod"/>
            </a:pPr>
            <a:r>
              <a:rPr lang="en-US" sz="800" dirty="0" err="1">
                <a:solidFill>
                  <a:schemeClr val="tx1"/>
                </a:solidFill>
              </a:rPr>
              <a:t>Hulvershorn</a:t>
            </a:r>
            <a:r>
              <a:rPr lang="en-US" sz="800" dirty="0">
                <a:solidFill>
                  <a:schemeClr val="tx1"/>
                </a:solidFill>
              </a:rPr>
              <a:t>, L. A., et al. (2014). Abnormal amygdala connectivity linked to emotional lability in children with ADHD. Journal of the American Academy of Child &amp; Adolescent Psychiatry, 53(3), 351–361. https://doi.org/10.1016/j.jaac.2013.12.022</a:t>
            </a:r>
          </a:p>
          <a:p>
            <a:pPr indent="-514350" defTabSz="914400">
              <a:lnSpc>
                <a:spcPct val="90000"/>
              </a:lnSpc>
              <a:spcBef>
                <a:spcPts val="1000"/>
              </a:spcBef>
              <a:buFont typeface="+mj-lt"/>
              <a:buAutoNum type="arabicPeriod"/>
            </a:pPr>
            <a:r>
              <a:rPr lang="en-US" sz="800" dirty="0" err="1">
                <a:solidFill>
                  <a:schemeClr val="tx1"/>
                </a:solidFill>
              </a:rPr>
              <a:t>Ginapp</a:t>
            </a:r>
            <a:r>
              <a:rPr lang="en-US" sz="800" dirty="0">
                <a:solidFill>
                  <a:schemeClr val="tx1"/>
                </a:solidFill>
              </a:rPr>
              <a:t>, C. M., et al. (2023). “Dysregulated not deficit”: A qualitative study on symptomatology of ADHD in young adults. </a:t>
            </a:r>
            <a:r>
              <a:rPr lang="en-US" sz="800" dirty="0" err="1">
                <a:solidFill>
                  <a:schemeClr val="tx1"/>
                </a:solidFill>
              </a:rPr>
              <a:t>PLoS</a:t>
            </a:r>
            <a:r>
              <a:rPr lang="en-US" sz="800" dirty="0">
                <a:solidFill>
                  <a:schemeClr val="tx1"/>
                </a:solidFill>
              </a:rPr>
              <a:t> ONE, 18(10), e0292721. https://doi.org/10.1371/journal.pone.0292721</a:t>
            </a:r>
          </a:p>
          <a:p>
            <a:pPr indent="-514350" defTabSz="914400">
              <a:lnSpc>
                <a:spcPct val="90000"/>
              </a:lnSpc>
              <a:spcBef>
                <a:spcPts val="1000"/>
              </a:spcBef>
              <a:buFont typeface="+mj-lt"/>
              <a:buAutoNum type="arabicPeriod"/>
            </a:pPr>
            <a:r>
              <a:rPr lang="en-US" sz="800" dirty="0" err="1">
                <a:solidFill>
                  <a:schemeClr val="tx1"/>
                </a:solidFill>
              </a:rPr>
              <a:t>Karalunas</a:t>
            </a:r>
            <a:r>
              <a:rPr lang="en-US" sz="800" dirty="0">
                <a:solidFill>
                  <a:schemeClr val="tx1"/>
                </a:solidFill>
              </a:rPr>
              <a:t>, S. L., Gustafsson, H. C., Fair, D., Musser, E. D., &amp; Nigg, J. T. (2019). Do we need an irritable subtype of ADHD? Psychological Assessment, 31(2), 236–247. https://doi.org/10.1037/pas0000664</a:t>
            </a:r>
          </a:p>
          <a:p>
            <a:pPr indent="-514350" defTabSz="914400">
              <a:lnSpc>
                <a:spcPct val="90000"/>
              </a:lnSpc>
              <a:spcBef>
                <a:spcPts val="1000"/>
              </a:spcBef>
              <a:buFont typeface="+mj-lt"/>
              <a:buAutoNum type="arabicPeriod"/>
            </a:pPr>
            <a:r>
              <a:rPr lang="en-US" sz="800" dirty="0" err="1">
                <a:solidFill>
                  <a:schemeClr val="tx1"/>
                </a:solidFill>
              </a:rPr>
              <a:t>Bodalski</a:t>
            </a:r>
            <a:r>
              <a:rPr lang="en-US" sz="800" dirty="0">
                <a:solidFill>
                  <a:schemeClr val="tx1"/>
                </a:solidFill>
              </a:rPr>
              <a:t>, E. A., Flory, K., Canu, W. H., et al. (2023). ADHD Symptoms and Procrastination in College Students: The Roles of Emotion Dysregulation and Self-Esteem. J </a:t>
            </a:r>
            <a:r>
              <a:rPr lang="en-US" sz="800" dirty="0" err="1">
                <a:solidFill>
                  <a:schemeClr val="tx1"/>
                </a:solidFill>
              </a:rPr>
              <a:t>Psychopathol</a:t>
            </a:r>
            <a:r>
              <a:rPr lang="en-US" sz="800" dirty="0">
                <a:solidFill>
                  <a:schemeClr val="tx1"/>
                </a:solidFill>
              </a:rPr>
              <a:t> </a:t>
            </a:r>
            <a:r>
              <a:rPr lang="en-US" sz="800" dirty="0" err="1">
                <a:solidFill>
                  <a:schemeClr val="tx1"/>
                </a:solidFill>
              </a:rPr>
              <a:t>Behav</a:t>
            </a:r>
            <a:r>
              <a:rPr lang="en-US" sz="800" dirty="0">
                <a:solidFill>
                  <a:schemeClr val="tx1"/>
                </a:solidFill>
              </a:rPr>
              <a:t> Assess, 45, 48–57. https://doi.org/10.1007/s10862-022-09996-2</a:t>
            </a:r>
          </a:p>
          <a:p>
            <a:pPr indent="-514350" defTabSz="914400">
              <a:lnSpc>
                <a:spcPct val="90000"/>
              </a:lnSpc>
              <a:spcBef>
                <a:spcPts val="1000"/>
              </a:spcBef>
              <a:buFont typeface="+mj-lt"/>
              <a:buAutoNum type="arabicPeriod"/>
            </a:pPr>
            <a:r>
              <a:rPr lang="en-US" sz="800" dirty="0">
                <a:solidFill>
                  <a:schemeClr val="tx1"/>
                </a:solidFill>
              </a:rPr>
              <a:t>Sarkis, S. (2024). Understanding ADHD: Navigating Guilt and Shame. Psychology Today.</a:t>
            </a:r>
          </a:p>
          <a:p>
            <a:pPr indent="-514350" defTabSz="914400">
              <a:lnSpc>
                <a:spcPct val="90000"/>
              </a:lnSpc>
              <a:spcBef>
                <a:spcPts val="1000"/>
              </a:spcBef>
              <a:buFont typeface="+mj-lt"/>
              <a:buAutoNum type="arabicPeriod"/>
            </a:pPr>
            <a:r>
              <a:rPr lang="en-US" sz="800" dirty="0">
                <a:solidFill>
                  <a:schemeClr val="tx1"/>
                </a:solidFill>
              </a:rPr>
              <a:t>Sedgwick-Müller, J. A., et al. (2022). University students with ADHD: UK Adult ADHD Network consensus. BMC Psychiatry, 22(1), 292. https://doi.org/10.1186/s12888-022-03987-5</a:t>
            </a:r>
          </a:p>
          <a:p>
            <a:pPr indent="-514350" defTabSz="914400">
              <a:lnSpc>
                <a:spcPct val="90000"/>
              </a:lnSpc>
              <a:spcBef>
                <a:spcPts val="1000"/>
              </a:spcBef>
              <a:buFont typeface="+mj-lt"/>
              <a:buAutoNum type="arabicPeriod"/>
            </a:pPr>
            <a:r>
              <a:rPr lang="en-US" sz="800" dirty="0">
                <a:solidFill>
                  <a:schemeClr val="tx1"/>
                </a:solidFill>
              </a:rPr>
              <a:t>Graziano, P. A., &amp; Garcia, A. (2016). ADHD and children's emotion dysregulation: A meta-analysis. Clinical Psychology Review, 46, 106–123. https://doi.org/10.1016/j.cpr.2016.04.005</a:t>
            </a:r>
          </a:p>
          <a:p>
            <a:pPr indent="-514350" defTabSz="914400">
              <a:lnSpc>
                <a:spcPct val="90000"/>
              </a:lnSpc>
              <a:spcBef>
                <a:spcPts val="1000"/>
              </a:spcBef>
              <a:buFont typeface="+mj-lt"/>
              <a:buAutoNum type="arabicPeriod"/>
            </a:pPr>
            <a:r>
              <a:rPr lang="en-US" sz="800" dirty="0">
                <a:solidFill>
                  <a:schemeClr val="tx1"/>
                </a:solidFill>
              </a:rPr>
              <a:t>Green, R. (2024). What Is the ADHD Tax? Certain characteristics of ADHD can take a financial toll. Clinical Review. https://www.verywellmind.com/the-financial-toll-of-living-with-adhd-6744610</a:t>
            </a:r>
          </a:p>
          <a:p>
            <a:pPr indent="-514350" defTabSz="914400">
              <a:lnSpc>
                <a:spcPct val="90000"/>
              </a:lnSpc>
              <a:spcBef>
                <a:spcPts val="1000"/>
              </a:spcBef>
              <a:buFont typeface="+mj-lt"/>
              <a:buAutoNum type="arabicPeriod"/>
            </a:pPr>
            <a:r>
              <a:rPr lang="en-US" sz="800" dirty="0">
                <a:solidFill>
                  <a:schemeClr val="tx1"/>
                </a:solidFill>
              </a:rPr>
              <a:t>Öster, C., </a:t>
            </a:r>
            <a:r>
              <a:rPr lang="en-US" sz="800" dirty="0" err="1">
                <a:solidFill>
                  <a:schemeClr val="tx1"/>
                </a:solidFill>
              </a:rPr>
              <a:t>Ramklint</a:t>
            </a:r>
            <a:r>
              <a:rPr lang="en-US" sz="800" dirty="0">
                <a:solidFill>
                  <a:schemeClr val="tx1"/>
                </a:solidFill>
              </a:rPr>
              <a:t>, M., Meyer, J., &amp; Isaksson, J. (2020). How do adolescents with ADHD perceive stress? Nordic Journal of Psychiatry, 74(2), 123–130. https://doi.org/10.1080/08039488.2019.1648514</a:t>
            </a:r>
          </a:p>
          <a:p>
            <a:pPr indent="-514350" defTabSz="914400">
              <a:lnSpc>
                <a:spcPct val="90000"/>
              </a:lnSpc>
              <a:spcBef>
                <a:spcPts val="1000"/>
              </a:spcBef>
              <a:buFont typeface="+mj-lt"/>
              <a:buAutoNum type="arabicPeriod"/>
            </a:pPr>
            <a:r>
              <a:rPr lang="en-US" sz="800" dirty="0">
                <a:solidFill>
                  <a:schemeClr val="tx1"/>
                </a:solidFill>
              </a:rPr>
              <a:t>Surman, C. B. H., &amp; Walsh, D. M. (2022). Do Treatments for Adult ADHD Improve Emotional Behavior? A Systematic Review and Analysis. J Atten </a:t>
            </a:r>
            <a:r>
              <a:rPr lang="en-US" sz="800" dirty="0" err="1">
                <a:solidFill>
                  <a:schemeClr val="tx1"/>
                </a:solidFill>
              </a:rPr>
              <a:t>Disord</a:t>
            </a:r>
            <a:r>
              <a:rPr lang="en-US" sz="800" dirty="0">
                <a:solidFill>
                  <a:schemeClr val="tx1"/>
                </a:solidFill>
              </a:rPr>
              <a:t>, 26(14), 1822–1832. https://doi.org/10.1177/10870547221110926</a:t>
            </a:r>
          </a:p>
          <a:p>
            <a:pPr indent="-514350" defTabSz="914400">
              <a:lnSpc>
                <a:spcPct val="90000"/>
              </a:lnSpc>
              <a:spcBef>
                <a:spcPts val="1000"/>
              </a:spcBef>
              <a:buFont typeface="+mj-lt"/>
              <a:buAutoNum type="arabicPeriod"/>
            </a:pPr>
            <a:r>
              <a:rPr lang="en-US" sz="800" dirty="0" err="1">
                <a:solidFill>
                  <a:schemeClr val="tx1"/>
                </a:solidFill>
              </a:rPr>
              <a:t>Brikell</a:t>
            </a:r>
            <a:r>
              <a:rPr lang="en-US" sz="800" dirty="0">
                <a:solidFill>
                  <a:schemeClr val="tx1"/>
                </a:solidFill>
              </a:rPr>
              <a:t>, I., et al. (2024). Prescription drug use patterns in attention-deficit hyperactivity disorder: A multinational study. The Lancet Psychiatry, 11(1), 16–26. https://doi.org/10.1016/S2215-0366(23)00332-2</a:t>
            </a:r>
          </a:p>
          <a:p>
            <a:pPr indent="-514350" defTabSz="914400">
              <a:lnSpc>
                <a:spcPct val="90000"/>
              </a:lnSpc>
              <a:spcBef>
                <a:spcPts val="1000"/>
              </a:spcBef>
              <a:buFont typeface="+mj-lt"/>
              <a:buAutoNum type="arabicPeriod"/>
            </a:pPr>
            <a:r>
              <a:rPr lang="en-US" sz="800" dirty="0">
                <a:solidFill>
                  <a:schemeClr val="tx1"/>
                </a:solidFill>
              </a:rPr>
              <a:t>Vlasenko, V. V., Rogers, E. G., &amp; Waugh, C. E. (2021). Affect labeling increases intensity of positive emotions. Cognition and Emotion, 35(7), 1350–1364. https://doi.org/10.1080/02699931.2020.1765542</a:t>
            </a:r>
          </a:p>
          <a:p>
            <a:pPr indent="-514350" defTabSz="914400">
              <a:lnSpc>
                <a:spcPct val="90000"/>
              </a:lnSpc>
              <a:spcBef>
                <a:spcPts val="1000"/>
              </a:spcBef>
              <a:buFont typeface="+mj-lt"/>
              <a:buAutoNum type="arabicPeriod"/>
            </a:pPr>
            <a:r>
              <a:rPr lang="en-US" sz="800" dirty="0">
                <a:solidFill>
                  <a:schemeClr val="tx1"/>
                </a:solidFill>
              </a:rPr>
              <a:t>Think ADHD Resource Hub (2024). ADHD and Eating Disorders</a:t>
            </a:r>
            <a:endParaRPr lang="en-ID" sz="800" dirty="0">
              <a:solidFill>
                <a:schemeClr val="tx1"/>
              </a:solidFill>
            </a:endParaRPr>
          </a:p>
        </p:txBody>
      </p:sp>
      <p:sp>
        <p:nvSpPr>
          <p:cNvPr id="10" name="Titel 1">
            <a:extLst>
              <a:ext uri="{FF2B5EF4-FFF2-40B4-BE49-F238E27FC236}">
                <a16:creationId xmlns:a16="http://schemas.microsoft.com/office/drawing/2014/main" id="{202CF06B-29BB-E891-7DFD-5BE15030B015}"/>
              </a:ext>
            </a:extLst>
          </p:cNvPr>
          <p:cNvSpPr>
            <a:spLocks noGrp="1"/>
          </p:cNvSpPr>
          <p:nvPr>
            <p:ph type="title"/>
          </p:nvPr>
        </p:nvSpPr>
        <p:spPr>
          <a:xfrm>
            <a:off x="700456" y="-65602"/>
            <a:ext cx="10291394" cy="860072"/>
          </a:xfrm>
        </p:spPr>
        <p:txBody>
          <a:bodyPr/>
          <a:lstStyle/>
          <a:p>
            <a:r>
              <a:rPr lang="da-DK" dirty="0">
                <a:solidFill>
                  <a:srgbClr val="644D79"/>
                </a:solidFill>
                <a:latin typeface="+mn-lt"/>
              </a:rPr>
              <a:t>Kildeliste </a:t>
            </a:r>
            <a:endParaRPr lang="da-DK" baseline="30000" dirty="0">
              <a:solidFill>
                <a:srgbClr val="644D79"/>
              </a:solidFill>
              <a:latin typeface="+mn-lt"/>
            </a:endParaRPr>
          </a:p>
        </p:txBody>
      </p:sp>
    </p:spTree>
    <p:extLst>
      <p:ext uri="{BB962C8B-B14F-4D97-AF65-F5344CB8AC3E}">
        <p14:creationId xmlns:p14="http://schemas.microsoft.com/office/powerpoint/2010/main" val="1660850655"/>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883a848-6457-4b26-ab5e-3baa15433f8c" xsi:nil="true"/>
    <lcf76f155ced4ddcb4097134ff3c332f xmlns="a2fe2a73-d781-4896-8717-f1cf32c8fed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93E36260AAA2C24086937F73F9E342C3" ma:contentTypeVersion="20" ma:contentTypeDescription="Opret et nyt dokument." ma:contentTypeScope="" ma:versionID="6d628baa35263e7e13e480d9ec863875">
  <xsd:schema xmlns:xsd="http://www.w3.org/2001/XMLSchema" xmlns:xs="http://www.w3.org/2001/XMLSchema" xmlns:p="http://schemas.microsoft.com/office/2006/metadata/properties" xmlns:ns2="a2fe2a73-d781-4896-8717-f1cf32c8fed0" xmlns:ns3="c883a848-6457-4b26-ab5e-3baa15433f8c" targetNamespace="http://schemas.microsoft.com/office/2006/metadata/properties" ma:root="true" ma:fieldsID="cc5e4cb125b82b0c8bbbb5c88dc079e3" ns2:_="" ns3:_="">
    <xsd:import namespace="a2fe2a73-d781-4896-8717-f1cf32c8fed0"/>
    <xsd:import namespace="c883a848-6457-4b26-ab5e-3baa15433f8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fe2a73-d781-4896-8717-f1cf32c8fe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lcf76f155ced4ddcb4097134ff3c332f" ma:index="25" nillable="true" ma:taxonomy="true" ma:internalName="lcf76f155ced4ddcb4097134ff3c332f" ma:taxonomyFieldName="MediaServiceImageTags" ma:displayName="Billedmærker" ma:readOnly="false" ma:fieldId="{5cf76f15-5ced-4ddc-b409-7134ff3c332f}" ma:taxonomyMulti="true" ma:sspId="1749a35e-9b4c-41a3-9e24-d57cd2885fd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883a848-6457-4b26-ab5e-3baa15433f8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000a524-8925-479a-9c58-1e04c1e93af1}" ma:internalName="TaxCatchAll" ma:showField="CatchAllData" ma:web="c883a848-6457-4b26-ab5e-3baa15433f8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F58AB0-F858-49BE-BA6F-9F39007BF087}">
  <ds:schemaRefs>
    <ds:schemaRef ds:uri="http://purl.org/dc/terms/"/>
    <ds:schemaRef ds:uri="http://purl.org/dc/elements/1.1/"/>
    <ds:schemaRef ds:uri="http://purl.org/dc/dcmitype/"/>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schemas.openxmlformats.org/package/2006/metadata/core-properties"/>
    <ds:schemaRef ds:uri="c883a848-6457-4b26-ab5e-3baa15433f8c"/>
    <ds:schemaRef ds:uri="a2fe2a73-d781-4896-8717-f1cf32c8fed0"/>
  </ds:schemaRefs>
</ds:datastoreItem>
</file>

<file path=customXml/itemProps2.xml><?xml version="1.0" encoding="utf-8"?>
<ds:datastoreItem xmlns:ds="http://schemas.openxmlformats.org/officeDocument/2006/customXml" ds:itemID="{E38D7D6C-363E-4D23-BA4D-D3C413B35A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fe2a73-d781-4896-8717-f1cf32c8fed0"/>
    <ds:schemaRef ds:uri="c883a848-6457-4b26-ab5e-3baa15433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561F71-4496-4525-B6DA-2D87826D45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89575</TotalTime>
  <Words>4966</Words>
  <Application>Microsoft Macintosh PowerPoint</Application>
  <PresentationFormat>Widescreen</PresentationFormat>
  <Paragraphs>526</Paragraphs>
  <Slides>39</Slides>
  <Notes>12</Notes>
  <HiddenSlides>0</HiddenSlides>
  <MMClips>0</MMClips>
  <ScaleCrop>false</ScaleCrop>
  <HeadingPairs>
    <vt:vector size="8" baseType="variant">
      <vt:variant>
        <vt:lpstr>Benyttede skrifttyper</vt:lpstr>
      </vt:variant>
      <vt:variant>
        <vt:i4>8</vt:i4>
      </vt:variant>
      <vt:variant>
        <vt:lpstr>Tema</vt:lpstr>
      </vt:variant>
      <vt:variant>
        <vt:i4>2</vt:i4>
      </vt:variant>
      <vt:variant>
        <vt:lpstr>Integrerede OLE-servere</vt:lpstr>
      </vt:variant>
      <vt:variant>
        <vt:i4>1</vt:i4>
      </vt:variant>
      <vt:variant>
        <vt:lpstr>Slidetitler</vt:lpstr>
      </vt:variant>
      <vt:variant>
        <vt:i4>39</vt:i4>
      </vt:variant>
    </vt:vector>
  </HeadingPairs>
  <TitlesOfParts>
    <vt:vector size="50" baseType="lpstr">
      <vt:lpstr>Aptos</vt:lpstr>
      <vt:lpstr>Aptos Display</vt:lpstr>
      <vt:lpstr>Arial</vt:lpstr>
      <vt:lpstr>Calibri</vt:lpstr>
      <vt:lpstr>Calibri-Bold</vt:lpstr>
      <vt:lpstr>Segoe UI</vt:lpstr>
      <vt:lpstr>Times New Roman</vt:lpstr>
      <vt:lpstr>Trebuchet MS</vt:lpstr>
      <vt:lpstr>Office Theme</vt:lpstr>
      <vt:lpstr>Office-tema</vt:lpstr>
      <vt:lpstr>think-cell Slide</vt:lpstr>
      <vt:lpstr>PowerPoint-præsentation</vt:lpstr>
      <vt:lpstr>PowerPoint-præsentation</vt:lpstr>
      <vt:lpstr>PowerPoint-præsentation</vt:lpstr>
      <vt:lpstr>Agenda for sessionen </vt:lpstr>
      <vt:lpstr>PowerPoint-præsentation</vt:lpstr>
      <vt:lpstr>Hvad er følelser egentlig?</vt:lpstr>
      <vt:lpstr>PowerPoint-præsentation</vt:lpstr>
      <vt:lpstr>PowerPoint-præsentation</vt:lpstr>
      <vt:lpstr>PowerPoint-præsentation</vt:lpstr>
      <vt:lpstr>Aktuel forskning</vt:lpstr>
      <vt:lpstr>PowerPoint-præsentation</vt:lpstr>
      <vt:lpstr>PowerPoint-præsentation</vt:lpstr>
      <vt:lpstr>PowerPoint-præsentation</vt:lpstr>
      <vt:lpstr>ADHD: følger af følelsesmæssig dysregulering</vt:lpstr>
      <vt:lpstr>PowerPoint-præsentation</vt:lpstr>
      <vt:lpstr>PowerPoint-præsentation</vt:lpstr>
      <vt:lpstr>PowerPoint-præsentation</vt:lpstr>
      <vt:lpstr>Overbelastnings-nedlukningscyklus</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Afslutning</vt:lpstr>
      <vt:lpstr>Kildeliste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Bruger</dc:creator>
  <cp:lastModifiedBy>axc6031</cp:lastModifiedBy>
  <cp:revision>1613</cp:revision>
  <cp:lastPrinted>2025-01-21T09:05:27Z</cp:lastPrinted>
  <dcterms:created xsi:type="dcterms:W3CDTF">2017-03-01T15:26:00Z</dcterms:created>
  <dcterms:modified xsi:type="dcterms:W3CDTF">2025-09-08T08:56:39Z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2017-03-01T00:00:00Z</vt:filetime>
  </property>
  <property fmtid="{D5CDD505-2E9C-101B-9397-08002B2CF9AE}" pid="3" name="LastSaved">
    <vt:filetime>2017-03-01T00:00:00Z</vt:filetime>
  </property>
  <property fmtid="{D5CDD505-2E9C-101B-9397-08002B2CF9AE}" pid="4" name="ContentTypeId">
    <vt:lpwstr>0x01010093E36260AAA2C24086937F73F9E342C3</vt:lpwstr>
  </property>
  <property fmtid="{D5CDD505-2E9C-101B-9397-08002B2CF9AE}" pid="5" name="MediaServiceImageTags">
    <vt:lpwstr/>
  </property>
</Properties>
</file>