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44"/>
  </p:notesMasterIdLst>
  <p:sldIdLst>
    <p:sldId id="2146846698" r:id="rId5"/>
    <p:sldId id="2146846699" r:id="rId6"/>
    <p:sldId id="2146846695" r:id="rId7"/>
    <p:sldId id="2146846624" r:id="rId8"/>
    <p:sldId id="2146846625" r:id="rId9"/>
    <p:sldId id="259" r:id="rId10"/>
    <p:sldId id="2146846626" r:id="rId11"/>
    <p:sldId id="2146846629" r:id="rId12"/>
    <p:sldId id="2146846630" r:id="rId13"/>
    <p:sldId id="2146846631" r:id="rId14"/>
    <p:sldId id="2146846632" r:id="rId15"/>
    <p:sldId id="2146846633" r:id="rId16"/>
    <p:sldId id="2146846634" r:id="rId17"/>
    <p:sldId id="267" r:id="rId18"/>
    <p:sldId id="268" r:id="rId19"/>
    <p:sldId id="262" r:id="rId20"/>
    <p:sldId id="2146846635" r:id="rId21"/>
    <p:sldId id="2146846636" r:id="rId22"/>
    <p:sldId id="257" r:id="rId23"/>
    <p:sldId id="2146846637" r:id="rId24"/>
    <p:sldId id="274" r:id="rId25"/>
    <p:sldId id="2146846638" r:id="rId26"/>
    <p:sldId id="2146846639" r:id="rId27"/>
    <p:sldId id="2146846640" r:id="rId28"/>
    <p:sldId id="2146846641" r:id="rId29"/>
    <p:sldId id="2146846642" r:id="rId30"/>
    <p:sldId id="280" r:id="rId31"/>
    <p:sldId id="281" r:id="rId32"/>
    <p:sldId id="282" r:id="rId33"/>
    <p:sldId id="283" r:id="rId34"/>
    <p:sldId id="284" r:id="rId35"/>
    <p:sldId id="285" r:id="rId36"/>
    <p:sldId id="286" r:id="rId37"/>
    <p:sldId id="2146846643" r:id="rId38"/>
    <p:sldId id="2146846623" r:id="rId39"/>
    <p:sldId id="289" r:id="rId40"/>
    <p:sldId id="290" r:id="rId41"/>
    <p:sldId id="2146846693" r:id="rId42"/>
    <p:sldId id="2146846696" r:id="rId43"/>
  </p:sldIdLst>
  <p:sldSz cx="12192000" cy="6858000"/>
  <p:notesSz cx="9309100" cy="7023100"/>
  <p:custDataLst>
    <p:tags r:id="rId45"/>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8"/>
            <p14:sldId id="2146846699"/>
            <p14:sldId id="2146846695"/>
            <p14:sldId id="2146846624"/>
            <p14:sldId id="2146846625"/>
            <p14:sldId id="259"/>
            <p14:sldId id="2146846626"/>
            <p14:sldId id="2146846629"/>
            <p14:sldId id="2146846630"/>
            <p14:sldId id="2146846631"/>
            <p14:sldId id="2146846632"/>
            <p14:sldId id="2146846633"/>
            <p14:sldId id="2146846634"/>
            <p14:sldId id="267"/>
            <p14:sldId id="268"/>
            <p14:sldId id="262"/>
            <p14:sldId id="2146846635"/>
            <p14:sldId id="2146846636"/>
            <p14:sldId id="257"/>
            <p14:sldId id="2146846637"/>
            <p14:sldId id="274"/>
            <p14:sldId id="2146846638"/>
            <p14:sldId id="2146846639"/>
            <p14:sldId id="2146846640"/>
            <p14:sldId id="2146846641"/>
            <p14:sldId id="2146846642"/>
            <p14:sldId id="280"/>
            <p14:sldId id="281"/>
            <p14:sldId id="282"/>
            <p14:sldId id="283"/>
            <p14:sldId id="284"/>
            <p14:sldId id="285"/>
            <p14:sldId id="286"/>
            <p14:sldId id="2146846643"/>
            <p14:sldId id="2146846623"/>
            <p14:sldId id="289"/>
            <p14:sldId id="290"/>
            <p14:sldId id="2146846693"/>
            <p14:sldId id="2146846696"/>
          </p14:sldIdLst>
        </p14:section>
      </p14:sectionLst>
    </p:ext>
    <p:ext uri="{EFAFB233-063F-42B5-8137-9DF3F51BA10A}">
      <p15:sldGuideLst xmlns:p15="http://schemas.microsoft.com/office/powerpoint/2012/main">
        <p15:guide id="1" orient="horz" pos="1310" userDrawn="1">
          <p15:clr>
            <a:srgbClr val="A4A3A4"/>
          </p15:clr>
        </p15:guide>
        <p15:guide id="2" pos="130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78B"/>
    <a:srgbClr val="E5DBF2"/>
    <a:srgbClr val="BC89BF"/>
    <a:srgbClr val="F2EEF7"/>
    <a:srgbClr val="CBA5D0"/>
    <a:srgbClr val="801174"/>
    <a:srgbClr val="BACB32"/>
    <a:srgbClr val="26AEBC"/>
    <a:srgbClr val="F5F1FA"/>
    <a:srgbClr val="D0D97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E5E14-9E0D-4493-AF08-BD397462B794}" v="1" dt="2025-08-14T14:19:39.64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04" autoAdjust="0"/>
    <p:restoredTop sz="87673" autoAdjust="0"/>
  </p:normalViewPr>
  <p:slideViewPr>
    <p:cSldViewPr snapToGrid="0">
      <p:cViewPr varScale="1">
        <p:scale>
          <a:sx n="97" d="100"/>
          <a:sy n="97" d="100"/>
        </p:scale>
        <p:origin x="640" y="200"/>
      </p:cViewPr>
      <p:guideLst>
        <p:guide orient="horz" pos="1310"/>
        <p:guide pos="1309"/>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150" d="100"/>
        <a:sy n="150" d="100"/>
      </p:scale>
      <p:origin x="0" y="-12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gs" Target="tags/tag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hl, Jesper" userId="e4ef0151-2101-4262-9fbd-8d573a5b5d87" providerId="ADAL" clId="{3D4E5E14-9E0D-4493-AF08-BD397462B794}"/>
    <pc:docChg chg="undo custSel modSld">
      <pc:chgData name="Lindahl, Jesper" userId="e4ef0151-2101-4262-9fbd-8d573a5b5d87" providerId="ADAL" clId="{3D4E5E14-9E0D-4493-AF08-BD397462B794}" dt="2025-08-14T14:33:19.600" v="742" actId="20577"/>
      <pc:docMkLst>
        <pc:docMk/>
      </pc:docMkLst>
      <pc:sldChg chg="modSp mod">
        <pc:chgData name="Lindahl, Jesper" userId="e4ef0151-2101-4262-9fbd-8d573a5b5d87" providerId="ADAL" clId="{3D4E5E14-9E0D-4493-AF08-BD397462B794}" dt="2025-08-14T14:26:21.752" v="248" actId="6549"/>
        <pc:sldMkLst>
          <pc:docMk/>
          <pc:sldMk cId="3097345566" sldId="257"/>
        </pc:sldMkLst>
        <pc:spChg chg="mod">
          <ac:chgData name="Lindahl, Jesper" userId="e4ef0151-2101-4262-9fbd-8d573a5b5d87" providerId="ADAL" clId="{3D4E5E14-9E0D-4493-AF08-BD397462B794}" dt="2025-08-14T14:26:21.752" v="248" actId="6549"/>
          <ac:spMkLst>
            <pc:docMk/>
            <pc:sldMk cId="3097345566" sldId="257"/>
            <ac:spMk id="3" creationId="{CB20CBF5-104E-846A-90DD-27F4367C515D}"/>
          </ac:spMkLst>
        </pc:spChg>
      </pc:sldChg>
      <pc:sldChg chg="modSp mod">
        <pc:chgData name="Lindahl, Jesper" userId="e4ef0151-2101-4262-9fbd-8d573a5b5d87" providerId="ADAL" clId="{3D4E5E14-9E0D-4493-AF08-BD397462B794}" dt="2025-08-14T14:17:47.822" v="144" actId="20577"/>
        <pc:sldMkLst>
          <pc:docMk/>
          <pc:sldMk cId="0" sldId="259"/>
        </pc:sldMkLst>
        <pc:spChg chg="mod">
          <ac:chgData name="Lindahl, Jesper" userId="e4ef0151-2101-4262-9fbd-8d573a5b5d87" providerId="ADAL" clId="{3D4E5E14-9E0D-4493-AF08-BD397462B794}" dt="2025-08-14T14:17:47.822" v="144" actId="20577"/>
          <ac:spMkLst>
            <pc:docMk/>
            <pc:sldMk cId="0" sldId="259"/>
            <ac:spMk id="2" creationId="{0808D465-8AD9-A98B-10FA-2B60561CAF4A}"/>
          </ac:spMkLst>
        </pc:spChg>
      </pc:sldChg>
      <pc:sldChg chg="modSp mod">
        <pc:chgData name="Lindahl, Jesper" userId="e4ef0151-2101-4262-9fbd-8d573a5b5d87" providerId="ADAL" clId="{3D4E5E14-9E0D-4493-AF08-BD397462B794}" dt="2025-08-14T14:20:30.271" v="168" actId="255"/>
        <pc:sldMkLst>
          <pc:docMk/>
          <pc:sldMk cId="0" sldId="267"/>
        </pc:sldMkLst>
        <pc:spChg chg="mod">
          <ac:chgData name="Lindahl, Jesper" userId="e4ef0151-2101-4262-9fbd-8d573a5b5d87" providerId="ADAL" clId="{3D4E5E14-9E0D-4493-AF08-BD397462B794}" dt="2025-08-14T14:20:30.271" v="168" actId="255"/>
          <ac:spMkLst>
            <pc:docMk/>
            <pc:sldMk cId="0" sldId="267"/>
            <ac:spMk id="123" creationId="{00000000-0000-0000-0000-000000000000}"/>
          </ac:spMkLst>
        </pc:spChg>
      </pc:sldChg>
      <pc:sldChg chg="modSp mod">
        <pc:chgData name="Lindahl, Jesper" userId="e4ef0151-2101-4262-9fbd-8d573a5b5d87" providerId="ADAL" clId="{3D4E5E14-9E0D-4493-AF08-BD397462B794}" dt="2025-08-14T14:23:35.543" v="220" actId="20577"/>
        <pc:sldMkLst>
          <pc:docMk/>
          <pc:sldMk cId="0" sldId="268"/>
        </pc:sldMkLst>
        <pc:spChg chg="mod">
          <ac:chgData name="Lindahl, Jesper" userId="e4ef0151-2101-4262-9fbd-8d573a5b5d87" providerId="ADAL" clId="{3D4E5E14-9E0D-4493-AF08-BD397462B794}" dt="2025-08-14T14:23:35.543" v="220" actId="20577"/>
          <ac:spMkLst>
            <pc:docMk/>
            <pc:sldMk cId="0" sldId="268"/>
            <ac:spMk id="130" creationId="{00000000-0000-0000-0000-000000000000}"/>
          </ac:spMkLst>
        </pc:spChg>
      </pc:sldChg>
      <pc:sldChg chg="modSp mod">
        <pc:chgData name="Lindahl, Jesper" userId="e4ef0151-2101-4262-9fbd-8d573a5b5d87" providerId="ADAL" clId="{3D4E5E14-9E0D-4493-AF08-BD397462B794}" dt="2025-08-14T14:30:29.797" v="577" actId="20577"/>
        <pc:sldMkLst>
          <pc:docMk/>
          <pc:sldMk cId="0" sldId="280"/>
        </pc:sldMkLst>
        <pc:spChg chg="mod">
          <ac:chgData name="Lindahl, Jesper" userId="e4ef0151-2101-4262-9fbd-8d573a5b5d87" providerId="ADAL" clId="{3D4E5E14-9E0D-4493-AF08-BD397462B794}" dt="2025-08-14T14:30:29.797" v="577" actId="20577"/>
          <ac:spMkLst>
            <pc:docMk/>
            <pc:sldMk cId="0" sldId="280"/>
            <ac:spMk id="203" creationId="{00000000-0000-0000-0000-000000000000}"/>
          </ac:spMkLst>
        </pc:spChg>
      </pc:sldChg>
      <pc:sldChg chg="modSp mod">
        <pc:chgData name="Lindahl, Jesper" userId="e4ef0151-2101-4262-9fbd-8d573a5b5d87" providerId="ADAL" clId="{3D4E5E14-9E0D-4493-AF08-BD397462B794}" dt="2025-08-14T14:31:24.430" v="639" actId="6549"/>
        <pc:sldMkLst>
          <pc:docMk/>
          <pc:sldMk cId="0" sldId="282"/>
        </pc:sldMkLst>
        <pc:spChg chg="mod">
          <ac:chgData name="Lindahl, Jesper" userId="e4ef0151-2101-4262-9fbd-8d573a5b5d87" providerId="ADAL" clId="{3D4E5E14-9E0D-4493-AF08-BD397462B794}" dt="2025-08-14T14:31:04.626" v="622" actId="6549"/>
          <ac:spMkLst>
            <pc:docMk/>
            <pc:sldMk cId="0" sldId="282"/>
            <ac:spMk id="215" creationId="{00000000-0000-0000-0000-000000000000}"/>
          </ac:spMkLst>
        </pc:spChg>
        <pc:spChg chg="mod">
          <ac:chgData name="Lindahl, Jesper" userId="e4ef0151-2101-4262-9fbd-8d573a5b5d87" providerId="ADAL" clId="{3D4E5E14-9E0D-4493-AF08-BD397462B794}" dt="2025-08-14T14:31:24.430" v="639" actId="6549"/>
          <ac:spMkLst>
            <pc:docMk/>
            <pc:sldMk cId="0" sldId="282"/>
            <ac:spMk id="216" creationId="{00000000-0000-0000-0000-000000000000}"/>
          </ac:spMkLst>
        </pc:spChg>
      </pc:sldChg>
      <pc:sldChg chg="modSp mod">
        <pc:chgData name="Lindahl, Jesper" userId="e4ef0151-2101-4262-9fbd-8d573a5b5d87" providerId="ADAL" clId="{3D4E5E14-9E0D-4493-AF08-BD397462B794}" dt="2025-08-14T14:32:34.211" v="732" actId="20577"/>
        <pc:sldMkLst>
          <pc:docMk/>
          <pc:sldMk cId="0" sldId="283"/>
        </pc:sldMkLst>
        <pc:spChg chg="mod">
          <ac:chgData name="Lindahl, Jesper" userId="e4ef0151-2101-4262-9fbd-8d573a5b5d87" providerId="ADAL" clId="{3D4E5E14-9E0D-4493-AF08-BD397462B794}" dt="2025-08-14T14:32:34.211" v="732" actId="20577"/>
          <ac:spMkLst>
            <pc:docMk/>
            <pc:sldMk cId="0" sldId="283"/>
            <ac:spMk id="222" creationId="{00000000-0000-0000-0000-000000000000}"/>
          </ac:spMkLst>
        </pc:spChg>
      </pc:sldChg>
      <pc:sldChg chg="modSp mod">
        <pc:chgData name="Lindahl, Jesper" userId="e4ef0151-2101-4262-9fbd-8d573a5b5d87" providerId="ADAL" clId="{3D4E5E14-9E0D-4493-AF08-BD397462B794}" dt="2025-08-14T14:33:19.600" v="742" actId="20577"/>
        <pc:sldMkLst>
          <pc:docMk/>
          <pc:sldMk cId="0" sldId="290"/>
        </pc:sldMkLst>
        <pc:spChg chg="mod">
          <ac:chgData name="Lindahl, Jesper" userId="e4ef0151-2101-4262-9fbd-8d573a5b5d87" providerId="ADAL" clId="{3D4E5E14-9E0D-4493-AF08-BD397462B794}" dt="2025-08-14T14:33:19.600" v="742" actId="20577"/>
          <ac:spMkLst>
            <pc:docMk/>
            <pc:sldMk cId="0" sldId="290"/>
            <ac:spMk id="266" creationId="{00000000-0000-0000-0000-000000000000}"/>
          </ac:spMkLst>
        </pc:spChg>
      </pc:sldChg>
      <pc:sldChg chg="modSp mod">
        <pc:chgData name="Lindahl, Jesper" userId="e4ef0151-2101-4262-9fbd-8d573a5b5d87" providerId="ADAL" clId="{3D4E5E14-9E0D-4493-AF08-BD397462B794}" dt="2025-08-14T14:33:03.546" v="734" actId="14100"/>
        <pc:sldMkLst>
          <pc:docMk/>
          <pc:sldMk cId="0" sldId="2146846623"/>
        </pc:sldMkLst>
        <pc:spChg chg="mod">
          <ac:chgData name="Lindahl, Jesper" userId="e4ef0151-2101-4262-9fbd-8d573a5b5d87" providerId="ADAL" clId="{3D4E5E14-9E0D-4493-AF08-BD397462B794}" dt="2025-08-14T14:33:03.546" v="734" actId="14100"/>
          <ac:spMkLst>
            <pc:docMk/>
            <pc:sldMk cId="0" sldId="2146846623"/>
            <ac:spMk id="21" creationId="{0E13E548-A8F1-482B-AE6D-5C248FCC14CF}"/>
          </ac:spMkLst>
        </pc:spChg>
      </pc:sldChg>
      <pc:sldChg chg="modSp mod">
        <pc:chgData name="Lindahl, Jesper" userId="e4ef0151-2101-4262-9fbd-8d573a5b5d87" providerId="ADAL" clId="{3D4E5E14-9E0D-4493-AF08-BD397462B794}" dt="2025-08-14T14:18:16.175" v="146" actId="20577"/>
        <pc:sldMkLst>
          <pc:docMk/>
          <pc:sldMk cId="86961787" sldId="2146846626"/>
        </pc:sldMkLst>
        <pc:spChg chg="mod">
          <ac:chgData name="Lindahl, Jesper" userId="e4ef0151-2101-4262-9fbd-8d573a5b5d87" providerId="ADAL" clId="{3D4E5E14-9E0D-4493-AF08-BD397462B794}" dt="2025-08-14T14:18:16.175" v="146" actId="20577"/>
          <ac:spMkLst>
            <pc:docMk/>
            <pc:sldMk cId="86961787" sldId="2146846626"/>
            <ac:spMk id="12" creationId="{7E2F4162-A88A-1F50-FF12-07D939C06EC5}"/>
          </ac:spMkLst>
        </pc:spChg>
        <pc:picChg chg="mod">
          <ac:chgData name="Lindahl, Jesper" userId="e4ef0151-2101-4262-9fbd-8d573a5b5d87" providerId="ADAL" clId="{3D4E5E14-9E0D-4493-AF08-BD397462B794}" dt="2025-08-14T14:18:05.079" v="145" actId="14100"/>
          <ac:picMkLst>
            <pc:docMk/>
            <pc:sldMk cId="86961787" sldId="2146846626"/>
            <ac:picMk id="8" creationId="{FA652DEA-2FDE-12B2-3AD0-AAAD55ADF532}"/>
          </ac:picMkLst>
        </pc:picChg>
      </pc:sldChg>
      <pc:sldChg chg="delSp modSp mod">
        <pc:chgData name="Lindahl, Jesper" userId="e4ef0151-2101-4262-9fbd-8d573a5b5d87" providerId="ADAL" clId="{3D4E5E14-9E0D-4493-AF08-BD397462B794}" dt="2025-08-14T14:18:43.174" v="148" actId="478"/>
        <pc:sldMkLst>
          <pc:docMk/>
          <pc:sldMk cId="3421207551" sldId="2146846629"/>
        </pc:sldMkLst>
        <pc:picChg chg="mod">
          <ac:chgData name="Lindahl, Jesper" userId="e4ef0151-2101-4262-9fbd-8d573a5b5d87" providerId="ADAL" clId="{3D4E5E14-9E0D-4493-AF08-BD397462B794}" dt="2025-08-14T14:18:39.210" v="147" actId="14100"/>
          <ac:picMkLst>
            <pc:docMk/>
            <pc:sldMk cId="3421207551" sldId="2146846629"/>
            <ac:picMk id="10" creationId="{91FC4FE0-4C9C-49C1-6D55-8F1874318077}"/>
          </ac:picMkLst>
        </pc:picChg>
        <pc:picChg chg="del">
          <ac:chgData name="Lindahl, Jesper" userId="e4ef0151-2101-4262-9fbd-8d573a5b5d87" providerId="ADAL" clId="{3D4E5E14-9E0D-4493-AF08-BD397462B794}" dt="2025-08-14T14:18:43.174" v="148" actId="478"/>
          <ac:picMkLst>
            <pc:docMk/>
            <pc:sldMk cId="3421207551" sldId="2146846629"/>
            <ac:picMk id="11" creationId="{A5E0D8E6-4708-C4AD-0EC6-A5CB2EB48307}"/>
          </ac:picMkLst>
        </pc:picChg>
      </pc:sldChg>
      <pc:sldChg chg="modSp mod">
        <pc:chgData name="Lindahl, Jesper" userId="e4ef0151-2101-4262-9fbd-8d573a5b5d87" providerId="ADAL" clId="{3D4E5E14-9E0D-4493-AF08-BD397462B794}" dt="2025-08-14T14:19:08.650" v="152" actId="6549"/>
        <pc:sldMkLst>
          <pc:docMk/>
          <pc:sldMk cId="362034361" sldId="2146846632"/>
        </pc:sldMkLst>
        <pc:spChg chg="mod">
          <ac:chgData name="Lindahl, Jesper" userId="e4ef0151-2101-4262-9fbd-8d573a5b5d87" providerId="ADAL" clId="{3D4E5E14-9E0D-4493-AF08-BD397462B794}" dt="2025-08-14T14:19:08.650" v="152" actId="6549"/>
          <ac:spMkLst>
            <pc:docMk/>
            <pc:sldMk cId="362034361" sldId="2146846632"/>
            <ac:spMk id="2" creationId="{B29A976F-14CE-A0DC-F7B1-B172478208C4}"/>
          </ac:spMkLst>
        </pc:spChg>
      </pc:sldChg>
      <pc:sldChg chg="modSp mod">
        <pc:chgData name="Lindahl, Jesper" userId="e4ef0151-2101-4262-9fbd-8d573a5b5d87" providerId="ADAL" clId="{3D4E5E14-9E0D-4493-AF08-BD397462B794}" dt="2025-08-14T14:19:42.576" v="161" actId="20577"/>
        <pc:sldMkLst>
          <pc:docMk/>
          <pc:sldMk cId="3978883564" sldId="2146846633"/>
        </pc:sldMkLst>
        <pc:spChg chg="mod">
          <ac:chgData name="Lindahl, Jesper" userId="e4ef0151-2101-4262-9fbd-8d573a5b5d87" providerId="ADAL" clId="{3D4E5E14-9E0D-4493-AF08-BD397462B794}" dt="2025-08-14T14:19:42.576" v="161" actId="20577"/>
          <ac:spMkLst>
            <pc:docMk/>
            <pc:sldMk cId="3978883564" sldId="2146846633"/>
            <ac:spMk id="3" creationId="{434ABA92-B5C8-CF79-421E-85BE8FCFF12E}"/>
          </ac:spMkLst>
        </pc:spChg>
      </pc:sldChg>
      <pc:sldChg chg="modSp mod">
        <pc:chgData name="Lindahl, Jesper" userId="e4ef0151-2101-4262-9fbd-8d573a5b5d87" providerId="ADAL" clId="{3D4E5E14-9E0D-4493-AF08-BD397462B794}" dt="2025-08-14T14:20:01.965" v="162" actId="6549"/>
        <pc:sldMkLst>
          <pc:docMk/>
          <pc:sldMk cId="2173654043" sldId="2146846634"/>
        </pc:sldMkLst>
        <pc:spChg chg="mod">
          <ac:chgData name="Lindahl, Jesper" userId="e4ef0151-2101-4262-9fbd-8d573a5b5d87" providerId="ADAL" clId="{3D4E5E14-9E0D-4493-AF08-BD397462B794}" dt="2025-08-14T14:20:01.965" v="162" actId="6549"/>
          <ac:spMkLst>
            <pc:docMk/>
            <pc:sldMk cId="2173654043" sldId="2146846634"/>
            <ac:spMk id="3" creationId="{9A4E011F-8071-56FE-B1F9-24C7AC82BEEB}"/>
          </ac:spMkLst>
        </pc:spChg>
      </pc:sldChg>
      <pc:sldChg chg="modSp mod">
        <pc:chgData name="Lindahl, Jesper" userId="e4ef0151-2101-4262-9fbd-8d573a5b5d87" providerId="ADAL" clId="{3D4E5E14-9E0D-4493-AF08-BD397462B794}" dt="2025-08-14T14:24:36.264" v="225" actId="20577"/>
        <pc:sldMkLst>
          <pc:docMk/>
          <pc:sldMk cId="3764732333" sldId="2146846635"/>
        </pc:sldMkLst>
        <pc:spChg chg="mod">
          <ac:chgData name="Lindahl, Jesper" userId="e4ef0151-2101-4262-9fbd-8d573a5b5d87" providerId="ADAL" clId="{3D4E5E14-9E0D-4493-AF08-BD397462B794}" dt="2025-08-14T14:24:36.264" v="225" actId="20577"/>
          <ac:spMkLst>
            <pc:docMk/>
            <pc:sldMk cId="3764732333" sldId="2146846635"/>
            <ac:spMk id="19" creationId="{597A2A2B-9375-A3D2-E5AA-BF8A7FBF1426}"/>
          </ac:spMkLst>
        </pc:spChg>
      </pc:sldChg>
      <pc:sldChg chg="modSp mod">
        <pc:chgData name="Lindahl, Jesper" userId="e4ef0151-2101-4262-9fbd-8d573a5b5d87" providerId="ADAL" clId="{3D4E5E14-9E0D-4493-AF08-BD397462B794}" dt="2025-08-14T14:25:50.395" v="245" actId="6549"/>
        <pc:sldMkLst>
          <pc:docMk/>
          <pc:sldMk cId="3797895831" sldId="2146846636"/>
        </pc:sldMkLst>
        <pc:spChg chg="mod">
          <ac:chgData name="Lindahl, Jesper" userId="e4ef0151-2101-4262-9fbd-8d573a5b5d87" providerId="ADAL" clId="{3D4E5E14-9E0D-4493-AF08-BD397462B794}" dt="2025-08-14T14:25:50.395" v="245" actId="6549"/>
          <ac:spMkLst>
            <pc:docMk/>
            <pc:sldMk cId="3797895831" sldId="2146846636"/>
            <ac:spMk id="19" creationId="{5BD4214A-E5DE-75CC-E807-2B5E037CB139}"/>
          </ac:spMkLst>
        </pc:spChg>
      </pc:sldChg>
      <pc:sldChg chg="modSp mod">
        <pc:chgData name="Lindahl, Jesper" userId="e4ef0151-2101-4262-9fbd-8d573a5b5d87" providerId="ADAL" clId="{3D4E5E14-9E0D-4493-AF08-BD397462B794}" dt="2025-08-14T14:28:09.762" v="364" actId="255"/>
        <pc:sldMkLst>
          <pc:docMk/>
          <pc:sldMk cId="2690521626" sldId="2146846641"/>
        </pc:sldMkLst>
        <pc:spChg chg="mod">
          <ac:chgData name="Lindahl, Jesper" userId="e4ef0151-2101-4262-9fbd-8d573a5b5d87" providerId="ADAL" clId="{3D4E5E14-9E0D-4493-AF08-BD397462B794}" dt="2025-08-14T14:28:09.762" v="364" actId="255"/>
          <ac:spMkLst>
            <pc:docMk/>
            <pc:sldMk cId="2690521626" sldId="2146846641"/>
            <ac:spMk id="2" creationId="{25284772-F860-1108-F121-30ACDF61B638}"/>
          </ac:spMkLst>
        </pc:spChg>
      </pc:sldChg>
      <pc:sldChg chg="modSp mod">
        <pc:chgData name="Lindahl, Jesper" userId="e4ef0151-2101-4262-9fbd-8d573a5b5d87" providerId="ADAL" clId="{3D4E5E14-9E0D-4493-AF08-BD397462B794}" dt="2025-08-14T14:29:11.761" v="410" actId="20577"/>
        <pc:sldMkLst>
          <pc:docMk/>
          <pc:sldMk cId="1675165370" sldId="2146846642"/>
        </pc:sldMkLst>
        <pc:spChg chg="mod">
          <ac:chgData name="Lindahl, Jesper" userId="e4ef0151-2101-4262-9fbd-8d573a5b5d87" providerId="ADAL" clId="{3D4E5E14-9E0D-4493-AF08-BD397462B794}" dt="2025-08-14T14:28:47.294" v="400" actId="1076"/>
          <ac:spMkLst>
            <pc:docMk/>
            <pc:sldMk cId="1675165370" sldId="2146846642"/>
            <ac:spMk id="2" creationId="{A3384859-DD40-3492-F78C-C339D826A343}"/>
          </ac:spMkLst>
        </pc:spChg>
        <pc:spChg chg="mod">
          <ac:chgData name="Lindahl, Jesper" userId="e4ef0151-2101-4262-9fbd-8d573a5b5d87" providerId="ADAL" clId="{3D4E5E14-9E0D-4493-AF08-BD397462B794}" dt="2025-08-14T14:29:11.761" v="410" actId="20577"/>
          <ac:spMkLst>
            <pc:docMk/>
            <pc:sldMk cId="1675165370" sldId="2146846642"/>
            <ac:spMk id="3" creationId="{C7602B24-353C-431F-07B6-C47D0D414362}"/>
          </ac:spMkLst>
        </pc:spChg>
        <pc:spChg chg="mod">
          <ac:chgData name="Lindahl, Jesper" userId="e4ef0151-2101-4262-9fbd-8d573a5b5d87" providerId="ADAL" clId="{3D4E5E14-9E0D-4493-AF08-BD397462B794}" dt="2025-08-14T14:28:45.054" v="399" actId="1076"/>
          <ac:spMkLst>
            <pc:docMk/>
            <pc:sldMk cId="1675165370" sldId="2146846642"/>
            <ac:spMk id="6" creationId="{F45777E0-7587-0818-A933-E9E0859D3E5C}"/>
          </ac:spMkLst>
        </pc:spChg>
      </pc:sldChg>
      <pc:sldChg chg="modSp mod">
        <pc:chgData name="Lindahl, Jesper" userId="e4ef0151-2101-4262-9fbd-8d573a5b5d87" providerId="ADAL" clId="{3D4E5E14-9E0D-4493-AF08-BD397462B794}" dt="2025-08-14T14:16:45.950" v="125" actId="20577"/>
        <pc:sldMkLst>
          <pc:docMk/>
          <pc:sldMk cId="2248331786" sldId="2146846695"/>
        </pc:sldMkLst>
        <pc:spChg chg="mod">
          <ac:chgData name="Lindahl, Jesper" userId="e4ef0151-2101-4262-9fbd-8d573a5b5d87" providerId="ADAL" clId="{3D4E5E14-9E0D-4493-AF08-BD397462B794}" dt="2025-08-14T14:16:45.950" v="125" actId="20577"/>
          <ac:spMkLst>
            <pc:docMk/>
            <pc:sldMk cId="2248331786" sldId="2146846695"/>
            <ac:spMk id="12" creationId="{22D7EED6-3EAF-6CD7-4C26-64C0509198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ea typeface="Calibri"/>
              <a:cs typeface="Calibri"/>
            </a:endParaRPr>
          </a:p>
        </p:txBody>
      </p:sp>
    </p:spTree>
    <p:extLst>
      <p:ext uri="{BB962C8B-B14F-4D97-AF65-F5344CB8AC3E}">
        <p14:creationId xmlns:p14="http://schemas.microsoft.com/office/powerpoint/2010/main" val="1193986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464681baa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464681baa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F632-68C2-6530-14D2-F6F29E493F3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72E655-B8CB-4657-B878-AC5818DA8A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9F4C02-25D8-C379-45F4-517706967F33}"/>
              </a:ext>
            </a:extLst>
          </p:cNvPr>
          <p:cNvSpPr>
            <a:spLocks noGrp="1"/>
          </p:cNvSpPr>
          <p:nvPr>
            <p:ph type="body" idx="1"/>
          </p:nvPr>
        </p:nvSpPr>
        <p:spPr>
          <a:xfrm>
            <a:off x="930275" y="3379788"/>
            <a:ext cx="7448550" cy="2765425"/>
          </a:xfrm>
          <a:prstGeom prst="rect">
            <a:avLst/>
          </a:prstGeom>
        </p:spPr>
        <p:txBody>
          <a:bodyPr/>
          <a:lstStyle/>
          <a:p>
            <a:r>
              <a:rPr lang="da-DK" b="0" i="0" dirty="0">
                <a:solidFill>
                  <a:srgbClr val="666666"/>
                </a:solidFill>
                <a:effectLst/>
                <a:latin typeface="Open Sans" panose="020B0606030504020204" pitchFamily="34" charset="0"/>
              </a:rPr>
              <a:t>hvor du nedskriver alle de ting du har udført i løbet af dagen. </a:t>
            </a:r>
            <a:endParaRPr lang="da-DK" dirty="0"/>
          </a:p>
        </p:txBody>
      </p:sp>
    </p:spTree>
    <p:extLst>
      <p:ext uri="{BB962C8B-B14F-4D97-AF65-F5344CB8AC3E}">
        <p14:creationId xmlns:p14="http://schemas.microsoft.com/office/powerpoint/2010/main" val="979320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r>
              <a:rPr lang="da-DK" dirty="0"/>
              <a:t>Note til behandler: inddrag eks. deltagerne om de har nogle måder at prioritere opgaver på, eller du har et eksempel. </a:t>
            </a:r>
          </a:p>
          <a:p>
            <a:endParaRPr lang="da-DK" dirty="0"/>
          </a:p>
        </p:txBody>
      </p:sp>
    </p:spTree>
    <p:extLst>
      <p:ext uri="{BB962C8B-B14F-4D97-AF65-F5344CB8AC3E}">
        <p14:creationId xmlns:p14="http://schemas.microsoft.com/office/powerpoint/2010/main" val="14105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4c224179da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4c224179da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bonus info… hvis nogen nu sidder og tænker.. gad vide hvad pomodoro står for. så Betyder det Tomat på italiensk. Det hedder sig at teknikken er opfundet i Italien, hvor man tog tid på et tomat ur. Men den har i bund og grund intet med tomater at gøre.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4c224179da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4c224179da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4213608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3D001-0164-CCA9-5FA7-88A3F4AD6F1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B2F8808-2F14-688E-2BE9-DB2B6CA7ED4D}"/>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9D13BA60-58CB-67D1-8837-665ABF2FD82D}"/>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599427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lgn="l" rtl="0">
              <a:spcBef>
                <a:spcPts val="0"/>
              </a:spcBef>
              <a:spcAft>
                <a:spcPts val="0"/>
              </a:spcAft>
              <a:buNone/>
            </a:pPr>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19</a:t>
            </a:fld>
            <a:endParaRPr lang="da-DK"/>
          </a:p>
        </p:txBody>
      </p:sp>
    </p:spTree>
    <p:extLst>
      <p:ext uri="{BB962C8B-B14F-4D97-AF65-F5344CB8AC3E}">
        <p14:creationId xmlns:p14="http://schemas.microsoft.com/office/powerpoint/2010/main" val="3202631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74E3-797F-AB8F-00F5-422F2CA3238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B8C0E78-D4D8-FD98-9471-780A7D20BDC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F76920D-41C2-E53A-7630-49751DF8146F}"/>
              </a:ext>
            </a:extLst>
          </p:cNvPr>
          <p:cNvSpPr>
            <a:spLocks noGrp="1"/>
          </p:cNvSpPr>
          <p:nvPr>
            <p:ph type="body" idx="1"/>
          </p:nvPr>
        </p:nvSpPr>
        <p:spPr/>
        <p:txBody>
          <a:bodyPr/>
          <a:lstStyle/>
          <a:p>
            <a:pPr marL="0" lvl="0" indent="0" algn="l" rtl="0">
              <a:spcBef>
                <a:spcPts val="0"/>
              </a:spcBef>
              <a:spcAft>
                <a:spcPts val="0"/>
              </a:spcAft>
              <a:buNone/>
            </a:pPr>
            <a:endParaRPr lang="da-DK" dirty="0"/>
          </a:p>
        </p:txBody>
      </p:sp>
      <p:sp>
        <p:nvSpPr>
          <p:cNvPr id="4" name="Pladsholder til slidenummer 3">
            <a:extLst>
              <a:ext uri="{FF2B5EF4-FFF2-40B4-BE49-F238E27FC236}">
                <a16:creationId xmlns:a16="http://schemas.microsoft.com/office/drawing/2014/main" id="{85A7CDD2-01DC-8487-7597-F6098A9BE349}"/>
              </a:ext>
            </a:extLst>
          </p:cNvPr>
          <p:cNvSpPr>
            <a:spLocks noGrp="1"/>
          </p:cNvSpPr>
          <p:nvPr>
            <p:ph type="sldNum" sz="quarter" idx="5"/>
          </p:nvPr>
        </p:nvSpPr>
        <p:spPr/>
        <p:txBody>
          <a:bodyPr/>
          <a:lstStyle/>
          <a:p>
            <a:fld id="{E779ECDF-0295-D245-8C91-83BA34FE0BB0}" type="slidenum">
              <a:rPr lang="da-DK" smtClean="0"/>
              <a:t>20</a:t>
            </a:fld>
            <a:endParaRPr lang="da-DK"/>
          </a:p>
        </p:txBody>
      </p:sp>
    </p:spTree>
    <p:extLst>
      <p:ext uri="{BB962C8B-B14F-4D97-AF65-F5344CB8AC3E}">
        <p14:creationId xmlns:p14="http://schemas.microsoft.com/office/powerpoint/2010/main" val="2136131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464681baa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464681baa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477bf4dc1c_0_4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477bf4dc1c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477bf4dc1c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477bf4dc1c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4c224179da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4c224179da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464681baa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464681baa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4272a5cec3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4272a5cec3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4c2e9ae71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4c2e9ae71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4272a5cec3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4272a5cec3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7B6CE-802D-E3C3-2E7D-4EFEBAA40A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F2783EC-87EF-23A5-5FE6-0244E7DA8DD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A6650BD-5949-EBB5-7F57-E0DEDAC68EA0}"/>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2990279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4c2e9ae7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4c2e9ae7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4c2e9ae7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4c2e9ae7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4272a5cec3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4272a5cec3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54999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769441"/>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dirty="0"/>
          </a:p>
        </p:txBody>
      </p:sp>
      <p:sp>
        <p:nvSpPr>
          <p:cNvPr id="3" name="Holder 3"/>
          <p:cNvSpPr>
            <a:spLocks noGrp="1"/>
          </p:cNvSpPr>
          <p:nvPr>
            <p:ph type="subTitle" idx="4"/>
          </p:nvPr>
        </p:nvSpPr>
        <p:spPr>
          <a:xfrm>
            <a:off x="1828800" y="3840481"/>
            <a:ext cx="853440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dirty="0"/>
          </a:p>
        </p:txBody>
      </p:sp>
      <p:sp>
        <p:nvSpPr>
          <p:cNvPr id="3" name="Holder 3"/>
          <p:cNvSpPr>
            <a:spLocks noGrp="1"/>
          </p:cNvSpPr>
          <p:nvPr>
            <p:ph type="body" idx="1"/>
          </p:nvPr>
        </p:nvSpPr>
        <p:spPr>
          <a:xfrm>
            <a:off x="918502" y="1496229"/>
            <a:ext cx="10354997" cy="241476"/>
          </a:xfrm>
        </p:spPr>
        <p:txBody>
          <a:bodyPr lIns="0" tIns="0" rIns="0" bIns="0"/>
          <a:lstStyle>
            <a:lvl1pPr>
              <a:defRPr sz="1569" b="1" i="0">
                <a:solidFill>
                  <a:schemeClr val="tx1"/>
                </a:solidFill>
                <a:latin typeface="Trebuchet MS" charset="0"/>
                <a:ea typeface="Trebuchet MS" charset="0"/>
                <a:cs typeface="Trebuchet MS" charset="0"/>
              </a:defRPr>
            </a:lvl1pPr>
          </a:lstStyle>
          <a:p>
            <a:endParaRPr/>
          </a:p>
        </p:txBody>
      </p:sp>
      <p:sp>
        <p:nvSpPr>
          <p:cNvPr id="8" name="Platshållare för text 7"/>
          <p:cNvSpPr>
            <a:spLocks noGrp="1"/>
          </p:cNvSpPr>
          <p:nvPr>
            <p:ph type="body" sz="quarter" idx="10" hasCustomPrompt="1"/>
          </p:nvPr>
        </p:nvSpPr>
        <p:spPr>
          <a:xfrm>
            <a:off x="809890" y="6498263"/>
            <a:ext cx="7624813" cy="123111"/>
          </a:xfrm>
        </p:spPr>
        <p:txBody>
          <a:bodyPr/>
          <a:lstStyle>
            <a:lvl1pPr>
              <a:defRPr sz="800" b="0">
                <a:solidFill>
                  <a:schemeClr val="tx1">
                    <a:lumMod val="65000"/>
                    <a:lumOff val="35000"/>
                  </a:schemeClr>
                </a:solidFill>
                <a:latin typeface="Trebuchet MS" charset="0"/>
                <a:ea typeface="Trebuchet MS" charset="0"/>
                <a:cs typeface="Trebuchet MS" charset="0"/>
              </a:defRPr>
            </a:lvl1pPr>
            <a:lvl2pPr>
              <a:defRPr sz="546">
                <a:latin typeface="Trebuchet MS" charset="0"/>
                <a:ea typeface="Trebuchet MS" charset="0"/>
                <a:cs typeface="Trebuchet MS" charset="0"/>
              </a:defRPr>
            </a:lvl2pPr>
            <a:lvl3pPr>
              <a:defRPr sz="546">
                <a:latin typeface="Trebuchet MS" charset="0"/>
                <a:ea typeface="Trebuchet MS" charset="0"/>
                <a:cs typeface="Trebuchet MS" charset="0"/>
              </a:defRPr>
            </a:lvl3pPr>
            <a:lvl4pPr>
              <a:defRPr sz="546">
                <a:latin typeface="Trebuchet MS" charset="0"/>
                <a:ea typeface="Trebuchet MS" charset="0"/>
                <a:cs typeface="Trebuchet MS" charset="0"/>
              </a:defRPr>
            </a:lvl4pPr>
            <a:lvl5pPr>
              <a:defRPr sz="546">
                <a:latin typeface="Trebuchet MS" charset="0"/>
                <a:ea typeface="Trebuchet MS" charset="0"/>
                <a:cs typeface="Trebuchet MS" charset="0"/>
              </a:defRPr>
            </a:lvl5pPr>
          </a:lstStyle>
          <a:p>
            <a:pPr lvl="0"/>
            <a:r>
              <a:rPr lang="sv-SE" dirty="0"/>
              <a:t>Referens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sz="half" idx="2"/>
          </p:nvPr>
        </p:nvSpPr>
        <p:spPr>
          <a:xfrm>
            <a:off x="60960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sz="half" idx="3"/>
          </p:nvPr>
        </p:nvSpPr>
        <p:spPr>
          <a:xfrm>
            <a:off x="627888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6" name="Holder 6"/>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7" name="Billede 6">
            <a:extLst>
              <a:ext uri="{FF2B5EF4-FFF2-40B4-BE49-F238E27FC236}">
                <a16:creationId xmlns:a16="http://schemas.microsoft.com/office/drawing/2014/main" id="{4AEE60CB-C2E7-B688-1553-FD5AF5139614}"/>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26B8C90F-AFF8-2DE2-B9D4-395B41AF29AF}"/>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pic>
        <p:nvPicPr>
          <p:cNvPr id="4" name="Billede 3">
            <a:extLst>
              <a:ext uri="{FF2B5EF4-FFF2-40B4-BE49-F238E27FC236}">
                <a16:creationId xmlns:a16="http://schemas.microsoft.com/office/drawing/2014/main" id="{91E8ADCA-F42E-8A26-3082-65824B1BFD66}"/>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559775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19" name="Footer Placeholder 8">
            <a:extLst>
              <a:ext uri="{FF2B5EF4-FFF2-40B4-BE49-F238E27FC236}">
                <a16:creationId xmlns:a16="http://schemas.microsoft.com/office/drawing/2014/main" id="{CDA06C55-0643-C148-AAB1-C4BB26FD7B26}"/>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lvl1pPr algn="r">
              <a:defRPr sz="800" b="1" spc="100" baseline="0">
                <a:solidFill>
                  <a:schemeClr val="tx1"/>
                </a:solidFill>
              </a:defRPr>
            </a:lvl1pPr>
          </a:lstStyle>
          <a:p>
            <a:r>
              <a:rPr lang="en-JP" dirty="0"/>
              <a:t> </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406186488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68D3D-26AE-AEDC-5605-29AF3B42434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0558F79-B58A-2473-269E-1BEE6C9B7DF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C84E10C-039B-FFB4-1EA7-BE996D00A658}"/>
              </a:ext>
            </a:extLst>
          </p:cNvPr>
          <p:cNvSpPr>
            <a:spLocks noGrp="1"/>
          </p:cNvSpPr>
          <p:nvPr>
            <p:ph type="dt" sz="half" idx="10"/>
          </p:nvPr>
        </p:nvSpPr>
        <p:spPr/>
        <p:txBody>
          <a:bodyPr/>
          <a:lstStyle/>
          <a:p>
            <a:fld id="{7CEAA93D-49C0-7B47-9486-6F5447FCEBCE}" type="datetimeFigureOut">
              <a:rPr lang="da-DK" smtClean="0"/>
              <a:t>08.09.2025</a:t>
            </a:fld>
            <a:endParaRPr lang="da-DK"/>
          </a:p>
        </p:txBody>
      </p:sp>
      <p:sp>
        <p:nvSpPr>
          <p:cNvPr id="5" name="Pladsholder til sidefod 4">
            <a:extLst>
              <a:ext uri="{FF2B5EF4-FFF2-40B4-BE49-F238E27FC236}">
                <a16:creationId xmlns:a16="http://schemas.microsoft.com/office/drawing/2014/main" id="{0DD881B4-DC3C-FAF0-4603-4003C987AEA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8DFAF7-F062-757E-7B4C-40F5D7DF90D6}"/>
              </a:ext>
            </a:extLst>
          </p:cNvPr>
          <p:cNvSpPr>
            <a:spLocks noGrp="1"/>
          </p:cNvSpPr>
          <p:nvPr>
            <p:ph type="sldNum" sz="quarter" idx="12"/>
          </p:nvPr>
        </p:nvSpPr>
        <p:spPr>
          <a:xfrm>
            <a:off x="8778241" y="6377940"/>
            <a:ext cx="2804160" cy="125962"/>
          </a:xfrm>
          <a:prstGeom prst="rect">
            <a:avLst/>
          </a:prstGeom>
        </p:spPr>
        <p:txBody>
          <a:bodyPr/>
          <a:lstStyle/>
          <a:p>
            <a:fld id="{F1A4B64D-6FDE-2642-B522-E5CF83116C6E}" type="slidenum">
              <a:rPr lang="da-DK" smtClean="0"/>
              <a:t>‹nr.›</a:t>
            </a:fld>
            <a:endParaRPr lang="da-DK"/>
          </a:p>
        </p:txBody>
      </p:sp>
    </p:spTree>
    <p:extLst>
      <p:ext uri="{BB962C8B-B14F-4D97-AF65-F5344CB8AC3E}">
        <p14:creationId xmlns:p14="http://schemas.microsoft.com/office/powerpoint/2010/main" val="2551813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D777066-9BFC-8589-1B5C-C39B1839E27D}"/>
              </a:ext>
            </a:extLst>
          </p:cNvPr>
          <p:cNvGraphicFramePr>
            <a:graphicFrameLocks noChangeAspect="1"/>
          </p:cNvGraphicFramePr>
          <p:nvPr userDrawn="1">
            <p:custDataLst>
              <p:tags r:id="rId10"/>
            </p:custDataLst>
            <p:extLst>
              <p:ext uri="{D42A27DB-BD31-4B8C-83A1-F6EECF244321}">
                <p14:modId xmlns:p14="http://schemas.microsoft.com/office/powerpoint/2010/main" val="325480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60" imgH="360" progId="TCLayout.ActiveDocument.1">
                  <p:embed/>
                </p:oleObj>
              </mc:Choice>
              <mc:Fallback>
                <p:oleObj name="think-cell Slide" r:id="rId11" imgW="360" imgH="360" progId="TCLayout.ActiveDocument.1">
                  <p:embed/>
                  <p:pic>
                    <p:nvPicPr>
                      <p:cNvPr id="12" name="Object 11" hidden="1">
                        <a:extLst>
                          <a:ext uri="{FF2B5EF4-FFF2-40B4-BE49-F238E27FC236}">
                            <a16:creationId xmlns:a16="http://schemas.microsoft.com/office/drawing/2014/main" id="{0D777066-9BFC-8589-1B5C-C39B1839E27D}"/>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3" name="Holder 3"/>
          <p:cNvSpPr>
            <a:spLocks noGrp="1"/>
          </p:cNvSpPr>
          <p:nvPr>
            <p:ph type="body" idx="1"/>
          </p:nvPr>
        </p:nvSpPr>
        <p:spPr>
          <a:xfrm>
            <a:off x="918501" y="2051048"/>
            <a:ext cx="10354997" cy="530915"/>
          </a:xfrm>
          <a:prstGeom prst="rect">
            <a:avLst/>
          </a:prstGeom>
        </p:spPr>
        <p:txBody>
          <a:bodyPr wrap="square" lIns="0" tIns="0" rIns="0" bIns="0">
            <a:spAutoFit/>
          </a:bodyPr>
          <a:lstStyle>
            <a:lvl1pPr>
              <a:defRPr sz="3450" b="1" i="0">
                <a:solidFill>
                  <a:schemeClr val="tx1"/>
                </a:solidFill>
                <a:latin typeface="Times New Roman"/>
                <a:cs typeface="Times New Roman"/>
              </a:defRPr>
            </a:lvl1pPr>
          </a:lstStyle>
          <a:p>
            <a:endParaRPr dirty="0"/>
          </a:p>
        </p:txBody>
      </p:sp>
      <p:sp>
        <p:nvSpPr>
          <p:cNvPr id="4" name="Holder 4"/>
          <p:cNvSpPr>
            <a:spLocks noGrp="1"/>
          </p:cNvSpPr>
          <p:nvPr>
            <p:ph type="ftr" sz="quarter" idx="5"/>
          </p:nvPr>
        </p:nvSpPr>
        <p:spPr>
          <a:xfrm>
            <a:off x="4145280" y="6377940"/>
            <a:ext cx="3901440" cy="125962"/>
          </a:xfrm>
          <a:prstGeom prst="rect">
            <a:avLst/>
          </a:prstGeom>
        </p:spPr>
        <p:txBody>
          <a:bodyPr wrap="square" lIns="0" tIns="0" rIns="0" bIns="0">
            <a:spAutoFit/>
          </a:bodyPr>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5" name="Holder 5"/>
          <p:cNvSpPr>
            <a:spLocks noGrp="1"/>
          </p:cNvSpPr>
          <p:nvPr>
            <p:ph type="dt" sz="half" idx="6"/>
          </p:nvPr>
        </p:nvSpPr>
        <p:spPr>
          <a:xfrm>
            <a:off x="609600" y="6377940"/>
            <a:ext cx="2804160" cy="125962"/>
          </a:xfrm>
          <a:prstGeom prst="rect">
            <a:avLst/>
          </a:prstGeom>
        </p:spPr>
        <p:txBody>
          <a:bodyPr wrap="square" lIns="0" tIns="0" rIns="0" bIns="0">
            <a:spAutoFit/>
          </a:bodyPr>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sp>
        <p:nvSpPr>
          <p:cNvPr id="2" name="Holder 2"/>
          <p:cNvSpPr>
            <a:spLocks noGrp="1"/>
          </p:cNvSpPr>
          <p:nvPr>
            <p:ph type="title"/>
          </p:nvPr>
        </p:nvSpPr>
        <p:spPr>
          <a:xfrm>
            <a:off x="1448322" y="376963"/>
            <a:ext cx="10572221" cy="769441"/>
          </a:xfrm>
          <a:prstGeom prst="rect">
            <a:avLst/>
          </a:prstGeom>
        </p:spPr>
        <p:txBody>
          <a:bodyPr vert="horz" wrap="square" lIns="0" tIns="0" rIns="0" bIns="0">
            <a:spAutoFit/>
          </a:bodyPr>
          <a:lstStyle>
            <a:lvl1pPr>
              <a:defRPr sz="5000" b="1" i="0">
                <a:solidFill>
                  <a:srgbClr val="63609A"/>
                </a:solidFill>
                <a:latin typeface="Times New Roman"/>
                <a:cs typeface="Times New Roman"/>
              </a:defRPr>
            </a:lvl1pPr>
          </a:lstStyle>
          <a:p>
            <a:r>
              <a:rPr lang="da-DK" dirty="0"/>
              <a:t>v</a:t>
            </a:r>
            <a:endParaRPr dirty="0"/>
          </a:p>
        </p:txBody>
      </p:sp>
      <p:pic>
        <p:nvPicPr>
          <p:cNvPr id="7" name="Billede 6">
            <a:extLst>
              <a:ext uri="{FF2B5EF4-FFF2-40B4-BE49-F238E27FC236}">
                <a16:creationId xmlns:a16="http://schemas.microsoft.com/office/drawing/2014/main" id="{0696AD94-5AC0-BDF9-74FC-D19A2EE9F3B4}"/>
              </a:ext>
            </a:extLst>
          </p:cNvPr>
          <p:cNvPicPr>
            <a:picLocks noChangeAspect="1"/>
          </p:cNvPicPr>
          <p:nvPr userDrawn="1"/>
        </p:nvPicPr>
        <p:blipFill>
          <a:blip r:embed="rId13"/>
          <a:stretch>
            <a:fillRect/>
          </a:stretch>
        </p:blipFill>
        <p:spPr>
          <a:xfrm>
            <a:off x="10096669" y="6281281"/>
            <a:ext cx="2095331" cy="44524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4" r:id="rId6"/>
    <p:sldLayoutId id="2147483695" r:id="rId7"/>
    <p:sldLayoutId id="2147483696" r:id="rId8"/>
  </p:sldLayoutIdLst>
  <p:txStyles>
    <p:titleStyle>
      <a:lvl1pPr>
        <a:defRPr>
          <a:solidFill>
            <a:schemeClr val="bg1"/>
          </a:solidFill>
          <a:latin typeface="Trebuchet MS" charset="0"/>
          <a:ea typeface="Trebuchet MS" charset="0"/>
          <a:cs typeface="Trebuchet MS" charset="0"/>
        </a:defRPr>
      </a:lvl1pPr>
    </p:titleStyle>
    <p:body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bodyStyle>
    <p:otherStyle>
      <a:lvl1pPr marL="0">
        <a:defRPr>
          <a:latin typeface="+mn-lt"/>
          <a:ea typeface="+mn-ea"/>
          <a:cs typeface="+mn-cs"/>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8.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doi.org/10.3390/children12030338"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hyperlink" Target="https://youtu.be/58gU8tsxkkI"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021490"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5</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rPr>
              <a:t>Mestringsstrategier - skab din personlige værktøjskasse </a:t>
            </a:r>
          </a:p>
          <a:p>
            <a:pPr defTabSz="914400"/>
            <a:endParaRPr lang="da-DK" sz="3200" kern="0" dirty="0">
              <a:solidFill>
                <a:schemeClr val="bg1"/>
              </a:solidFill>
            </a:endParaRP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665429"/>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Anne Mette Christiansen &amp; Berit Wittenkamp,</a:t>
            </a:r>
          </a:p>
          <a:p>
            <a:pPr defTabSz="914400"/>
            <a:r>
              <a:rPr lang="da-DK" sz="1800" kern="0" dirty="0">
                <a:solidFill>
                  <a:schemeClr val="bg1">
                    <a:lumMod val="75000"/>
                  </a:schemeClr>
                </a:solidFill>
              </a:rPr>
              <a:t>psykiatriske sygeplejersker </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C-APROM/DK/ADH/0162</a:t>
            </a:r>
          </a:p>
        </p:txBody>
      </p:sp>
      <p:pic>
        <p:nvPicPr>
          <p:cNvPr id="7" name="Billede 6">
            <a:extLst>
              <a:ext uri="{FF2B5EF4-FFF2-40B4-BE49-F238E27FC236}">
                <a16:creationId xmlns:a16="http://schemas.microsoft.com/office/drawing/2014/main" id="{3A542429-6D12-6498-16F7-F9AAA8EF427C}"/>
              </a:ext>
            </a:extLst>
          </p:cNvPr>
          <p:cNvPicPr>
            <a:picLocks noChangeAspect="1"/>
          </p:cNvPicPr>
          <p:nvPr/>
        </p:nvPicPr>
        <p:blipFill>
          <a:blip r:embed="rId4"/>
          <a:stretch>
            <a:fillRect/>
          </a:stretch>
        </p:blipFill>
        <p:spPr>
          <a:xfrm>
            <a:off x="908373" y="141261"/>
            <a:ext cx="4203070" cy="893120"/>
          </a:xfrm>
          <a:prstGeom prst="rect">
            <a:avLst/>
          </a:prstGeom>
        </p:spPr>
      </p:pic>
    </p:spTree>
    <p:extLst>
      <p:ext uri="{BB962C8B-B14F-4D97-AF65-F5344CB8AC3E}">
        <p14:creationId xmlns:p14="http://schemas.microsoft.com/office/powerpoint/2010/main" val="3804153823"/>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b="1" dirty="0">
                <a:latin typeface="Calibri" panose="020F0502020204030204" pitchFamily="34" charset="0"/>
                <a:cs typeface="Calibri" panose="020F0502020204030204" pitchFamily="34" charset="0"/>
              </a:rPr>
              <a:t>5.</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CBDD-85B0-FC92-C09D-7F2C73275FE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4C693A-3372-5759-EFDF-7B59234D639A}"/>
              </a:ext>
            </a:extLst>
          </p:cNvPr>
          <p:cNvSpPr/>
          <p:nvPr/>
        </p:nvSpPr>
        <p:spPr>
          <a:xfrm>
            <a:off x="0" y="2793932"/>
            <a:ext cx="12218171" cy="2204329"/>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062D9CE9-131C-A2ED-AB48-F54C8116900A}"/>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474DBCC0-8D13-22B8-07EF-2229753CAD75}"/>
              </a:ext>
            </a:extLst>
          </p:cNvPr>
          <p:cNvSpPr/>
          <p:nvPr/>
        </p:nvSpPr>
        <p:spPr>
          <a:xfrm>
            <a:off x="354650" y="1806877"/>
            <a:ext cx="7989250" cy="416078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9D79B503-354C-E17A-730A-075B216F05F5}"/>
              </a:ext>
            </a:extLst>
          </p:cNvPr>
          <p:cNvSpPr>
            <a:spLocks noGrp="1"/>
          </p:cNvSpPr>
          <p:nvPr>
            <p:ph type="title"/>
          </p:nvPr>
        </p:nvSpPr>
        <p:spPr>
          <a:xfrm>
            <a:off x="700456" y="334999"/>
            <a:ext cx="10515600" cy="1325563"/>
          </a:xfrm>
        </p:spPr>
        <p:txBody>
          <a:bodyPr/>
          <a:lstStyle/>
          <a:p>
            <a:r>
              <a:rPr lang="da-DK" b="1"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97DF26F6-DE63-E0F0-D638-BA35E4897466}"/>
              </a:ext>
            </a:extLst>
          </p:cNvPr>
          <p:cNvSpPr txBox="1"/>
          <p:nvPr/>
        </p:nvSpPr>
        <p:spPr>
          <a:xfrm>
            <a:off x="597403" y="1981957"/>
            <a:ext cx="7503744" cy="3985706"/>
          </a:xfrm>
          <a:prstGeom prst="rect">
            <a:avLst/>
          </a:prstGeom>
          <a:noFill/>
        </p:spPr>
        <p:txBody>
          <a:bodyPr wrap="square">
            <a:spAutoFit/>
          </a:bodyPr>
          <a:lstStyle/>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Introduktion til mestringsstrategier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Planlægning og organisering</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Motivation</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Tid</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Mental fleksibilitet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sociale liv</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Regulering og håndtering af ens følelser</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Energiforvaltning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Reduktion af stimuli</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Nøglebudskaber </a:t>
            </a:r>
            <a:endParaRPr lang="da-DK" sz="1100" dirty="0">
              <a:solidFill>
                <a:schemeClr val="tx1">
                  <a:lumMod val="65000"/>
                  <a:lumOff val="35000"/>
                </a:schemeClr>
              </a:solidFill>
            </a:endParaRPr>
          </a:p>
          <a:p>
            <a:pPr marL="342900" indent="-342900">
              <a:buFont typeface="+mj-lt"/>
              <a:buAutoNum type="arabicPeriod"/>
            </a:pPr>
            <a:endParaRPr lang="da-DK" sz="1400" dirty="0">
              <a:solidFill>
                <a:schemeClr val="tx1">
                  <a:lumMod val="65000"/>
                  <a:lumOff val="35000"/>
                </a:schemeClr>
              </a:solidFill>
            </a:endParaRPr>
          </a:p>
        </p:txBody>
      </p:sp>
    </p:spTree>
    <p:extLst>
      <p:ext uri="{BB962C8B-B14F-4D97-AF65-F5344CB8AC3E}">
        <p14:creationId xmlns:p14="http://schemas.microsoft.com/office/powerpoint/2010/main" val="18126749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BB5F-3F80-5E2D-ACA7-1A1ECBB62076}"/>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1AF35D0D-3C2A-B142-113A-1BC42C4294B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16" name="Billede 15">
            <a:extLst>
              <a:ext uri="{FF2B5EF4-FFF2-40B4-BE49-F238E27FC236}">
                <a16:creationId xmlns:a16="http://schemas.microsoft.com/office/drawing/2014/main" id="{56584612-5756-CFF6-7EA1-93C3DF32C4FC}"/>
              </a:ext>
            </a:extLst>
          </p:cNvPr>
          <p:cNvPicPr>
            <a:picLocks noChangeAspect="1"/>
          </p:cNvPicPr>
          <p:nvPr/>
        </p:nvPicPr>
        <p:blipFill>
          <a:blip r:embed="rId2"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p:blipFill>
        <p:spPr>
          <a:xfrm>
            <a:off x="182865" y="58169"/>
            <a:ext cx="4811658" cy="5191370"/>
          </a:xfrm>
          <a:prstGeom prst="rect">
            <a:avLst/>
          </a:prstGeom>
        </p:spPr>
      </p:pic>
      <p:sp>
        <p:nvSpPr>
          <p:cNvPr id="7" name="Rectangle 28">
            <a:extLst>
              <a:ext uri="{FF2B5EF4-FFF2-40B4-BE49-F238E27FC236}">
                <a16:creationId xmlns:a16="http://schemas.microsoft.com/office/drawing/2014/main" id="{35842EC5-7783-CDEC-D72A-C1810702470C}"/>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CC553C54-F8D4-36F9-5683-3D0D76C0282D}"/>
              </a:ext>
            </a:extLst>
          </p:cNvPr>
          <p:cNvSpPr txBox="1"/>
          <p:nvPr/>
        </p:nvSpPr>
        <p:spPr>
          <a:xfrm>
            <a:off x="4702629" y="1915293"/>
            <a:ext cx="6819770" cy="3334246"/>
          </a:xfrm>
          <a:prstGeom prst="rect">
            <a:avLst/>
          </a:prstGeom>
          <a:noFill/>
        </p:spPr>
        <p:txBody>
          <a:bodyPr wrap="square">
            <a:spAutoFit/>
          </a:bodyPr>
          <a:lstStyle/>
          <a:p>
            <a:pPr marL="0" indent="0" algn="l" rtl="0">
              <a:spcBef>
                <a:spcPts val="1600"/>
              </a:spcBef>
              <a:buClr>
                <a:schemeClr val="dk1"/>
              </a:buClr>
              <a:buSzPts val="1100"/>
              <a:buNone/>
            </a:pPr>
            <a:r>
              <a:rPr lang="da-DK" sz="1800" b="1" dirty="0">
                <a:solidFill>
                  <a:schemeClr val="tx1">
                    <a:lumMod val="65000"/>
                    <a:lumOff val="35000"/>
                  </a:schemeClr>
                </a:solidFill>
              </a:rPr>
              <a:t>Mestringsstrategier er de værktøjer og tiltag, vi bruger for at navigere i livet med de udfordringer, det bringer – især når ADHD er en del af ligningen.</a:t>
            </a:r>
          </a:p>
          <a:p>
            <a:pPr algn="l" rtl="0">
              <a:spcBef>
                <a:spcPts val="1600"/>
              </a:spcBef>
              <a:buClr>
                <a:srgbClr val="70578B"/>
              </a:buClr>
              <a:buSzPts val="1100"/>
            </a:pPr>
            <a:r>
              <a:rPr lang="da-DK" sz="1800" dirty="0">
                <a:solidFill>
                  <a:schemeClr val="tx1">
                    <a:lumMod val="65000"/>
                    <a:lumOff val="35000"/>
                  </a:schemeClr>
                </a:solidFill>
              </a:rPr>
              <a:t>De hjælper os med at:</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Frigive mental energi til det, der virkelig betyder noget</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Skabe mere stabilitet i hverdagen</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Øge livskvaliteten og mindske belastningen</a:t>
            </a:r>
          </a:p>
          <a:p>
            <a:pPr marL="0" indent="0" algn="l" rtl="0">
              <a:spcBef>
                <a:spcPts val="1600"/>
              </a:spcBef>
              <a:buClr>
                <a:schemeClr val="dk1"/>
              </a:buClr>
              <a:buSzPts val="1100"/>
              <a:buNone/>
            </a:pPr>
            <a:r>
              <a:rPr lang="da-DK" sz="1800" dirty="0">
                <a:solidFill>
                  <a:schemeClr val="tx1">
                    <a:lumMod val="65000"/>
                    <a:lumOff val="35000"/>
                  </a:schemeClr>
                </a:solidFill>
              </a:rPr>
              <a:t>Ved at finde de rette strategier kan du ikke bare overleve, men trives! </a:t>
            </a:r>
            <a:r>
              <a:rPr kumimoji="1" lang="da-DK" sz="1800" dirty="0">
                <a:solidFill>
                  <a:schemeClr val="tx1">
                    <a:lumMod val="65000"/>
                    <a:lumOff val="35000"/>
                  </a:schemeClr>
                </a:solidFill>
                <a:latin typeface="Calibri" panose="020F0502020204030204" pitchFamily="34" charset="0"/>
                <a:cs typeface="Calibri" panose="020F0502020204030204" pitchFamily="34" charset="0"/>
              </a:rPr>
              <a:t>  </a:t>
            </a:r>
          </a:p>
        </p:txBody>
      </p:sp>
      <p:sp>
        <p:nvSpPr>
          <p:cNvPr id="2" name="Tekstfelt 1">
            <a:extLst>
              <a:ext uri="{FF2B5EF4-FFF2-40B4-BE49-F238E27FC236}">
                <a16:creationId xmlns:a16="http://schemas.microsoft.com/office/drawing/2014/main" id="{F88AE1CA-BD90-60E7-9450-A68048924D43}"/>
              </a:ext>
            </a:extLst>
          </p:cNvPr>
          <p:cNvSpPr txBox="1"/>
          <p:nvPr/>
        </p:nvSpPr>
        <p:spPr>
          <a:xfrm>
            <a:off x="4702629" y="1062799"/>
            <a:ext cx="7209463"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Mestringsstrategier og hvorfor det er vigtigt!</a:t>
            </a:r>
            <a:endParaRPr kumimoji="1" lang="da-DK" sz="2000" dirty="0">
              <a:solidFill>
                <a:srgbClr val="70578B"/>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4C06A385-B3DE-A487-43C1-107B203285A7}"/>
              </a:ext>
            </a:extLst>
          </p:cNvPr>
          <p:cNvSpPr txBox="1"/>
          <p:nvPr/>
        </p:nvSpPr>
        <p:spPr>
          <a:xfrm>
            <a:off x="332739" y="4574672"/>
            <a:ext cx="3620359" cy="1457194"/>
          </a:xfrm>
          <a:prstGeom prst="rect">
            <a:avLst/>
          </a:prstGeom>
          <a:noFill/>
        </p:spPr>
        <p:txBody>
          <a:bodyPr wrap="square" rtlCol="0">
            <a:spAutoFit/>
          </a:bodyPr>
          <a:lstStyle/>
          <a:p>
            <a:pPr marL="237061" indent="0" algn="l" rtl="0">
              <a:lnSpc>
                <a:spcPct val="98181"/>
              </a:lnSpc>
              <a:spcBef>
                <a:spcPts val="1600"/>
              </a:spcBef>
              <a:buClr>
                <a:schemeClr val="dk1"/>
              </a:buClr>
              <a:buSzPts val="1100"/>
              <a:buNone/>
            </a:pPr>
            <a:r>
              <a:rPr lang="da-DK" sz="2000" i="1" dirty="0">
                <a:solidFill>
                  <a:schemeClr val="bg1"/>
                </a:solidFill>
              </a:rPr>
              <a:t>“Med de rette </a:t>
            </a:r>
            <a:r>
              <a:rPr lang="da-DK" sz="2000" b="1" i="1" dirty="0">
                <a:solidFill>
                  <a:schemeClr val="bg1"/>
                </a:solidFill>
              </a:rPr>
              <a:t>strategier, medicin og støtte</a:t>
            </a:r>
            <a:r>
              <a:rPr lang="da-DK" sz="2000" i="1" dirty="0">
                <a:solidFill>
                  <a:schemeClr val="bg1"/>
                </a:solidFill>
              </a:rPr>
              <a:t> kan mange med ADHD leve et </a:t>
            </a:r>
            <a:r>
              <a:rPr lang="da-DK" sz="2000" b="1" i="1" dirty="0">
                <a:solidFill>
                  <a:schemeClr val="bg1"/>
                </a:solidFill>
              </a:rPr>
              <a:t>succesfuldt og tilfredsstillende liv”</a:t>
            </a:r>
            <a:r>
              <a:rPr lang="da-DK" sz="2000" dirty="0">
                <a:solidFill>
                  <a:schemeClr val="bg1"/>
                </a:solidFill>
              </a:rPr>
              <a:t> </a:t>
            </a:r>
            <a:br>
              <a:rPr lang="da-DK" sz="2000" dirty="0">
                <a:solidFill>
                  <a:schemeClr val="bg1"/>
                </a:solidFill>
              </a:rPr>
            </a:br>
            <a:r>
              <a:rPr lang="da-DK" sz="1000" dirty="0">
                <a:solidFill>
                  <a:schemeClr val="bg1"/>
                </a:solidFill>
              </a:rPr>
              <a:t>Kirsten Callesen, psykolog </a:t>
            </a:r>
            <a:endParaRPr lang="da-DK" sz="8000" dirty="0">
              <a:solidFill>
                <a:schemeClr val="bg1"/>
              </a:solidFill>
            </a:endParaRPr>
          </a:p>
        </p:txBody>
      </p:sp>
    </p:spTree>
    <p:extLst>
      <p:ext uri="{BB962C8B-B14F-4D97-AF65-F5344CB8AC3E}">
        <p14:creationId xmlns:p14="http://schemas.microsoft.com/office/powerpoint/2010/main" val="39383571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6"/>
          <p:cNvPicPr preferRelativeResize="0"/>
          <p:nvPr/>
        </p:nvPicPr>
        <p:blipFill>
          <a:blip r:embed="rId3">
            <a:alphaModFix/>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241317" y="1433841"/>
            <a:ext cx="11709366" cy="4934686"/>
          </a:xfrm>
          <a:prstGeom prst="rect">
            <a:avLst/>
          </a:prstGeom>
          <a:noFill/>
          <a:ln>
            <a:noFill/>
          </a:ln>
        </p:spPr>
      </p:pic>
      <p:sp>
        <p:nvSpPr>
          <p:cNvPr id="2" name="Tekstfelt 1">
            <a:extLst>
              <a:ext uri="{FF2B5EF4-FFF2-40B4-BE49-F238E27FC236}">
                <a16:creationId xmlns:a16="http://schemas.microsoft.com/office/drawing/2014/main" id="{0808D465-8AD9-A98B-10FA-2B60561CAF4A}"/>
              </a:ext>
            </a:extLst>
          </p:cNvPr>
          <p:cNvSpPr txBox="1"/>
          <p:nvPr/>
        </p:nvSpPr>
        <p:spPr>
          <a:xfrm>
            <a:off x="653143" y="310713"/>
            <a:ext cx="9928825" cy="998991"/>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ADHD påvirker evnen til at planlægge, styre adfærdog eksekutive funktioner i hverdagen</a:t>
            </a:r>
            <a:endParaRPr kumimoji="1" lang="da-DK" sz="2000" dirty="0">
              <a:solidFill>
                <a:srgbClr val="70578B"/>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2EE6-13E5-69C7-6BCC-23D94130A6F8}"/>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72A178EB-9D62-EBF0-FD72-9D3E067626AB}"/>
              </a:ext>
            </a:extLst>
          </p:cNvPr>
          <p:cNvSpPr/>
          <p:nvPr/>
        </p:nvSpPr>
        <p:spPr>
          <a:xfrm>
            <a:off x="546520" y="449119"/>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1B250D72-E2F2-A05B-DDC9-FB6ADBAC5593}"/>
              </a:ext>
            </a:extLst>
          </p:cNvPr>
          <p:cNvSpPr/>
          <p:nvPr/>
        </p:nvSpPr>
        <p:spPr>
          <a:xfrm>
            <a:off x="590810" y="1354699"/>
            <a:ext cx="4775990" cy="420045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7E2F4162-A88A-1F50-FF12-07D939C06EC5}"/>
              </a:ext>
            </a:extLst>
          </p:cNvPr>
          <p:cNvSpPr txBox="1"/>
          <p:nvPr/>
        </p:nvSpPr>
        <p:spPr>
          <a:xfrm>
            <a:off x="748282" y="1482796"/>
            <a:ext cx="4292900" cy="2862322"/>
          </a:xfrm>
          <a:prstGeom prst="rect">
            <a:avLst/>
          </a:prstGeom>
          <a:noFill/>
        </p:spPr>
        <p:txBody>
          <a:bodyPr wrap="square">
            <a:spAutoFit/>
          </a:bodyPr>
          <a:lstStyle/>
          <a:p>
            <a:pPr marL="285750" indent="-285750">
              <a:buFont typeface="Arial" panose="020B0604020202020204" pitchFamily="34" charset="0"/>
              <a:buChar char="•"/>
            </a:pPr>
            <a:r>
              <a:rPr lang="da-DK" sz="2000" dirty="0" err="1">
                <a:solidFill>
                  <a:schemeClr val="tx1">
                    <a:lumMod val="65000"/>
                    <a:lumOff val="35000"/>
                  </a:schemeClr>
                </a:solidFill>
              </a:rPr>
              <a:t>APP’s</a:t>
            </a:r>
            <a:endParaRPr lang="da-DK" sz="2000" dirty="0">
              <a:solidFill>
                <a:schemeClr val="tx1">
                  <a:lumMod val="65000"/>
                  <a:lumOff val="35000"/>
                </a:schemeClr>
              </a:solidFill>
            </a:endParaRPr>
          </a:p>
          <a:p>
            <a:pPr marL="285750" indent="-285750">
              <a:buFont typeface="Arial" panose="020B0604020202020204" pitchFamily="34" charset="0"/>
              <a:buChar char="•"/>
            </a:pPr>
            <a:r>
              <a:rPr lang="da-DK" sz="2000" dirty="0">
                <a:solidFill>
                  <a:schemeClr val="tx1">
                    <a:lumMod val="65000"/>
                    <a:lumOff val="35000"/>
                  </a:schemeClr>
                </a:solidFill>
              </a:rPr>
              <a:t>Alarmer</a:t>
            </a:r>
          </a:p>
          <a:p>
            <a:pPr marL="285750" indent="-285750">
              <a:buFont typeface="Arial" panose="020B0604020202020204" pitchFamily="34" charset="0"/>
              <a:buChar char="•"/>
            </a:pPr>
            <a:r>
              <a:rPr lang="da-DK" sz="2000" dirty="0">
                <a:solidFill>
                  <a:schemeClr val="tx1">
                    <a:lumMod val="65000"/>
                    <a:lumOff val="35000"/>
                  </a:schemeClr>
                </a:solidFill>
              </a:rPr>
              <a:t>Mobil</a:t>
            </a:r>
          </a:p>
          <a:p>
            <a:pPr marL="285750" indent="-285750">
              <a:buFont typeface="Arial" panose="020B0604020202020204" pitchFamily="34" charset="0"/>
              <a:buChar char="•"/>
            </a:pPr>
            <a:r>
              <a:rPr lang="da-DK" sz="2000" dirty="0">
                <a:solidFill>
                  <a:schemeClr val="tx1">
                    <a:lumMod val="65000"/>
                    <a:lumOff val="35000"/>
                  </a:schemeClr>
                </a:solidFill>
              </a:rPr>
              <a:t>Ure (Smartwatch)Time timer</a:t>
            </a:r>
          </a:p>
          <a:p>
            <a:pPr marL="285750" indent="-285750">
              <a:buFont typeface="Arial" panose="020B0604020202020204" pitchFamily="34" charset="0"/>
              <a:buChar char="•"/>
            </a:pPr>
            <a:r>
              <a:rPr lang="da-DK" sz="2000" dirty="0">
                <a:solidFill>
                  <a:schemeClr val="tx1">
                    <a:lumMod val="65000"/>
                    <a:lumOff val="35000"/>
                  </a:schemeClr>
                </a:solidFill>
              </a:rPr>
              <a:t>Kalender (fysisk eller digital)</a:t>
            </a:r>
          </a:p>
          <a:p>
            <a:pPr marL="285750" indent="-285750">
              <a:buFont typeface="Arial" panose="020B0604020202020204" pitchFamily="34" charset="0"/>
              <a:buChar char="•"/>
            </a:pPr>
            <a:r>
              <a:rPr lang="da-DK" sz="2000" dirty="0">
                <a:solidFill>
                  <a:schemeClr val="tx1">
                    <a:lumMod val="65000"/>
                    <a:lumOff val="35000"/>
                  </a:schemeClr>
                </a:solidFill>
              </a:rPr>
              <a:t>Ugeplan</a:t>
            </a:r>
          </a:p>
          <a:p>
            <a:pPr marL="285750" indent="-285750">
              <a:buFont typeface="Arial" panose="020B0604020202020204" pitchFamily="34" charset="0"/>
              <a:buChar char="•"/>
            </a:pPr>
            <a:r>
              <a:rPr lang="da-DK" sz="2000" dirty="0">
                <a:solidFill>
                  <a:schemeClr val="tx1">
                    <a:lumMod val="65000"/>
                    <a:lumOff val="35000"/>
                  </a:schemeClr>
                </a:solidFill>
              </a:rPr>
              <a:t>Doseringsæsker</a:t>
            </a:r>
          </a:p>
          <a:p>
            <a:pPr marL="285750" indent="-285750">
              <a:buFont typeface="Arial" panose="020B0604020202020204" pitchFamily="34" charset="0"/>
              <a:buChar char="•"/>
            </a:pPr>
            <a:r>
              <a:rPr lang="da-DK" sz="2000" dirty="0">
                <a:solidFill>
                  <a:schemeClr val="tx1">
                    <a:lumMod val="65000"/>
                    <a:lumOff val="35000"/>
                  </a:schemeClr>
                </a:solidFill>
              </a:rPr>
              <a:t>Nøglevedhæng til medicin</a:t>
            </a:r>
          </a:p>
          <a:p>
            <a:endParaRPr lang="da-DK" sz="20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864C67A9-248F-08AE-A062-6DA13DE3566C}"/>
              </a:ext>
            </a:extLst>
          </p:cNvPr>
          <p:cNvSpPr txBox="1"/>
          <p:nvPr/>
        </p:nvSpPr>
        <p:spPr>
          <a:xfrm>
            <a:off x="1233824" y="606986"/>
            <a:ext cx="863361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Værktøjer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298F9098-C7B3-39F4-E0F0-F8BC2AC1AB59}"/>
              </a:ext>
            </a:extLst>
          </p:cNvPr>
          <p:cNvSpPr/>
          <p:nvPr/>
        </p:nvSpPr>
        <p:spPr>
          <a:xfrm>
            <a:off x="5519200" y="1354698"/>
            <a:ext cx="4904217" cy="420045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Billede 5">
            <a:extLst>
              <a:ext uri="{FF2B5EF4-FFF2-40B4-BE49-F238E27FC236}">
                <a16:creationId xmlns:a16="http://schemas.microsoft.com/office/drawing/2014/main" id="{492FA70C-8C40-9D1A-BD7C-D4E7426BFEED}"/>
              </a:ext>
            </a:extLst>
          </p:cNvPr>
          <p:cNvPicPr>
            <a:picLocks noChangeAspect="1"/>
          </p:cNvPicPr>
          <p:nvPr/>
        </p:nvPicPr>
        <p:blipFill>
          <a:blip r:embed="rId3"/>
          <a:stretch>
            <a:fillRect/>
          </a:stretch>
        </p:blipFill>
        <p:spPr>
          <a:xfrm>
            <a:off x="590810" y="6251014"/>
            <a:ext cx="2005478" cy="336634"/>
          </a:xfrm>
          <a:prstGeom prst="rect">
            <a:avLst/>
          </a:prstGeom>
        </p:spPr>
      </p:pic>
      <p:sp>
        <p:nvSpPr>
          <p:cNvPr id="2" name="Tekstfelt 1">
            <a:extLst>
              <a:ext uri="{FF2B5EF4-FFF2-40B4-BE49-F238E27FC236}">
                <a16:creationId xmlns:a16="http://schemas.microsoft.com/office/drawing/2014/main" id="{4354CD7C-BA6C-349C-537B-813EB038329E}"/>
              </a:ext>
            </a:extLst>
          </p:cNvPr>
          <p:cNvSpPr txBox="1"/>
          <p:nvPr/>
        </p:nvSpPr>
        <p:spPr>
          <a:xfrm>
            <a:off x="5844819" y="1415466"/>
            <a:ext cx="4292900" cy="4093428"/>
          </a:xfrm>
          <a:prstGeom prst="rect">
            <a:avLst/>
          </a:prstGeom>
          <a:noFill/>
        </p:spPr>
        <p:txBody>
          <a:bodyPr wrap="square">
            <a:spAutoFit/>
          </a:bodyPr>
          <a:lstStyle/>
          <a:p>
            <a:pPr marL="285750" indent="-285750">
              <a:buFont typeface="Arial" panose="020B0604020202020204" pitchFamily="34" charset="0"/>
              <a:buChar char="•"/>
            </a:pPr>
            <a:r>
              <a:rPr lang="da-DK" sz="2000" dirty="0">
                <a:solidFill>
                  <a:schemeClr val="tx1">
                    <a:lumMod val="65000"/>
                    <a:lumOff val="35000"/>
                  </a:schemeClr>
                </a:solidFill>
              </a:rPr>
              <a:t>Budgetskema</a:t>
            </a:r>
          </a:p>
          <a:p>
            <a:pPr marL="285750" indent="-285750">
              <a:buFont typeface="Arial" panose="020B0604020202020204" pitchFamily="34" charset="0"/>
              <a:buChar char="•"/>
            </a:pPr>
            <a:r>
              <a:rPr lang="da-DK" sz="2000" dirty="0">
                <a:solidFill>
                  <a:schemeClr val="tx1">
                    <a:lumMod val="65000"/>
                    <a:lumOff val="35000"/>
                  </a:schemeClr>
                </a:solidFill>
              </a:rPr>
              <a:t>Indkøbslister</a:t>
            </a:r>
          </a:p>
          <a:p>
            <a:pPr marL="285750" indent="-285750">
              <a:buFont typeface="Arial" panose="020B0604020202020204" pitchFamily="34" charset="0"/>
              <a:buChar char="•"/>
            </a:pPr>
            <a:r>
              <a:rPr lang="da-DK" sz="2000" dirty="0">
                <a:solidFill>
                  <a:schemeClr val="tx1">
                    <a:lumMod val="65000"/>
                    <a:lumOff val="35000"/>
                  </a:schemeClr>
                </a:solidFill>
              </a:rPr>
              <a:t>Fastlagte pauser</a:t>
            </a:r>
          </a:p>
          <a:p>
            <a:pPr marL="285750" indent="-285750">
              <a:buFont typeface="Arial" panose="020B0604020202020204" pitchFamily="34" charset="0"/>
              <a:buChar char="•"/>
            </a:pPr>
            <a:r>
              <a:rPr lang="da-DK" sz="2000" dirty="0">
                <a:solidFill>
                  <a:schemeClr val="tx1">
                    <a:lumMod val="65000"/>
                    <a:lumOff val="35000"/>
                  </a:schemeClr>
                </a:solidFill>
              </a:rPr>
              <a:t>To-do liste</a:t>
            </a:r>
          </a:p>
          <a:p>
            <a:pPr marL="285750" indent="-285750">
              <a:buFont typeface="Arial" panose="020B0604020202020204" pitchFamily="34" charset="0"/>
              <a:buChar char="•"/>
            </a:pPr>
            <a:r>
              <a:rPr lang="da-DK" sz="2000" dirty="0">
                <a:solidFill>
                  <a:schemeClr val="tx1">
                    <a:lumMod val="65000"/>
                    <a:lumOff val="35000"/>
                  </a:schemeClr>
                </a:solidFill>
              </a:rPr>
              <a:t>Ta-da liste: (Nedskriv dine færdige opgaver og successer)</a:t>
            </a:r>
          </a:p>
          <a:p>
            <a:pPr marL="285750" indent="-285750">
              <a:buFont typeface="Arial" panose="020B0604020202020204" pitchFamily="34" charset="0"/>
              <a:buChar char="•"/>
            </a:pPr>
            <a:r>
              <a:rPr lang="da-DK" sz="2000" dirty="0">
                <a:solidFill>
                  <a:schemeClr val="tx1">
                    <a:lumMod val="65000"/>
                    <a:lumOff val="35000"/>
                  </a:schemeClr>
                </a:solidFill>
              </a:rPr>
              <a:t>Whiteboard</a:t>
            </a:r>
          </a:p>
          <a:p>
            <a:pPr marL="285750" indent="-285750">
              <a:buFont typeface="Arial" panose="020B0604020202020204" pitchFamily="34" charset="0"/>
              <a:buChar char="•"/>
            </a:pPr>
            <a:r>
              <a:rPr lang="da-DK" sz="2000" dirty="0">
                <a:solidFill>
                  <a:schemeClr val="tx1">
                    <a:lumMod val="65000"/>
                    <a:lumOff val="35000"/>
                  </a:schemeClr>
                </a:solidFill>
              </a:rPr>
              <a:t>Motivation - belønning</a:t>
            </a:r>
          </a:p>
          <a:p>
            <a:pPr marL="285750" indent="-285750">
              <a:buFont typeface="Arial" panose="020B0604020202020204" pitchFamily="34" charset="0"/>
              <a:buChar char="•"/>
            </a:pPr>
            <a:r>
              <a:rPr lang="da-DK" sz="2000" dirty="0" err="1">
                <a:solidFill>
                  <a:schemeClr val="tx1">
                    <a:lumMod val="65000"/>
                    <a:lumOff val="35000"/>
                  </a:schemeClr>
                </a:solidFill>
              </a:rPr>
              <a:t>Fidget</a:t>
            </a:r>
            <a:r>
              <a:rPr lang="da-DK" sz="2000" dirty="0">
                <a:solidFill>
                  <a:schemeClr val="tx1">
                    <a:lumMod val="65000"/>
                    <a:lumOff val="35000"/>
                  </a:schemeClr>
                </a:solidFill>
              </a:rPr>
              <a:t> </a:t>
            </a:r>
            <a:r>
              <a:rPr lang="da-DK" sz="2000" dirty="0" err="1">
                <a:solidFill>
                  <a:schemeClr val="tx1">
                    <a:lumMod val="65000"/>
                    <a:lumOff val="35000"/>
                  </a:schemeClr>
                </a:solidFill>
              </a:rPr>
              <a:t>toys</a:t>
            </a:r>
            <a:r>
              <a:rPr lang="da-DK" sz="2000" dirty="0">
                <a:solidFill>
                  <a:schemeClr val="tx1">
                    <a:lumMod val="65000"/>
                    <a:lumOff val="35000"/>
                  </a:schemeClr>
                </a:solidFill>
              </a:rPr>
              <a:t> - </a:t>
            </a:r>
            <a:r>
              <a:rPr lang="da-DK" sz="2000" dirty="0" err="1">
                <a:solidFill>
                  <a:schemeClr val="tx1">
                    <a:lumMod val="65000"/>
                    <a:lumOff val="35000"/>
                  </a:schemeClr>
                </a:solidFill>
              </a:rPr>
              <a:t>dimseting</a:t>
            </a:r>
            <a:r>
              <a:rPr lang="da-DK" sz="2000" dirty="0">
                <a:solidFill>
                  <a:schemeClr val="tx1">
                    <a:lumMod val="65000"/>
                    <a:lumOff val="35000"/>
                  </a:schemeClr>
                </a:solidFill>
              </a:rPr>
              <a:t> </a:t>
            </a:r>
          </a:p>
          <a:p>
            <a:pPr marL="285750" indent="-285750">
              <a:buFont typeface="Arial" panose="020B0604020202020204" pitchFamily="34" charset="0"/>
              <a:buChar char="•"/>
            </a:pPr>
            <a:r>
              <a:rPr lang="da-DK" sz="2000" dirty="0">
                <a:solidFill>
                  <a:schemeClr val="tx1">
                    <a:lumMod val="65000"/>
                    <a:lumOff val="35000"/>
                  </a:schemeClr>
                </a:solidFill>
              </a:rPr>
              <a:t>Tyngdedyne, tæpper, veste osv. </a:t>
            </a:r>
          </a:p>
          <a:p>
            <a:pPr marL="285750" indent="-285750">
              <a:buFont typeface="Arial" panose="020B0604020202020204" pitchFamily="34" charset="0"/>
              <a:buChar char="•"/>
            </a:pPr>
            <a:endParaRPr lang="da-DK" sz="2000" dirty="0">
              <a:solidFill>
                <a:schemeClr val="tx1">
                  <a:lumMod val="65000"/>
                  <a:lumOff val="35000"/>
                </a:schemeClr>
              </a:solidFill>
            </a:endParaRPr>
          </a:p>
          <a:p>
            <a:pPr marL="285750" indent="-285750">
              <a:buFont typeface="Arial" panose="020B0604020202020204" pitchFamily="34" charset="0"/>
              <a:buChar char="•"/>
            </a:pPr>
            <a:endParaRPr lang="da-DK" sz="2000" dirty="0">
              <a:solidFill>
                <a:schemeClr val="tx1">
                  <a:lumMod val="65000"/>
                  <a:lumOff val="35000"/>
                </a:schemeClr>
              </a:solidFill>
            </a:endParaRPr>
          </a:p>
          <a:p>
            <a:endParaRPr lang="da-DK" sz="2000" dirty="0">
              <a:solidFill>
                <a:schemeClr val="tx1">
                  <a:lumMod val="65000"/>
                  <a:lumOff val="35000"/>
                </a:schemeClr>
              </a:solidFill>
            </a:endParaRPr>
          </a:p>
        </p:txBody>
      </p:sp>
      <p:pic>
        <p:nvPicPr>
          <p:cNvPr id="8" name="Billede 7">
            <a:extLst>
              <a:ext uri="{FF2B5EF4-FFF2-40B4-BE49-F238E27FC236}">
                <a16:creationId xmlns:a16="http://schemas.microsoft.com/office/drawing/2014/main" id="{FA652DEA-2FDE-12B2-3AD0-AAAD55ADF532}"/>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012399" y="4065787"/>
            <a:ext cx="4904217" cy="3269750"/>
          </a:xfrm>
          <a:prstGeom prst="rect">
            <a:avLst/>
          </a:prstGeom>
        </p:spPr>
      </p:pic>
    </p:spTree>
    <p:extLst>
      <p:ext uri="{BB962C8B-B14F-4D97-AF65-F5344CB8AC3E}">
        <p14:creationId xmlns:p14="http://schemas.microsoft.com/office/powerpoint/2010/main" val="8696178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8A0-2D90-5261-6829-CD9A249062D8}"/>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3E529289-8F49-4360-031B-C39161B407D9}"/>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93C3F0B2-780D-43AE-B84B-A735F81A6BF0}"/>
              </a:ext>
            </a:extLst>
          </p:cNvPr>
          <p:cNvSpPr/>
          <p:nvPr/>
        </p:nvSpPr>
        <p:spPr>
          <a:xfrm>
            <a:off x="5486399" y="935415"/>
            <a:ext cx="6560821" cy="3430329"/>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D531E41-181B-2B94-DBBA-525A6F62DE3E}"/>
              </a:ext>
            </a:extLst>
          </p:cNvPr>
          <p:cNvSpPr>
            <a:spLocks noGrp="1"/>
          </p:cNvSpPr>
          <p:nvPr>
            <p:ph type="title"/>
          </p:nvPr>
        </p:nvSpPr>
        <p:spPr>
          <a:xfrm>
            <a:off x="6223535" y="1553794"/>
            <a:ext cx="5507025" cy="3046988"/>
          </a:xfrm>
        </p:spPr>
        <p:txBody>
          <a:bodyPr/>
          <a:lstStyle/>
          <a:p>
            <a:r>
              <a:rPr lang="da-DK" sz="6600" dirty="0">
                <a:solidFill>
                  <a:schemeClr val="bg1"/>
                </a:solidFill>
                <a:latin typeface="+mn-lt"/>
              </a:rPr>
              <a:t>Planlægning og Organisering </a:t>
            </a:r>
          </a:p>
        </p:txBody>
      </p:sp>
      <p:pic>
        <p:nvPicPr>
          <p:cNvPr id="10" name="Billede 9">
            <a:extLst>
              <a:ext uri="{FF2B5EF4-FFF2-40B4-BE49-F238E27FC236}">
                <a16:creationId xmlns:a16="http://schemas.microsoft.com/office/drawing/2014/main" id="{91FC4FE0-4C9C-49C1-6D55-8F1874318077}"/>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82179" y="1660848"/>
            <a:ext cx="7157100" cy="5524363"/>
          </a:xfrm>
          <a:prstGeom prst="rect">
            <a:avLst/>
          </a:prstGeom>
        </p:spPr>
      </p:pic>
    </p:spTree>
    <p:extLst>
      <p:ext uri="{BB962C8B-B14F-4D97-AF65-F5344CB8AC3E}">
        <p14:creationId xmlns:p14="http://schemas.microsoft.com/office/powerpoint/2010/main" val="342120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DDA5-5360-79BD-4E61-4BDD1C39D1F2}"/>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6ABEA46C-D4A4-1897-507A-77FA4EC1EAF7}"/>
              </a:ext>
            </a:extLst>
          </p:cNvPr>
          <p:cNvSpPr/>
          <p:nvPr/>
        </p:nvSpPr>
        <p:spPr>
          <a:xfrm>
            <a:off x="0" y="0"/>
            <a:ext cx="5507026" cy="6858000"/>
          </a:xfrm>
          <a:prstGeom prst="rect">
            <a:avLst/>
          </a:prstGeom>
          <a:solidFill>
            <a:srgbClr val="F2EEF7"/>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CBC73C26-8D5C-7F10-C9EC-DF800DAF36D7}"/>
              </a:ext>
            </a:extLst>
          </p:cNvPr>
          <p:cNvSpPr/>
          <p:nvPr/>
        </p:nvSpPr>
        <p:spPr>
          <a:xfrm>
            <a:off x="332146" y="481162"/>
            <a:ext cx="748787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73E20B9E-38A4-173F-0F6B-B2A0E5C41FAE}"/>
              </a:ext>
            </a:extLst>
          </p:cNvPr>
          <p:cNvSpPr txBox="1"/>
          <p:nvPr/>
        </p:nvSpPr>
        <p:spPr>
          <a:xfrm>
            <a:off x="655589" y="2197176"/>
            <a:ext cx="6819770" cy="2985433"/>
          </a:xfrm>
          <a:prstGeom prst="rect">
            <a:avLst/>
          </a:prstGeom>
          <a:noFill/>
        </p:spPr>
        <p:txBody>
          <a:bodyPr wrap="square">
            <a:spAutoFit/>
          </a:bodyPr>
          <a:lstStyle/>
          <a:p>
            <a:pPr algn="l" rtl="0"/>
            <a:r>
              <a:rPr lang="da-DK" sz="2400" b="1" dirty="0">
                <a:solidFill>
                  <a:srgbClr val="70578B"/>
                </a:solidFill>
              </a:rPr>
              <a:t>1. Brainstorm </a:t>
            </a:r>
          </a:p>
          <a:p>
            <a:pPr lvl="1" algn="l" rtl="0">
              <a:buAutoNum type="alphaLcPeriod"/>
            </a:pPr>
            <a:r>
              <a:rPr lang="da-DK" sz="2000" dirty="0"/>
              <a:t> skriv alle dine opgaver ned, store som små. </a:t>
            </a:r>
          </a:p>
          <a:p>
            <a:pPr lvl="1" algn="l" rtl="0">
              <a:buAutoNum type="alphaLcPeriod"/>
            </a:pPr>
            <a:r>
              <a:rPr lang="da-DK" sz="2000" dirty="0"/>
              <a:t> sorter evt. efter kategori - eller opgaver der ligner hinanden</a:t>
            </a:r>
          </a:p>
          <a:p>
            <a:pPr lvl="1" algn="l" rtl="0"/>
            <a:r>
              <a:rPr lang="da-DK" sz="2000" dirty="0"/>
              <a:t> </a:t>
            </a:r>
          </a:p>
          <a:p>
            <a:pPr algn="l" rtl="0"/>
            <a:r>
              <a:rPr lang="da-DK" sz="2400" b="1" dirty="0">
                <a:solidFill>
                  <a:srgbClr val="70578B"/>
                </a:solidFill>
              </a:rPr>
              <a:t>2. Opdel opgaverne efter relevans og vigtighed: </a:t>
            </a:r>
          </a:p>
          <a:p>
            <a:pPr lvl="1" algn="l" rtl="0">
              <a:buAutoNum type="alphaLcPeriod"/>
            </a:pPr>
            <a:r>
              <a:rPr lang="da-DK" sz="2000" dirty="0"/>
              <a:t> Brug evt. </a:t>
            </a:r>
          </a:p>
          <a:p>
            <a:pPr lvl="2" algn="l" rtl="0">
              <a:buAutoNum type="romanLcPeriod"/>
            </a:pPr>
            <a:r>
              <a:rPr lang="da-DK" sz="2000" dirty="0"/>
              <a:t> Opdel i vigtighed fra 1-5 </a:t>
            </a:r>
          </a:p>
          <a:p>
            <a:pPr lvl="2" algn="l" rtl="0">
              <a:buAutoNum type="romanLcPeriod"/>
            </a:pPr>
            <a:r>
              <a:rPr lang="da-DK" sz="2000" dirty="0"/>
              <a:t> Eisenhower matrixen, hvor opgaver inddeles i 4 kategorier </a:t>
            </a:r>
          </a:p>
        </p:txBody>
      </p:sp>
      <p:sp>
        <p:nvSpPr>
          <p:cNvPr id="2" name="Tekstfelt 1">
            <a:extLst>
              <a:ext uri="{FF2B5EF4-FFF2-40B4-BE49-F238E27FC236}">
                <a16:creationId xmlns:a16="http://schemas.microsoft.com/office/drawing/2014/main" id="{2136A09A-FB56-84A2-B875-F7604FF77CF1}"/>
              </a:ext>
            </a:extLst>
          </p:cNvPr>
          <p:cNvSpPr txBox="1"/>
          <p:nvPr/>
        </p:nvSpPr>
        <p:spPr>
          <a:xfrm>
            <a:off x="533094" y="933440"/>
            <a:ext cx="7209463" cy="707886"/>
          </a:xfrm>
          <a:prstGeom prst="rect">
            <a:avLst/>
          </a:prstGeom>
          <a:noFill/>
        </p:spPr>
        <p:txBody>
          <a:bodyPr wrap="square">
            <a:spAutoFit/>
          </a:bodyPr>
          <a:lstStyle/>
          <a:p>
            <a:r>
              <a:rPr kumimoji="1" lang="da-DK" sz="4000" b="1" dirty="0">
                <a:solidFill>
                  <a:srgbClr val="70578B"/>
                </a:solidFill>
                <a:latin typeface="Calibri" panose="020F0502020204030204" pitchFamily="34" charset="0"/>
                <a:cs typeface="Calibri" panose="020F0502020204030204" pitchFamily="34" charset="0"/>
              </a:rPr>
              <a:t>Overblik over opgaver </a:t>
            </a:r>
            <a:endParaRPr kumimoji="1" lang="da-DK" sz="3200" dirty="0">
              <a:solidFill>
                <a:srgbClr val="70578B"/>
              </a:solidFill>
              <a:latin typeface="Calibri" panose="020F0502020204030204" pitchFamily="34" charset="0"/>
              <a:cs typeface="Calibri" panose="020F0502020204030204" pitchFamily="34" charset="0"/>
            </a:endParaRPr>
          </a:p>
        </p:txBody>
      </p:sp>
      <p:pic>
        <p:nvPicPr>
          <p:cNvPr id="3" name="Google Shape;93;p19">
            <a:extLst>
              <a:ext uri="{FF2B5EF4-FFF2-40B4-BE49-F238E27FC236}">
                <a16:creationId xmlns:a16="http://schemas.microsoft.com/office/drawing/2014/main" id="{14788709-45C5-CFDB-95D6-8E7510CCCA59}"/>
              </a:ext>
            </a:extLst>
          </p:cNvPr>
          <p:cNvPicPr preferRelativeResize="0"/>
          <p:nvPr/>
        </p:nvPicPr>
        <p:blipFill>
          <a:blip r:embed="rId3">
            <a:clrChange>
              <a:clrFrom>
                <a:srgbClr val="FFFFFF"/>
              </a:clrFrom>
              <a:clrTo>
                <a:srgbClr val="FFFFFF">
                  <a:alpha val="0"/>
                </a:srgbClr>
              </a:clrTo>
            </a:clrChange>
            <a:alphaModFix/>
            <a:duotone>
              <a:schemeClr val="accent4">
                <a:shade val="45000"/>
                <a:satMod val="135000"/>
              </a:schemeClr>
              <a:prstClr val="white"/>
            </a:duotone>
          </a:blip>
          <a:stretch>
            <a:fillRect/>
          </a:stretch>
        </p:blipFill>
        <p:spPr>
          <a:xfrm>
            <a:off x="7798802" y="1303278"/>
            <a:ext cx="4533900" cy="3879331"/>
          </a:xfrm>
          <a:prstGeom prst="rect">
            <a:avLst/>
          </a:prstGeom>
          <a:noFill/>
          <a:ln>
            <a:noFill/>
          </a:ln>
        </p:spPr>
      </p:pic>
    </p:spTree>
    <p:extLst>
      <p:ext uri="{BB962C8B-B14F-4D97-AF65-F5344CB8AC3E}">
        <p14:creationId xmlns:p14="http://schemas.microsoft.com/office/powerpoint/2010/main" val="356876465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280FE-D63E-640A-719B-8177B280A802}"/>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34E16352-1DF1-B5AB-7982-FBF2A0B3CFFE}"/>
              </a:ext>
            </a:extLst>
          </p:cNvPr>
          <p:cNvSpPr/>
          <p:nvPr/>
        </p:nvSpPr>
        <p:spPr>
          <a:xfrm>
            <a:off x="-1" y="1852394"/>
            <a:ext cx="6096001" cy="3430329"/>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5AAC03A-B18D-CE30-CE94-A9F00C80A3F5}"/>
              </a:ext>
            </a:extLst>
          </p:cNvPr>
          <p:cNvSpPr>
            <a:spLocks noGrp="1"/>
          </p:cNvSpPr>
          <p:nvPr>
            <p:ph type="title"/>
          </p:nvPr>
        </p:nvSpPr>
        <p:spPr>
          <a:xfrm>
            <a:off x="472294" y="2714197"/>
            <a:ext cx="5507025" cy="2031325"/>
          </a:xfrm>
        </p:spPr>
        <p:txBody>
          <a:bodyPr/>
          <a:lstStyle/>
          <a:p>
            <a:r>
              <a:rPr lang="da-DK" sz="6000" dirty="0">
                <a:solidFill>
                  <a:schemeClr val="bg1"/>
                </a:solidFill>
                <a:latin typeface="+mn-lt"/>
              </a:rPr>
              <a:t>To do lister </a:t>
            </a:r>
            <a:br>
              <a:rPr lang="da-DK" sz="6000" dirty="0">
                <a:solidFill>
                  <a:schemeClr val="bg1"/>
                </a:solidFill>
                <a:latin typeface="+mn-lt"/>
              </a:rPr>
            </a:br>
            <a:r>
              <a:rPr lang="da-DK" sz="3200" dirty="0">
                <a:solidFill>
                  <a:schemeClr val="bg1">
                    <a:lumMod val="85000"/>
                  </a:schemeClr>
                </a:solidFill>
                <a:latin typeface="+mn-lt"/>
              </a:rPr>
              <a:t>Skriv alle dine gøremål ned</a:t>
            </a:r>
            <a:br>
              <a:rPr lang="da-DK" sz="3200" dirty="0">
                <a:solidFill>
                  <a:schemeClr val="bg1">
                    <a:lumMod val="85000"/>
                  </a:schemeClr>
                </a:solidFill>
                <a:latin typeface="+mn-lt"/>
              </a:rPr>
            </a:br>
            <a:r>
              <a:rPr lang="da-DK" sz="3200" dirty="0">
                <a:solidFill>
                  <a:schemeClr val="bg1">
                    <a:lumMod val="85000"/>
                  </a:schemeClr>
                </a:solidFill>
                <a:latin typeface="+mn-lt"/>
              </a:rPr>
              <a:t>så du kan vinge af undervejs</a:t>
            </a:r>
            <a:r>
              <a:rPr lang="da-DK" sz="3600" dirty="0">
                <a:solidFill>
                  <a:schemeClr val="bg1">
                    <a:lumMod val="85000"/>
                  </a:schemeClr>
                </a:solidFill>
                <a:latin typeface="+mn-lt"/>
              </a:rPr>
              <a:t>. </a:t>
            </a:r>
          </a:p>
        </p:txBody>
      </p:sp>
      <p:grpSp>
        <p:nvGrpSpPr>
          <p:cNvPr id="3" name="Gruppe 2">
            <a:extLst>
              <a:ext uri="{FF2B5EF4-FFF2-40B4-BE49-F238E27FC236}">
                <a16:creationId xmlns:a16="http://schemas.microsoft.com/office/drawing/2014/main" id="{2A074EA3-8C5D-FB4E-932C-19BB7128ED10}"/>
              </a:ext>
            </a:extLst>
          </p:cNvPr>
          <p:cNvGrpSpPr/>
          <p:nvPr/>
        </p:nvGrpSpPr>
        <p:grpSpPr>
          <a:xfrm>
            <a:off x="6210300" y="469900"/>
            <a:ext cx="5981700" cy="5270500"/>
            <a:chOff x="6210300" y="469900"/>
            <a:chExt cx="5981700" cy="5270500"/>
          </a:xfrm>
        </p:grpSpPr>
        <p:pic>
          <p:nvPicPr>
            <p:cNvPr id="5" name="Billede 4">
              <a:extLst>
                <a:ext uri="{FF2B5EF4-FFF2-40B4-BE49-F238E27FC236}">
                  <a16:creationId xmlns:a16="http://schemas.microsoft.com/office/drawing/2014/main" id="{FCD99409-20B0-DCA4-C3F5-A05528A263C2}"/>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210300" y="469900"/>
              <a:ext cx="5981700" cy="5270500"/>
            </a:xfrm>
            <a:prstGeom prst="rect">
              <a:avLst/>
            </a:prstGeom>
          </p:spPr>
        </p:pic>
        <p:pic>
          <p:nvPicPr>
            <p:cNvPr id="12" name="Grafik 11" descr="Afkrydsning med massiv udfyldning">
              <a:extLst>
                <a:ext uri="{FF2B5EF4-FFF2-40B4-BE49-F238E27FC236}">
                  <a16:creationId xmlns:a16="http://schemas.microsoft.com/office/drawing/2014/main" id="{58E6AC2D-D67C-57F4-E678-8CBF08CE7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5749" y="1514256"/>
              <a:ext cx="676275" cy="676275"/>
            </a:xfrm>
            <a:prstGeom prst="rect">
              <a:avLst/>
            </a:prstGeom>
          </p:spPr>
        </p:pic>
        <p:pic>
          <p:nvPicPr>
            <p:cNvPr id="13" name="Grafik 12" descr="Afkrydsning med massiv udfyldning">
              <a:extLst>
                <a:ext uri="{FF2B5EF4-FFF2-40B4-BE49-F238E27FC236}">
                  <a16:creationId xmlns:a16="http://schemas.microsoft.com/office/drawing/2014/main" id="{7762AF78-E52A-CD34-B4D7-9012789CAE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8099" y="2218887"/>
              <a:ext cx="676275" cy="676275"/>
            </a:xfrm>
            <a:prstGeom prst="rect">
              <a:avLst/>
            </a:prstGeom>
          </p:spPr>
        </p:pic>
      </p:grpSp>
    </p:spTree>
    <p:extLst>
      <p:ext uri="{BB962C8B-B14F-4D97-AF65-F5344CB8AC3E}">
        <p14:creationId xmlns:p14="http://schemas.microsoft.com/office/powerpoint/2010/main" val="2674197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4510A-7417-409D-76F9-081F5EBF4051}"/>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0207437E-91EE-3DF2-45E6-E77872701831}"/>
              </a:ext>
            </a:extLst>
          </p:cNvPr>
          <p:cNvSpPr/>
          <p:nvPr/>
        </p:nvSpPr>
        <p:spPr>
          <a:xfrm>
            <a:off x="-1" y="1852394"/>
            <a:ext cx="6715126" cy="3891181"/>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AB2DA32A-0F3C-32F6-204E-C05DEE460BB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715125" y="609600"/>
            <a:ext cx="5476875" cy="5664200"/>
          </a:xfrm>
          <a:prstGeom prst="rect">
            <a:avLst/>
          </a:prstGeom>
        </p:spPr>
      </p:pic>
      <p:sp>
        <p:nvSpPr>
          <p:cNvPr id="2" name="Titel 1">
            <a:extLst>
              <a:ext uri="{FF2B5EF4-FFF2-40B4-BE49-F238E27FC236}">
                <a16:creationId xmlns:a16="http://schemas.microsoft.com/office/drawing/2014/main" id="{B29A976F-14CE-A0DC-F7B1-B172478208C4}"/>
              </a:ext>
            </a:extLst>
          </p:cNvPr>
          <p:cNvSpPr>
            <a:spLocks noGrp="1"/>
          </p:cNvSpPr>
          <p:nvPr>
            <p:ph type="title"/>
          </p:nvPr>
        </p:nvSpPr>
        <p:spPr>
          <a:xfrm>
            <a:off x="472294" y="2714197"/>
            <a:ext cx="6109481" cy="2708434"/>
          </a:xfrm>
        </p:spPr>
        <p:txBody>
          <a:bodyPr/>
          <a:lstStyle/>
          <a:p>
            <a:r>
              <a:rPr lang="da-DK" sz="6000" dirty="0">
                <a:solidFill>
                  <a:schemeClr val="bg1"/>
                </a:solidFill>
                <a:latin typeface="+mn-lt"/>
              </a:rPr>
              <a:t>Ta-da liste </a:t>
            </a:r>
            <a:br>
              <a:rPr lang="da-DK" sz="6000" dirty="0">
                <a:solidFill>
                  <a:schemeClr val="bg1"/>
                </a:solidFill>
                <a:latin typeface="+mn-lt"/>
              </a:rPr>
            </a:br>
            <a:r>
              <a:rPr lang="da-DK" sz="2000" dirty="0">
                <a:solidFill>
                  <a:schemeClr val="bg1">
                    <a:lumMod val="85000"/>
                  </a:schemeClr>
                </a:solidFill>
                <a:latin typeface="+mn-lt"/>
              </a:rPr>
              <a:t>Synliggør for dig selv hvilke opgaver du har fuldført </a:t>
            </a:r>
            <a:br>
              <a:rPr lang="da-DK" sz="2000" dirty="0">
                <a:solidFill>
                  <a:schemeClr val="bg1">
                    <a:lumMod val="85000"/>
                  </a:schemeClr>
                </a:solidFill>
                <a:latin typeface="+mn-lt"/>
              </a:rPr>
            </a:br>
            <a:br>
              <a:rPr lang="da-DK" sz="2000" dirty="0">
                <a:solidFill>
                  <a:schemeClr val="bg1">
                    <a:lumMod val="85000"/>
                  </a:schemeClr>
                </a:solidFill>
                <a:latin typeface="+mn-lt"/>
              </a:rPr>
            </a:br>
            <a:r>
              <a:rPr lang="da-DK" sz="2000" dirty="0">
                <a:solidFill>
                  <a:schemeClr val="bg1">
                    <a:lumMod val="85000"/>
                  </a:schemeClr>
                </a:solidFill>
                <a:latin typeface="+mn-lt"/>
              </a:rPr>
              <a:t>- skaber motivation</a:t>
            </a:r>
            <a:br>
              <a:rPr lang="da-DK" sz="2000" dirty="0">
                <a:solidFill>
                  <a:schemeClr val="bg1">
                    <a:lumMod val="85000"/>
                  </a:schemeClr>
                </a:solidFill>
                <a:latin typeface="+mn-lt"/>
              </a:rPr>
            </a:br>
            <a:r>
              <a:rPr lang="da-DK" sz="2000" dirty="0">
                <a:solidFill>
                  <a:schemeClr val="bg1">
                    <a:lumMod val="85000"/>
                  </a:schemeClr>
                </a:solidFill>
                <a:latin typeface="+mn-lt"/>
              </a:rPr>
              <a:t>- tilfredsstillelse ved at lykkes </a:t>
            </a:r>
            <a:br>
              <a:rPr lang="da-DK" sz="2000" dirty="0">
                <a:solidFill>
                  <a:schemeClr val="bg1">
                    <a:lumMod val="85000"/>
                  </a:schemeClr>
                </a:solidFill>
                <a:latin typeface="+mn-lt"/>
              </a:rPr>
            </a:br>
            <a:endParaRPr lang="da-DK" sz="3600" dirty="0">
              <a:solidFill>
                <a:schemeClr val="bg1">
                  <a:lumMod val="85000"/>
                </a:schemeClr>
              </a:solidFill>
              <a:latin typeface="+mn-lt"/>
            </a:endParaRPr>
          </a:p>
        </p:txBody>
      </p:sp>
      <p:pic>
        <p:nvPicPr>
          <p:cNvPr id="12" name="Grafik 11" descr="Afkrydsning med massiv udfyldning">
            <a:extLst>
              <a:ext uri="{FF2B5EF4-FFF2-40B4-BE49-F238E27FC236}">
                <a16:creationId xmlns:a16="http://schemas.microsoft.com/office/drawing/2014/main" id="{267B75BD-D31D-6685-EAAC-B3B787BDF6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5749" y="1514256"/>
            <a:ext cx="676275" cy="676275"/>
          </a:xfrm>
          <a:prstGeom prst="rect">
            <a:avLst/>
          </a:prstGeom>
        </p:spPr>
      </p:pic>
      <p:pic>
        <p:nvPicPr>
          <p:cNvPr id="13" name="Grafik 12" descr="Afkrydsning med massiv udfyldning">
            <a:extLst>
              <a:ext uri="{FF2B5EF4-FFF2-40B4-BE49-F238E27FC236}">
                <a16:creationId xmlns:a16="http://schemas.microsoft.com/office/drawing/2014/main" id="{A29EA683-EAC0-7741-0EF7-12F970D4C4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8099" y="2218887"/>
            <a:ext cx="676275" cy="676275"/>
          </a:xfrm>
          <a:prstGeom prst="rect">
            <a:avLst/>
          </a:prstGeom>
        </p:spPr>
      </p:pic>
      <p:pic>
        <p:nvPicPr>
          <p:cNvPr id="3" name="Grafik 2" descr="Afkrydsning med massiv udfyldning">
            <a:extLst>
              <a:ext uri="{FF2B5EF4-FFF2-40B4-BE49-F238E27FC236}">
                <a16:creationId xmlns:a16="http://schemas.microsoft.com/office/drawing/2014/main" id="{D75801D8-3975-42B3-3B32-39F96FF3E7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6647" y="3021233"/>
            <a:ext cx="676275" cy="676275"/>
          </a:xfrm>
          <a:prstGeom prst="rect">
            <a:avLst/>
          </a:prstGeom>
        </p:spPr>
      </p:pic>
      <p:pic>
        <p:nvPicPr>
          <p:cNvPr id="4" name="Grafik 3" descr="Afkrydsning med massiv udfyldning">
            <a:extLst>
              <a:ext uri="{FF2B5EF4-FFF2-40B4-BE49-F238E27FC236}">
                <a16:creationId xmlns:a16="http://schemas.microsoft.com/office/drawing/2014/main" id="{D78A2A97-A653-A653-0BC7-F41BEFB3D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19961" y="3690255"/>
            <a:ext cx="676275" cy="676275"/>
          </a:xfrm>
          <a:prstGeom prst="rect">
            <a:avLst/>
          </a:prstGeom>
        </p:spPr>
      </p:pic>
      <p:pic>
        <p:nvPicPr>
          <p:cNvPr id="11" name="Grafik 10" descr="Podium med massiv udfyldning">
            <a:extLst>
              <a:ext uri="{FF2B5EF4-FFF2-40B4-BE49-F238E27FC236}">
                <a16:creationId xmlns:a16="http://schemas.microsoft.com/office/drawing/2014/main" id="{34220058-9802-14EF-F9DA-B057D617C3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7604" y="4862728"/>
            <a:ext cx="962031" cy="962031"/>
          </a:xfrm>
          <a:prstGeom prst="rect">
            <a:avLst/>
          </a:prstGeom>
        </p:spPr>
      </p:pic>
    </p:spTree>
    <p:extLst>
      <p:ext uri="{BB962C8B-B14F-4D97-AF65-F5344CB8AC3E}">
        <p14:creationId xmlns:p14="http://schemas.microsoft.com/office/powerpoint/2010/main" val="362034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8A0-2D90-5261-6829-CD9A249062D8}"/>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3E529289-8F49-4360-031B-C39161B407D9}"/>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D531E41-181B-2B94-DBBA-525A6F62DE3E}"/>
              </a:ext>
            </a:extLst>
          </p:cNvPr>
          <p:cNvSpPr>
            <a:spLocks noGrp="1"/>
          </p:cNvSpPr>
          <p:nvPr>
            <p:ph type="title"/>
          </p:nvPr>
        </p:nvSpPr>
        <p:spPr>
          <a:xfrm>
            <a:off x="423255" y="827470"/>
            <a:ext cx="4080166" cy="2308324"/>
          </a:xfrm>
        </p:spPr>
        <p:txBody>
          <a:bodyPr/>
          <a:lstStyle/>
          <a:p>
            <a:r>
              <a:rPr lang="da-DK" dirty="0">
                <a:solidFill>
                  <a:srgbClr val="70578B"/>
                </a:solidFill>
                <a:latin typeface="+mn-lt"/>
              </a:rPr>
              <a:t>Når opgaven bliver for uoverskuelig?</a:t>
            </a:r>
          </a:p>
        </p:txBody>
      </p:sp>
      <p:sp>
        <p:nvSpPr>
          <p:cNvPr id="6" name="Rektangel 5">
            <a:extLst>
              <a:ext uri="{FF2B5EF4-FFF2-40B4-BE49-F238E27FC236}">
                <a16:creationId xmlns:a16="http://schemas.microsoft.com/office/drawing/2014/main" id="{93C3F0B2-780D-43AE-B84B-A735F81A6BF0}"/>
              </a:ext>
            </a:extLst>
          </p:cNvPr>
          <p:cNvSpPr/>
          <p:nvPr/>
        </p:nvSpPr>
        <p:spPr>
          <a:xfrm>
            <a:off x="5356861" y="935415"/>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434ABA92-B5C8-CF79-421E-85BE8FCFF12E}"/>
              </a:ext>
            </a:extLst>
          </p:cNvPr>
          <p:cNvSpPr>
            <a:spLocks noGrp="1"/>
          </p:cNvSpPr>
          <p:nvPr>
            <p:ph idx="1"/>
          </p:nvPr>
        </p:nvSpPr>
        <p:spPr>
          <a:xfrm>
            <a:off x="5695137" y="1152794"/>
            <a:ext cx="6073607" cy="4462760"/>
          </a:xfrm>
        </p:spPr>
        <p:txBody>
          <a:bodyPr/>
          <a:lstStyle/>
          <a:p>
            <a:r>
              <a:rPr lang="da-DK" sz="3600" dirty="0">
                <a:solidFill>
                  <a:schemeClr val="bg1"/>
                </a:solidFill>
                <a:latin typeface="+mn-lt"/>
              </a:rPr>
              <a:t>Hvordan</a:t>
            </a:r>
            <a:r>
              <a:rPr lang="da-DK" sz="2800" dirty="0">
                <a:solidFill>
                  <a:schemeClr val="bg1"/>
                </a:solidFill>
                <a:latin typeface="+mn-lt"/>
              </a:rPr>
              <a:t> spiser du en elefant?</a:t>
            </a:r>
          </a:p>
          <a:p>
            <a:endParaRPr lang="da-DK" sz="2000" b="0" dirty="0">
              <a:solidFill>
                <a:schemeClr val="bg1"/>
              </a:solidFill>
              <a:latin typeface="+mn-lt"/>
            </a:endParaRPr>
          </a:p>
          <a:p>
            <a:r>
              <a:rPr lang="da-DK" sz="2000" dirty="0">
                <a:solidFill>
                  <a:schemeClr val="bg1"/>
                </a:solidFill>
                <a:latin typeface="+mn-lt"/>
              </a:rPr>
              <a:t>Del elefanten = opgaven op i mindre bidder </a:t>
            </a:r>
          </a:p>
          <a:p>
            <a:pPr marL="342900" indent="-342900">
              <a:buFont typeface="Arial" panose="020B0604020202020204" pitchFamily="34" charset="0"/>
              <a:buChar char="•"/>
            </a:pPr>
            <a:r>
              <a:rPr lang="da-DK" sz="2000" b="0" dirty="0">
                <a:solidFill>
                  <a:schemeClr val="bg1"/>
                </a:solidFill>
                <a:latin typeface="+mn-lt"/>
              </a:rPr>
              <a:t>Sæt tid af i kalenderen </a:t>
            </a:r>
          </a:p>
          <a:p>
            <a:pPr marL="342900" indent="-342900">
              <a:buFont typeface="Arial" panose="020B0604020202020204" pitchFamily="34" charset="0"/>
              <a:buChar char="•"/>
            </a:pPr>
            <a:r>
              <a:rPr lang="da-DK" sz="2000" b="0" dirty="0">
                <a:solidFill>
                  <a:schemeClr val="bg1"/>
                </a:solidFill>
                <a:latin typeface="+mn-lt"/>
              </a:rPr>
              <a:t>Lav delmål - slutmål </a:t>
            </a:r>
          </a:p>
          <a:p>
            <a:pPr marL="550789" lvl="1" indent="-342900">
              <a:buFont typeface="Arial" panose="020B0604020202020204" pitchFamily="34" charset="0"/>
              <a:buChar char="•"/>
            </a:pPr>
            <a:r>
              <a:rPr lang="da-DK" sz="1400" b="0" dirty="0">
                <a:solidFill>
                  <a:schemeClr val="bg1"/>
                </a:solidFill>
                <a:latin typeface="+mn-lt"/>
              </a:rPr>
              <a:t>Anerkend de små succeser  </a:t>
            </a:r>
          </a:p>
          <a:p>
            <a:endParaRPr lang="da-DK" sz="2400" b="0" dirty="0">
              <a:solidFill>
                <a:schemeClr val="bg1"/>
              </a:solidFill>
              <a:latin typeface="+mn-lt"/>
            </a:endParaRPr>
          </a:p>
          <a:p>
            <a:pPr marL="342900" indent="-342900">
              <a:buFont typeface="Arial" panose="020B0604020202020204" pitchFamily="34" charset="0"/>
              <a:buChar char="•"/>
            </a:pPr>
            <a:r>
              <a:rPr lang="da-DK" sz="2000" b="0" dirty="0">
                <a:solidFill>
                  <a:schemeClr val="bg1"/>
                </a:solidFill>
                <a:latin typeface="+mn-lt"/>
              </a:rPr>
              <a:t>Skriv det ned - gør det visuelt </a:t>
            </a:r>
          </a:p>
          <a:p>
            <a:pPr marL="342900" indent="-342900">
              <a:buFont typeface="Arial" panose="020B0604020202020204" pitchFamily="34" charset="0"/>
              <a:buChar char="•"/>
            </a:pPr>
            <a:r>
              <a:rPr lang="da-DK" sz="2000" b="0" dirty="0">
                <a:solidFill>
                  <a:schemeClr val="bg1"/>
                </a:solidFill>
                <a:latin typeface="+mn-lt"/>
              </a:rPr>
              <a:t>Brug af “hjælpemidler” - boost af dopamin </a:t>
            </a:r>
          </a:p>
          <a:p>
            <a:pPr marL="550789" lvl="1" indent="-342900">
              <a:buFont typeface="Arial" panose="020B0604020202020204" pitchFamily="34" charset="0"/>
              <a:buChar char="•"/>
            </a:pPr>
            <a:r>
              <a:rPr lang="da-DK" sz="1600" dirty="0">
                <a:solidFill>
                  <a:schemeClr val="bg1"/>
                </a:solidFill>
              </a:rPr>
              <a:t>M</a:t>
            </a:r>
            <a:r>
              <a:rPr lang="da-DK" sz="1600" b="0" dirty="0">
                <a:solidFill>
                  <a:schemeClr val="bg1"/>
                </a:solidFill>
                <a:latin typeface="+mn-lt"/>
              </a:rPr>
              <a:t>usik, mad, andre </a:t>
            </a:r>
            <a:r>
              <a:rPr lang="da-DK" sz="1600" dirty="0">
                <a:solidFill>
                  <a:schemeClr val="bg1"/>
                </a:solidFill>
              </a:rPr>
              <a:t>belønninger</a:t>
            </a:r>
            <a:endParaRPr lang="da-DK" sz="1600" b="0" dirty="0">
              <a:solidFill>
                <a:schemeClr val="bg1"/>
              </a:solidFill>
              <a:latin typeface="+mn-lt"/>
            </a:endParaRPr>
          </a:p>
          <a:p>
            <a:pPr marL="342900" indent="-342900">
              <a:buFont typeface="Arial" panose="020B0604020202020204" pitchFamily="34" charset="0"/>
              <a:buChar char="•"/>
            </a:pPr>
            <a:endParaRPr lang="da-DK" sz="2400" b="0" dirty="0">
              <a:solidFill>
                <a:schemeClr val="bg1"/>
              </a:solidFill>
              <a:latin typeface="+mn-lt"/>
            </a:endParaRPr>
          </a:p>
          <a:p>
            <a:r>
              <a:rPr lang="da-DK" sz="2400" dirty="0">
                <a:solidFill>
                  <a:schemeClr val="bg1"/>
                </a:solidFill>
                <a:latin typeface="+mn-lt"/>
              </a:rPr>
              <a:t>            Hvor mange delopgaver er </a:t>
            </a:r>
            <a:br>
              <a:rPr lang="da-DK" sz="2400" dirty="0">
                <a:solidFill>
                  <a:schemeClr val="bg1"/>
                </a:solidFill>
                <a:latin typeface="+mn-lt"/>
              </a:rPr>
            </a:br>
            <a:r>
              <a:rPr lang="da-DK" sz="2400" dirty="0">
                <a:solidFill>
                  <a:schemeClr val="bg1"/>
                </a:solidFill>
                <a:latin typeface="+mn-lt"/>
              </a:rPr>
              <a:t>            der i at vaske tøj?</a:t>
            </a:r>
          </a:p>
        </p:txBody>
      </p:sp>
      <p:sp>
        <p:nvSpPr>
          <p:cNvPr id="8" name="Ligebenet trekant 7">
            <a:extLst>
              <a:ext uri="{FF2B5EF4-FFF2-40B4-BE49-F238E27FC236}">
                <a16:creationId xmlns:a16="http://schemas.microsoft.com/office/drawing/2014/main" id="{A41D850C-E379-94B0-228D-646BCF4C34FA}"/>
              </a:ext>
            </a:extLst>
          </p:cNvPr>
          <p:cNvSpPr/>
          <p:nvPr/>
        </p:nvSpPr>
        <p:spPr>
          <a:xfrm rot="5400000">
            <a:off x="5703467" y="4803685"/>
            <a:ext cx="619125" cy="523875"/>
          </a:xfrm>
          <a:prstGeom prst="triangle">
            <a:avLst>
              <a:gd name="adj" fmla="val 50000"/>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 name="Gruppe 11">
            <a:extLst>
              <a:ext uri="{FF2B5EF4-FFF2-40B4-BE49-F238E27FC236}">
                <a16:creationId xmlns:a16="http://schemas.microsoft.com/office/drawing/2014/main" id="{4F5E770E-0041-2343-0FF8-682F6798A3AA}"/>
              </a:ext>
            </a:extLst>
          </p:cNvPr>
          <p:cNvGrpSpPr/>
          <p:nvPr/>
        </p:nvGrpSpPr>
        <p:grpSpPr>
          <a:xfrm>
            <a:off x="-625808" y="2477729"/>
            <a:ext cx="6900775" cy="5175788"/>
            <a:chOff x="-625808" y="2477729"/>
            <a:chExt cx="6900775" cy="5175788"/>
          </a:xfrm>
        </p:grpSpPr>
        <p:pic>
          <p:nvPicPr>
            <p:cNvPr id="5" name="Billede 4">
              <a:extLst>
                <a:ext uri="{FF2B5EF4-FFF2-40B4-BE49-F238E27FC236}">
                  <a16:creationId xmlns:a16="http://schemas.microsoft.com/office/drawing/2014/main" id="{705E4015-058D-2FB8-2FCF-EB32242868A1}"/>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5808" y="2477729"/>
              <a:ext cx="6900775" cy="5175788"/>
            </a:xfrm>
            <a:prstGeom prst="rect">
              <a:avLst/>
            </a:prstGeom>
          </p:spPr>
        </p:pic>
        <p:sp>
          <p:nvSpPr>
            <p:cNvPr id="11" name="Stjerne: 10 takker 10">
              <a:extLst>
                <a:ext uri="{FF2B5EF4-FFF2-40B4-BE49-F238E27FC236}">
                  <a16:creationId xmlns:a16="http://schemas.microsoft.com/office/drawing/2014/main" id="{9C0F4821-5297-56C7-AB97-6DA8C7BFA575}"/>
                </a:ext>
              </a:extLst>
            </p:cNvPr>
            <p:cNvSpPr/>
            <p:nvPr/>
          </p:nvSpPr>
          <p:spPr>
            <a:xfrm rot="1351166">
              <a:off x="1623220" y="3678892"/>
              <a:ext cx="833284" cy="872924"/>
            </a:xfrm>
            <a:prstGeom prst="star10">
              <a:avLst/>
            </a:prstGeom>
            <a:solidFill>
              <a:srgbClr val="E5DBF2"/>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0AA84DCF-4CA9-D715-3E73-2EC6FEE963A0}"/>
                </a:ext>
              </a:extLst>
            </p:cNvPr>
            <p:cNvSpPr/>
            <p:nvPr/>
          </p:nvSpPr>
          <p:spPr>
            <a:xfrm rot="19885905">
              <a:off x="1128495" y="3604932"/>
              <a:ext cx="1425072" cy="562199"/>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3978883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C6A7-6E38-B13C-D1C1-D84C0460E224}"/>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F1523B17-0065-49B4-A066-B5BC6C78620A}"/>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271DCD0-7BA4-C3AC-C99C-508699E8E0EE}"/>
              </a:ext>
            </a:extLst>
          </p:cNvPr>
          <p:cNvSpPr>
            <a:spLocks noGrp="1"/>
          </p:cNvSpPr>
          <p:nvPr>
            <p:ph type="title"/>
          </p:nvPr>
        </p:nvSpPr>
        <p:spPr>
          <a:xfrm>
            <a:off x="423256" y="882044"/>
            <a:ext cx="4080166" cy="923330"/>
          </a:xfrm>
        </p:spPr>
        <p:txBody>
          <a:bodyPr/>
          <a:lstStyle/>
          <a:p>
            <a:r>
              <a:rPr lang="da-DK" sz="6000" dirty="0">
                <a:solidFill>
                  <a:srgbClr val="70578B"/>
                </a:solidFill>
                <a:latin typeface="+mn-lt"/>
              </a:rPr>
              <a:t>De 10 H´er</a:t>
            </a:r>
          </a:p>
        </p:txBody>
      </p:sp>
      <p:sp>
        <p:nvSpPr>
          <p:cNvPr id="6" name="Rektangel 5">
            <a:extLst>
              <a:ext uri="{FF2B5EF4-FFF2-40B4-BE49-F238E27FC236}">
                <a16:creationId xmlns:a16="http://schemas.microsoft.com/office/drawing/2014/main" id="{96F2C80E-9DB6-E6D5-CF40-E182258ED2E3}"/>
              </a:ext>
            </a:extLst>
          </p:cNvPr>
          <p:cNvSpPr/>
          <p:nvPr/>
        </p:nvSpPr>
        <p:spPr>
          <a:xfrm>
            <a:off x="5280661" y="882044"/>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9A4E011F-8071-56FE-B1F9-24C7AC82BEEB}"/>
              </a:ext>
            </a:extLst>
          </p:cNvPr>
          <p:cNvSpPr>
            <a:spLocks noGrp="1"/>
          </p:cNvSpPr>
          <p:nvPr>
            <p:ph idx="1"/>
          </p:nvPr>
        </p:nvSpPr>
        <p:spPr>
          <a:xfrm>
            <a:off x="5695137" y="1429019"/>
            <a:ext cx="6073607" cy="3693319"/>
          </a:xfrm>
        </p:spPr>
        <p:txBody>
          <a:bodyPr/>
          <a:lstStyle/>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vad skal jeg lave? (indhold)</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vorfor</a:t>
            </a:r>
            <a:r>
              <a:rPr lang="da-DK" sz="2400" b="0" dirty="0">
                <a:solidFill>
                  <a:schemeClr val="bg1"/>
                </a:solidFill>
                <a:latin typeface="+mn-lt"/>
              </a:rPr>
              <a:t> skal jeg lave det? (mening)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vordan</a:t>
            </a:r>
            <a:r>
              <a:rPr lang="da-DK" sz="2400" b="0" dirty="0">
                <a:solidFill>
                  <a:schemeClr val="bg1"/>
                </a:solidFill>
                <a:latin typeface="+mn-lt"/>
              </a:rPr>
              <a:t> skal jeg lave det ? (metode)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skal jeg lave det? (placering)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vornår</a:t>
            </a:r>
            <a:r>
              <a:rPr lang="da-DK" sz="2400" b="0" dirty="0">
                <a:solidFill>
                  <a:schemeClr val="bg1"/>
                </a:solidFill>
                <a:latin typeface="+mn-lt"/>
              </a:rPr>
              <a:t> skal jeg lave det? (tidspunkt)</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længe skal jeg lave det? (tidshorisont)</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skal jeg lave det med? (personer)</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meget skal jeg lave? (mængde)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vem kan jeg få hjælp af? (person)</a:t>
            </a:r>
          </a:p>
          <a:p>
            <a:pPr marL="285750" indent="-285750">
              <a:buFont typeface="Arial" panose="020B0604020202020204" pitchFamily="34" charset="0"/>
              <a:buChar char="•"/>
            </a:pPr>
            <a:r>
              <a:rPr lang="da-DK" sz="2400" b="0" dirty="0">
                <a:solidFill>
                  <a:schemeClr val="bg1"/>
                </a:solidFill>
                <a:latin typeface="+mn-lt"/>
              </a:rPr>
              <a:t>H vad skal jeg lave bagefter? (indhold)</a:t>
            </a:r>
          </a:p>
        </p:txBody>
      </p:sp>
      <p:pic>
        <p:nvPicPr>
          <p:cNvPr id="10" name="Billede 9">
            <a:extLst>
              <a:ext uri="{FF2B5EF4-FFF2-40B4-BE49-F238E27FC236}">
                <a16:creationId xmlns:a16="http://schemas.microsoft.com/office/drawing/2014/main" id="{EBC0B145-C778-9FE0-89CC-186B53978B44}"/>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423256" y="2171699"/>
            <a:ext cx="3981031" cy="4600575"/>
          </a:xfrm>
          <a:prstGeom prst="rect">
            <a:avLst/>
          </a:prstGeom>
        </p:spPr>
      </p:pic>
      <p:sp>
        <p:nvSpPr>
          <p:cNvPr id="12" name="Tekstfelt 11">
            <a:extLst>
              <a:ext uri="{FF2B5EF4-FFF2-40B4-BE49-F238E27FC236}">
                <a16:creationId xmlns:a16="http://schemas.microsoft.com/office/drawing/2014/main" id="{7E5C2A24-04AA-4313-0708-C7AFE709FE86}"/>
              </a:ext>
            </a:extLst>
          </p:cNvPr>
          <p:cNvSpPr txBox="1"/>
          <p:nvPr/>
        </p:nvSpPr>
        <p:spPr>
          <a:xfrm>
            <a:off x="7600950" y="6089675"/>
            <a:ext cx="3705225" cy="246221"/>
          </a:xfrm>
          <a:prstGeom prst="rect">
            <a:avLst/>
          </a:prstGeom>
          <a:noFill/>
        </p:spPr>
        <p:txBody>
          <a:bodyPr wrap="square">
            <a:spAutoFit/>
          </a:bodyPr>
          <a:lstStyle/>
          <a:p>
            <a:pPr indent="0" algn="l" rtl="0">
              <a:spcBef>
                <a:spcPts val="1600"/>
              </a:spcBef>
              <a:spcAft>
                <a:spcPts val="1600"/>
              </a:spcAft>
              <a:buNone/>
            </a:pPr>
            <a:r>
              <a:rPr lang="da-DK" sz="1000" dirty="0">
                <a:solidFill>
                  <a:schemeClr val="tx1">
                    <a:lumMod val="75000"/>
                    <a:lumOff val="25000"/>
                  </a:schemeClr>
                </a:solidFill>
              </a:rPr>
              <a:t>Kilde: overlevelsesguiden.dk</a:t>
            </a:r>
          </a:p>
        </p:txBody>
      </p:sp>
    </p:spTree>
    <p:extLst>
      <p:ext uri="{BB962C8B-B14F-4D97-AF65-F5344CB8AC3E}">
        <p14:creationId xmlns:p14="http://schemas.microsoft.com/office/powerpoint/2010/main" val="2173654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Rectangle 10">
            <a:extLst>
              <a:ext uri="{FF2B5EF4-FFF2-40B4-BE49-F238E27FC236}">
                <a16:creationId xmlns:a16="http://schemas.microsoft.com/office/drawing/2014/main" id="{9170328E-2AF3-A1F5-2553-9FF7D3A8B472}"/>
              </a:ext>
            </a:extLst>
          </p:cNvPr>
          <p:cNvSpPr/>
          <p:nvPr/>
        </p:nvSpPr>
        <p:spPr>
          <a:xfrm>
            <a:off x="0" y="1536633"/>
            <a:ext cx="12192000" cy="4267819"/>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2" name="Google Shape;122;p24"/>
          <p:cNvSpPr txBox="1">
            <a:spLocks noGrp="1"/>
          </p:cNvSpPr>
          <p:nvPr>
            <p:ph type="title"/>
          </p:nvPr>
        </p:nvSpPr>
        <p:spPr>
          <a:xfrm>
            <a:off x="347267" y="396075"/>
            <a:ext cx="11360800" cy="763600"/>
          </a:xfrm>
          <a:prstGeom prst="rect">
            <a:avLst/>
          </a:prstGeom>
        </p:spPr>
        <p:txBody>
          <a:bodyPr spcFirstLastPara="1" vert="horz" wrap="square" lIns="121900" tIns="121900" rIns="121900" bIns="121900" anchor="t" anchorCtr="0">
            <a:normAutofit fontScale="90000"/>
          </a:bodyPr>
          <a:lstStyle/>
          <a:p>
            <a:pPr algn="l" rtl="0"/>
            <a:r>
              <a:rPr kumimoji="1" lang="da" sz="4000" kern="1200" dirty="0">
                <a:solidFill>
                  <a:srgbClr val="70578B"/>
                </a:solidFill>
                <a:latin typeface="Calibri" panose="020F0502020204030204" pitchFamily="34" charset="0"/>
                <a:ea typeface="+mn-ea"/>
                <a:cs typeface="Calibri" panose="020F0502020204030204" pitchFamily="34" charset="0"/>
              </a:rPr>
              <a:t>Pomodoro Teknikken - styrker fokus og koncentration  </a:t>
            </a:r>
            <a:endParaRPr kumimoji="1" sz="4000" kern="1200" dirty="0">
              <a:solidFill>
                <a:srgbClr val="70578B"/>
              </a:solidFill>
              <a:latin typeface="Calibri" panose="020F0502020204030204" pitchFamily="34" charset="0"/>
              <a:ea typeface="+mn-ea"/>
              <a:cs typeface="Calibri" panose="020F0502020204030204" pitchFamily="34" charset="0"/>
            </a:endParaRPr>
          </a:p>
        </p:txBody>
      </p:sp>
      <p:sp>
        <p:nvSpPr>
          <p:cNvPr id="123" name="Google Shape;123;p24"/>
          <p:cNvSpPr txBox="1">
            <a:spLocks noGrp="1"/>
          </p:cNvSpPr>
          <p:nvPr>
            <p:ph type="body" idx="1"/>
          </p:nvPr>
        </p:nvSpPr>
        <p:spPr>
          <a:xfrm>
            <a:off x="434650" y="1746183"/>
            <a:ext cx="11643050" cy="4555200"/>
          </a:xfrm>
          <a:prstGeom prst="rect">
            <a:avLst/>
          </a:prstGeom>
        </p:spPr>
        <p:txBody>
          <a:bodyPr spcFirstLastPara="1" wrap="square" lIns="121900" tIns="121900" rIns="121900" bIns="121900" anchor="t" anchorCtr="0">
            <a:normAutofit/>
          </a:bodyPr>
          <a:lstStyle/>
          <a:p>
            <a:pPr marL="0" indent="0" algn="l" rtl="0">
              <a:buNone/>
            </a:pPr>
            <a:r>
              <a:rPr lang="da" sz="2000" dirty="0">
                <a:solidFill>
                  <a:schemeClr val="tx1">
                    <a:lumMod val="65000"/>
                    <a:lumOff val="35000"/>
                  </a:schemeClr>
                </a:solidFill>
                <a:latin typeface="+mn-lt"/>
              </a:rPr>
              <a:t>Inden du starter skal du gerne have valgt en opgave til hver af de 25 min.  </a:t>
            </a:r>
            <a:endParaRPr sz="2000" dirty="0">
              <a:solidFill>
                <a:schemeClr val="tx1">
                  <a:lumMod val="65000"/>
                  <a:lumOff val="35000"/>
                </a:schemeClr>
              </a:solidFill>
              <a:latin typeface="+mn-lt"/>
            </a:endParaRPr>
          </a:p>
          <a:p>
            <a:pPr marL="0" indent="0" algn="l" rtl="0">
              <a:spcBef>
                <a:spcPts val="1600"/>
              </a:spcBef>
              <a:buNone/>
            </a:pPr>
            <a:r>
              <a:rPr lang="da-DK" sz="2000" dirty="0">
                <a:solidFill>
                  <a:schemeClr val="tx1">
                    <a:lumMod val="65000"/>
                    <a:lumOff val="35000"/>
                  </a:schemeClr>
                </a:solidFill>
                <a:latin typeface="+mn-lt"/>
              </a:rPr>
              <a:t>Sæt din alarm/time timer til 25 min, og kør i intervaller af 25 min fokuseret arbejde efterfulgt af 5 min pause (flyt dig fysisk væk i de 5 min)</a:t>
            </a:r>
            <a:br>
              <a:rPr lang="da-DK" sz="2000" dirty="0">
                <a:solidFill>
                  <a:schemeClr val="tx1">
                    <a:lumMod val="65000"/>
                    <a:lumOff val="35000"/>
                  </a:schemeClr>
                </a:solidFill>
                <a:latin typeface="+mn-lt"/>
              </a:rPr>
            </a:br>
            <a:r>
              <a:rPr lang="da-DK" sz="2000" dirty="0">
                <a:solidFill>
                  <a:schemeClr val="tx1">
                    <a:lumMod val="65000"/>
                    <a:lumOff val="35000"/>
                  </a:schemeClr>
                </a:solidFill>
                <a:latin typeface="+mn-lt"/>
              </a:rPr>
              <a:t>       </a:t>
            </a:r>
            <a:r>
              <a:rPr lang="da-DK" sz="2000" b="0" dirty="0">
                <a:solidFill>
                  <a:schemeClr val="tx1">
                    <a:lumMod val="65000"/>
                    <a:lumOff val="35000"/>
                  </a:schemeClr>
                </a:solidFill>
                <a:latin typeface="+mn-lt"/>
              </a:rPr>
              <a:t>Fuld pomodoro består af 4 x 25 min, afbrudt af 5 min pause mellem. </a:t>
            </a:r>
          </a:p>
          <a:p>
            <a:pPr lvl="1" algn="l" rtl="0">
              <a:buChar char="-"/>
            </a:pPr>
            <a:r>
              <a:rPr lang="da-DK" sz="1500" dirty="0">
                <a:solidFill>
                  <a:schemeClr val="tx1">
                    <a:lumMod val="65000"/>
                    <a:lumOff val="35000"/>
                  </a:schemeClr>
                </a:solidFill>
              </a:rPr>
              <a:t>Derefter behov for en længere pause</a:t>
            </a:r>
            <a:r>
              <a:rPr lang="da-DK" sz="1200" dirty="0">
                <a:solidFill>
                  <a:schemeClr val="tx1">
                    <a:lumMod val="65000"/>
                    <a:lumOff val="35000"/>
                  </a:schemeClr>
                </a:solidFill>
              </a:rPr>
              <a:t>. </a:t>
            </a:r>
          </a:p>
          <a:p>
            <a:pPr marL="0" indent="0" algn="l" rtl="0">
              <a:spcBef>
                <a:spcPts val="1600"/>
              </a:spcBef>
              <a:buNone/>
            </a:pPr>
            <a:r>
              <a:rPr lang="da" sz="2000" dirty="0">
                <a:solidFill>
                  <a:schemeClr val="tx1">
                    <a:lumMod val="65000"/>
                    <a:lumOff val="35000"/>
                  </a:schemeClr>
                </a:solidFill>
                <a:latin typeface="+mn-lt"/>
              </a:rPr>
              <a:t>For bedst udbytte fjern evt. distraktioner der kan stjæle dit fokus. </a:t>
            </a:r>
            <a:endParaRPr sz="2000" dirty="0">
              <a:solidFill>
                <a:schemeClr val="tx1">
                  <a:lumMod val="65000"/>
                  <a:lumOff val="35000"/>
                </a:schemeClr>
              </a:solidFill>
              <a:latin typeface="+mn-lt"/>
            </a:endParaRPr>
          </a:p>
          <a:p>
            <a:pPr algn="l" rtl="0">
              <a:spcBef>
                <a:spcPts val="1600"/>
              </a:spcBef>
              <a:buChar char="-"/>
            </a:pPr>
            <a:r>
              <a:rPr lang="da" sz="2000" b="0" dirty="0">
                <a:solidFill>
                  <a:schemeClr val="tx1">
                    <a:lumMod val="65000"/>
                    <a:lumOff val="35000"/>
                  </a:schemeClr>
                </a:solidFill>
                <a:latin typeface="+mn-lt"/>
              </a:rPr>
              <a:t>tlf. lydløs (læg helst helt væk)</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fjern notifikationer på computer </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brug støjreducerende høretelefoner evt. med lidt musik.  </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undgå visuel distraktion </a:t>
            </a:r>
            <a:endParaRPr sz="2000" b="0" dirty="0">
              <a:solidFill>
                <a:schemeClr val="tx1">
                  <a:lumMod val="65000"/>
                  <a:lumOff val="35000"/>
                </a:schemeClr>
              </a:solidFill>
              <a:latin typeface="+mn-lt"/>
            </a:endParaRPr>
          </a:p>
        </p:txBody>
      </p:sp>
      <p:pic>
        <p:nvPicPr>
          <p:cNvPr id="124" name="Google Shape;124;p24"/>
          <p:cNvPicPr preferRelativeResize="0"/>
          <p:nvPr/>
        </p:nvPicPr>
        <p:blipFill>
          <a:blip r:embed="rId3">
            <a:alphaModFix/>
            <a:extLst>
              <a:ext uri="{28A0092B-C50C-407E-A947-70E740481C1C}">
                <a14:useLocalDpi xmlns:a14="http://schemas.microsoft.com/office/drawing/2010/main"/>
              </a:ext>
            </a:extLst>
          </a:blip>
          <a:srcRect/>
          <a:stretch/>
        </p:blipFill>
        <p:spPr>
          <a:xfrm>
            <a:off x="8191500" y="3071192"/>
            <a:ext cx="3886200" cy="2994492"/>
          </a:xfrm>
          <a:prstGeom prst="rect">
            <a:avLst/>
          </a:prstGeom>
          <a:noFill/>
          <a:ln w="57150">
            <a:solidFill>
              <a:srgbClr val="70578B"/>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Rectangle 10">
            <a:extLst>
              <a:ext uri="{FF2B5EF4-FFF2-40B4-BE49-F238E27FC236}">
                <a16:creationId xmlns:a16="http://schemas.microsoft.com/office/drawing/2014/main" id="{74532EFA-8FF5-A137-25B7-31EE0F916A1F}"/>
              </a:ext>
            </a:extLst>
          </p:cNvPr>
          <p:cNvSpPr/>
          <p:nvPr/>
        </p:nvSpPr>
        <p:spPr>
          <a:xfrm>
            <a:off x="0" y="0"/>
            <a:ext cx="5082281" cy="6857999"/>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9" name="Google Shape;129;p25"/>
          <p:cNvSpPr txBox="1">
            <a:spLocks noGrp="1"/>
          </p:cNvSpPr>
          <p:nvPr>
            <p:ph type="title"/>
          </p:nvPr>
        </p:nvSpPr>
        <p:spPr>
          <a:xfrm>
            <a:off x="415600" y="564792"/>
            <a:ext cx="4794575" cy="1264008"/>
          </a:xfrm>
          <a:prstGeom prst="rect">
            <a:avLst/>
          </a:prstGeom>
        </p:spPr>
        <p:txBody>
          <a:bodyPr spcFirstLastPara="1" vert="horz" wrap="square" lIns="121900" tIns="121900" rIns="121900" bIns="121900" anchor="t" anchorCtr="0">
            <a:normAutofit/>
          </a:bodyPr>
          <a:lstStyle/>
          <a:p>
            <a:pPr algn="l" rtl="0"/>
            <a:r>
              <a:rPr kumimoji="1" lang="da" sz="6600" kern="1200" dirty="0">
                <a:solidFill>
                  <a:srgbClr val="70578B"/>
                </a:solidFill>
                <a:latin typeface="Calibri" panose="020F0502020204030204" pitchFamily="34" charset="0"/>
                <a:ea typeface="+mn-ea"/>
                <a:cs typeface="Calibri" panose="020F0502020204030204" pitchFamily="34" charset="0"/>
              </a:rPr>
              <a:t>Rutiner </a:t>
            </a:r>
            <a:endParaRPr kumimoji="1" sz="6600" kern="1200" dirty="0">
              <a:solidFill>
                <a:srgbClr val="70578B"/>
              </a:solidFill>
              <a:latin typeface="Calibri" panose="020F0502020204030204" pitchFamily="34" charset="0"/>
              <a:ea typeface="+mn-ea"/>
              <a:cs typeface="Calibri" panose="020F0502020204030204" pitchFamily="34" charset="0"/>
            </a:endParaRPr>
          </a:p>
        </p:txBody>
      </p:sp>
      <p:sp>
        <p:nvSpPr>
          <p:cNvPr id="130" name="Google Shape;130;p25"/>
          <p:cNvSpPr txBox="1">
            <a:spLocks noGrp="1"/>
          </p:cNvSpPr>
          <p:nvPr>
            <p:ph type="body" idx="1"/>
          </p:nvPr>
        </p:nvSpPr>
        <p:spPr>
          <a:xfrm>
            <a:off x="5497881" y="975167"/>
            <a:ext cx="6508997" cy="3996883"/>
          </a:xfrm>
          <a:prstGeom prst="rect">
            <a:avLst/>
          </a:prstGeom>
        </p:spPr>
        <p:txBody>
          <a:bodyPr spcFirstLastPara="1" wrap="square" lIns="121900" tIns="121900" rIns="121900" bIns="121900" anchor="t" anchorCtr="0">
            <a:normAutofit fontScale="62500" lnSpcReduction="20000"/>
          </a:bodyPr>
          <a:lstStyle/>
          <a:p>
            <a:pPr marL="0" indent="0" algn="l" rtl="0">
              <a:buNone/>
            </a:pPr>
            <a:r>
              <a:rPr lang="da" sz="5100" dirty="0">
                <a:solidFill>
                  <a:srgbClr val="70578B"/>
                </a:solidFill>
                <a:latin typeface="+mn-lt"/>
              </a:rPr>
              <a:t>Flere rutiner = øget mental energi</a:t>
            </a:r>
          </a:p>
          <a:p>
            <a:pPr marL="0" indent="0" algn="l" rtl="0">
              <a:buNone/>
            </a:pPr>
            <a:endParaRPr lang="da" dirty="0">
              <a:solidFill>
                <a:srgbClr val="70578B"/>
              </a:solidFill>
              <a:latin typeface="+mn-lt"/>
            </a:endParaRPr>
          </a:p>
          <a:p>
            <a:pPr marL="457200" indent="-457200" algn="l" rtl="0"/>
            <a:r>
              <a:rPr lang="da" sz="3400" b="0" dirty="0">
                <a:solidFill>
                  <a:schemeClr val="tx1">
                    <a:lumMod val="65000"/>
                    <a:lumOff val="35000"/>
                  </a:schemeClr>
                </a:solidFill>
                <a:latin typeface="+mn-lt"/>
              </a:rPr>
              <a:t>Svært at skabe og fastholde rutiner over længere tid</a:t>
            </a:r>
          </a:p>
          <a:p>
            <a:pPr marL="895335" lvl="1" indent="-285750" algn="l" rtl="0"/>
            <a:r>
              <a:rPr lang="da-DK" sz="2200" dirty="0">
                <a:solidFill>
                  <a:schemeClr val="tx1">
                    <a:lumMod val="65000"/>
                    <a:lumOff val="35000"/>
                  </a:schemeClr>
                </a:solidFill>
              </a:rPr>
              <a:t>Prøv eks. at skriv dine rutiner ned. eks. morgenrutinen </a:t>
            </a:r>
          </a:p>
          <a:p>
            <a:pPr marL="895335" lvl="1" indent="-285750" algn="l" rtl="0"/>
            <a:r>
              <a:rPr lang="da-DK" sz="2200" dirty="0">
                <a:solidFill>
                  <a:schemeClr val="tx1">
                    <a:lumMod val="65000"/>
                    <a:lumOff val="35000"/>
                  </a:schemeClr>
                </a:solidFill>
              </a:rPr>
              <a:t>Ved at skrive den ned kan det lette </a:t>
            </a:r>
            <a:r>
              <a:rPr lang="da-DK" sz="2200" b="0" dirty="0">
                <a:solidFill>
                  <a:schemeClr val="tx1">
                    <a:lumMod val="65000"/>
                    <a:lumOff val="35000"/>
                  </a:schemeClr>
                </a:solidFill>
                <a:latin typeface="+mn-lt"/>
              </a:rPr>
              <a:t>rutinen og giver noget at holde sig til</a:t>
            </a:r>
          </a:p>
          <a:p>
            <a:pPr marL="895335" lvl="1" indent="-285750" algn="l" rtl="0"/>
            <a:r>
              <a:rPr lang="da-DK" sz="2200" dirty="0">
                <a:solidFill>
                  <a:schemeClr val="tx1">
                    <a:lumMod val="65000"/>
                    <a:lumOff val="35000"/>
                  </a:schemeClr>
                </a:solidFill>
              </a:rPr>
              <a:t>J</a:t>
            </a:r>
            <a:r>
              <a:rPr lang="da-DK" sz="2200" b="0" dirty="0">
                <a:solidFill>
                  <a:schemeClr val="tx1">
                    <a:lumMod val="65000"/>
                    <a:lumOff val="35000"/>
                  </a:schemeClr>
                </a:solidFill>
                <a:latin typeface="+mn-lt"/>
              </a:rPr>
              <a:t>o flere gentagelser, desto bedre lagres de nye rutiner og går fra manuelt til automatisk </a:t>
            </a:r>
            <a:endParaRPr lang="da" sz="2200" b="0" dirty="0">
              <a:solidFill>
                <a:schemeClr val="tx1">
                  <a:lumMod val="65000"/>
                  <a:lumOff val="35000"/>
                </a:schemeClr>
              </a:solidFill>
              <a:latin typeface="+mn-lt"/>
            </a:endParaRPr>
          </a:p>
          <a:p>
            <a:pPr marL="457200" indent="-457200" algn="l" rtl="0">
              <a:lnSpc>
                <a:spcPct val="120000"/>
              </a:lnSpc>
            </a:pPr>
            <a:endParaRPr lang="da" sz="3400" b="0" dirty="0">
              <a:solidFill>
                <a:schemeClr val="tx1">
                  <a:lumMod val="65000"/>
                  <a:lumOff val="35000"/>
                </a:schemeClr>
              </a:solidFill>
              <a:latin typeface="+mn-lt"/>
            </a:endParaRPr>
          </a:p>
          <a:p>
            <a:pPr marL="457200" indent="-457200" algn="l" rtl="0">
              <a:lnSpc>
                <a:spcPct val="120000"/>
              </a:lnSpc>
            </a:pPr>
            <a:r>
              <a:rPr lang="da" sz="3400" b="0" dirty="0">
                <a:solidFill>
                  <a:schemeClr val="tx1">
                    <a:lumMod val="65000"/>
                    <a:lumOff val="35000"/>
                  </a:schemeClr>
                </a:solidFill>
                <a:latin typeface="+mn-lt"/>
              </a:rPr>
              <a:t>Ved nye rutiner, prøv om du kan koble dem op på noget du gør i forvejen</a:t>
            </a:r>
          </a:p>
          <a:p>
            <a:pPr marL="457200" indent="-457200" algn="l" rtl="0">
              <a:lnSpc>
                <a:spcPct val="120000"/>
              </a:lnSpc>
            </a:pPr>
            <a:endParaRPr lang="da" sz="3400" b="0" dirty="0">
              <a:solidFill>
                <a:schemeClr val="tx1">
                  <a:lumMod val="65000"/>
                  <a:lumOff val="35000"/>
                </a:schemeClr>
              </a:solidFill>
              <a:latin typeface="+mn-lt"/>
            </a:endParaRPr>
          </a:p>
          <a:p>
            <a:pPr marL="457200" indent="-457200" algn="l" rtl="0">
              <a:lnSpc>
                <a:spcPct val="120000"/>
              </a:lnSpc>
            </a:pPr>
            <a:r>
              <a:rPr lang="da" sz="3400" b="0" dirty="0">
                <a:solidFill>
                  <a:schemeClr val="tx1">
                    <a:lumMod val="65000"/>
                    <a:lumOff val="35000"/>
                  </a:schemeClr>
                </a:solidFill>
                <a:latin typeface="+mn-lt"/>
              </a:rPr>
              <a:t>Sørg for variation med små ændringer/justering for at opretholde interesse</a:t>
            </a:r>
          </a:p>
          <a:p>
            <a:pPr marL="457200" indent="-457200" algn="l" rtl="0">
              <a:lnSpc>
                <a:spcPct val="120000"/>
              </a:lnSpc>
            </a:pPr>
            <a:endParaRPr sz="3400" b="0" dirty="0">
              <a:solidFill>
                <a:schemeClr val="tx1">
                  <a:lumMod val="65000"/>
                  <a:lumOff val="35000"/>
                </a:schemeClr>
              </a:solidFill>
              <a:latin typeface="+mn-lt"/>
            </a:endParaRPr>
          </a:p>
          <a:p>
            <a:pPr marL="0" indent="0" algn="l" rtl="0">
              <a:spcBef>
                <a:spcPts val="1600"/>
              </a:spcBef>
              <a:spcAft>
                <a:spcPts val="1600"/>
              </a:spcAft>
              <a:buNone/>
            </a:pPr>
            <a:endParaRPr dirty="0">
              <a:solidFill>
                <a:srgbClr val="70578B"/>
              </a:solidFill>
              <a:latin typeface="+mn-lt"/>
            </a:endParaRPr>
          </a:p>
        </p:txBody>
      </p:sp>
      <p:pic>
        <p:nvPicPr>
          <p:cNvPr id="3" name="Billede 2">
            <a:extLst>
              <a:ext uri="{FF2B5EF4-FFF2-40B4-BE49-F238E27FC236}">
                <a16:creationId xmlns:a16="http://schemas.microsoft.com/office/drawing/2014/main" id="{8CE03D9D-611B-A8C2-55DC-1FA6462B8064}"/>
              </a:ext>
            </a:extLst>
          </p:cNvPr>
          <p:cNvPicPr>
            <a:picLocks noChangeAspect="1"/>
          </p:cNvPicPr>
          <p:nvPr/>
        </p:nvPicPr>
        <p:blipFill>
          <a:blip r:embed="rId3" cstate="screen">
            <a:clrChange>
              <a:clrFrom>
                <a:srgbClr val="FAF8F9"/>
              </a:clrFrom>
              <a:clrTo>
                <a:srgbClr val="FAF8F9">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85122" y="1665562"/>
            <a:ext cx="4450986" cy="4451876"/>
          </a:xfrm>
          <a:prstGeom prst="rect">
            <a:avLst/>
          </a:prstGeom>
        </p:spPr>
      </p:pic>
      <p:sp>
        <p:nvSpPr>
          <p:cNvPr id="5" name="Rektangel 4">
            <a:extLst>
              <a:ext uri="{FF2B5EF4-FFF2-40B4-BE49-F238E27FC236}">
                <a16:creationId xmlns:a16="http://schemas.microsoft.com/office/drawing/2014/main" id="{84FA8FAF-26D3-EE0D-FD1F-9DBEB2543047}"/>
              </a:ext>
            </a:extLst>
          </p:cNvPr>
          <p:cNvSpPr/>
          <p:nvPr/>
        </p:nvSpPr>
        <p:spPr>
          <a:xfrm>
            <a:off x="4486275" y="5631441"/>
            <a:ext cx="4533899" cy="93345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rtl="0">
              <a:spcBef>
                <a:spcPts val="1600"/>
              </a:spcBef>
              <a:buNone/>
            </a:pPr>
            <a:endParaRPr lang="da-DK" sz="2000" b="1" dirty="0">
              <a:solidFill>
                <a:schemeClr val="bg1"/>
              </a:solidFill>
              <a:latin typeface="+mn-lt"/>
            </a:endParaRPr>
          </a:p>
        </p:txBody>
      </p:sp>
      <p:sp>
        <p:nvSpPr>
          <p:cNvPr id="6" name="Tekstfelt 5">
            <a:extLst>
              <a:ext uri="{FF2B5EF4-FFF2-40B4-BE49-F238E27FC236}">
                <a16:creationId xmlns:a16="http://schemas.microsoft.com/office/drawing/2014/main" id="{E418A761-13FB-3A30-9156-3F866035D501}"/>
              </a:ext>
            </a:extLst>
          </p:cNvPr>
          <p:cNvSpPr txBox="1"/>
          <p:nvPr/>
        </p:nvSpPr>
        <p:spPr>
          <a:xfrm>
            <a:off x="4942231" y="5763495"/>
            <a:ext cx="3417895" cy="707886"/>
          </a:xfrm>
          <a:prstGeom prst="rect">
            <a:avLst/>
          </a:prstGeom>
          <a:noFill/>
        </p:spPr>
        <p:txBody>
          <a:bodyPr wrap="square" rtlCol="0">
            <a:spAutoFit/>
          </a:bodyPr>
          <a:lstStyle/>
          <a:p>
            <a:pPr algn="ctr"/>
            <a:r>
              <a:rPr lang="da-DK" sz="2000" b="1" dirty="0">
                <a:solidFill>
                  <a:schemeClr val="bg1"/>
                </a:solidFill>
                <a:latin typeface="+mn-lt"/>
              </a:rPr>
              <a:t>Hvor tænker du rutiner kunne hjælpe dig i din hverdag?</a:t>
            </a:r>
            <a:endParaRPr lang="da-DK"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629A4AD2-EBAE-AA12-C8DA-A37B3C802D7F}"/>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48300" y="2438400"/>
            <a:ext cx="6629400" cy="4419600"/>
          </a:xfrm>
          <a:prstGeom prst="rect">
            <a:avLst/>
          </a:prstGeom>
        </p:spPr>
      </p:pic>
      <p:sp>
        <p:nvSpPr>
          <p:cNvPr id="6" name="Rektangel 5">
            <a:extLst>
              <a:ext uri="{FF2B5EF4-FFF2-40B4-BE49-F238E27FC236}">
                <a16:creationId xmlns:a16="http://schemas.microsoft.com/office/drawing/2014/main" id="{D9DF21D3-C65B-7793-6FC3-FC984D6FF88A}"/>
              </a:ext>
            </a:extLst>
          </p:cNvPr>
          <p:cNvSpPr/>
          <p:nvPr/>
        </p:nvSpPr>
        <p:spPr>
          <a:xfrm>
            <a:off x="0" y="0"/>
            <a:ext cx="12192000" cy="132003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D0B901C-6A76-E781-3E9A-D199DCA96AD6}"/>
              </a:ext>
            </a:extLst>
          </p:cNvPr>
          <p:cNvSpPr>
            <a:spLocks noGrp="1"/>
          </p:cNvSpPr>
          <p:nvPr>
            <p:ph type="title"/>
          </p:nvPr>
        </p:nvSpPr>
        <p:spPr>
          <a:xfrm>
            <a:off x="478490" y="258552"/>
            <a:ext cx="10572221" cy="769441"/>
          </a:xfrm>
        </p:spPr>
        <p:txBody>
          <a:bodyPr/>
          <a:lstStyle/>
          <a:p>
            <a:r>
              <a:rPr lang="da-DK" dirty="0">
                <a:solidFill>
                  <a:schemeClr val="bg1"/>
                </a:solidFill>
                <a:latin typeface="+mn-lt"/>
              </a:rPr>
              <a:t>Motivation </a:t>
            </a:r>
          </a:p>
        </p:txBody>
      </p:sp>
      <p:sp>
        <p:nvSpPr>
          <p:cNvPr id="10" name="Google Shape;136;p26">
            <a:extLst>
              <a:ext uri="{FF2B5EF4-FFF2-40B4-BE49-F238E27FC236}">
                <a16:creationId xmlns:a16="http://schemas.microsoft.com/office/drawing/2014/main" id="{76F5A4AD-ADF6-3FA1-F405-850830D574E1}"/>
              </a:ext>
            </a:extLst>
          </p:cNvPr>
          <p:cNvSpPr txBox="1">
            <a:spLocks/>
          </p:cNvSpPr>
          <p:nvPr/>
        </p:nvSpPr>
        <p:spPr>
          <a:xfrm>
            <a:off x="415600" y="1669983"/>
            <a:ext cx="11360800" cy="4555200"/>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r>
              <a:rPr lang="da-DK" kern="0" dirty="0">
                <a:solidFill>
                  <a:srgbClr val="70578B"/>
                </a:solidFill>
                <a:latin typeface="+mn-lt"/>
              </a:rPr>
              <a:t>Mange med ADHD oplever følgende motiverende: </a:t>
            </a:r>
          </a:p>
          <a:p>
            <a:pPr marL="457200" indent="-457200" algn="l" defTabSz="914400" rtl="0">
              <a:spcBef>
                <a:spcPts val="1600"/>
              </a:spcBef>
              <a:buFont typeface="Arial" panose="020B0604020202020204" pitchFamily="34" charset="0"/>
              <a:buChar char="•"/>
            </a:pPr>
            <a:r>
              <a:rPr lang="da-DK" sz="2800" b="0" kern="0" dirty="0">
                <a:solidFill>
                  <a:schemeClr val="tx1">
                    <a:lumMod val="65000"/>
                    <a:lumOff val="35000"/>
                  </a:schemeClr>
                </a:solidFill>
                <a:latin typeface="+mn-lt"/>
              </a:rPr>
              <a:t>Tidspres - deadline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Ansvar overfor andre og opgaven</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Anerkendelse/ros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Mening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Interesse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Ting der er nye eller spændende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Umiddelbar belønning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Skift mellem aktiviteter   </a:t>
            </a:r>
          </a:p>
        </p:txBody>
      </p:sp>
    </p:spTree>
    <p:extLst>
      <p:ext uri="{BB962C8B-B14F-4D97-AF65-F5344CB8AC3E}">
        <p14:creationId xmlns:p14="http://schemas.microsoft.com/office/powerpoint/2010/main" val="410458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DB161-AD2F-02D9-E241-0D2A65CA97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D0B518-696B-2D30-1370-060A7E67267A}"/>
              </a:ext>
            </a:extLst>
          </p:cNvPr>
          <p:cNvSpPr>
            <a:spLocks noGrp="1"/>
          </p:cNvSpPr>
          <p:nvPr>
            <p:ph type="title"/>
          </p:nvPr>
        </p:nvSpPr>
        <p:spPr>
          <a:xfrm>
            <a:off x="478490" y="222021"/>
            <a:ext cx="10572221" cy="769441"/>
          </a:xfrm>
        </p:spPr>
        <p:txBody>
          <a:bodyPr/>
          <a:lstStyle/>
          <a:p>
            <a:r>
              <a:rPr lang="da-DK" dirty="0">
                <a:solidFill>
                  <a:srgbClr val="70578B"/>
                </a:solidFill>
                <a:latin typeface="+mn-lt"/>
              </a:rPr>
              <a:t>Body double </a:t>
            </a:r>
          </a:p>
        </p:txBody>
      </p:sp>
      <p:sp>
        <p:nvSpPr>
          <p:cNvPr id="3" name="Rectangle 1">
            <a:extLst>
              <a:ext uri="{FF2B5EF4-FFF2-40B4-BE49-F238E27FC236}">
                <a16:creationId xmlns:a16="http://schemas.microsoft.com/office/drawing/2014/main" id="{84F6046F-F1AD-DD79-745F-E02ABAAD1217}"/>
              </a:ext>
            </a:extLst>
          </p:cNvPr>
          <p:cNvSpPr/>
          <p:nvPr/>
        </p:nvSpPr>
        <p:spPr>
          <a:xfrm>
            <a:off x="0" y="1209675"/>
            <a:ext cx="12192000" cy="50182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Content Placeholder 4">
            <a:extLst>
              <a:ext uri="{FF2B5EF4-FFF2-40B4-BE49-F238E27FC236}">
                <a16:creationId xmlns:a16="http://schemas.microsoft.com/office/drawing/2014/main" id="{AD5367B4-C2D5-9EB8-C2BA-FD4908C830BC}"/>
              </a:ext>
            </a:extLst>
          </p:cNvPr>
          <p:cNvSpPr txBox="1">
            <a:spLocks/>
          </p:cNvSpPr>
          <p:nvPr/>
        </p:nvSpPr>
        <p:spPr>
          <a:xfrm>
            <a:off x="563401" y="1501835"/>
            <a:ext cx="11190449" cy="1326517"/>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2000" b="1" dirty="0">
                <a:solidFill>
                  <a:srgbClr val="70578B"/>
                </a:solidFill>
                <a:ea typeface="Calibri" panose="020F0502020204030204" pitchFamily="34" charset="0"/>
                <a:cs typeface="Calibri" panose="020F0502020204030204" pitchFamily="34" charset="0"/>
              </a:rPr>
              <a:t>Hvad er Body Double?</a:t>
            </a:r>
            <a:endParaRPr lang="da-DK" sz="1600" dirty="0">
              <a:solidFill>
                <a:srgbClr val="70578B"/>
              </a:solidFill>
              <a:ea typeface="Calibri" panose="020F0502020204030204" pitchFamily="34" charset="0"/>
              <a:cs typeface="Calibri" panose="020F0502020204030204" pitchFamily="34" charset="0"/>
            </a:endParaRP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En metode, hvor du arbejder eller udfører opgaver sammen med en anden person – fysisk eller virtuelt.</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Den anden person behøver ikke at hjælpe, bare være til stede.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Kan bruges til alt fra arbejde og lektier til rengøring og administrative opgaver.</a:t>
            </a:r>
          </a:p>
        </p:txBody>
      </p:sp>
      <p:sp>
        <p:nvSpPr>
          <p:cNvPr id="19" name="Content Placeholder 4">
            <a:extLst>
              <a:ext uri="{FF2B5EF4-FFF2-40B4-BE49-F238E27FC236}">
                <a16:creationId xmlns:a16="http://schemas.microsoft.com/office/drawing/2014/main" id="{597A2A2B-9375-A3D2-E5AA-BF8A7FBF1426}"/>
              </a:ext>
            </a:extLst>
          </p:cNvPr>
          <p:cNvSpPr txBox="1">
            <a:spLocks/>
          </p:cNvSpPr>
          <p:nvPr/>
        </p:nvSpPr>
        <p:spPr>
          <a:xfrm>
            <a:off x="563401" y="3214470"/>
            <a:ext cx="7022387" cy="269099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2000" b="1" dirty="0">
                <a:solidFill>
                  <a:srgbClr val="70578B"/>
                </a:solidFill>
                <a:ea typeface="Calibri" panose="020F0502020204030204" pitchFamily="34" charset="0"/>
                <a:cs typeface="Calibri" panose="020F0502020204030204" pitchFamily="34" charset="0"/>
              </a:rPr>
              <a:t>Hvorfor virker det for ADHD?</a:t>
            </a:r>
            <a:endParaRPr lang="da-DK" sz="1600" dirty="0">
              <a:solidFill>
                <a:srgbClr val="70578B"/>
              </a:solidFill>
              <a:ea typeface="Calibri" panose="020F0502020204030204" pitchFamily="34" charset="0"/>
              <a:cs typeface="Calibri" panose="020F0502020204030204" pitchFamily="34" charset="0"/>
            </a:endParaRP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Øget fokus: En anden persons tilstedeværelse kan gøre det lettere at fastholde opmærksomheden</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 Mindre overspringshandling: Det er sværere at forlade opgaven, når nogen "holder øje".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Ekstern struktur: ADHD-hjerner trives med ydre rammer og forventninger.</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Motivation &amp; ansvar: At arbejde sammen med en anden giver en følelse af forpligtelse.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Mindre ensomhed: Kan gøre kedelige opgaver sjovere og mere overkommelige.</a:t>
            </a:r>
          </a:p>
        </p:txBody>
      </p:sp>
      <p:pic>
        <p:nvPicPr>
          <p:cNvPr id="21" name="Billede 20">
            <a:extLst>
              <a:ext uri="{FF2B5EF4-FFF2-40B4-BE49-F238E27FC236}">
                <a16:creationId xmlns:a16="http://schemas.microsoft.com/office/drawing/2014/main" id="{37BF1C00-5B8C-10FE-6085-497F7668006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809213" y="2838385"/>
            <a:ext cx="5641125" cy="3761063"/>
          </a:xfrm>
          <a:prstGeom prst="rect">
            <a:avLst/>
          </a:prstGeom>
        </p:spPr>
      </p:pic>
    </p:spTree>
    <p:extLst>
      <p:ext uri="{BB962C8B-B14F-4D97-AF65-F5344CB8AC3E}">
        <p14:creationId xmlns:p14="http://schemas.microsoft.com/office/powerpoint/2010/main" val="3764732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8091-5AB6-E7DB-31CB-C02E9BBD03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10C33E-95C2-E766-6DE3-39253A122519}"/>
              </a:ext>
            </a:extLst>
          </p:cNvPr>
          <p:cNvSpPr>
            <a:spLocks noGrp="1"/>
          </p:cNvSpPr>
          <p:nvPr>
            <p:ph type="title"/>
          </p:nvPr>
        </p:nvSpPr>
        <p:spPr>
          <a:xfrm>
            <a:off x="478490" y="222021"/>
            <a:ext cx="10572221" cy="769441"/>
          </a:xfrm>
        </p:spPr>
        <p:txBody>
          <a:bodyPr/>
          <a:lstStyle/>
          <a:p>
            <a:r>
              <a:rPr lang="da-DK" dirty="0">
                <a:solidFill>
                  <a:srgbClr val="70578B"/>
                </a:solidFill>
                <a:latin typeface="+mn-lt"/>
              </a:rPr>
              <a:t>Tidsblindhed </a:t>
            </a:r>
          </a:p>
        </p:txBody>
      </p:sp>
      <p:sp>
        <p:nvSpPr>
          <p:cNvPr id="3" name="Rectangle 1">
            <a:extLst>
              <a:ext uri="{FF2B5EF4-FFF2-40B4-BE49-F238E27FC236}">
                <a16:creationId xmlns:a16="http://schemas.microsoft.com/office/drawing/2014/main" id="{597E2B2B-3E16-F574-B37B-97849D83AF57}"/>
              </a:ext>
            </a:extLst>
          </p:cNvPr>
          <p:cNvSpPr/>
          <p:nvPr/>
        </p:nvSpPr>
        <p:spPr>
          <a:xfrm>
            <a:off x="0" y="1209675"/>
            <a:ext cx="12192000" cy="50182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Isosceles Triangle 89">
            <a:extLst>
              <a:ext uri="{FF2B5EF4-FFF2-40B4-BE49-F238E27FC236}">
                <a16:creationId xmlns:a16="http://schemas.microsoft.com/office/drawing/2014/main" id="{D82950F2-2338-4BE5-769C-4BBD04688E91}"/>
              </a:ext>
            </a:extLst>
          </p:cNvPr>
          <p:cNvSpPr/>
          <p:nvPr/>
        </p:nvSpPr>
        <p:spPr>
          <a:xfrm>
            <a:off x="2982475" y="2588942"/>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Isosceles Triangle 89">
            <a:extLst>
              <a:ext uri="{FF2B5EF4-FFF2-40B4-BE49-F238E27FC236}">
                <a16:creationId xmlns:a16="http://schemas.microsoft.com/office/drawing/2014/main" id="{4C8322FB-6FB9-01F2-1CBE-01A077DE581D}"/>
              </a:ext>
            </a:extLst>
          </p:cNvPr>
          <p:cNvSpPr/>
          <p:nvPr/>
        </p:nvSpPr>
        <p:spPr>
          <a:xfrm>
            <a:off x="8608258" y="2560429"/>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Content Placeholder 4">
            <a:extLst>
              <a:ext uri="{FF2B5EF4-FFF2-40B4-BE49-F238E27FC236}">
                <a16:creationId xmlns:a16="http://schemas.microsoft.com/office/drawing/2014/main" id="{5BD4214A-E5DE-75CC-E807-2B5E037CB139}"/>
              </a:ext>
            </a:extLst>
          </p:cNvPr>
          <p:cNvSpPr txBox="1">
            <a:spLocks/>
          </p:cNvSpPr>
          <p:nvPr/>
        </p:nvSpPr>
        <p:spPr>
          <a:xfrm>
            <a:off x="467622" y="1811151"/>
            <a:ext cx="9704549" cy="3279872"/>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3200" b="1" dirty="0">
                <a:solidFill>
                  <a:srgbClr val="70578B"/>
                </a:solidFill>
                <a:ea typeface="Calibri" panose="020F0502020204030204" pitchFamily="34" charset="0"/>
                <a:cs typeface="Calibri" panose="020F0502020204030204" pitchFamily="34" charset="0"/>
              </a:rPr>
              <a:t>Mange med ADHD lider af tidsblindhed: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Over- eller underestimerer tidsforbrug.</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Nu eller ikke Nu.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Følelse af tiden går hurtigt eller langsomt alt efter gøremål.</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Går i gang i sidste øjeblik.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Kommer for sent eller alt for tidligt til aftaler.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Svært ved at planlægge længere frem i tiden.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Ventetilstand/lammelse før eks. en aftale, en pakke osv. </a:t>
            </a:r>
            <a:endParaRPr lang="da-DK" sz="2400" dirty="0">
              <a:solidFill>
                <a:schemeClr val="tx1">
                  <a:lumMod val="65000"/>
                  <a:lumOff val="35000"/>
                </a:schemeClr>
              </a:solidFill>
              <a:ea typeface="Calibri" panose="020F0502020204030204" pitchFamily="34" charset="0"/>
              <a:cs typeface="Calibri" panose="020F0502020204030204" pitchFamily="34" charset="0"/>
            </a:endParaRPr>
          </a:p>
        </p:txBody>
      </p:sp>
      <p:pic>
        <p:nvPicPr>
          <p:cNvPr id="5" name="Billede 4">
            <a:extLst>
              <a:ext uri="{FF2B5EF4-FFF2-40B4-BE49-F238E27FC236}">
                <a16:creationId xmlns:a16="http://schemas.microsoft.com/office/drawing/2014/main" id="{3616A499-CCAD-0BEF-CB99-7E21C8162D49}"/>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067550" y="2014807"/>
            <a:ext cx="5124450" cy="4505325"/>
          </a:xfrm>
          <a:prstGeom prst="rect">
            <a:avLst/>
          </a:prstGeom>
        </p:spPr>
      </p:pic>
    </p:spTree>
    <p:extLst>
      <p:ext uri="{BB962C8B-B14F-4D97-AF65-F5344CB8AC3E}">
        <p14:creationId xmlns:p14="http://schemas.microsoft.com/office/powerpoint/2010/main" val="3797895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BBC2172-D96F-C58A-D2D6-74B7229B2521}"/>
              </a:ext>
            </a:extLst>
          </p:cNvPr>
          <p:cNvSpPr/>
          <p:nvPr/>
        </p:nvSpPr>
        <p:spPr>
          <a:xfrm>
            <a:off x="0" y="1440179"/>
            <a:ext cx="7428270" cy="4227195"/>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A6D33A1D-1694-71C9-7188-0064299F042F}"/>
              </a:ext>
            </a:extLst>
          </p:cNvPr>
          <p:cNvSpPr/>
          <p:nvPr/>
        </p:nvSpPr>
        <p:spPr>
          <a:xfrm>
            <a:off x="6606540" y="1520189"/>
            <a:ext cx="5585460" cy="4589063"/>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9B543B6-C975-996F-9802-9BF57E621FC9}"/>
              </a:ext>
            </a:extLst>
          </p:cNvPr>
          <p:cNvSpPr>
            <a:spLocks noGrp="1"/>
          </p:cNvSpPr>
          <p:nvPr>
            <p:ph type="title"/>
          </p:nvPr>
        </p:nvSpPr>
        <p:spPr>
          <a:xfrm>
            <a:off x="701562" y="482741"/>
            <a:ext cx="10572221" cy="769441"/>
          </a:xfrm>
        </p:spPr>
        <p:txBody>
          <a:bodyPr/>
          <a:lstStyle/>
          <a:p>
            <a:r>
              <a:rPr lang="da-DK" dirty="0">
                <a:solidFill>
                  <a:srgbClr val="70578B"/>
                </a:solidFill>
                <a:latin typeface="+mn-lt"/>
              </a:rPr>
              <a:t>Strategier til tidsblindhed  </a:t>
            </a:r>
          </a:p>
        </p:txBody>
      </p:sp>
      <p:sp>
        <p:nvSpPr>
          <p:cNvPr id="3" name="Pladsholder til indhold 2">
            <a:extLst>
              <a:ext uri="{FF2B5EF4-FFF2-40B4-BE49-F238E27FC236}">
                <a16:creationId xmlns:a16="http://schemas.microsoft.com/office/drawing/2014/main" id="{CB20CBF5-104E-846A-90DD-27F4367C515D}"/>
              </a:ext>
            </a:extLst>
          </p:cNvPr>
          <p:cNvSpPr>
            <a:spLocks noGrp="1"/>
          </p:cNvSpPr>
          <p:nvPr>
            <p:ph idx="1"/>
          </p:nvPr>
        </p:nvSpPr>
        <p:spPr>
          <a:xfrm>
            <a:off x="701562" y="2105561"/>
            <a:ext cx="5295378" cy="2708434"/>
          </a:xfrm>
        </p:spPr>
        <p:txBody>
          <a:bodyPr/>
          <a:lstStyle/>
          <a:p>
            <a:pPr marL="457200" indent="-457200">
              <a:buFont typeface="Arial" panose="020B0604020202020204" pitchFamily="34" charset="0"/>
              <a:buChar char="•"/>
            </a:pPr>
            <a:r>
              <a:rPr lang="da-DK" sz="2400" b="0" dirty="0">
                <a:solidFill>
                  <a:schemeClr val="bg1"/>
                </a:solidFill>
                <a:latin typeface="+mn-lt"/>
              </a:rPr>
              <a:t>Få overblik: Tag tid på hvor lang tid opgaver tager. </a:t>
            </a:r>
          </a:p>
          <a:p>
            <a:pPr marL="457200" indent="-457200">
              <a:buFont typeface="Arial" panose="020B0604020202020204" pitchFamily="34" charset="0"/>
              <a:buChar char="•"/>
            </a:pPr>
            <a:r>
              <a:rPr lang="da-DK" sz="2400" b="0" dirty="0">
                <a:solidFill>
                  <a:schemeClr val="bg1"/>
                </a:solidFill>
                <a:latin typeface="+mn-lt"/>
              </a:rPr>
              <a:t>Fjern evt. distraktioner på mobil, computer osv. </a:t>
            </a:r>
          </a:p>
          <a:p>
            <a:pPr marL="457200" indent="-457200">
              <a:buFont typeface="Arial" panose="020B0604020202020204" pitchFamily="34" charset="0"/>
              <a:buChar char="•"/>
            </a:pPr>
            <a:r>
              <a:rPr lang="da-DK" sz="2400" b="0" dirty="0">
                <a:solidFill>
                  <a:schemeClr val="bg1"/>
                </a:solidFill>
                <a:latin typeface="+mn-lt"/>
              </a:rPr>
              <a:t>Gør tiden visuel.</a:t>
            </a:r>
          </a:p>
          <a:p>
            <a:pPr marL="457200" indent="-457200">
              <a:buFont typeface="Arial" panose="020B0604020202020204" pitchFamily="34" charset="0"/>
              <a:buChar char="•"/>
            </a:pPr>
            <a:r>
              <a:rPr lang="da-DK" sz="2400" b="0" dirty="0">
                <a:solidFill>
                  <a:schemeClr val="bg1"/>
                </a:solidFill>
                <a:latin typeface="+mn-lt"/>
              </a:rPr>
              <a:t>Ur,gerne i hvert rum. </a:t>
            </a:r>
          </a:p>
          <a:p>
            <a:pPr marL="872978" lvl="2" indent="-457200">
              <a:buFont typeface="Arial" panose="020B0604020202020204" pitchFamily="34" charset="0"/>
              <a:buChar char="•"/>
            </a:pPr>
            <a:r>
              <a:rPr lang="da-DK" sz="1600" b="0" dirty="0">
                <a:solidFill>
                  <a:schemeClr val="bg1"/>
                </a:solidFill>
                <a:latin typeface="+mn-lt"/>
              </a:rPr>
              <a:t>Time timer</a:t>
            </a:r>
          </a:p>
          <a:p>
            <a:pPr marL="872978" lvl="2" indent="-457200">
              <a:buFont typeface="Arial" panose="020B0604020202020204" pitchFamily="34" charset="0"/>
              <a:buChar char="•"/>
            </a:pPr>
            <a:r>
              <a:rPr lang="da-DK" sz="1600" b="0" dirty="0">
                <a:solidFill>
                  <a:schemeClr val="bg1"/>
                </a:solidFill>
                <a:latin typeface="+mn-lt"/>
              </a:rPr>
              <a:t>findes  i forskellige udgaver</a:t>
            </a:r>
          </a:p>
        </p:txBody>
      </p:sp>
      <p:pic>
        <p:nvPicPr>
          <p:cNvPr id="10" name="Billede 9">
            <a:extLst>
              <a:ext uri="{FF2B5EF4-FFF2-40B4-BE49-F238E27FC236}">
                <a16:creationId xmlns:a16="http://schemas.microsoft.com/office/drawing/2014/main" id="{A9885D78-C313-03AA-2AAF-36F6A4856053}"/>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592885" y="4152899"/>
            <a:ext cx="3496970" cy="2447925"/>
          </a:xfrm>
          <a:prstGeom prst="rect">
            <a:avLst/>
          </a:prstGeom>
        </p:spPr>
      </p:pic>
      <p:pic>
        <p:nvPicPr>
          <p:cNvPr id="16" name="Billede 15">
            <a:extLst>
              <a:ext uri="{FF2B5EF4-FFF2-40B4-BE49-F238E27FC236}">
                <a16:creationId xmlns:a16="http://schemas.microsoft.com/office/drawing/2014/main" id="{04143B9B-6C13-FCD0-515D-7B4BE61F4646}"/>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73585" y="1184044"/>
            <a:ext cx="5492003" cy="3590925"/>
          </a:xfrm>
          <a:prstGeom prst="rect">
            <a:avLst/>
          </a:prstGeom>
        </p:spPr>
      </p:pic>
    </p:spTree>
    <p:extLst>
      <p:ext uri="{BB962C8B-B14F-4D97-AF65-F5344CB8AC3E}">
        <p14:creationId xmlns:p14="http://schemas.microsoft.com/office/powerpoint/2010/main" val="3097345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EE9C1-3EFE-2A05-998A-61F6373860AE}"/>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5DE5660A-140B-8A99-0A19-A186173E54A7}"/>
              </a:ext>
            </a:extLst>
          </p:cNvPr>
          <p:cNvSpPr/>
          <p:nvPr/>
        </p:nvSpPr>
        <p:spPr>
          <a:xfrm>
            <a:off x="0" y="990601"/>
            <a:ext cx="12192000" cy="5153024"/>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Google Shape;161;p30">
            <a:extLst>
              <a:ext uri="{FF2B5EF4-FFF2-40B4-BE49-F238E27FC236}">
                <a16:creationId xmlns:a16="http://schemas.microsoft.com/office/drawing/2014/main" id="{D9227E49-B26D-30E0-078D-A886A91A636E}"/>
              </a:ext>
            </a:extLst>
          </p:cNvPr>
          <p:cNvSpPr txBox="1">
            <a:spLocks/>
          </p:cNvSpPr>
          <p:nvPr/>
        </p:nvSpPr>
        <p:spPr>
          <a:xfrm>
            <a:off x="415600" y="1701904"/>
            <a:ext cx="11360800" cy="2035242"/>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457200" indent="-457200" algn="l" defTabSz="914400" rtl="0">
              <a:buFont typeface="Arial" panose="020B0604020202020204" pitchFamily="34" charset="0"/>
              <a:buChar char="•"/>
            </a:pPr>
            <a:r>
              <a:rPr lang="da-DK" sz="2400" b="0" kern="0" dirty="0">
                <a:solidFill>
                  <a:srgbClr val="70578B"/>
                </a:solidFill>
                <a:latin typeface="+mn-lt"/>
              </a:rPr>
              <a:t>Sæt alarmer til at dele tiden op og som reminder om tiden der er gået. </a:t>
            </a:r>
          </a:p>
          <a:p>
            <a:pPr marL="457200" indent="-457200" algn="l" defTabSz="914400" rtl="0">
              <a:buFont typeface="Arial" panose="020B0604020202020204" pitchFamily="34" charset="0"/>
              <a:buChar char="•"/>
            </a:pPr>
            <a:r>
              <a:rPr lang="da-DK" sz="2400" b="0" kern="0" dirty="0">
                <a:solidFill>
                  <a:srgbClr val="70578B"/>
                </a:solidFill>
                <a:latin typeface="+mn-lt"/>
              </a:rPr>
              <a:t>Brug kalender eller ugeplan til at tidsstyre og synliggøre med eks. tidsblokke, også den usynlige tid. såsom eks. transport.</a:t>
            </a:r>
          </a:p>
          <a:p>
            <a:pPr marL="457200" indent="-457200" algn="l" defTabSz="914400" rtl="0">
              <a:buFont typeface="Arial" panose="020B0604020202020204" pitchFamily="34" charset="0"/>
              <a:buChar char="•"/>
            </a:pPr>
            <a:r>
              <a:rPr lang="da-DK" sz="2400" b="0" kern="0" dirty="0">
                <a:solidFill>
                  <a:srgbClr val="70578B"/>
                </a:solidFill>
                <a:latin typeface="+mn-lt"/>
              </a:rPr>
              <a:t>Baglæns tidsberegning- hvornår skal jeg være der?   </a:t>
            </a:r>
          </a:p>
        </p:txBody>
      </p:sp>
      <p:sp>
        <p:nvSpPr>
          <p:cNvPr id="12" name="Google Shape;161;p30">
            <a:extLst>
              <a:ext uri="{FF2B5EF4-FFF2-40B4-BE49-F238E27FC236}">
                <a16:creationId xmlns:a16="http://schemas.microsoft.com/office/drawing/2014/main" id="{B346A99C-9154-0D25-597A-1BB9F7BFA154}"/>
              </a:ext>
            </a:extLst>
          </p:cNvPr>
          <p:cNvSpPr txBox="1">
            <a:spLocks/>
          </p:cNvSpPr>
          <p:nvPr/>
        </p:nvSpPr>
        <p:spPr>
          <a:xfrm>
            <a:off x="432163" y="3551873"/>
            <a:ext cx="6261425" cy="2035242"/>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spcBef>
                <a:spcPts val="1600"/>
              </a:spcBef>
              <a:spcAft>
                <a:spcPts val="1600"/>
              </a:spcAft>
            </a:pPr>
            <a:r>
              <a:rPr lang="da-DK" sz="2800" kern="0" dirty="0">
                <a:solidFill>
                  <a:srgbClr val="70578B"/>
                </a:solidFill>
                <a:latin typeface="+mn-lt"/>
              </a:rPr>
              <a:t>Hvor lang tid tager det dig fra du vågner til du er klar til at skulle ud af døren.</a:t>
            </a:r>
          </a:p>
        </p:txBody>
      </p:sp>
      <p:pic>
        <p:nvPicPr>
          <p:cNvPr id="14" name="Billede 13">
            <a:extLst>
              <a:ext uri="{FF2B5EF4-FFF2-40B4-BE49-F238E27FC236}">
                <a16:creationId xmlns:a16="http://schemas.microsoft.com/office/drawing/2014/main" id="{644B45F0-E097-BB00-FA74-48AFF6CB5EC1}"/>
              </a:ext>
            </a:extLst>
          </p:cNvPr>
          <p:cNvPicPr>
            <a:picLocks noChangeAspect="1"/>
          </p:cNvPicPr>
          <p:nvPr/>
        </p:nvPicPr>
        <p:blipFill>
          <a:blip r:embed="rId3" cstate="screen">
            <a:clrChange>
              <a:clrFrom>
                <a:srgbClr val="F2F2F2"/>
              </a:clrFrom>
              <a:clrTo>
                <a:srgbClr val="F2F2F2">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635550" y="2199403"/>
            <a:ext cx="4556450" cy="4176549"/>
          </a:xfrm>
          <a:prstGeom prst="rect">
            <a:avLst/>
          </a:prstGeom>
        </p:spPr>
      </p:pic>
      <p:pic>
        <p:nvPicPr>
          <p:cNvPr id="17" name="Billede 16">
            <a:extLst>
              <a:ext uri="{FF2B5EF4-FFF2-40B4-BE49-F238E27FC236}">
                <a16:creationId xmlns:a16="http://schemas.microsoft.com/office/drawing/2014/main" id="{F41167B9-BE72-F809-8CC2-169313E076A3}"/>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93588" y="4234645"/>
            <a:ext cx="2621862" cy="1573117"/>
          </a:xfrm>
          <a:prstGeom prst="rect">
            <a:avLst/>
          </a:prstGeom>
        </p:spPr>
      </p:pic>
      <p:sp>
        <p:nvSpPr>
          <p:cNvPr id="18" name="Rektangel 17">
            <a:extLst>
              <a:ext uri="{FF2B5EF4-FFF2-40B4-BE49-F238E27FC236}">
                <a16:creationId xmlns:a16="http://schemas.microsoft.com/office/drawing/2014/main" id="{1E01053B-243F-73EF-9619-FB70DAEF33AF}"/>
              </a:ext>
            </a:extLst>
          </p:cNvPr>
          <p:cNvSpPr/>
          <p:nvPr/>
        </p:nvSpPr>
        <p:spPr>
          <a:xfrm>
            <a:off x="0" y="0"/>
            <a:ext cx="12192000" cy="100148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3578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2" name="Rektangel 1">
            <a:extLst>
              <a:ext uri="{FF2B5EF4-FFF2-40B4-BE49-F238E27FC236}">
                <a16:creationId xmlns:a16="http://schemas.microsoft.com/office/drawing/2014/main" id="{5B53EEED-D47D-F5C8-FA96-31AF9FA61575}"/>
              </a:ext>
            </a:extLst>
          </p:cNvPr>
          <p:cNvSpPr/>
          <p:nvPr/>
        </p:nvSpPr>
        <p:spPr>
          <a:xfrm>
            <a:off x="9409043" y="6122504"/>
            <a:ext cx="2782957" cy="735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5242F523-4B1C-6D38-1944-6BD7863ED3F5}"/>
              </a:ext>
            </a:extLst>
          </p:cNvPr>
          <p:cNvSpPr/>
          <p:nvPr/>
        </p:nvSpPr>
        <p:spPr>
          <a:xfrm>
            <a:off x="0" y="0"/>
            <a:ext cx="12192000" cy="1355658"/>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6" name="Google Shape;166;p31"/>
          <p:cNvSpPr txBox="1">
            <a:spLocks noGrp="1"/>
          </p:cNvSpPr>
          <p:nvPr>
            <p:ph type="title"/>
          </p:nvPr>
        </p:nvSpPr>
        <p:spPr>
          <a:xfrm>
            <a:off x="415600" y="300091"/>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Eksempel</a:t>
            </a:r>
            <a:endParaRPr dirty="0">
              <a:solidFill>
                <a:schemeClr val="bg1"/>
              </a:solidFill>
              <a:latin typeface="+mn-lt"/>
            </a:endParaRPr>
          </a:p>
        </p:txBody>
      </p:sp>
      <p:sp>
        <p:nvSpPr>
          <p:cNvPr id="167" name="Google Shape;167;p31"/>
          <p:cNvSpPr txBox="1">
            <a:spLocks noGrp="1"/>
          </p:cNvSpPr>
          <p:nvPr>
            <p:ph type="body" idx="1"/>
          </p:nvPr>
        </p:nvSpPr>
        <p:spPr>
          <a:xfrm>
            <a:off x="520375" y="1655748"/>
            <a:ext cx="11360800" cy="2893392"/>
          </a:xfrm>
          <a:prstGeom prst="rect">
            <a:avLst/>
          </a:prstGeom>
        </p:spPr>
        <p:txBody>
          <a:bodyPr spcFirstLastPara="1" wrap="square" lIns="121900" tIns="121900" rIns="121900" bIns="121900" anchor="t" anchorCtr="0">
            <a:normAutofit fontScale="70000" lnSpcReduction="20000"/>
          </a:bodyPr>
          <a:lstStyle/>
          <a:p>
            <a:pPr marL="0" indent="0" algn="l" rtl="0">
              <a:buNone/>
            </a:pPr>
            <a:r>
              <a:rPr lang="da" sz="2800" b="0" dirty="0">
                <a:solidFill>
                  <a:schemeClr val="tx1">
                    <a:lumMod val="65000"/>
                    <a:lumOff val="35000"/>
                  </a:schemeClr>
                </a:solidFill>
                <a:latin typeface="+mn-lt"/>
              </a:rPr>
              <a:t>Lisa ved hun ofte glemmer tiden og kommer for sent ud af døren. </a:t>
            </a:r>
          </a:p>
          <a:p>
            <a:pPr marL="0" indent="0" algn="l" rtl="0">
              <a:buNone/>
            </a:pPr>
            <a:endParaRPr lang="da" sz="2800" b="0" dirty="0">
              <a:solidFill>
                <a:schemeClr val="tx1">
                  <a:lumMod val="65000"/>
                  <a:lumOff val="35000"/>
                </a:schemeClr>
              </a:solidFill>
              <a:latin typeface="+mn-lt"/>
            </a:endParaRPr>
          </a:p>
          <a:p>
            <a:pPr marL="0" indent="0" algn="l" rtl="0">
              <a:buNone/>
            </a:pPr>
            <a:r>
              <a:rPr lang="da" sz="2800" b="0" dirty="0">
                <a:solidFill>
                  <a:schemeClr val="tx1">
                    <a:lumMod val="65000"/>
                    <a:lumOff val="35000"/>
                  </a:schemeClr>
                </a:solidFill>
                <a:latin typeface="+mn-lt"/>
              </a:rPr>
              <a:t>Hun har nu købt sig et smartwatch, som er indstillet til at give hende reminder, så hun hele tiden kan følge med i hvor lang tid der er til hun skal ud af døren. </a:t>
            </a:r>
            <a:endParaRPr sz="2800" b="0" dirty="0">
              <a:solidFill>
                <a:schemeClr val="tx1">
                  <a:lumMod val="65000"/>
                  <a:lumOff val="35000"/>
                </a:schemeClr>
              </a:solidFill>
              <a:latin typeface="+mn-lt"/>
            </a:endParaRPr>
          </a:p>
          <a:p>
            <a:pPr marL="0" indent="0" algn="l" rtl="0">
              <a:spcBef>
                <a:spcPts val="1600"/>
              </a:spcBef>
              <a:spcAft>
                <a:spcPts val="1600"/>
              </a:spcAft>
              <a:buNone/>
            </a:pPr>
            <a:r>
              <a:rPr lang="da" sz="2800" b="0" dirty="0">
                <a:solidFill>
                  <a:schemeClr val="tx1">
                    <a:lumMod val="65000"/>
                    <a:lumOff val="35000"/>
                  </a:schemeClr>
                </a:solidFill>
                <a:latin typeface="+mn-lt"/>
              </a:rPr>
              <a:t>Forud for hun satte disse remindere, gennemgik hun alle hendes morgenrutiner, og tog tid på hvor lang tid de forskellige tog.</a:t>
            </a:r>
          </a:p>
          <a:p>
            <a:pPr marL="0" indent="0" algn="l" rtl="0">
              <a:spcBef>
                <a:spcPts val="1600"/>
              </a:spcBef>
              <a:spcAft>
                <a:spcPts val="1600"/>
              </a:spcAft>
              <a:buNone/>
            </a:pPr>
            <a:r>
              <a:rPr lang="da" sz="2800" b="0" dirty="0">
                <a:solidFill>
                  <a:schemeClr val="tx1">
                    <a:lumMod val="65000"/>
                    <a:lumOff val="35000"/>
                  </a:schemeClr>
                </a:solidFill>
                <a:latin typeface="+mn-lt"/>
              </a:rPr>
              <a:t>Hun har derudover lagt ekstra tid ind, da hun ved tiden stadig kan skride for hende. </a:t>
            </a:r>
            <a:endParaRPr sz="2800" b="0" dirty="0">
              <a:solidFill>
                <a:schemeClr val="tx1">
                  <a:lumMod val="65000"/>
                  <a:lumOff val="35000"/>
                </a:schemeClr>
              </a:solidFill>
              <a:latin typeface="+mn-lt"/>
            </a:endParaRPr>
          </a:p>
        </p:txBody>
      </p:sp>
      <p:pic>
        <p:nvPicPr>
          <p:cNvPr id="3" name="Billede 2">
            <a:extLst>
              <a:ext uri="{FF2B5EF4-FFF2-40B4-BE49-F238E27FC236}">
                <a16:creationId xmlns:a16="http://schemas.microsoft.com/office/drawing/2014/main" id="{AAB01BEA-2B27-1FE9-46BD-1D5C6E352058}"/>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81650" y="3115516"/>
            <a:ext cx="6299525" cy="419968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05F5F-6CE6-CB0C-573D-D7C52D9E1CA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278C9ECC-0EFC-2609-6F77-C48846A703AA}"/>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D362608-379D-583B-319C-0C8554E0F6C7}"/>
              </a:ext>
            </a:extLst>
          </p:cNvPr>
          <p:cNvSpPr/>
          <p:nvPr/>
        </p:nvSpPr>
        <p:spPr>
          <a:xfrm>
            <a:off x="3400425" y="2874998"/>
            <a:ext cx="8079105" cy="2468527"/>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D24651FF-2251-5F6A-7F6B-A90218CAA046}"/>
              </a:ext>
            </a:extLst>
          </p:cNvPr>
          <p:cNvSpPr txBox="1"/>
          <p:nvPr/>
        </p:nvSpPr>
        <p:spPr>
          <a:xfrm>
            <a:off x="4183444" y="3566614"/>
            <a:ext cx="7160831" cy="954107"/>
          </a:xfrm>
          <a:prstGeom prst="rect">
            <a:avLst/>
          </a:prstGeom>
          <a:noFill/>
        </p:spPr>
        <p:txBody>
          <a:bodyPr wrap="square">
            <a:spAutoFit/>
          </a:bodyPr>
          <a:lstStyle/>
          <a:p>
            <a:pPr marL="342900" indent="-342900">
              <a:buFont typeface="Arial" panose="020B0604020202020204" pitchFamily="34" charset="0"/>
              <a:buChar char="•"/>
            </a:pPr>
            <a:r>
              <a:rPr lang="da-DK" sz="2800" b="0" dirty="0">
                <a:solidFill>
                  <a:schemeClr val="tx1">
                    <a:lumMod val="65000"/>
                    <a:lumOff val="35000"/>
                  </a:schemeClr>
                </a:solidFill>
                <a:latin typeface="+mn-lt"/>
              </a:rPr>
              <a:t>Hvor oplever I jer mest udfordret ift. tid? </a:t>
            </a:r>
          </a:p>
          <a:p>
            <a:pPr marL="342900" indent="-342900">
              <a:buFont typeface="Arial" panose="020B0604020202020204" pitchFamily="34" charset="0"/>
              <a:buChar char="•"/>
            </a:pPr>
            <a:r>
              <a:rPr lang="da-DK" sz="2800" b="0" dirty="0">
                <a:solidFill>
                  <a:schemeClr val="tx1">
                    <a:lumMod val="65000"/>
                    <a:lumOff val="35000"/>
                  </a:schemeClr>
                </a:solidFill>
                <a:latin typeface="+mn-lt"/>
              </a:rPr>
              <a:t>Hvilke strategier bruger I for at kompensere?</a:t>
            </a:r>
          </a:p>
        </p:txBody>
      </p:sp>
      <p:sp>
        <p:nvSpPr>
          <p:cNvPr id="9" name="Tekstfelt 8">
            <a:extLst>
              <a:ext uri="{FF2B5EF4-FFF2-40B4-BE49-F238E27FC236}">
                <a16:creationId xmlns:a16="http://schemas.microsoft.com/office/drawing/2014/main" id="{7DACB560-D506-4BCD-45B2-9223909678E4}"/>
              </a:ext>
            </a:extLst>
          </p:cNvPr>
          <p:cNvSpPr txBox="1"/>
          <p:nvPr/>
        </p:nvSpPr>
        <p:spPr>
          <a:xfrm>
            <a:off x="1120140" y="1004894"/>
            <a:ext cx="6675120" cy="230832"/>
          </a:xfrm>
          <a:prstGeom prst="rect">
            <a:avLst/>
          </a:prstGeom>
          <a:noFill/>
        </p:spPr>
        <p:txBody>
          <a:bodyPr wrap="square">
            <a:spAutoFit/>
          </a:bodyPr>
          <a:lstStyle/>
          <a:p>
            <a:r>
              <a:rPr lang="da-DK" sz="900" dirty="0">
                <a:solidFill>
                  <a:srgbClr val="70578B"/>
                </a:solidFill>
                <a:latin typeface="+mn-lt"/>
              </a:rPr>
              <a:t>Både søvnmængde og søvnkvalitet er vigtig</a:t>
            </a:r>
            <a:endParaRPr lang="da-DK" dirty="0"/>
          </a:p>
        </p:txBody>
      </p:sp>
      <p:sp>
        <p:nvSpPr>
          <p:cNvPr id="2" name="Tekstfelt 1">
            <a:extLst>
              <a:ext uri="{FF2B5EF4-FFF2-40B4-BE49-F238E27FC236}">
                <a16:creationId xmlns:a16="http://schemas.microsoft.com/office/drawing/2014/main" id="{E78B9DE8-1443-5A99-94C1-37EADF35B40B}"/>
              </a:ext>
            </a:extLst>
          </p:cNvPr>
          <p:cNvSpPr txBox="1"/>
          <p:nvPr/>
        </p:nvSpPr>
        <p:spPr>
          <a:xfrm>
            <a:off x="531625" y="975834"/>
            <a:ext cx="5080176" cy="923330"/>
          </a:xfrm>
          <a:prstGeom prst="rect">
            <a:avLst/>
          </a:prstGeom>
          <a:noFill/>
        </p:spPr>
        <p:txBody>
          <a:bodyPr wrap="square">
            <a:spAutoFit/>
          </a:bodyPr>
          <a:lstStyle/>
          <a:p>
            <a:r>
              <a:rPr lang="da-DK" sz="5400" b="1" dirty="0">
                <a:solidFill>
                  <a:schemeClr val="bg1"/>
                </a:solidFill>
                <a:latin typeface="+mn-lt"/>
              </a:rPr>
              <a:t>Spørgsmål? </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7036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ECFE1-00BD-8531-1A2A-6E7DB502679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38093BF-D3BC-B1AB-DA24-981BCA70C9A4}"/>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9C3080D-B475-5CCF-F058-086477A93EF4}"/>
              </a:ext>
            </a:extLst>
          </p:cNvPr>
          <p:cNvSpPr/>
          <p:nvPr/>
        </p:nvSpPr>
        <p:spPr>
          <a:xfrm>
            <a:off x="6334125" y="1665800"/>
            <a:ext cx="5648325" cy="37915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EAAFFD9A-A3D6-0186-E11D-D1B8FEF882BE}"/>
              </a:ext>
            </a:extLst>
          </p:cNvPr>
          <p:cNvSpPr txBox="1"/>
          <p:nvPr/>
        </p:nvSpPr>
        <p:spPr>
          <a:xfrm>
            <a:off x="554418" y="981654"/>
            <a:ext cx="6374000" cy="923330"/>
          </a:xfrm>
          <a:prstGeom prst="rect">
            <a:avLst/>
          </a:prstGeom>
          <a:noFill/>
        </p:spPr>
        <p:txBody>
          <a:bodyPr wrap="square">
            <a:spAutoFit/>
          </a:bodyPr>
          <a:lstStyle/>
          <a:p>
            <a:r>
              <a:rPr lang="da-DK" sz="5400" b="1" dirty="0">
                <a:solidFill>
                  <a:srgbClr val="70578B"/>
                </a:solidFill>
                <a:latin typeface="+mn-lt"/>
              </a:rPr>
              <a:t>Mental fleksibilitet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13E6CE35-96E6-211E-CDDE-DF1B285B2BB3}"/>
              </a:ext>
            </a:extLst>
          </p:cNvPr>
          <p:cNvSpPr txBox="1">
            <a:spLocks/>
          </p:cNvSpPr>
          <p:nvPr/>
        </p:nvSpPr>
        <p:spPr>
          <a:xfrm>
            <a:off x="483999" y="2108132"/>
            <a:ext cx="5335775"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342900" indent="-342900" algn="l" defTabSz="914400" rtl="0">
              <a:buFont typeface="Arial" panose="020B0604020202020204" pitchFamily="34" charset="0"/>
              <a:buChar char="•"/>
            </a:pPr>
            <a:r>
              <a:rPr lang="da-DK" sz="2400" b="1" kern="0" dirty="0">
                <a:solidFill>
                  <a:schemeClr val="tx1">
                    <a:lumMod val="65000"/>
                    <a:lumOff val="35000"/>
                  </a:schemeClr>
                </a:solidFill>
                <a:latin typeface="+mn-lt"/>
              </a:rPr>
              <a:t>Skift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Forandringer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Tid til omstilling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Overgangsritualer </a:t>
            </a:r>
          </a:p>
          <a:p>
            <a:pPr marL="342900" indent="-342900" algn="l" defTabSz="914400" rtl="0">
              <a:spcBef>
                <a:spcPts val="1600"/>
              </a:spcBef>
              <a:spcAft>
                <a:spcPts val="1600"/>
              </a:spcAft>
              <a:buFont typeface="Arial" panose="020B0604020202020204" pitchFamily="34" charset="0"/>
              <a:buChar char="•"/>
            </a:pPr>
            <a:r>
              <a:rPr lang="da-DK" sz="2400" b="1" kern="0" dirty="0">
                <a:solidFill>
                  <a:schemeClr val="tx1">
                    <a:lumMod val="65000"/>
                    <a:lumOff val="35000"/>
                  </a:schemeClr>
                </a:solidFill>
                <a:latin typeface="+mn-lt"/>
              </a:rPr>
              <a:t>Buffertid </a:t>
            </a:r>
          </a:p>
        </p:txBody>
      </p:sp>
      <p:pic>
        <p:nvPicPr>
          <p:cNvPr id="8" name="Billede 7">
            <a:extLst>
              <a:ext uri="{FF2B5EF4-FFF2-40B4-BE49-F238E27FC236}">
                <a16:creationId xmlns:a16="http://schemas.microsoft.com/office/drawing/2014/main" id="{C8C4E756-90EF-0A96-4CF1-6030CCFBE9D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928418" y="1688635"/>
            <a:ext cx="4585338" cy="3768727"/>
          </a:xfrm>
          <a:prstGeom prst="rect">
            <a:avLst/>
          </a:prstGeom>
        </p:spPr>
      </p:pic>
    </p:spTree>
    <p:extLst>
      <p:ext uri="{BB962C8B-B14F-4D97-AF65-F5344CB8AC3E}">
        <p14:creationId xmlns:p14="http://schemas.microsoft.com/office/powerpoint/2010/main" val="1088481216"/>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93AEC-9D65-7761-1022-95F3073B6860}"/>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55B34F9F-DF2E-9278-F717-D39FF5E7531C}"/>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5EFDEF92-4AFA-FD17-6249-F4963F801475}"/>
              </a:ext>
            </a:extLst>
          </p:cNvPr>
          <p:cNvSpPr/>
          <p:nvPr/>
        </p:nvSpPr>
        <p:spPr>
          <a:xfrm>
            <a:off x="6334125" y="1019944"/>
            <a:ext cx="5648325" cy="443741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7FA90073-982A-038F-1D25-C3F6CD998678}"/>
              </a:ext>
            </a:extLst>
          </p:cNvPr>
          <p:cNvSpPr txBox="1"/>
          <p:nvPr/>
        </p:nvSpPr>
        <p:spPr>
          <a:xfrm>
            <a:off x="554418" y="981654"/>
            <a:ext cx="6374000" cy="923330"/>
          </a:xfrm>
          <a:prstGeom prst="rect">
            <a:avLst/>
          </a:prstGeom>
          <a:noFill/>
        </p:spPr>
        <p:txBody>
          <a:bodyPr wrap="square">
            <a:spAutoFit/>
          </a:bodyPr>
          <a:lstStyle/>
          <a:p>
            <a:r>
              <a:rPr lang="da-DK" sz="5400" b="1" dirty="0">
                <a:solidFill>
                  <a:srgbClr val="70578B"/>
                </a:solidFill>
                <a:latin typeface="+mn-lt"/>
              </a:rPr>
              <a:t>Det sociale liv</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E07D664D-C21E-5813-CB2F-AC9163ACDB51}"/>
              </a:ext>
            </a:extLst>
          </p:cNvPr>
          <p:cNvSpPr txBox="1">
            <a:spLocks/>
          </p:cNvSpPr>
          <p:nvPr/>
        </p:nvSpPr>
        <p:spPr>
          <a:xfrm>
            <a:off x="483999" y="2212515"/>
            <a:ext cx="5850126"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Kommunikation - “lær at sige nej”</a:t>
            </a:r>
          </a:p>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Fortæl du kun kan tage 1 besked af gangen (evt. få beskeder skrevet ned)</a:t>
            </a:r>
          </a:p>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Tæl til 3 - giv plads til andre </a:t>
            </a:r>
          </a:p>
        </p:txBody>
      </p:sp>
      <p:pic>
        <p:nvPicPr>
          <p:cNvPr id="9" name="Billede 8">
            <a:extLst>
              <a:ext uri="{FF2B5EF4-FFF2-40B4-BE49-F238E27FC236}">
                <a16:creationId xmlns:a16="http://schemas.microsoft.com/office/drawing/2014/main" id="{B86AA186-A292-E2BA-CFDA-D3A9D90F1535}"/>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61000" y="704850"/>
            <a:ext cx="4976582" cy="5291676"/>
          </a:xfrm>
          <a:prstGeom prst="rect">
            <a:avLst/>
          </a:prstGeom>
        </p:spPr>
      </p:pic>
    </p:spTree>
    <p:extLst>
      <p:ext uri="{BB962C8B-B14F-4D97-AF65-F5344CB8AC3E}">
        <p14:creationId xmlns:p14="http://schemas.microsoft.com/office/powerpoint/2010/main" val="2000254546"/>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D9659-D782-01F2-499B-F31731D247FD}"/>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09B08A17-4E23-8103-D992-EEB05679A35D}"/>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7C041F69-BFD9-F8A9-CBB0-E725A0D692D5}"/>
              </a:ext>
            </a:extLst>
          </p:cNvPr>
          <p:cNvSpPr/>
          <p:nvPr/>
        </p:nvSpPr>
        <p:spPr>
          <a:xfrm>
            <a:off x="6534150" y="609600"/>
            <a:ext cx="5657849" cy="48477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25284772-F860-1108-F121-30ACDF61B638}"/>
              </a:ext>
            </a:extLst>
          </p:cNvPr>
          <p:cNvSpPr txBox="1"/>
          <p:nvPr/>
        </p:nvSpPr>
        <p:spPr>
          <a:xfrm>
            <a:off x="470968" y="287216"/>
            <a:ext cx="5975689" cy="1938992"/>
          </a:xfrm>
          <a:prstGeom prst="rect">
            <a:avLst/>
          </a:prstGeom>
          <a:noFill/>
        </p:spPr>
        <p:txBody>
          <a:bodyPr wrap="square">
            <a:spAutoFit/>
          </a:bodyPr>
          <a:lstStyle/>
          <a:p>
            <a:r>
              <a:rPr lang="da-DK" sz="4000" b="1" dirty="0">
                <a:solidFill>
                  <a:srgbClr val="70578B"/>
                </a:solidFill>
                <a:latin typeface="+mn-lt"/>
              </a:rPr>
              <a:t>Udfordringer ved at håndtere og styre  følelser (emotionel dysregulering)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972DDECD-2433-D25D-8963-A8107A54710A}"/>
              </a:ext>
            </a:extLst>
          </p:cNvPr>
          <p:cNvSpPr txBox="1">
            <a:spLocks/>
          </p:cNvSpPr>
          <p:nvPr/>
        </p:nvSpPr>
        <p:spPr>
          <a:xfrm>
            <a:off x="545402" y="2481223"/>
            <a:ext cx="5826823" cy="3513555"/>
          </a:xfrm>
          <a:prstGeom prst="rect">
            <a:avLst/>
          </a:prstGeom>
        </p:spPr>
        <p:txBody>
          <a:bodyPr spcFirstLastPara="1" wrap="square" lIns="121900" tIns="121900" rIns="121900" bIns="121900" anchor="t" anchorCtr="0">
            <a:normAutofit lnSpcReduction="10000"/>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r>
              <a:rPr lang="da-DK" sz="2400" b="1" kern="0" dirty="0">
                <a:solidFill>
                  <a:schemeClr val="tx1">
                    <a:lumMod val="65000"/>
                    <a:lumOff val="35000"/>
                  </a:schemeClr>
                </a:solidFill>
                <a:latin typeface="+mn-lt"/>
              </a:rPr>
              <a:t>Mange med ADHD oplever følelserne som en rutsjebanetur – de kan være meget kraftige og skifte pludseligt, og...</a:t>
            </a:r>
            <a:br>
              <a:rPr lang="da-DK" sz="2400" b="1" kern="0" dirty="0">
                <a:solidFill>
                  <a:schemeClr val="tx1">
                    <a:lumMod val="65000"/>
                    <a:lumOff val="35000"/>
                  </a:schemeClr>
                </a:solidFill>
                <a:latin typeface="+mn-lt"/>
              </a:rPr>
            </a:br>
            <a:endParaRPr lang="da-DK" sz="2400" b="1" kern="0" dirty="0">
              <a:solidFill>
                <a:schemeClr val="tx1">
                  <a:lumMod val="65000"/>
                  <a:lumOff val="35000"/>
                </a:schemeClr>
              </a:solidFill>
              <a:latin typeface="+mn-lt"/>
            </a:endParaRP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Overvældes af følelser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Hyppigere konflikter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Kort lunte - stort temperament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Omgivelserne kan opleve det som en overreaktion </a:t>
            </a:r>
          </a:p>
        </p:txBody>
      </p:sp>
      <p:pic>
        <p:nvPicPr>
          <p:cNvPr id="8" name="Billede 7">
            <a:extLst>
              <a:ext uri="{FF2B5EF4-FFF2-40B4-BE49-F238E27FC236}">
                <a16:creationId xmlns:a16="http://schemas.microsoft.com/office/drawing/2014/main" id="{AA81BC90-5DC3-59BE-AF76-2C8E4BBD66F9}"/>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791450" y="567686"/>
            <a:ext cx="3133725" cy="5720276"/>
          </a:xfrm>
          <a:prstGeom prst="rect">
            <a:avLst/>
          </a:prstGeom>
        </p:spPr>
      </p:pic>
    </p:spTree>
    <p:extLst>
      <p:ext uri="{BB962C8B-B14F-4D97-AF65-F5344CB8AC3E}">
        <p14:creationId xmlns:p14="http://schemas.microsoft.com/office/powerpoint/2010/main" val="269052162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DB513-CC38-6687-036E-0882D20940B3}"/>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F45777E0-7587-0818-A933-E9E0859D3E5C}"/>
              </a:ext>
            </a:extLst>
          </p:cNvPr>
          <p:cNvSpPr/>
          <p:nvPr/>
        </p:nvSpPr>
        <p:spPr>
          <a:xfrm>
            <a:off x="-31950" y="-51925"/>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0C69052F-06FE-AFD3-F25D-A18818149A7F}"/>
              </a:ext>
            </a:extLst>
          </p:cNvPr>
          <p:cNvSpPr/>
          <p:nvPr/>
        </p:nvSpPr>
        <p:spPr>
          <a:xfrm>
            <a:off x="6534150" y="609600"/>
            <a:ext cx="5657849" cy="48477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A3384859-DD40-3492-F78C-C339D826A343}"/>
              </a:ext>
            </a:extLst>
          </p:cNvPr>
          <p:cNvSpPr txBox="1"/>
          <p:nvPr/>
        </p:nvSpPr>
        <p:spPr>
          <a:xfrm>
            <a:off x="390316" y="477924"/>
            <a:ext cx="6374000" cy="1754326"/>
          </a:xfrm>
          <a:prstGeom prst="rect">
            <a:avLst/>
          </a:prstGeom>
          <a:noFill/>
        </p:spPr>
        <p:txBody>
          <a:bodyPr wrap="square">
            <a:spAutoFit/>
          </a:bodyPr>
          <a:lstStyle/>
          <a:p>
            <a:r>
              <a:rPr lang="da-DK" sz="5400" b="1" dirty="0">
                <a:solidFill>
                  <a:srgbClr val="70578B"/>
                </a:solidFill>
                <a:latin typeface="+mn-lt"/>
              </a:rPr>
              <a:t>Strategier til regulering af følelser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C7602B24-353C-431F-07B6-C47D0D414362}"/>
              </a:ext>
            </a:extLst>
          </p:cNvPr>
          <p:cNvSpPr txBox="1">
            <a:spLocks/>
          </p:cNvSpPr>
          <p:nvPr/>
        </p:nvSpPr>
        <p:spPr>
          <a:xfrm>
            <a:off x="545402" y="2481223"/>
            <a:ext cx="5826823"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0" indent="0" algn="l" rtl="0">
              <a:buNone/>
            </a:pPr>
            <a:r>
              <a:rPr lang="da-DK" sz="2800" b="1" dirty="0">
                <a:solidFill>
                  <a:schemeClr val="tx1">
                    <a:lumMod val="65000"/>
                    <a:lumOff val="35000"/>
                  </a:schemeClr>
                </a:solidFill>
                <a:latin typeface="+mn-lt"/>
              </a:rPr>
              <a:t>STOP OP! </a:t>
            </a:r>
          </a:p>
          <a:p>
            <a:pPr marL="171450" indent="-171450" algn="l" rtl="0">
              <a:spcBef>
                <a:spcPts val="1600"/>
              </a:spcBef>
              <a:buSzPct val="100000"/>
              <a:buFont typeface="Arial" panose="020B0604020202020204" pitchFamily="34" charset="0"/>
              <a:buChar char="•"/>
            </a:pPr>
            <a:r>
              <a:rPr lang="da-DK" sz="1800" dirty="0">
                <a:solidFill>
                  <a:schemeClr val="tx1">
                    <a:lumMod val="65000"/>
                    <a:lumOff val="35000"/>
                  </a:schemeClr>
                </a:solidFill>
                <a:latin typeface="+mn-lt"/>
              </a:rPr>
              <a:t>Træd et skridt tilbage </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Hvad sker der?</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Kan der være andre årsager til jeg reagerer så stærkt? </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Giv dig tid til, at overveje hvad der bedst for dig lige nu</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Vær i følelsen - hold ud i 90 sek.  (pause, sid ned, træk vejret og lad den passere)</a:t>
            </a:r>
          </a:p>
          <a:p>
            <a:pPr lvl="4" indent="-414432">
              <a:buSzPct val="100000"/>
              <a:buChar char="-"/>
            </a:pPr>
            <a:r>
              <a:rPr lang="da-DK" sz="1800" dirty="0">
                <a:solidFill>
                  <a:schemeClr val="tx1">
                    <a:lumMod val="65000"/>
                    <a:lumOff val="35000"/>
                  </a:schemeClr>
                </a:solidFill>
              </a:rPr>
              <a:t>forskning viser at følelser kun varer i 90 sekunder medmindre vi prøver at ignorere dem</a:t>
            </a:r>
          </a:p>
        </p:txBody>
      </p:sp>
      <p:pic>
        <p:nvPicPr>
          <p:cNvPr id="11" name="Billede 10">
            <a:extLst>
              <a:ext uri="{FF2B5EF4-FFF2-40B4-BE49-F238E27FC236}">
                <a16:creationId xmlns:a16="http://schemas.microsoft.com/office/drawing/2014/main" id="{3497B455-36A4-BBA4-E61A-0E89A3DA5CF5}"/>
              </a:ext>
            </a:extLst>
          </p:cNvPr>
          <p:cNvPicPr>
            <a:picLocks noChangeAspect="1"/>
          </p:cNvPicPr>
          <p:nvPr/>
        </p:nvPicPr>
        <p:blipFill>
          <a:blip r:embed="rId2"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644926" y="1400638"/>
            <a:ext cx="5436296" cy="3952875"/>
          </a:xfrm>
          <a:prstGeom prst="rect">
            <a:avLst/>
          </a:prstGeom>
        </p:spPr>
      </p:pic>
      <p:sp>
        <p:nvSpPr>
          <p:cNvPr id="9" name="Tekstfelt 8">
            <a:extLst>
              <a:ext uri="{FF2B5EF4-FFF2-40B4-BE49-F238E27FC236}">
                <a16:creationId xmlns:a16="http://schemas.microsoft.com/office/drawing/2014/main" id="{AC864759-AB06-21CE-E22D-A7FCC5B98A97}"/>
              </a:ext>
            </a:extLst>
          </p:cNvPr>
          <p:cNvSpPr txBox="1"/>
          <p:nvPr/>
        </p:nvSpPr>
        <p:spPr>
          <a:xfrm>
            <a:off x="623888" y="6492724"/>
            <a:ext cx="6429374" cy="230832"/>
          </a:xfrm>
          <a:prstGeom prst="rect">
            <a:avLst/>
          </a:prstGeom>
          <a:noFill/>
        </p:spPr>
        <p:txBody>
          <a:bodyPr wrap="square">
            <a:spAutoFit/>
          </a:bodyPr>
          <a:lstStyle/>
          <a:p>
            <a:pPr marL="0" indent="0" algn="l" rtl="0">
              <a:spcBef>
                <a:spcPts val="1600"/>
              </a:spcBef>
              <a:spcAft>
                <a:spcPts val="1600"/>
              </a:spcAft>
              <a:buNone/>
            </a:pPr>
            <a:r>
              <a:rPr lang="da-DK" sz="900" dirty="0">
                <a:solidFill>
                  <a:schemeClr val="tx1">
                    <a:lumMod val="65000"/>
                    <a:lumOff val="35000"/>
                  </a:schemeClr>
                </a:solidFill>
              </a:rPr>
              <a:t>Kilde: Leer, K. (2022). ADHD: Viden og redskaber til at mestre livet. Oversat af Per H. Jacobsen. EC </a:t>
            </a:r>
            <a:r>
              <a:rPr lang="da-DK" sz="900" dirty="0" err="1">
                <a:solidFill>
                  <a:schemeClr val="tx1">
                    <a:lumMod val="65000"/>
                    <a:lumOff val="35000"/>
                  </a:schemeClr>
                </a:solidFill>
              </a:rPr>
              <a:t>Editionog</a:t>
            </a:r>
            <a:r>
              <a:rPr lang="da-DK" sz="900" dirty="0">
                <a:solidFill>
                  <a:schemeClr val="tx1">
                    <a:lumMod val="65000"/>
                    <a:lumOff val="35000"/>
                  </a:schemeClr>
                </a:solidFill>
              </a:rPr>
              <a:t> Dr Jill Bolte Taylor. </a:t>
            </a:r>
          </a:p>
        </p:txBody>
      </p:sp>
    </p:spTree>
    <p:extLst>
      <p:ext uri="{BB962C8B-B14F-4D97-AF65-F5344CB8AC3E}">
        <p14:creationId xmlns:p14="http://schemas.microsoft.com/office/powerpoint/2010/main" val="1675165370"/>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4" name="Rectangle 27">
            <a:extLst>
              <a:ext uri="{FF2B5EF4-FFF2-40B4-BE49-F238E27FC236}">
                <a16:creationId xmlns:a16="http://schemas.microsoft.com/office/drawing/2014/main" id="{58D8D757-5D80-728D-8F50-7EA404E01B66}"/>
              </a:ext>
            </a:extLst>
          </p:cNvPr>
          <p:cNvSpPr/>
          <p:nvPr/>
        </p:nvSpPr>
        <p:spPr>
          <a:xfrm>
            <a:off x="-1" y="1676400"/>
            <a:ext cx="10772776" cy="3971925"/>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02" name="Google Shape;202;p37"/>
          <p:cNvSpPr txBox="1">
            <a:spLocks noGrp="1"/>
          </p:cNvSpPr>
          <p:nvPr>
            <p:ph type="title"/>
          </p:nvPr>
        </p:nvSpPr>
        <p:spPr>
          <a:xfrm>
            <a:off x="415600" y="320595"/>
            <a:ext cx="11360800" cy="763600"/>
          </a:xfrm>
          <a:prstGeom prst="rect">
            <a:avLst/>
          </a:prstGeom>
        </p:spPr>
        <p:txBody>
          <a:bodyPr spcFirstLastPara="1" vert="horz" wrap="square" lIns="121900" tIns="121900" rIns="121900" bIns="121900" anchor="t" anchorCtr="0">
            <a:normAutofit fontScale="90000"/>
          </a:bodyPr>
          <a:lstStyle/>
          <a:p>
            <a:pPr algn="l" rtl="0"/>
            <a:r>
              <a:rPr lang="da" sz="5400" kern="1200" dirty="0">
                <a:solidFill>
                  <a:srgbClr val="70578B"/>
                </a:solidFill>
                <a:latin typeface="+mn-lt"/>
                <a:ea typeface="+mn-ea"/>
                <a:cs typeface="+mn-cs"/>
              </a:rPr>
              <a:t>Rød, gul, grøn </a:t>
            </a:r>
            <a:endParaRPr sz="5400" kern="1200" dirty="0">
              <a:solidFill>
                <a:srgbClr val="70578B"/>
              </a:solidFill>
              <a:latin typeface="+mn-lt"/>
              <a:ea typeface="+mn-ea"/>
              <a:cs typeface="+mn-cs"/>
            </a:endParaRPr>
          </a:p>
        </p:txBody>
      </p:sp>
      <p:sp>
        <p:nvSpPr>
          <p:cNvPr id="203" name="Google Shape;203;p37"/>
          <p:cNvSpPr txBox="1">
            <a:spLocks noGrp="1"/>
          </p:cNvSpPr>
          <p:nvPr>
            <p:ph type="body" idx="1"/>
          </p:nvPr>
        </p:nvSpPr>
        <p:spPr>
          <a:xfrm>
            <a:off x="487794" y="2302800"/>
            <a:ext cx="5608206" cy="4555200"/>
          </a:xfrm>
          <a:prstGeom prst="rect">
            <a:avLst/>
          </a:prstGeom>
        </p:spPr>
        <p:txBody>
          <a:bodyPr spcFirstLastPara="1" wrap="square" lIns="121900" tIns="121900" rIns="121900" bIns="121900" anchor="t" anchorCtr="0">
            <a:normAutofit/>
          </a:bodyPr>
          <a:lstStyle/>
          <a:p>
            <a:pPr marL="342900" indent="-342900" algn="l" rtl="0">
              <a:buFont typeface="Arial" panose="020B0604020202020204" pitchFamily="34" charset="0"/>
              <a:buChar char="•"/>
            </a:pPr>
            <a:endParaRPr lang="da" sz="2400" b="0" dirty="0">
              <a:solidFill>
                <a:schemeClr val="tx1">
                  <a:lumMod val="65000"/>
                  <a:lumOff val="35000"/>
                </a:schemeClr>
              </a:solidFill>
              <a:latin typeface="+mn-lt"/>
            </a:endParaRPr>
          </a:p>
          <a:p>
            <a:pPr marL="342900" indent="-342900" algn="l" rtl="0">
              <a:buFont typeface="Arial" panose="020B0604020202020204" pitchFamily="34" charset="0"/>
              <a:buChar char="•"/>
            </a:pPr>
            <a:r>
              <a:rPr lang="da" sz="2400" b="0" dirty="0">
                <a:solidFill>
                  <a:schemeClr val="tx1">
                    <a:lumMod val="65000"/>
                    <a:lumOff val="35000"/>
                  </a:schemeClr>
                </a:solidFill>
                <a:latin typeface="+mn-lt"/>
              </a:rPr>
              <a:t>Tjek ind med dig selv: Hvordan har du det følelsemæssigt, fysisk og mental? hvor du er henne rent  </a:t>
            </a:r>
          </a:p>
          <a:p>
            <a:pPr marL="342900" indent="-342900" algn="l" rtl="0">
              <a:buFont typeface="Arial" panose="020B0604020202020204" pitchFamily="34" charset="0"/>
              <a:buChar char="•"/>
            </a:pPr>
            <a:endParaRPr lang="da" sz="2400" b="0" dirty="0">
              <a:solidFill>
                <a:schemeClr val="tx1">
                  <a:lumMod val="65000"/>
                  <a:lumOff val="35000"/>
                </a:schemeClr>
              </a:solidFill>
              <a:latin typeface="+mn-lt"/>
            </a:endParaRPr>
          </a:p>
          <a:p>
            <a:pPr marL="342900" indent="-342900" algn="l" rtl="0">
              <a:buFont typeface="Arial" panose="020B0604020202020204" pitchFamily="34" charset="0"/>
              <a:buChar char="•"/>
            </a:pPr>
            <a:r>
              <a:rPr lang="da" sz="2400" b="0" dirty="0">
                <a:solidFill>
                  <a:schemeClr val="tx1">
                    <a:lumMod val="65000"/>
                    <a:lumOff val="35000"/>
                  </a:schemeClr>
                </a:solidFill>
                <a:latin typeface="+mn-lt"/>
              </a:rPr>
              <a:t>D</a:t>
            </a:r>
            <a:r>
              <a:rPr lang="en-US" sz="2400" b="0" dirty="0">
                <a:solidFill>
                  <a:schemeClr val="tx1">
                    <a:lumMod val="65000"/>
                    <a:lumOff val="35000"/>
                  </a:schemeClr>
                </a:solidFill>
                <a:latin typeface="+mn-lt"/>
              </a:rPr>
              <a:t>e</a:t>
            </a:r>
            <a:r>
              <a:rPr lang="da" sz="2400" b="0" dirty="0">
                <a:solidFill>
                  <a:schemeClr val="tx1">
                    <a:lumMod val="65000"/>
                    <a:lumOff val="35000"/>
                  </a:schemeClr>
                </a:solidFill>
                <a:latin typeface="+mn-lt"/>
              </a:rPr>
              <a:t>l dine tanker og følgelser med dem, der står dig nærmeste</a:t>
            </a:r>
            <a:endParaRPr lang="en-US" sz="2400" b="0" dirty="0">
              <a:solidFill>
                <a:schemeClr val="tx1">
                  <a:lumMod val="65000"/>
                  <a:lumOff val="35000"/>
                </a:schemeClr>
              </a:solidFill>
              <a:latin typeface="+mn-lt"/>
            </a:endParaRPr>
          </a:p>
        </p:txBody>
      </p:sp>
      <p:pic>
        <p:nvPicPr>
          <p:cNvPr id="3" name="Billede 2">
            <a:extLst>
              <a:ext uri="{FF2B5EF4-FFF2-40B4-BE49-F238E27FC236}">
                <a16:creationId xmlns:a16="http://schemas.microsoft.com/office/drawing/2014/main" id="{65932913-5996-EE7F-1B33-FA09A7B8D7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806317" y="2584741"/>
            <a:ext cx="5066794" cy="3522647"/>
          </a:xfrm>
          <a:prstGeom prst="rect">
            <a:avLst/>
          </a:prstGeom>
          <a:ln w="57150">
            <a:solidFill>
              <a:srgbClr val="70578B"/>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 name="Rectangle 27">
            <a:extLst>
              <a:ext uri="{FF2B5EF4-FFF2-40B4-BE49-F238E27FC236}">
                <a16:creationId xmlns:a16="http://schemas.microsoft.com/office/drawing/2014/main" id="{D4292029-9CFA-B0D4-2D98-D5EE28E2E5C6}"/>
              </a:ext>
            </a:extLst>
          </p:cNvPr>
          <p:cNvSpPr/>
          <p:nvPr/>
        </p:nvSpPr>
        <p:spPr>
          <a:xfrm>
            <a:off x="0" y="1647825"/>
            <a:ext cx="12192000" cy="3971925"/>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09" name="Google Shape;209;p38"/>
          <p:cNvSpPr txBox="1">
            <a:spLocks noGrp="1"/>
          </p:cNvSpPr>
          <p:nvPr>
            <p:ph type="title"/>
          </p:nvPr>
        </p:nvSpPr>
        <p:spPr>
          <a:xfrm>
            <a:off x="688325" y="536163"/>
            <a:ext cx="11360800" cy="763600"/>
          </a:xfrm>
          <a:prstGeom prst="rect">
            <a:avLst/>
          </a:prstGeom>
        </p:spPr>
        <p:txBody>
          <a:bodyPr spcFirstLastPara="1" vert="horz" wrap="square" lIns="121900" tIns="121900" rIns="121900" bIns="121900" anchor="t" anchorCtr="0">
            <a:normAutofit fontScale="90000"/>
          </a:bodyPr>
          <a:lstStyle/>
          <a:p>
            <a:pPr algn="l" rtl="0"/>
            <a:r>
              <a:rPr lang="da" dirty="0">
                <a:latin typeface="+mn-lt"/>
              </a:rPr>
              <a:t>Find strategierne i fredstid </a:t>
            </a:r>
            <a:endParaRPr dirty="0">
              <a:latin typeface="+mn-lt"/>
            </a:endParaRPr>
          </a:p>
        </p:txBody>
      </p:sp>
      <p:sp>
        <p:nvSpPr>
          <p:cNvPr id="210" name="Google Shape;210;p38"/>
          <p:cNvSpPr txBox="1">
            <a:spLocks noGrp="1"/>
          </p:cNvSpPr>
          <p:nvPr>
            <p:ph type="body" idx="1"/>
          </p:nvPr>
        </p:nvSpPr>
        <p:spPr>
          <a:xfrm>
            <a:off x="688325" y="2401536"/>
            <a:ext cx="11360800" cy="2882967"/>
          </a:xfrm>
          <a:prstGeom prst="rect">
            <a:avLst/>
          </a:prstGeom>
        </p:spPr>
        <p:txBody>
          <a:bodyPr spcFirstLastPara="1" wrap="square" lIns="121900" tIns="121900" rIns="121900" bIns="121900" anchor="t" anchorCtr="0">
            <a:normAutofit/>
          </a:bodyPr>
          <a:lstStyle/>
          <a:p>
            <a:pPr marL="0" indent="0" algn="l" rtl="0">
              <a:buNone/>
            </a:pPr>
            <a:r>
              <a:rPr lang="da" sz="2800" dirty="0">
                <a:solidFill>
                  <a:schemeClr val="tx1">
                    <a:lumMod val="65000"/>
                    <a:lumOff val="35000"/>
                  </a:schemeClr>
                </a:solidFill>
                <a:latin typeface="+mn-lt"/>
              </a:rPr>
              <a:t>Bliv bevidst om dine handlinger:</a:t>
            </a:r>
            <a:endParaRPr sz="2800" dirty="0">
              <a:solidFill>
                <a:schemeClr val="tx1">
                  <a:lumMod val="65000"/>
                  <a:lumOff val="35000"/>
                </a:schemeClr>
              </a:solidFill>
              <a:latin typeface="+mn-lt"/>
            </a:endParaRPr>
          </a:p>
          <a:p>
            <a:pPr algn="l" rtl="0">
              <a:spcBef>
                <a:spcPts val="1600"/>
              </a:spcBef>
            </a:pPr>
            <a:r>
              <a:rPr lang="da" sz="2800" b="0" dirty="0">
                <a:solidFill>
                  <a:schemeClr val="tx1">
                    <a:lumMod val="65000"/>
                    <a:lumOff val="35000"/>
                  </a:schemeClr>
                </a:solidFill>
                <a:latin typeface="+mn-lt"/>
              </a:rPr>
              <a:t>Hvad gik forud (følelser, handlinger, energi)?</a:t>
            </a:r>
            <a:endParaRPr sz="2800" b="0" dirty="0">
              <a:solidFill>
                <a:schemeClr val="tx1">
                  <a:lumMod val="65000"/>
                  <a:lumOff val="35000"/>
                </a:schemeClr>
              </a:solidFill>
              <a:latin typeface="+mn-lt"/>
            </a:endParaRPr>
          </a:p>
          <a:p>
            <a:pPr algn="l" rtl="0">
              <a:spcBef>
                <a:spcPts val="1600"/>
              </a:spcBef>
            </a:pPr>
            <a:r>
              <a:rPr lang="da" sz="2800" b="0" dirty="0">
                <a:solidFill>
                  <a:schemeClr val="tx1">
                    <a:lumMod val="65000"/>
                    <a:lumOff val="35000"/>
                  </a:schemeClr>
                </a:solidFill>
                <a:latin typeface="+mn-lt"/>
              </a:rPr>
              <a:t>Hvad kan gøres anderledes næste gang? </a:t>
            </a:r>
            <a:endParaRPr sz="2800" b="0" dirty="0">
              <a:solidFill>
                <a:schemeClr val="tx1">
                  <a:lumMod val="65000"/>
                  <a:lumOff val="35000"/>
                </a:schemeClr>
              </a:solidFill>
              <a:latin typeface="+mn-lt"/>
            </a:endParaRPr>
          </a:p>
        </p:txBody>
      </p:sp>
      <p:sp>
        <p:nvSpPr>
          <p:cNvPr id="4" name="Rektangel 3">
            <a:extLst>
              <a:ext uri="{FF2B5EF4-FFF2-40B4-BE49-F238E27FC236}">
                <a16:creationId xmlns:a16="http://schemas.microsoft.com/office/drawing/2014/main" id="{919D7F84-A848-831A-753B-0C42699EF766}"/>
              </a:ext>
            </a:extLst>
          </p:cNvPr>
          <p:cNvSpPr/>
          <p:nvPr/>
        </p:nvSpPr>
        <p:spPr>
          <a:xfrm>
            <a:off x="0" y="5458534"/>
            <a:ext cx="12192000" cy="161216"/>
          </a:xfrm>
          <a:prstGeom prst="rect">
            <a:avLst/>
          </a:prstGeom>
          <a:solidFill>
            <a:srgbClr val="70578B"/>
          </a:solidFill>
          <a:ln>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4" name="Rectangle 27">
            <a:extLst>
              <a:ext uri="{FF2B5EF4-FFF2-40B4-BE49-F238E27FC236}">
                <a16:creationId xmlns:a16="http://schemas.microsoft.com/office/drawing/2014/main" id="{A7521C15-12C5-A1F5-EAE4-C720BA331572}"/>
              </a:ext>
            </a:extLst>
          </p:cNvPr>
          <p:cNvSpPr/>
          <p:nvPr/>
        </p:nvSpPr>
        <p:spPr>
          <a:xfrm>
            <a:off x="4878834" y="0"/>
            <a:ext cx="7324725"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15" name="Google Shape;215;p39"/>
          <p:cNvSpPr txBox="1">
            <a:spLocks noGrp="1"/>
          </p:cNvSpPr>
          <p:nvPr>
            <p:ph type="title"/>
          </p:nvPr>
        </p:nvSpPr>
        <p:spPr>
          <a:xfrm>
            <a:off x="294504" y="412602"/>
            <a:ext cx="4584329" cy="2334499"/>
          </a:xfrm>
          <a:prstGeom prst="rect">
            <a:avLst/>
          </a:prstGeom>
        </p:spPr>
        <p:txBody>
          <a:bodyPr spcFirstLastPara="1" vert="horz" wrap="square" lIns="121900" tIns="121900" rIns="121900" bIns="121900" anchor="t" anchorCtr="0">
            <a:normAutofit fontScale="90000"/>
          </a:bodyPr>
          <a:lstStyle/>
          <a:p>
            <a:pPr algn="l" rtl="0"/>
            <a:r>
              <a:rPr lang="da" sz="5400" dirty="0">
                <a:latin typeface="+mn-lt"/>
              </a:rPr>
              <a:t>Større følelsesmæssigt stabilitet</a:t>
            </a:r>
            <a:endParaRPr sz="5400" dirty="0">
              <a:latin typeface="+mn-lt"/>
            </a:endParaRPr>
          </a:p>
        </p:txBody>
      </p:sp>
      <p:sp>
        <p:nvSpPr>
          <p:cNvPr id="216" name="Google Shape;216;p39"/>
          <p:cNvSpPr txBox="1">
            <a:spLocks noGrp="1"/>
          </p:cNvSpPr>
          <p:nvPr>
            <p:ph type="body" idx="1"/>
          </p:nvPr>
        </p:nvSpPr>
        <p:spPr>
          <a:xfrm>
            <a:off x="5446834" y="1579851"/>
            <a:ext cx="6756725" cy="4555200"/>
          </a:xfrm>
          <a:prstGeom prst="rect">
            <a:avLst/>
          </a:prstGeom>
        </p:spPr>
        <p:txBody>
          <a:bodyPr spcFirstLastPara="1" wrap="square" lIns="121900" tIns="121900" rIns="121900" bIns="121900" anchor="t" anchorCtr="0">
            <a:normAutofit/>
          </a:bodyPr>
          <a:lstStyle/>
          <a:p>
            <a:pPr marL="0" indent="0" algn="l" rtl="0">
              <a:buNone/>
            </a:pPr>
            <a:r>
              <a:rPr lang="da" sz="3600" dirty="0">
                <a:solidFill>
                  <a:schemeClr val="bg1"/>
                </a:solidFill>
                <a:latin typeface="+mn-lt"/>
              </a:rPr>
              <a:t>Ting der kan give større følelsemæssig stabilitet: </a:t>
            </a:r>
            <a:endParaRPr sz="3600" dirty="0">
              <a:solidFill>
                <a:schemeClr val="bg1"/>
              </a:solidFill>
              <a:latin typeface="+mn-lt"/>
            </a:endParaRPr>
          </a:p>
          <a:p>
            <a:pPr algn="l" rtl="0"/>
            <a:r>
              <a:rPr lang="da" sz="3000" b="0" dirty="0">
                <a:solidFill>
                  <a:schemeClr val="bg1"/>
                </a:solidFill>
                <a:latin typeface="+mn-lt"/>
              </a:rPr>
              <a:t>Medicin </a:t>
            </a:r>
          </a:p>
          <a:p>
            <a:pPr algn="l" rtl="0"/>
            <a:r>
              <a:rPr lang="da" sz="3000" b="0" dirty="0">
                <a:solidFill>
                  <a:schemeClr val="bg1"/>
                </a:solidFill>
                <a:latin typeface="+mn-lt"/>
              </a:rPr>
              <a:t>Motion - gå en tur, dans, løb osv. </a:t>
            </a:r>
            <a:endParaRPr sz="3000" b="0" dirty="0">
              <a:solidFill>
                <a:schemeClr val="bg1"/>
              </a:solidFill>
              <a:latin typeface="+mn-lt"/>
            </a:endParaRPr>
          </a:p>
          <a:p>
            <a:pPr algn="l" rtl="0"/>
            <a:r>
              <a:rPr lang="da" sz="3000" b="0" dirty="0">
                <a:solidFill>
                  <a:schemeClr val="bg1"/>
                </a:solidFill>
                <a:latin typeface="+mn-lt"/>
              </a:rPr>
              <a:t>Stabilt blodsukker </a:t>
            </a:r>
            <a:endParaRPr sz="3000" b="0" dirty="0">
              <a:solidFill>
                <a:schemeClr val="bg1"/>
              </a:solidFill>
              <a:latin typeface="+mn-lt"/>
            </a:endParaRPr>
          </a:p>
          <a:p>
            <a:pPr algn="l" rtl="0"/>
            <a:r>
              <a:rPr lang="da" sz="3000" b="0" dirty="0">
                <a:solidFill>
                  <a:schemeClr val="bg1"/>
                </a:solidFill>
                <a:latin typeface="+mn-lt"/>
              </a:rPr>
              <a:t>Søvn </a:t>
            </a:r>
            <a:endParaRPr sz="3000" b="0" dirty="0">
              <a:solidFill>
                <a:schemeClr val="bg1"/>
              </a:solidFill>
              <a:latin typeface="+mn-lt"/>
            </a:endParaRPr>
          </a:p>
          <a:p>
            <a:pPr algn="l" rtl="0"/>
            <a:r>
              <a:rPr lang="da" sz="3000" b="0" dirty="0">
                <a:solidFill>
                  <a:schemeClr val="bg1"/>
                </a:solidFill>
                <a:latin typeface="+mn-lt"/>
              </a:rPr>
              <a:t>Pauser - beroligelse af nervesystemet </a:t>
            </a:r>
            <a:endParaRPr sz="3000" b="0" dirty="0">
              <a:solidFill>
                <a:schemeClr val="bg1"/>
              </a:solidFill>
              <a:latin typeface="+mn-lt"/>
            </a:endParaRPr>
          </a:p>
        </p:txBody>
      </p:sp>
      <p:pic>
        <p:nvPicPr>
          <p:cNvPr id="3" name="Billede 2">
            <a:extLst>
              <a:ext uri="{FF2B5EF4-FFF2-40B4-BE49-F238E27FC236}">
                <a16:creationId xmlns:a16="http://schemas.microsoft.com/office/drawing/2014/main" id="{EE131076-E7B0-A36F-6FD9-CE3AD2D32E6A}"/>
              </a:ext>
            </a:extLst>
          </p:cNvPr>
          <p:cNvPicPr>
            <a:picLocks noChangeAspect="1"/>
          </p:cNvPicPr>
          <p:nvPr/>
        </p:nvPicPr>
        <p:blipFill>
          <a:blip r:embed="rId3"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165706" y="2832101"/>
            <a:ext cx="4760540" cy="38481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4" name="Rectangle 27">
            <a:extLst>
              <a:ext uri="{FF2B5EF4-FFF2-40B4-BE49-F238E27FC236}">
                <a16:creationId xmlns:a16="http://schemas.microsoft.com/office/drawing/2014/main" id="{A23CB44B-5B44-22D8-2540-89A1E4B342FC}"/>
              </a:ext>
            </a:extLst>
          </p:cNvPr>
          <p:cNvSpPr/>
          <p:nvPr/>
        </p:nvSpPr>
        <p:spPr>
          <a:xfrm>
            <a:off x="0" y="4089400"/>
            <a:ext cx="12192000" cy="27686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21" name="Google Shape;221;p40"/>
          <p:cNvSpPr txBox="1">
            <a:spLocks noGrp="1"/>
          </p:cNvSpPr>
          <p:nvPr>
            <p:ph type="title"/>
          </p:nvPr>
        </p:nvSpPr>
        <p:spPr>
          <a:xfrm>
            <a:off x="415600" y="293309"/>
            <a:ext cx="11360800" cy="763600"/>
          </a:xfrm>
          <a:prstGeom prst="rect">
            <a:avLst/>
          </a:prstGeom>
        </p:spPr>
        <p:txBody>
          <a:bodyPr spcFirstLastPara="1" vert="horz" wrap="square" lIns="121900" tIns="121900" rIns="121900" bIns="121900" anchor="t" anchorCtr="0">
            <a:normAutofit fontScale="90000"/>
          </a:bodyPr>
          <a:lstStyle/>
          <a:p>
            <a:pPr algn="ctr" rtl="0"/>
            <a:r>
              <a:rPr lang="da" sz="4900" dirty="0">
                <a:latin typeface="+mn-lt"/>
              </a:rPr>
              <a:t>Teknikker til at berolige nervesystemet </a:t>
            </a:r>
            <a:endParaRPr sz="4900" dirty="0">
              <a:latin typeface="+mn-lt"/>
            </a:endParaRPr>
          </a:p>
        </p:txBody>
      </p:sp>
      <p:sp>
        <p:nvSpPr>
          <p:cNvPr id="222" name="Google Shape;222;p40"/>
          <p:cNvSpPr txBox="1">
            <a:spLocks noGrp="1"/>
          </p:cNvSpPr>
          <p:nvPr>
            <p:ph type="body" idx="1"/>
          </p:nvPr>
        </p:nvSpPr>
        <p:spPr>
          <a:xfrm>
            <a:off x="415600" y="1361854"/>
            <a:ext cx="11360800" cy="763600"/>
          </a:xfrm>
          <a:prstGeom prst="rect">
            <a:avLst/>
          </a:prstGeom>
        </p:spPr>
        <p:txBody>
          <a:bodyPr spcFirstLastPara="1" wrap="square" lIns="121900" tIns="121900" rIns="121900" bIns="121900" anchor="t" anchorCtr="0">
            <a:normAutofit fontScale="77500" lnSpcReduction="20000"/>
          </a:bodyPr>
          <a:lstStyle/>
          <a:p>
            <a:pPr marL="0" indent="0" algn="ctr" rtl="0">
              <a:buNone/>
            </a:pPr>
            <a:r>
              <a:rPr lang="da" sz="2800" dirty="0">
                <a:solidFill>
                  <a:schemeClr val="tx1">
                    <a:lumMod val="65000"/>
                    <a:lumOff val="35000"/>
                  </a:schemeClr>
                </a:solidFill>
                <a:latin typeface="+mn-lt"/>
              </a:rPr>
              <a:t>A</a:t>
            </a:r>
            <a:r>
              <a:rPr lang="en-US" sz="2800" dirty="0">
                <a:solidFill>
                  <a:schemeClr val="tx1">
                    <a:lumMod val="65000"/>
                    <a:lumOff val="35000"/>
                  </a:schemeClr>
                </a:solidFill>
                <a:latin typeface="+mn-lt"/>
              </a:rPr>
              <a:t>k</a:t>
            </a:r>
            <a:r>
              <a:rPr lang="da" sz="2800" dirty="0">
                <a:solidFill>
                  <a:schemeClr val="tx1">
                    <a:lumMod val="65000"/>
                    <a:lumOff val="35000"/>
                  </a:schemeClr>
                </a:solidFill>
                <a:latin typeface="+mn-lt"/>
              </a:rPr>
              <a:t>tivering af det beroligende (parasympatiske) nervesystem gennem fokus på åndedrætte</a:t>
            </a:r>
            <a:endParaRPr sz="2800" dirty="0">
              <a:solidFill>
                <a:schemeClr val="tx1">
                  <a:lumMod val="65000"/>
                  <a:lumOff val="35000"/>
                </a:schemeClr>
              </a:solidFill>
              <a:latin typeface="+mn-lt"/>
            </a:endParaRPr>
          </a:p>
        </p:txBody>
      </p:sp>
      <p:sp>
        <p:nvSpPr>
          <p:cNvPr id="6" name="Tekstfelt 5">
            <a:extLst>
              <a:ext uri="{FF2B5EF4-FFF2-40B4-BE49-F238E27FC236}">
                <a16:creationId xmlns:a16="http://schemas.microsoft.com/office/drawing/2014/main" id="{4A21696D-EABD-351F-A692-353C73433CDE}"/>
              </a:ext>
            </a:extLst>
          </p:cNvPr>
          <p:cNvSpPr txBox="1"/>
          <p:nvPr/>
        </p:nvSpPr>
        <p:spPr>
          <a:xfrm>
            <a:off x="1422400" y="6088559"/>
            <a:ext cx="9601200" cy="769441"/>
          </a:xfrm>
          <a:prstGeom prst="rect">
            <a:avLst/>
          </a:prstGeom>
          <a:noFill/>
        </p:spPr>
        <p:txBody>
          <a:bodyPr wrap="square" rtlCol="0">
            <a:spAutoFit/>
          </a:bodyPr>
          <a:lstStyle/>
          <a:p>
            <a:pPr algn="ctr"/>
            <a:r>
              <a:rPr lang="da-DK" sz="3200" dirty="0">
                <a:solidFill>
                  <a:schemeClr val="bg1"/>
                </a:solidFill>
                <a:latin typeface="+mn-lt"/>
              </a:rPr>
              <a:t>ex. </a:t>
            </a:r>
            <a:r>
              <a:rPr lang="da-DK" sz="3200" dirty="0" err="1">
                <a:solidFill>
                  <a:schemeClr val="bg1"/>
                </a:solidFill>
                <a:latin typeface="+mn-lt"/>
              </a:rPr>
              <a:t>box</a:t>
            </a:r>
            <a:r>
              <a:rPr lang="da-DK" sz="3200" dirty="0">
                <a:solidFill>
                  <a:schemeClr val="bg1"/>
                </a:solidFill>
                <a:latin typeface="+mn-lt"/>
              </a:rPr>
              <a:t> </a:t>
            </a:r>
            <a:r>
              <a:rPr lang="da-DK" sz="3200" dirty="0" err="1">
                <a:solidFill>
                  <a:schemeClr val="bg1"/>
                </a:solidFill>
                <a:latin typeface="+mn-lt"/>
              </a:rPr>
              <a:t>breathing</a:t>
            </a:r>
            <a:r>
              <a:rPr lang="da-DK" sz="3200" dirty="0">
                <a:solidFill>
                  <a:schemeClr val="bg1"/>
                </a:solidFill>
                <a:latin typeface="+mn-lt"/>
              </a:rPr>
              <a:t> 4x4 (ind 4, hold 4, ud 4, hold 4). </a:t>
            </a:r>
          </a:p>
          <a:p>
            <a:pPr algn="l"/>
            <a:endParaRPr lang="da-DK" sz="1200" dirty="0"/>
          </a:p>
        </p:txBody>
      </p:sp>
      <p:grpSp>
        <p:nvGrpSpPr>
          <p:cNvPr id="12" name="Gruppe 11">
            <a:extLst>
              <a:ext uri="{FF2B5EF4-FFF2-40B4-BE49-F238E27FC236}">
                <a16:creationId xmlns:a16="http://schemas.microsoft.com/office/drawing/2014/main" id="{2CE64B8E-A453-61A0-6FF9-E94B97D81D50}"/>
              </a:ext>
            </a:extLst>
          </p:cNvPr>
          <p:cNvGrpSpPr/>
          <p:nvPr/>
        </p:nvGrpSpPr>
        <p:grpSpPr>
          <a:xfrm>
            <a:off x="3757303" y="2290476"/>
            <a:ext cx="4677392" cy="3668274"/>
            <a:chOff x="3757303" y="2290476"/>
            <a:chExt cx="4677392" cy="3668274"/>
          </a:xfrm>
        </p:grpSpPr>
        <p:pic>
          <p:nvPicPr>
            <p:cNvPr id="3" name="Billede 2">
              <a:extLst>
                <a:ext uri="{FF2B5EF4-FFF2-40B4-BE49-F238E27FC236}">
                  <a16:creationId xmlns:a16="http://schemas.microsoft.com/office/drawing/2014/main" id="{47E36D12-EC0C-4825-2C8E-D7D2F641F934}"/>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57304" y="2290476"/>
              <a:ext cx="4677391" cy="3668274"/>
            </a:xfrm>
            <a:prstGeom prst="rect">
              <a:avLst/>
            </a:prstGeom>
            <a:ln w="57150">
              <a:solidFill>
                <a:srgbClr val="BC89BF"/>
              </a:solidFill>
            </a:ln>
          </p:spPr>
        </p:pic>
        <p:sp>
          <p:nvSpPr>
            <p:cNvPr id="7" name="Rektangel 6">
              <a:extLst>
                <a:ext uri="{FF2B5EF4-FFF2-40B4-BE49-F238E27FC236}">
                  <a16:creationId xmlns:a16="http://schemas.microsoft.com/office/drawing/2014/main" id="{939CE3A1-7EBA-D05F-CC24-4DCF86EC74EE}"/>
                </a:ext>
              </a:extLst>
            </p:cNvPr>
            <p:cNvSpPr/>
            <p:nvPr/>
          </p:nvSpPr>
          <p:spPr>
            <a:xfrm>
              <a:off x="5288279" y="3759043"/>
              <a:ext cx="1615440" cy="660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4x4 åndedræt</a:t>
              </a:r>
            </a:p>
            <a:p>
              <a:pPr algn="ctr"/>
              <a:r>
                <a:rPr lang="da-DK" sz="1400" b="1" dirty="0">
                  <a:solidFill>
                    <a:srgbClr val="70578B"/>
                  </a:solidFill>
                </a:rPr>
                <a:t>(</a:t>
              </a:r>
              <a:r>
                <a:rPr lang="da-DK" sz="1400" b="1" dirty="0" err="1">
                  <a:solidFill>
                    <a:srgbClr val="70578B"/>
                  </a:solidFill>
                </a:rPr>
                <a:t>box</a:t>
              </a:r>
              <a:r>
                <a:rPr lang="da-DK" sz="1400" b="1" dirty="0">
                  <a:solidFill>
                    <a:srgbClr val="70578B"/>
                  </a:solidFill>
                </a:rPr>
                <a:t> </a:t>
              </a:r>
              <a:r>
                <a:rPr lang="da-DK" sz="1400" b="1" dirty="0" err="1">
                  <a:solidFill>
                    <a:srgbClr val="70578B"/>
                  </a:solidFill>
                </a:rPr>
                <a:t>breathing</a:t>
              </a:r>
              <a:r>
                <a:rPr lang="da-DK" sz="1400" b="1" dirty="0">
                  <a:solidFill>
                    <a:srgbClr val="70578B"/>
                  </a:solidFill>
                </a:rPr>
                <a:t>)</a:t>
              </a:r>
            </a:p>
          </p:txBody>
        </p:sp>
        <p:sp>
          <p:nvSpPr>
            <p:cNvPr id="8" name="Rektangel 7">
              <a:extLst>
                <a:ext uri="{FF2B5EF4-FFF2-40B4-BE49-F238E27FC236}">
                  <a16:creationId xmlns:a16="http://schemas.microsoft.com/office/drawing/2014/main" id="{17C33AFB-E3EB-B2D1-B0ED-5617AE3FA251}"/>
                </a:ext>
              </a:extLst>
            </p:cNvPr>
            <p:cNvSpPr/>
            <p:nvPr/>
          </p:nvSpPr>
          <p:spPr>
            <a:xfrm>
              <a:off x="5196839" y="2290476"/>
              <a:ext cx="1615440" cy="660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Hold vejret</a:t>
              </a:r>
            </a:p>
            <a:p>
              <a:pPr algn="ctr"/>
              <a:r>
                <a:rPr lang="da-DK" sz="1400" b="1" dirty="0">
                  <a:solidFill>
                    <a:srgbClr val="70578B"/>
                  </a:solidFill>
                </a:rPr>
                <a:t>1-2-3-4</a:t>
              </a:r>
            </a:p>
          </p:txBody>
        </p:sp>
        <p:sp>
          <p:nvSpPr>
            <p:cNvPr id="9" name="Rektangel 8">
              <a:extLst>
                <a:ext uri="{FF2B5EF4-FFF2-40B4-BE49-F238E27FC236}">
                  <a16:creationId xmlns:a16="http://schemas.microsoft.com/office/drawing/2014/main" id="{95DE5135-B241-3A66-5306-25912C7C3D9D}"/>
                </a:ext>
              </a:extLst>
            </p:cNvPr>
            <p:cNvSpPr/>
            <p:nvPr/>
          </p:nvSpPr>
          <p:spPr>
            <a:xfrm>
              <a:off x="5288279" y="5473700"/>
              <a:ext cx="1615440"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Hold vejret</a:t>
              </a:r>
            </a:p>
            <a:p>
              <a:pPr algn="ctr"/>
              <a:r>
                <a:rPr lang="da-DK" sz="1400" b="1" dirty="0">
                  <a:solidFill>
                    <a:srgbClr val="70578B"/>
                  </a:solidFill>
                </a:rPr>
                <a:t>1-2-3-4</a:t>
              </a:r>
            </a:p>
          </p:txBody>
        </p:sp>
        <p:sp>
          <p:nvSpPr>
            <p:cNvPr id="10" name="Rektangel 9">
              <a:extLst>
                <a:ext uri="{FF2B5EF4-FFF2-40B4-BE49-F238E27FC236}">
                  <a16:creationId xmlns:a16="http://schemas.microsoft.com/office/drawing/2014/main" id="{41014399-8331-6046-3899-4A886B03DF8D}"/>
                </a:ext>
              </a:extLst>
            </p:cNvPr>
            <p:cNvSpPr/>
            <p:nvPr/>
          </p:nvSpPr>
          <p:spPr>
            <a:xfrm>
              <a:off x="3757303" y="3933869"/>
              <a:ext cx="1012817"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Ånd ind</a:t>
              </a:r>
            </a:p>
            <a:p>
              <a:pPr algn="ctr"/>
              <a:r>
                <a:rPr lang="da-DK" sz="1400" b="1" dirty="0">
                  <a:solidFill>
                    <a:srgbClr val="70578B"/>
                  </a:solidFill>
                </a:rPr>
                <a:t>1-2-3-4</a:t>
              </a:r>
            </a:p>
          </p:txBody>
        </p:sp>
        <p:sp>
          <p:nvSpPr>
            <p:cNvPr id="11" name="Rektangel 10">
              <a:extLst>
                <a:ext uri="{FF2B5EF4-FFF2-40B4-BE49-F238E27FC236}">
                  <a16:creationId xmlns:a16="http://schemas.microsoft.com/office/drawing/2014/main" id="{C526C721-8654-E121-E0F1-6DB560FDFDF8}"/>
                </a:ext>
              </a:extLst>
            </p:cNvPr>
            <p:cNvSpPr/>
            <p:nvPr/>
          </p:nvSpPr>
          <p:spPr>
            <a:xfrm>
              <a:off x="7421877" y="3962967"/>
              <a:ext cx="1012817"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Ånd ud</a:t>
              </a:r>
            </a:p>
            <a:p>
              <a:pPr algn="ctr"/>
              <a:r>
                <a:rPr lang="da-DK" sz="1400" b="1" dirty="0">
                  <a:solidFill>
                    <a:srgbClr val="70578B"/>
                  </a:solidFill>
                </a:rPr>
                <a:t>1-2-3-4</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6" name="Rectangle 27">
            <a:extLst>
              <a:ext uri="{FF2B5EF4-FFF2-40B4-BE49-F238E27FC236}">
                <a16:creationId xmlns:a16="http://schemas.microsoft.com/office/drawing/2014/main" id="{23F1275A-FB26-B391-D258-163A897B92A0}"/>
              </a:ext>
            </a:extLst>
          </p:cNvPr>
          <p:cNvSpPr/>
          <p:nvPr/>
        </p:nvSpPr>
        <p:spPr>
          <a:xfrm>
            <a:off x="0" y="5422900"/>
            <a:ext cx="12192000" cy="14351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3" name="Billede 2" descr="Et billede, der indeholder skitse, tegning, Stregtegning, stregtegning&#10;&#10;Indhold genereret af kunstig intelligens kan være forkert.">
            <a:extLst>
              <a:ext uri="{FF2B5EF4-FFF2-40B4-BE49-F238E27FC236}">
                <a16:creationId xmlns:a16="http://schemas.microsoft.com/office/drawing/2014/main" id="{AC2803C3-1192-29DB-34BB-EC584FF4491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42900" y="-118750"/>
            <a:ext cx="9274500" cy="6183000"/>
          </a:xfrm>
          <a:prstGeom prst="rect">
            <a:avLst/>
          </a:prstGeom>
        </p:spPr>
      </p:pic>
      <p:sp>
        <p:nvSpPr>
          <p:cNvPr id="228" name="Google Shape;228;p4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Autofit/>
          </a:bodyPr>
          <a:lstStyle/>
          <a:p>
            <a:pPr algn="l" rtl="0"/>
            <a:r>
              <a:rPr lang="da" sz="7200" dirty="0">
                <a:latin typeface="+mn-lt"/>
              </a:rPr>
              <a:t>Energiforvaltning</a:t>
            </a:r>
            <a:endParaRPr sz="7200"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6" name="Rektangel 5">
            <a:extLst>
              <a:ext uri="{FF2B5EF4-FFF2-40B4-BE49-F238E27FC236}">
                <a16:creationId xmlns:a16="http://schemas.microsoft.com/office/drawing/2014/main" id="{32304EF1-13E1-D4AE-7339-3E7A082837A7}"/>
              </a:ext>
            </a:extLst>
          </p:cNvPr>
          <p:cNvSpPr/>
          <p:nvPr/>
        </p:nvSpPr>
        <p:spPr>
          <a:xfrm>
            <a:off x="0" y="0"/>
            <a:ext cx="12192000" cy="9779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4" name="Google Shape;234;p42"/>
          <p:cNvSpPr txBox="1">
            <a:spLocks noGrp="1"/>
          </p:cNvSpPr>
          <p:nvPr>
            <p:ph type="title"/>
          </p:nvPr>
        </p:nvSpPr>
        <p:spPr>
          <a:xfrm>
            <a:off x="314000" y="25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Energiforvaltning</a:t>
            </a:r>
            <a:endParaRPr dirty="0">
              <a:solidFill>
                <a:schemeClr val="bg1"/>
              </a:solidFill>
              <a:latin typeface="+mn-lt"/>
            </a:endParaRPr>
          </a:p>
        </p:txBody>
      </p:sp>
      <p:sp>
        <p:nvSpPr>
          <p:cNvPr id="235" name="Google Shape;235;p42"/>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lgn="l" rtl="0">
              <a:buNone/>
            </a:pPr>
            <a:r>
              <a:rPr lang="da" dirty="0">
                <a:solidFill>
                  <a:srgbClr val="70578B"/>
                </a:solidFill>
                <a:latin typeface="+mn-lt"/>
              </a:rPr>
              <a:t>The Spoon Theory: en teori hvor skeen er en metafor for ens energi for dagen </a:t>
            </a:r>
            <a:endParaRPr dirty="0">
              <a:solidFill>
                <a:srgbClr val="70578B"/>
              </a:solidFill>
              <a:latin typeface="+mn-lt"/>
            </a:endParaRPr>
          </a:p>
          <a:p>
            <a:pPr marL="0" indent="0" algn="l" rtl="0">
              <a:spcBef>
                <a:spcPts val="1600"/>
              </a:spcBef>
              <a:buNone/>
            </a:pPr>
            <a:endParaRPr dirty="0">
              <a:latin typeface="+mn-lt"/>
            </a:endParaRPr>
          </a:p>
        </p:txBody>
      </p:sp>
      <p:sp>
        <p:nvSpPr>
          <p:cNvPr id="10" name="Rektangel 9">
            <a:extLst>
              <a:ext uri="{FF2B5EF4-FFF2-40B4-BE49-F238E27FC236}">
                <a16:creationId xmlns:a16="http://schemas.microsoft.com/office/drawing/2014/main" id="{EB0F0646-BC7E-6EC5-2D98-2681529D9A54}"/>
              </a:ext>
            </a:extLst>
          </p:cNvPr>
          <p:cNvSpPr/>
          <p:nvPr/>
        </p:nvSpPr>
        <p:spPr>
          <a:xfrm>
            <a:off x="526143" y="5467317"/>
            <a:ext cx="7166428" cy="77046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descr="Et billede, der indeholder skitse, Stregtegning, tegning, illustration/afbildning&#10;&#10;Indhold genereret af kunstig intelligens kan være forkert.">
            <a:extLst>
              <a:ext uri="{FF2B5EF4-FFF2-40B4-BE49-F238E27FC236}">
                <a16:creationId xmlns:a16="http://schemas.microsoft.com/office/drawing/2014/main" id="{B8EEB41D-8411-9CBD-DC94-EC3546F301EA}"/>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5994400" y="2014757"/>
            <a:ext cx="6148388" cy="4651829"/>
          </a:xfrm>
          <a:prstGeom prst="rect">
            <a:avLst/>
          </a:prstGeom>
        </p:spPr>
      </p:pic>
      <p:sp>
        <p:nvSpPr>
          <p:cNvPr id="8" name="Tekstfelt 7">
            <a:extLst>
              <a:ext uri="{FF2B5EF4-FFF2-40B4-BE49-F238E27FC236}">
                <a16:creationId xmlns:a16="http://schemas.microsoft.com/office/drawing/2014/main" id="{6C4E1680-107A-84B1-1894-A5FC16175DCC}"/>
              </a:ext>
            </a:extLst>
          </p:cNvPr>
          <p:cNvSpPr txBox="1"/>
          <p:nvPr/>
        </p:nvSpPr>
        <p:spPr>
          <a:xfrm>
            <a:off x="802368" y="5688899"/>
            <a:ext cx="6609750" cy="338554"/>
          </a:xfrm>
          <a:prstGeom prst="rect">
            <a:avLst/>
          </a:prstGeom>
          <a:noFill/>
        </p:spPr>
        <p:txBody>
          <a:bodyPr wrap="square">
            <a:spAutoFit/>
          </a:bodyPr>
          <a:lstStyle/>
          <a:p>
            <a:pPr marL="0" indent="0" algn="l" rtl="0">
              <a:spcBef>
                <a:spcPts val="1600"/>
              </a:spcBef>
              <a:buNone/>
            </a:pPr>
            <a:r>
              <a:rPr lang="da-DK" sz="1600" dirty="0">
                <a:solidFill>
                  <a:schemeClr val="bg1"/>
                </a:solidFill>
                <a:latin typeface="+mn-lt"/>
              </a:rPr>
              <a:t>Du kan også vælge, klippekort, penge eller andet der giver mening for dig.</a:t>
            </a:r>
          </a:p>
        </p:txBody>
      </p:sp>
      <p:sp>
        <p:nvSpPr>
          <p:cNvPr id="9" name="Google Shape;235;p42">
            <a:extLst>
              <a:ext uri="{FF2B5EF4-FFF2-40B4-BE49-F238E27FC236}">
                <a16:creationId xmlns:a16="http://schemas.microsoft.com/office/drawing/2014/main" id="{4E197B40-E818-94E6-017A-CC66889BB7C5}"/>
              </a:ext>
            </a:extLst>
          </p:cNvPr>
          <p:cNvSpPr txBox="1">
            <a:spLocks/>
          </p:cNvSpPr>
          <p:nvPr/>
        </p:nvSpPr>
        <p:spPr>
          <a:xfrm>
            <a:off x="415600" y="2686140"/>
            <a:ext cx="5628013" cy="4555200"/>
          </a:xfrm>
          <a:prstGeom prst="rect">
            <a:avLst/>
          </a:prstGeom>
        </p:spPr>
        <p:txBody>
          <a:bodyPr spcFirstLastPara="1" wrap="square" lIns="121900" tIns="121900" rIns="121900" bIns="121900" anchor="t" anchorCtr="0">
            <a:normAutofit/>
          </a:bodyPr>
          <a:lstStyle>
            <a:lvl1pPr marL="609585" lvl="0" indent="-457189">
              <a:spcBef>
                <a:spcPts val="0"/>
              </a:spcBef>
              <a:spcAft>
                <a:spcPts val="0"/>
              </a:spcAft>
              <a:buSzPts val="1800"/>
              <a:buChar char="●"/>
              <a:defRPr sz="3450" b="1" i="0">
                <a:solidFill>
                  <a:schemeClr val="tx1"/>
                </a:solidFill>
                <a:latin typeface="Times New Roman"/>
                <a:ea typeface="Trebuchet MS" charset="0"/>
                <a:cs typeface="Times New Roman"/>
              </a:defRPr>
            </a:lvl1pPr>
            <a:lvl2pPr marL="1219170" lvl="1" indent="-423323">
              <a:spcBef>
                <a:spcPts val="0"/>
              </a:spcBef>
              <a:spcAft>
                <a:spcPts val="0"/>
              </a:spcAft>
              <a:buSzPts val="1400"/>
              <a:buChar char="○"/>
              <a:defRPr>
                <a:latin typeface="+mn-lt"/>
                <a:ea typeface="+mn-ea"/>
                <a:cs typeface="+mn-cs"/>
              </a:defRPr>
            </a:lvl2pPr>
            <a:lvl3pPr marL="1828754" lvl="2" indent="-423323">
              <a:spcBef>
                <a:spcPts val="0"/>
              </a:spcBef>
              <a:spcAft>
                <a:spcPts val="0"/>
              </a:spcAft>
              <a:buSzPts val="1400"/>
              <a:buChar char="■"/>
              <a:defRPr>
                <a:latin typeface="+mn-lt"/>
                <a:ea typeface="+mn-ea"/>
                <a:cs typeface="+mn-cs"/>
              </a:defRPr>
            </a:lvl3pPr>
            <a:lvl4pPr marL="2438339" lvl="3" indent="-423323">
              <a:spcBef>
                <a:spcPts val="0"/>
              </a:spcBef>
              <a:spcAft>
                <a:spcPts val="0"/>
              </a:spcAft>
              <a:buSzPts val="1400"/>
              <a:buChar char="●"/>
              <a:defRPr>
                <a:latin typeface="+mn-lt"/>
                <a:ea typeface="+mn-ea"/>
                <a:cs typeface="+mn-cs"/>
              </a:defRPr>
            </a:lvl4pPr>
            <a:lvl5pPr marL="3047924" lvl="4" indent="-423323">
              <a:spcBef>
                <a:spcPts val="0"/>
              </a:spcBef>
              <a:spcAft>
                <a:spcPts val="0"/>
              </a:spcAft>
              <a:buSzPts val="1400"/>
              <a:buChar char="○"/>
              <a:defRPr>
                <a:latin typeface="+mn-lt"/>
                <a:ea typeface="+mn-ea"/>
                <a:cs typeface="+mn-cs"/>
              </a:defRPr>
            </a:lvl5pPr>
            <a:lvl6pPr marL="3657509" lvl="5" indent="-423323">
              <a:spcBef>
                <a:spcPts val="0"/>
              </a:spcBef>
              <a:spcAft>
                <a:spcPts val="0"/>
              </a:spcAft>
              <a:buSzPts val="1400"/>
              <a:buChar char="■"/>
              <a:defRPr>
                <a:latin typeface="+mn-lt"/>
                <a:ea typeface="+mn-ea"/>
                <a:cs typeface="+mn-cs"/>
              </a:defRPr>
            </a:lvl6pPr>
            <a:lvl7pPr marL="4267093" lvl="6" indent="-423323">
              <a:spcBef>
                <a:spcPts val="0"/>
              </a:spcBef>
              <a:spcAft>
                <a:spcPts val="0"/>
              </a:spcAft>
              <a:buSzPts val="1400"/>
              <a:buChar char="●"/>
              <a:defRPr>
                <a:latin typeface="+mn-lt"/>
                <a:ea typeface="+mn-ea"/>
                <a:cs typeface="+mn-cs"/>
              </a:defRPr>
            </a:lvl7pPr>
            <a:lvl8pPr marL="4876678" lvl="7" indent="-423323">
              <a:spcBef>
                <a:spcPts val="0"/>
              </a:spcBef>
              <a:spcAft>
                <a:spcPts val="0"/>
              </a:spcAft>
              <a:buSzPts val="1400"/>
              <a:buChar char="○"/>
              <a:defRPr>
                <a:latin typeface="+mn-lt"/>
                <a:ea typeface="+mn-ea"/>
                <a:cs typeface="+mn-cs"/>
              </a:defRPr>
            </a:lvl8pPr>
            <a:lvl9pPr marL="5486263" lvl="8" indent="-423323">
              <a:spcBef>
                <a:spcPts val="0"/>
              </a:spcBef>
              <a:spcAft>
                <a:spcPts val="0"/>
              </a:spcAft>
              <a:buSzPts val="1400"/>
              <a:buChar char="■"/>
              <a:defRPr>
                <a:latin typeface="+mn-lt"/>
                <a:ea typeface="+mn-ea"/>
                <a:cs typeface="+mn-cs"/>
              </a:defRPr>
            </a:lvl9pPr>
          </a:lstStyle>
          <a:p>
            <a:pPr marL="0" indent="0" algn="l" defTabSz="914400" rtl="0">
              <a:spcBef>
                <a:spcPts val="1600"/>
              </a:spcBef>
              <a:buFontTx/>
              <a:buNone/>
            </a:pPr>
            <a:r>
              <a:rPr lang="da-DK" sz="1733" kern="0" dirty="0">
                <a:solidFill>
                  <a:schemeClr val="tx1">
                    <a:lumMod val="65000"/>
                    <a:lumOff val="35000"/>
                  </a:schemeClr>
                </a:solidFill>
                <a:latin typeface="+mn-lt"/>
              </a:rPr>
              <a:t>Hvordan kan man bruge ske-teorien i praksis?</a:t>
            </a:r>
          </a:p>
          <a:p>
            <a:pPr marL="285750" indent="-285750" defTabSz="914400">
              <a:spcBef>
                <a:spcPts val="1600"/>
              </a:spcBef>
              <a:buClr>
                <a:srgbClr val="70578B"/>
              </a:buClr>
            </a:pPr>
            <a:r>
              <a:rPr lang="da-DK" sz="1467" b="0" kern="0" dirty="0">
                <a:solidFill>
                  <a:schemeClr val="tx1">
                    <a:lumMod val="65000"/>
                    <a:lumOff val="35000"/>
                  </a:schemeClr>
                </a:solidFill>
                <a:latin typeface="+mn-lt"/>
              </a:rPr>
              <a:t>Forstå dine egne energimønstre – hvilke aktiviteter koster mest?</a:t>
            </a:r>
          </a:p>
          <a:p>
            <a:pPr marL="285750" indent="-285750" defTabSz="914400">
              <a:spcBef>
                <a:spcPts val="1600"/>
              </a:spcBef>
            </a:pPr>
            <a:r>
              <a:rPr lang="da-DK" sz="1467" b="0" kern="0" dirty="0">
                <a:solidFill>
                  <a:schemeClr val="tx1">
                    <a:lumMod val="65000"/>
                    <a:lumOff val="35000"/>
                  </a:schemeClr>
                </a:solidFill>
                <a:latin typeface="+mn-lt"/>
              </a:rPr>
              <a:t>Lær at sige nej, når du ikke har flere skeer.</a:t>
            </a:r>
          </a:p>
          <a:p>
            <a:pPr marL="285750" indent="-285750" defTabSz="914400">
              <a:spcBef>
                <a:spcPts val="1600"/>
              </a:spcBef>
            </a:pPr>
            <a:r>
              <a:rPr lang="da-DK" sz="1467" b="0" kern="0" dirty="0">
                <a:solidFill>
                  <a:schemeClr val="tx1">
                    <a:lumMod val="65000"/>
                    <a:lumOff val="35000"/>
                  </a:schemeClr>
                </a:solidFill>
                <a:latin typeface="+mn-lt"/>
              </a:rPr>
              <a:t>Planlæg hvile og restitution ind i din uge.</a:t>
            </a:r>
          </a:p>
          <a:p>
            <a:pPr marL="285750" indent="-285750" defTabSz="914400">
              <a:spcBef>
                <a:spcPts val="1600"/>
              </a:spcBef>
            </a:pPr>
            <a:r>
              <a:rPr lang="da-DK" sz="1467" b="0" kern="0" dirty="0">
                <a:solidFill>
                  <a:schemeClr val="tx1">
                    <a:lumMod val="65000"/>
                    <a:lumOff val="35000"/>
                  </a:schemeClr>
                </a:solidFill>
                <a:latin typeface="+mn-lt"/>
              </a:rPr>
              <a:t>Brug det som en måde at forklare dine behov over for andre.</a:t>
            </a:r>
          </a:p>
          <a:p>
            <a:pPr marL="0" indent="0" algn="l" defTabSz="914400" rtl="0">
              <a:spcBef>
                <a:spcPts val="1600"/>
              </a:spcBef>
              <a:buFontTx/>
              <a:buNone/>
            </a:pPr>
            <a:endParaRPr lang="da-DK" kern="0"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3"/>
          <p:cNvSpPr txBox="1">
            <a:spLocks noGrp="1"/>
          </p:cNvSpPr>
          <p:nvPr>
            <p:ph type="title"/>
          </p:nvPr>
        </p:nvSpPr>
        <p:spPr>
          <a:xfrm>
            <a:off x="283028" y="1681511"/>
            <a:ext cx="6618514" cy="763600"/>
          </a:xfrm>
          <a:prstGeom prst="rect">
            <a:avLst/>
          </a:prstGeom>
        </p:spPr>
        <p:txBody>
          <a:bodyPr spcFirstLastPara="1" vert="horz" wrap="square" lIns="121900" tIns="121900" rIns="121900" bIns="121900" anchor="t" anchorCtr="0">
            <a:normAutofit fontScale="90000"/>
          </a:bodyPr>
          <a:lstStyle/>
          <a:p>
            <a:pPr algn="l" rtl="0"/>
            <a:r>
              <a:rPr lang="da" dirty="0">
                <a:latin typeface="+mn-lt"/>
              </a:rPr>
              <a:t>Reducering af stimuli</a:t>
            </a:r>
            <a:endParaRPr dirty="0">
              <a:latin typeface="+mn-lt"/>
            </a:endParaRPr>
          </a:p>
        </p:txBody>
      </p:sp>
      <p:pic>
        <p:nvPicPr>
          <p:cNvPr id="9" name="Billede 8" descr="Et billede, der indeholder skitse, Stregtegning, stregtegning, tegning&#10;&#10;Indhold genereret af kunstig intelligens kan være forkert.">
            <a:extLst>
              <a:ext uri="{FF2B5EF4-FFF2-40B4-BE49-F238E27FC236}">
                <a16:creationId xmlns:a16="http://schemas.microsoft.com/office/drawing/2014/main" id="{3C1E347B-4A9F-231D-6CBE-20E9735EC347}"/>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5573486" y="-178967"/>
            <a:ext cx="6618514" cy="7215933"/>
          </a:xfrm>
          <a:prstGeom prst="rect">
            <a:avLst/>
          </a:prstGeom>
        </p:spPr>
      </p:pic>
      <p:grpSp>
        <p:nvGrpSpPr>
          <p:cNvPr id="14" name="Gruppe 13">
            <a:extLst>
              <a:ext uri="{FF2B5EF4-FFF2-40B4-BE49-F238E27FC236}">
                <a16:creationId xmlns:a16="http://schemas.microsoft.com/office/drawing/2014/main" id="{23DDAE9E-B6C3-64AB-1719-F0100D55287A}"/>
              </a:ext>
            </a:extLst>
          </p:cNvPr>
          <p:cNvGrpSpPr/>
          <p:nvPr/>
        </p:nvGrpSpPr>
        <p:grpSpPr>
          <a:xfrm>
            <a:off x="0" y="4126621"/>
            <a:ext cx="7184571" cy="2235200"/>
            <a:chOff x="0" y="3531536"/>
            <a:chExt cx="7184571" cy="2235200"/>
          </a:xfrm>
        </p:grpSpPr>
        <p:sp>
          <p:nvSpPr>
            <p:cNvPr id="10" name="Rektangel 9">
              <a:extLst>
                <a:ext uri="{FF2B5EF4-FFF2-40B4-BE49-F238E27FC236}">
                  <a16:creationId xmlns:a16="http://schemas.microsoft.com/office/drawing/2014/main" id="{75920837-F48C-1962-01A8-A9EEF3316F65}"/>
                </a:ext>
              </a:extLst>
            </p:cNvPr>
            <p:cNvSpPr/>
            <p:nvPr/>
          </p:nvSpPr>
          <p:spPr>
            <a:xfrm>
              <a:off x="0" y="3531536"/>
              <a:ext cx="7184571" cy="22352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D0434BCF-7043-1AC2-B85A-46D7D7A42257}"/>
                </a:ext>
              </a:extLst>
            </p:cNvPr>
            <p:cNvSpPr txBox="1"/>
            <p:nvPr/>
          </p:nvSpPr>
          <p:spPr>
            <a:xfrm>
              <a:off x="624114" y="3937936"/>
              <a:ext cx="5892800" cy="1485022"/>
            </a:xfrm>
            <a:prstGeom prst="rect">
              <a:avLst/>
            </a:prstGeom>
            <a:noFill/>
          </p:spPr>
          <p:txBody>
            <a:bodyPr wrap="square" rtlCol="0">
              <a:spAutoFit/>
            </a:bodyPr>
            <a:lstStyle/>
            <a:p>
              <a:r>
                <a:rPr lang="da-DK" sz="4000" dirty="0">
                  <a:solidFill>
                    <a:schemeClr val="bg1"/>
                  </a:solidFill>
                </a:rPr>
                <a:t>Hvad gør du i din hverdag, for at reducere stimuli?</a:t>
              </a:r>
            </a:p>
            <a:p>
              <a:pPr algn="l"/>
              <a:endParaRPr lang="da-DK" sz="1000" dirty="0">
                <a:solidFill>
                  <a:schemeClr val="bg1"/>
                </a:solidFil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7D882-BD5B-7FFF-777F-A6248F080822}"/>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0260A909-302F-D8B3-F191-70561066ABAE}"/>
              </a:ext>
            </a:extLst>
          </p:cNvPr>
          <p:cNvSpPr/>
          <p:nvPr/>
        </p:nvSpPr>
        <p:spPr>
          <a:xfrm>
            <a:off x="7233675" y="1795730"/>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F9069399-AF56-BC2C-E75D-B81FEE3BE88B}"/>
              </a:ext>
            </a:extLst>
          </p:cNvPr>
          <p:cNvSpPr/>
          <p:nvPr/>
        </p:nvSpPr>
        <p:spPr>
          <a:xfrm>
            <a:off x="3895192" y="1800415"/>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BAE1F53-F217-1D57-E0DC-2302DE019A6A}"/>
              </a:ext>
            </a:extLst>
          </p:cNvPr>
          <p:cNvSpPr>
            <a:spLocks noGrp="1"/>
          </p:cNvSpPr>
          <p:nvPr>
            <p:ph type="title"/>
          </p:nvPr>
        </p:nvSpPr>
        <p:spPr>
          <a:xfrm>
            <a:off x="545151" y="0"/>
            <a:ext cx="11214460" cy="1325563"/>
          </a:xfrm>
        </p:spPr>
        <p:txBody>
          <a:bodyPr>
            <a:normAutofit fontScale="90000"/>
          </a:bodyPr>
          <a:lstStyle/>
          <a:p>
            <a:r>
              <a:rPr lang="da-DK" dirty="0">
                <a:solidFill>
                  <a:srgbClr val="644D79"/>
                </a:solidFill>
                <a:latin typeface="+mn-lt"/>
              </a:rPr>
              <a:t>Motion og ADHD – Hvad gør det for hjernen?</a:t>
            </a:r>
            <a:endParaRPr lang="da-DK" baseline="30000" dirty="0">
              <a:solidFill>
                <a:srgbClr val="644D79"/>
              </a:solidFill>
              <a:latin typeface="+mn-lt"/>
            </a:endParaRPr>
          </a:p>
        </p:txBody>
      </p:sp>
      <p:sp>
        <p:nvSpPr>
          <p:cNvPr id="5" name="Rectangle 10">
            <a:extLst>
              <a:ext uri="{FF2B5EF4-FFF2-40B4-BE49-F238E27FC236}">
                <a16:creationId xmlns:a16="http://schemas.microsoft.com/office/drawing/2014/main" id="{45A1F635-AC2A-8A05-0BC8-467AE3F33A43}"/>
              </a:ext>
            </a:extLst>
          </p:cNvPr>
          <p:cNvSpPr/>
          <p:nvPr/>
        </p:nvSpPr>
        <p:spPr>
          <a:xfrm>
            <a:off x="545151" y="2962729"/>
            <a:ext cx="3123830"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06FB3D78-6166-5CC8-1EB7-56F537827D02}"/>
              </a:ext>
            </a:extLst>
          </p:cNvPr>
          <p:cNvSpPr txBox="1"/>
          <p:nvPr/>
        </p:nvSpPr>
        <p:spPr>
          <a:xfrm>
            <a:off x="545151" y="3291440"/>
            <a:ext cx="3010407" cy="1569660"/>
          </a:xfrm>
          <a:prstGeom prst="rect">
            <a:avLst/>
          </a:prstGeom>
          <a:noFill/>
        </p:spPr>
        <p:txBody>
          <a:bodyPr wrap="square">
            <a:spAutoFit/>
          </a:bodyPr>
          <a:lstStyle/>
          <a:p>
            <a:pPr algn="ctr"/>
            <a:r>
              <a:rPr lang="da-DK" sz="1600" dirty="0">
                <a:solidFill>
                  <a:schemeClr val="tx1">
                    <a:lumMod val="65000"/>
                    <a:lumOff val="35000"/>
                  </a:schemeClr>
                </a:solidFill>
              </a:rPr>
              <a:t>ADHD-hjernen mangler dopamin → derfor kan opstart være ekstra svær.</a:t>
            </a:r>
            <a:br>
              <a:rPr lang="da-DK" sz="1600" dirty="0">
                <a:solidFill>
                  <a:schemeClr val="tx1">
                    <a:lumMod val="65000"/>
                    <a:lumOff val="35000"/>
                  </a:schemeClr>
                </a:solidFill>
              </a:rPr>
            </a:br>
            <a:endParaRPr lang="da-DK" sz="1600" dirty="0">
              <a:solidFill>
                <a:schemeClr val="tx1">
                  <a:lumMod val="65000"/>
                  <a:lumOff val="35000"/>
                </a:schemeClr>
              </a:solidFill>
            </a:endParaRPr>
          </a:p>
          <a:p>
            <a:pPr algn="ctr"/>
            <a:r>
              <a:rPr lang="da-DK" sz="1600" dirty="0">
                <a:solidFill>
                  <a:schemeClr val="tx1">
                    <a:lumMod val="65000"/>
                    <a:lumOff val="35000"/>
                  </a:schemeClr>
                </a:solidFill>
              </a:rPr>
              <a:t>Motion booster dopamin = lettere at komme i gang og holde fokus.</a:t>
            </a:r>
          </a:p>
        </p:txBody>
      </p:sp>
      <p:grpSp>
        <p:nvGrpSpPr>
          <p:cNvPr id="57" name="Gruppe 56">
            <a:extLst>
              <a:ext uri="{FF2B5EF4-FFF2-40B4-BE49-F238E27FC236}">
                <a16:creationId xmlns:a16="http://schemas.microsoft.com/office/drawing/2014/main" id="{B83A7E59-33DE-BC8F-B0B8-FBAE0669D538}"/>
              </a:ext>
            </a:extLst>
          </p:cNvPr>
          <p:cNvGrpSpPr/>
          <p:nvPr/>
        </p:nvGrpSpPr>
        <p:grpSpPr>
          <a:xfrm>
            <a:off x="3895192" y="1965362"/>
            <a:ext cx="3123830" cy="3963541"/>
            <a:chOff x="3596290" y="1656933"/>
            <a:chExt cx="2734138" cy="3963541"/>
          </a:xfrm>
        </p:grpSpPr>
        <p:sp>
          <p:nvSpPr>
            <p:cNvPr id="7" name="Rectangle 10">
              <a:extLst>
                <a:ext uri="{FF2B5EF4-FFF2-40B4-BE49-F238E27FC236}">
                  <a16:creationId xmlns:a16="http://schemas.microsoft.com/office/drawing/2014/main" id="{93AFB5F1-4B16-35E8-8D3D-A3EFF9CC45E4}"/>
                </a:ext>
              </a:extLst>
            </p:cNvPr>
            <p:cNvSpPr/>
            <p:nvPr/>
          </p:nvSpPr>
          <p:spPr>
            <a:xfrm>
              <a:off x="3596290"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C977B649-0483-2D13-2C1C-D5C42C969342}"/>
                </a:ext>
              </a:extLst>
            </p:cNvPr>
            <p:cNvSpPr txBox="1"/>
            <p:nvPr/>
          </p:nvSpPr>
          <p:spPr>
            <a:xfrm>
              <a:off x="3698012" y="2995457"/>
              <a:ext cx="2614485" cy="1323439"/>
            </a:xfrm>
            <a:prstGeom prst="rect">
              <a:avLst/>
            </a:prstGeom>
            <a:noFill/>
          </p:spPr>
          <p:txBody>
            <a:bodyPr wrap="square">
              <a:spAutoFit/>
            </a:bodyPr>
            <a:lstStyle/>
            <a:p>
              <a:pPr algn="ctr"/>
              <a:r>
                <a:rPr lang="da-DK" sz="1600" dirty="0">
                  <a:solidFill>
                    <a:schemeClr val="tx1">
                      <a:lumMod val="65000"/>
                      <a:lumOff val="35000"/>
                    </a:schemeClr>
                  </a:solidFill>
                </a:rPr>
                <a:t>Hjælper med at lukke støj ude og rette opmærksomheden.</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Selv 10 minutter bevægelse kan “tune hjernen ind”.</a:t>
              </a:r>
            </a:p>
          </p:txBody>
        </p:sp>
        <p:sp>
          <p:nvSpPr>
            <p:cNvPr id="44" name="Tekstfelt 43">
              <a:extLst>
                <a:ext uri="{FF2B5EF4-FFF2-40B4-BE49-F238E27FC236}">
                  <a16:creationId xmlns:a16="http://schemas.microsoft.com/office/drawing/2014/main" id="{C3C41CE9-7DE2-7D20-3CF0-5F08A64DC63D}"/>
                </a:ext>
              </a:extLst>
            </p:cNvPr>
            <p:cNvSpPr txBox="1"/>
            <p:nvPr/>
          </p:nvSpPr>
          <p:spPr>
            <a:xfrm>
              <a:off x="3710679" y="1656933"/>
              <a:ext cx="2501885" cy="646331"/>
            </a:xfrm>
            <a:prstGeom prst="rect">
              <a:avLst/>
            </a:prstGeom>
            <a:noFill/>
          </p:spPr>
          <p:txBody>
            <a:bodyPr wrap="square">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Noradrenalin = </a:t>
              </a:r>
              <a:b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Fokus</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klarhed</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1" name="Tekstfelt 10">
            <a:extLst>
              <a:ext uri="{FF2B5EF4-FFF2-40B4-BE49-F238E27FC236}">
                <a16:creationId xmlns:a16="http://schemas.microsoft.com/office/drawing/2014/main" id="{12907EBE-0F2B-B880-A808-415FCAF83541}"/>
              </a:ext>
            </a:extLst>
          </p:cNvPr>
          <p:cNvSpPr txBox="1"/>
          <p:nvPr/>
        </p:nvSpPr>
        <p:spPr>
          <a:xfrm>
            <a:off x="486473" y="1188792"/>
            <a:ext cx="6096000" cy="523220"/>
          </a:xfrm>
          <a:prstGeom prst="rect">
            <a:avLst/>
          </a:prstGeom>
          <a:noFill/>
        </p:spPr>
        <p:txBody>
          <a:bodyPr wrap="square">
            <a:spAutoFit/>
          </a:bodyPr>
          <a:lstStyle/>
          <a:p>
            <a:pPr marL="0" indent="0" algn="l" rtl="0">
              <a:spcBef>
                <a:spcPts val="1867"/>
              </a:spcBef>
              <a:buNone/>
            </a:pPr>
            <a:r>
              <a:rPr lang="da-DK" sz="2800" dirty="0">
                <a:solidFill>
                  <a:schemeClr val="tx1">
                    <a:lumMod val="65000"/>
                    <a:lumOff val="35000"/>
                  </a:schemeClr>
                </a:solidFill>
              </a:rPr>
              <a:t>Motion &amp; ADHD – derfor virker det</a:t>
            </a:r>
          </a:p>
        </p:txBody>
      </p:sp>
      <p:sp>
        <p:nvSpPr>
          <p:cNvPr id="13" name="Rectangle 3">
            <a:extLst>
              <a:ext uri="{FF2B5EF4-FFF2-40B4-BE49-F238E27FC236}">
                <a16:creationId xmlns:a16="http://schemas.microsoft.com/office/drawing/2014/main" id="{470ED1A2-1233-2F7B-5208-34D289D4A2AD}"/>
              </a:ext>
            </a:extLst>
          </p:cNvPr>
          <p:cNvSpPr/>
          <p:nvPr/>
        </p:nvSpPr>
        <p:spPr>
          <a:xfrm>
            <a:off x="528946" y="1779500"/>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0" name="Tekstfelt 39">
            <a:extLst>
              <a:ext uri="{FF2B5EF4-FFF2-40B4-BE49-F238E27FC236}">
                <a16:creationId xmlns:a16="http://schemas.microsoft.com/office/drawing/2014/main" id="{B00FD3FD-CBE7-84C2-1640-E9B0377D0579}"/>
              </a:ext>
            </a:extLst>
          </p:cNvPr>
          <p:cNvSpPr txBox="1"/>
          <p:nvPr/>
        </p:nvSpPr>
        <p:spPr>
          <a:xfrm>
            <a:off x="360028" y="1925744"/>
            <a:ext cx="3496939" cy="646331"/>
          </a:xfrm>
          <a:prstGeom prst="rect">
            <a:avLst/>
          </a:prstGeom>
          <a:noFill/>
        </p:spPr>
        <p:txBody>
          <a:bodyPr wrap="square">
            <a:spAutoFit/>
          </a:bodyPr>
          <a:lstStyle/>
          <a:p>
            <a:pPr algn="ctr"/>
            <a: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Dopamin = </a:t>
            </a:r>
            <a:b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Motivation &amp; igangsætning</a:t>
            </a:r>
          </a:p>
        </p:txBody>
      </p:sp>
      <p:grpSp>
        <p:nvGrpSpPr>
          <p:cNvPr id="56" name="Gruppe 55">
            <a:extLst>
              <a:ext uri="{FF2B5EF4-FFF2-40B4-BE49-F238E27FC236}">
                <a16:creationId xmlns:a16="http://schemas.microsoft.com/office/drawing/2014/main" id="{3E80C851-E1AF-CB6A-24E8-05DCDA681A97}"/>
              </a:ext>
            </a:extLst>
          </p:cNvPr>
          <p:cNvGrpSpPr/>
          <p:nvPr/>
        </p:nvGrpSpPr>
        <p:grpSpPr>
          <a:xfrm>
            <a:off x="7253928" y="1987979"/>
            <a:ext cx="3123830" cy="3940922"/>
            <a:chOff x="6643884" y="1687170"/>
            <a:chExt cx="2734138" cy="3940922"/>
          </a:xfrm>
        </p:grpSpPr>
        <p:sp>
          <p:nvSpPr>
            <p:cNvPr id="9" name="Rectangle 10">
              <a:extLst>
                <a:ext uri="{FF2B5EF4-FFF2-40B4-BE49-F238E27FC236}">
                  <a16:creationId xmlns:a16="http://schemas.microsoft.com/office/drawing/2014/main" id="{C19342F4-C472-3B1D-EC93-C0A9921BA91F}"/>
                </a:ext>
              </a:extLst>
            </p:cNvPr>
            <p:cNvSpPr/>
            <p:nvPr/>
          </p:nvSpPr>
          <p:spPr>
            <a:xfrm>
              <a:off x="6643884" y="2661918"/>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3" name="Tekstfelt 42">
              <a:extLst>
                <a:ext uri="{FF2B5EF4-FFF2-40B4-BE49-F238E27FC236}">
                  <a16:creationId xmlns:a16="http://schemas.microsoft.com/office/drawing/2014/main" id="{A7F960BC-1D38-741D-0C00-7A50FDE9C5A9}"/>
                </a:ext>
              </a:extLst>
            </p:cNvPr>
            <p:cNvSpPr txBox="1"/>
            <p:nvPr/>
          </p:nvSpPr>
          <p:spPr>
            <a:xfrm>
              <a:off x="6760011" y="1687170"/>
              <a:ext cx="2501885" cy="646331"/>
            </a:xfrm>
            <a:prstGeom prst="rect">
              <a:avLst/>
            </a:prstGeom>
            <a:noFill/>
          </p:spPr>
          <p:txBody>
            <a:bodyPr wrap="square">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Serotonin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endorfiner</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Ro,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stabilitet</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humør</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Tekstfelt 40">
              <a:extLst>
                <a:ext uri="{FF2B5EF4-FFF2-40B4-BE49-F238E27FC236}">
                  <a16:creationId xmlns:a16="http://schemas.microsoft.com/office/drawing/2014/main" id="{4F88CC73-D01C-4452-45B2-655778F192AC}"/>
                </a:ext>
              </a:extLst>
            </p:cNvPr>
            <p:cNvSpPr txBox="1"/>
            <p:nvPr/>
          </p:nvSpPr>
          <p:spPr>
            <a:xfrm>
              <a:off x="6763537" y="2990631"/>
              <a:ext cx="2501884" cy="1077218"/>
            </a:xfrm>
            <a:prstGeom prst="rect">
              <a:avLst/>
            </a:prstGeom>
            <a:noFill/>
          </p:spPr>
          <p:txBody>
            <a:bodyPr wrap="square">
              <a:spAutoFit/>
            </a:bodyPr>
            <a:lstStyle/>
            <a:p>
              <a:pPr algn="ctr"/>
              <a:r>
                <a:rPr lang="da-DK" sz="1600" dirty="0">
                  <a:solidFill>
                    <a:schemeClr val="tx1">
                      <a:lumMod val="65000"/>
                      <a:lumOff val="35000"/>
                    </a:schemeClr>
                  </a:solidFill>
                </a:rPr>
                <a:t>Mindre indre uro og følelsesmæssige udsving.</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Giver en naturlig mental “reset”.</a:t>
              </a:r>
            </a:p>
          </p:txBody>
        </p:sp>
      </p:grpSp>
      <p:pic>
        <p:nvPicPr>
          <p:cNvPr id="6" name="Billede 5" descr="Et billede, der indeholder skitse, tegning, Stregtegning, illustration/afbildning&#10;&#10;Indhold genereret af kunstig intelligens kan være forkert.">
            <a:extLst>
              <a:ext uri="{FF2B5EF4-FFF2-40B4-BE49-F238E27FC236}">
                <a16:creationId xmlns:a16="http://schemas.microsoft.com/office/drawing/2014/main" id="{EDA553B2-54CC-F229-5F75-161CD7452B80}"/>
              </a:ext>
            </a:extLst>
          </p:cNvPr>
          <p:cNvPicPr>
            <a:picLocks noChangeAspect="1"/>
          </p:cNvPicPr>
          <p:nvPr/>
        </p:nvPicPr>
        <p:blipFill>
          <a:blip r:embed="rId3"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812027" y="2267202"/>
            <a:ext cx="4379973" cy="4185197"/>
          </a:xfrm>
          <a:prstGeom prst="rect">
            <a:avLst/>
          </a:prstGeom>
        </p:spPr>
      </p:pic>
      <p:sp>
        <p:nvSpPr>
          <p:cNvPr id="14" name="TextBox 13">
            <a:extLst>
              <a:ext uri="{FF2B5EF4-FFF2-40B4-BE49-F238E27FC236}">
                <a16:creationId xmlns:a16="http://schemas.microsoft.com/office/drawing/2014/main" id="{6DDC5D13-04BD-26BB-650F-DC767E5D6BDD}"/>
              </a:ext>
            </a:extLst>
          </p:cNvPr>
          <p:cNvSpPr txBox="1"/>
          <p:nvPr/>
        </p:nvSpPr>
        <p:spPr>
          <a:xfrm>
            <a:off x="486473" y="6473279"/>
            <a:ext cx="8653278" cy="384721"/>
          </a:xfrm>
          <a:prstGeom prst="rect">
            <a:avLst/>
          </a:prstGeom>
          <a:noFill/>
        </p:spPr>
        <p:txBody>
          <a:bodyPr wrap="square" rtlCol="0">
            <a:spAutoFit/>
          </a:bodyPr>
          <a:lstStyle/>
          <a:p>
            <a:r>
              <a:rPr lang="en-US" sz="700" dirty="0"/>
              <a:t>Martín-Rodríguez, A., et al. (2025). </a:t>
            </a:r>
            <a:r>
              <a:rPr lang="en-US" sz="700" i="1" dirty="0"/>
              <a:t>The role of physical activity in ADHD management: Diagnostic, digital and non-digital interventions, and lifespan considerations</a:t>
            </a:r>
            <a:r>
              <a:rPr lang="en-US" sz="700" dirty="0"/>
              <a:t>. </a:t>
            </a:r>
            <a:r>
              <a:rPr lang="en-US" sz="700" i="1" dirty="0"/>
              <a:t>Children</a:t>
            </a:r>
            <a:r>
              <a:rPr lang="en-US" sz="700" dirty="0"/>
              <a:t>, 12(3), 338. </a:t>
            </a:r>
            <a:r>
              <a:rPr lang="en-US" sz="700" dirty="0">
                <a:hlinkClick r:id="rId4"/>
              </a:rPr>
              <a:t>https://doi.org/10.3390/children12030338</a:t>
            </a:r>
            <a:endParaRPr lang="en-US" sz="700" dirty="0"/>
          </a:p>
          <a:p>
            <a:pPr algn="l"/>
            <a:endParaRPr lang="en-DK" sz="1200" dirty="0"/>
          </a:p>
        </p:txBody>
      </p:sp>
    </p:spTree>
    <p:extLst>
      <p:ext uri="{BB962C8B-B14F-4D97-AF65-F5344CB8AC3E}">
        <p14:creationId xmlns:p14="http://schemas.microsoft.com/office/powerpoint/2010/main" val="339163339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8" name="Rektangel 27">
            <a:extLst>
              <a:ext uri="{FF2B5EF4-FFF2-40B4-BE49-F238E27FC236}">
                <a16:creationId xmlns:a16="http://schemas.microsoft.com/office/drawing/2014/main" id="{95FE0077-40FF-8BF1-EAEB-7ADABA56BF0D}"/>
              </a:ext>
            </a:extLst>
          </p:cNvPr>
          <p:cNvSpPr/>
          <p:nvPr/>
        </p:nvSpPr>
        <p:spPr>
          <a:xfrm>
            <a:off x="0" y="5461000"/>
            <a:ext cx="12192000" cy="138499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B4145D2-C251-D654-A1A1-EEFFC0C60251}"/>
              </a:ext>
            </a:extLst>
          </p:cNvPr>
          <p:cNvSpPr txBox="1">
            <a:spLocks/>
          </p:cNvSpPr>
          <p:nvPr/>
        </p:nvSpPr>
        <p:spPr>
          <a:xfrm>
            <a:off x="561940" y="304801"/>
            <a:ext cx="11214460" cy="825500"/>
          </a:xfrm>
          <a:prstGeom prst="rect">
            <a:avLst/>
          </a:prstGeom>
        </p:spPr>
        <p:txBody>
          <a:bodyPr spcFirstLastPara="1" vert="horz" wrap="square" lIns="91425" tIns="91425" rIns="91425" bIns="91425" anchor="t" anchorCtr="0">
            <a:normAutofit fontScale="90000" lnSpcReduction="10000"/>
          </a:bodyPr>
          <a:lstStyle>
            <a:lvl1pPr lvl="0">
              <a:spcBef>
                <a:spcPts val="0"/>
              </a:spcBef>
              <a:spcAft>
                <a:spcPts val="0"/>
              </a:spcAft>
              <a:buSzPts val="2800"/>
              <a:buNone/>
              <a:defRPr sz="5000" b="1" i="0">
                <a:solidFill>
                  <a:srgbClr val="63609A"/>
                </a:solidFill>
                <a:latin typeface="Times New Roman"/>
                <a:ea typeface="Trebuchet MS" charset="0"/>
                <a:cs typeface="Times New Roman"/>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defTabSz="914400"/>
            <a:r>
              <a:rPr lang="da-DK" kern="0" dirty="0">
                <a:solidFill>
                  <a:srgbClr val="644D79"/>
                </a:solidFill>
                <a:latin typeface="+mn-lt"/>
              </a:rPr>
              <a:t>Hvordan får man det til at fungere i praksis?</a:t>
            </a:r>
            <a:endParaRPr lang="da-DK" kern="0" baseline="30000" dirty="0">
              <a:solidFill>
                <a:srgbClr val="644D79"/>
              </a:solidFill>
              <a:latin typeface="+mn-lt"/>
            </a:endParaRPr>
          </a:p>
        </p:txBody>
      </p:sp>
      <p:grpSp>
        <p:nvGrpSpPr>
          <p:cNvPr id="25" name="Gruppe 24">
            <a:extLst>
              <a:ext uri="{FF2B5EF4-FFF2-40B4-BE49-F238E27FC236}">
                <a16:creationId xmlns:a16="http://schemas.microsoft.com/office/drawing/2014/main" id="{E7C1BC85-7074-35D6-8098-38BC572BB8FA}"/>
              </a:ext>
            </a:extLst>
          </p:cNvPr>
          <p:cNvGrpSpPr/>
          <p:nvPr/>
        </p:nvGrpSpPr>
        <p:grpSpPr>
          <a:xfrm>
            <a:off x="693739" y="1582602"/>
            <a:ext cx="2619075" cy="4070692"/>
            <a:chOff x="693739" y="1582602"/>
            <a:chExt cx="2619075" cy="4070692"/>
          </a:xfrm>
        </p:grpSpPr>
        <p:sp>
          <p:nvSpPr>
            <p:cNvPr id="6" name="Rectangle 3">
              <a:extLst>
                <a:ext uri="{FF2B5EF4-FFF2-40B4-BE49-F238E27FC236}">
                  <a16:creationId xmlns:a16="http://schemas.microsoft.com/office/drawing/2014/main" id="{2F3D3514-E66A-5C4F-84C6-0C8F164F7169}"/>
                </a:ext>
              </a:extLst>
            </p:cNvPr>
            <p:cNvSpPr/>
            <p:nvPr/>
          </p:nvSpPr>
          <p:spPr>
            <a:xfrm>
              <a:off x="693739"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7" name="Rectangle 10">
              <a:extLst>
                <a:ext uri="{FF2B5EF4-FFF2-40B4-BE49-F238E27FC236}">
                  <a16:creationId xmlns:a16="http://schemas.microsoft.com/office/drawing/2014/main" id="{8675472E-F340-60AE-9E3B-055BC38FD464}"/>
                </a:ext>
              </a:extLst>
            </p:cNvPr>
            <p:cNvSpPr/>
            <p:nvPr/>
          </p:nvSpPr>
          <p:spPr>
            <a:xfrm>
              <a:off x="693739"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39">
              <a:extLst>
                <a:ext uri="{FF2B5EF4-FFF2-40B4-BE49-F238E27FC236}">
                  <a16:creationId xmlns:a16="http://schemas.microsoft.com/office/drawing/2014/main" id="{36425161-035D-16F8-7180-94940157EEA4}"/>
                </a:ext>
              </a:extLst>
            </p:cNvPr>
            <p:cNvSpPr txBox="1"/>
            <p:nvPr/>
          </p:nvSpPr>
          <p:spPr>
            <a:xfrm>
              <a:off x="953599" y="1701361"/>
              <a:ext cx="2238424" cy="498598"/>
            </a:xfrm>
            <a:prstGeom prst="rect">
              <a:avLst/>
            </a:prstGeom>
            <a:noFill/>
          </p:spPr>
          <p:txBody>
            <a:bodyPr wrap="square" lIns="0" tIns="0" rIns="0" bIns="0">
              <a:spAutoFit/>
            </a:bodyPr>
            <a:lstStyle/>
            <a:p>
              <a:pPr algn="ctr">
                <a:lnSpc>
                  <a:spcPct val="90000"/>
                </a:lnSpc>
              </a:pP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Lav friktion = </a:t>
              </a:r>
              <a:b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Gør det nemt at starte</a:t>
              </a:r>
            </a:p>
          </p:txBody>
        </p:sp>
        <p:sp>
          <p:nvSpPr>
            <p:cNvPr id="13" name="Tekstfelt 12">
              <a:extLst>
                <a:ext uri="{FF2B5EF4-FFF2-40B4-BE49-F238E27FC236}">
                  <a16:creationId xmlns:a16="http://schemas.microsoft.com/office/drawing/2014/main" id="{2000D9F3-484F-D94B-D79E-B65621F313C5}"/>
                </a:ext>
              </a:extLst>
            </p:cNvPr>
            <p:cNvSpPr txBox="1"/>
            <p:nvPr/>
          </p:nvSpPr>
          <p:spPr>
            <a:xfrm>
              <a:off x="814530" y="2643744"/>
              <a:ext cx="2377493" cy="138499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Motion skal være let tilgængelig.</a:t>
              </a:r>
            </a:p>
            <a:p>
              <a:pPr marL="0" indent="0" algn="ctr">
                <a:spcAft>
                  <a:spcPts val="1200"/>
                </a:spcAft>
                <a:buNone/>
              </a:pPr>
              <a:r>
                <a:rPr lang="da-DK" sz="1600" dirty="0"/>
                <a:t>Tøj klar, træning hjemme, </a:t>
              </a:r>
              <a:r>
                <a:rPr lang="da-DK" sz="1600" dirty="0" err="1"/>
                <a:t>gå-ture</a:t>
              </a:r>
              <a:r>
                <a:rPr lang="da-DK" sz="1600" dirty="0"/>
                <a:t> uden plan – alt tæller.</a:t>
              </a:r>
            </a:p>
          </p:txBody>
        </p:sp>
      </p:grpSp>
      <p:grpSp>
        <p:nvGrpSpPr>
          <p:cNvPr id="24" name="Gruppe 23">
            <a:extLst>
              <a:ext uri="{FF2B5EF4-FFF2-40B4-BE49-F238E27FC236}">
                <a16:creationId xmlns:a16="http://schemas.microsoft.com/office/drawing/2014/main" id="{69025A52-7B09-82FF-4255-B56822678BCD}"/>
              </a:ext>
            </a:extLst>
          </p:cNvPr>
          <p:cNvGrpSpPr/>
          <p:nvPr/>
        </p:nvGrpSpPr>
        <p:grpSpPr>
          <a:xfrm>
            <a:off x="3520433" y="1582602"/>
            <a:ext cx="2619075" cy="4078396"/>
            <a:chOff x="3520433" y="1582602"/>
            <a:chExt cx="2619075" cy="4078396"/>
          </a:xfrm>
        </p:grpSpPr>
        <p:sp>
          <p:nvSpPr>
            <p:cNvPr id="8" name="Rectangle 3">
              <a:extLst>
                <a:ext uri="{FF2B5EF4-FFF2-40B4-BE49-F238E27FC236}">
                  <a16:creationId xmlns:a16="http://schemas.microsoft.com/office/drawing/2014/main" id="{A7A5FB93-AF79-D5BF-6A72-7E3C5D8D249F}"/>
                </a:ext>
              </a:extLst>
            </p:cNvPr>
            <p:cNvSpPr/>
            <p:nvPr/>
          </p:nvSpPr>
          <p:spPr>
            <a:xfrm>
              <a:off x="3520433"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36D63DDD-7B21-186F-E6C2-BB8ACAA1AE12}"/>
                </a:ext>
              </a:extLst>
            </p:cNvPr>
            <p:cNvSpPr/>
            <p:nvPr/>
          </p:nvSpPr>
          <p:spPr>
            <a:xfrm>
              <a:off x="3520433" y="2495886"/>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Tekstfelt 39">
              <a:extLst>
                <a:ext uri="{FF2B5EF4-FFF2-40B4-BE49-F238E27FC236}">
                  <a16:creationId xmlns:a16="http://schemas.microsoft.com/office/drawing/2014/main" id="{4D5BDDE5-BB56-989A-D3BE-DB1FFBBEEE1D}"/>
                </a:ext>
              </a:extLst>
            </p:cNvPr>
            <p:cNvSpPr txBox="1"/>
            <p:nvPr/>
          </p:nvSpPr>
          <p:spPr>
            <a:xfrm>
              <a:off x="3682834" y="1759832"/>
              <a:ext cx="2294272" cy="249299"/>
            </a:xfrm>
            <a:prstGeom prst="rect">
              <a:avLst/>
            </a:prstGeom>
            <a:noFill/>
          </p:spPr>
          <p:txBody>
            <a:bodyPr wrap="square" lIns="0" tIns="0" rIns="0" bIns="0">
              <a:spAutoFit/>
            </a:bodyPr>
            <a:lstStyle/>
            <a:p>
              <a:pPr algn="ctr">
                <a:lnSpc>
                  <a:spcPct val="90000"/>
                </a:lnSpc>
              </a:pP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Små</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doser</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 Helt ok!</a:t>
              </a:r>
            </a:p>
          </p:txBody>
        </p:sp>
        <p:sp>
          <p:nvSpPr>
            <p:cNvPr id="15" name="Tekstfelt 11">
              <a:extLst>
                <a:ext uri="{FF2B5EF4-FFF2-40B4-BE49-F238E27FC236}">
                  <a16:creationId xmlns:a16="http://schemas.microsoft.com/office/drawing/2014/main" id="{FD54EF81-8BC1-EE52-E4F3-83608B1E6E9B}"/>
                </a:ext>
              </a:extLst>
            </p:cNvPr>
            <p:cNvSpPr txBox="1"/>
            <p:nvPr/>
          </p:nvSpPr>
          <p:spPr>
            <a:xfrm>
              <a:off x="3641224" y="2643744"/>
              <a:ext cx="2377493" cy="1138773"/>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marL="0" indent="0" algn="ctr">
                <a:spcAft>
                  <a:spcPts val="1200"/>
                </a:spcAft>
                <a:buNone/>
              </a:pPr>
              <a:r>
                <a:rPr lang="da-DK" dirty="0"/>
                <a:t>5-15 minutter gør en kæmpe forskel.</a:t>
              </a:r>
            </a:p>
            <a:p>
              <a:pPr marL="0" indent="0" algn="ctr">
                <a:spcAft>
                  <a:spcPts val="1200"/>
                </a:spcAft>
                <a:buNone/>
              </a:pPr>
              <a:r>
                <a:rPr lang="da-DK" dirty="0"/>
                <a:t>Dans til én sang, gå mens du taler i telefon, lav 10 squats.</a:t>
              </a:r>
            </a:p>
          </p:txBody>
        </p:sp>
      </p:grpSp>
      <p:grpSp>
        <p:nvGrpSpPr>
          <p:cNvPr id="23" name="Gruppe 22">
            <a:extLst>
              <a:ext uri="{FF2B5EF4-FFF2-40B4-BE49-F238E27FC236}">
                <a16:creationId xmlns:a16="http://schemas.microsoft.com/office/drawing/2014/main" id="{E2C16161-BB14-8FC3-2FCA-C252C92277DE}"/>
              </a:ext>
            </a:extLst>
          </p:cNvPr>
          <p:cNvGrpSpPr/>
          <p:nvPr/>
        </p:nvGrpSpPr>
        <p:grpSpPr>
          <a:xfrm>
            <a:off x="6334426" y="1582602"/>
            <a:ext cx="2619075" cy="4070692"/>
            <a:chOff x="6334426" y="1582602"/>
            <a:chExt cx="2619075" cy="4070692"/>
          </a:xfrm>
        </p:grpSpPr>
        <p:sp>
          <p:nvSpPr>
            <p:cNvPr id="10" name="Rectangle 3">
              <a:extLst>
                <a:ext uri="{FF2B5EF4-FFF2-40B4-BE49-F238E27FC236}">
                  <a16:creationId xmlns:a16="http://schemas.microsoft.com/office/drawing/2014/main" id="{1E94F6E4-7D0E-1657-562C-2155FA202586}"/>
                </a:ext>
              </a:extLst>
            </p:cNvPr>
            <p:cNvSpPr/>
            <p:nvPr/>
          </p:nvSpPr>
          <p:spPr>
            <a:xfrm>
              <a:off x="6334426"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5D444399-0C40-E3B3-5318-2AED7910D8AC}"/>
                </a:ext>
              </a:extLst>
            </p:cNvPr>
            <p:cNvSpPr/>
            <p:nvPr/>
          </p:nvSpPr>
          <p:spPr>
            <a:xfrm>
              <a:off x="6334426"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kstfelt 39">
              <a:extLst>
                <a:ext uri="{FF2B5EF4-FFF2-40B4-BE49-F238E27FC236}">
                  <a16:creationId xmlns:a16="http://schemas.microsoft.com/office/drawing/2014/main" id="{6210D232-F2A6-60EA-CBA4-18CB1672568E}"/>
                </a:ext>
              </a:extLst>
            </p:cNvPr>
            <p:cNvSpPr txBox="1"/>
            <p:nvPr/>
          </p:nvSpPr>
          <p:spPr>
            <a:xfrm>
              <a:off x="6594286" y="1766844"/>
              <a:ext cx="2099355" cy="249299"/>
            </a:xfrm>
            <a:prstGeom prst="rect">
              <a:avLst/>
            </a:prstGeom>
            <a:noFill/>
          </p:spPr>
          <p:txBody>
            <a:bodyPr wrap="square" lIns="0" tIns="0" rIns="0" bIns="0">
              <a:spAutoFit/>
            </a:bodyPr>
            <a:lstStyle/>
            <a:p>
              <a:pPr algn="ctr">
                <a:lnSpc>
                  <a:spcPct val="90000"/>
                </a:lnSpc>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Brug det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strategisk</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kstfelt 11">
              <a:extLst>
                <a:ext uri="{FF2B5EF4-FFF2-40B4-BE49-F238E27FC236}">
                  <a16:creationId xmlns:a16="http://schemas.microsoft.com/office/drawing/2014/main" id="{EF3A8939-5B8A-1BCD-C55E-38347F0A5E2C}"/>
                </a:ext>
              </a:extLst>
            </p:cNvPr>
            <p:cNvSpPr txBox="1"/>
            <p:nvPr/>
          </p:nvSpPr>
          <p:spPr>
            <a:xfrm>
              <a:off x="6455217" y="2643744"/>
              <a:ext cx="2377493" cy="163121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Motion som “medicin” før opgaver der kræver fokus.</a:t>
              </a:r>
            </a:p>
            <a:p>
              <a:pPr marL="0" indent="0" algn="ctr">
                <a:spcAft>
                  <a:spcPts val="1200"/>
                </a:spcAft>
                <a:buNone/>
              </a:pPr>
              <a:r>
                <a:rPr lang="da-DK" sz="1600" dirty="0"/>
                <a:t>Brug motion som en overgang – fx inden arbejde, stræk før møder, før mails, efter frokost osv. </a:t>
              </a:r>
            </a:p>
          </p:txBody>
        </p:sp>
      </p:grpSp>
      <p:grpSp>
        <p:nvGrpSpPr>
          <p:cNvPr id="22" name="Gruppe 21">
            <a:extLst>
              <a:ext uri="{FF2B5EF4-FFF2-40B4-BE49-F238E27FC236}">
                <a16:creationId xmlns:a16="http://schemas.microsoft.com/office/drawing/2014/main" id="{4170FD27-B898-8F85-F493-2985E91CFEBF}"/>
              </a:ext>
            </a:extLst>
          </p:cNvPr>
          <p:cNvGrpSpPr/>
          <p:nvPr/>
        </p:nvGrpSpPr>
        <p:grpSpPr>
          <a:xfrm>
            <a:off x="9161120" y="1582602"/>
            <a:ext cx="2619075" cy="4070692"/>
            <a:chOff x="9161120" y="1582602"/>
            <a:chExt cx="2619075" cy="4070692"/>
          </a:xfrm>
        </p:grpSpPr>
        <p:sp>
          <p:nvSpPr>
            <p:cNvPr id="18" name="Rectangle 3">
              <a:extLst>
                <a:ext uri="{FF2B5EF4-FFF2-40B4-BE49-F238E27FC236}">
                  <a16:creationId xmlns:a16="http://schemas.microsoft.com/office/drawing/2014/main" id="{2FCF79C9-6F32-1623-875D-140D95618FB0}"/>
                </a:ext>
              </a:extLst>
            </p:cNvPr>
            <p:cNvSpPr/>
            <p:nvPr/>
          </p:nvSpPr>
          <p:spPr>
            <a:xfrm>
              <a:off x="9161120"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9" name="Rectangle 10">
              <a:extLst>
                <a:ext uri="{FF2B5EF4-FFF2-40B4-BE49-F238E27FC236}">
                  <a16:creationId xmlns:a16="http://schemas.microsoft.com/office/drawing/2014/main" id="{44573300-1662-B14A-953F-CCA669789621}"/>
                </a:ext>
              </a:extLst>
            </p:cNvPr>
            <p:cNvSpPr/>
            <p:nvPr/>
          </p:nvSpPr>
          <p:spPr>
            <a:xfrm>
              <a:off x="9161120"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Tekstfelt 39">
              <a:extLst>
                <a:ext uri="{FF2B5EF4-FFF2-40B4-BE49-F238E27FC236}">
                  <a16:creationId xmlns:a16="http://schemas.microsoft.com/office/drawing/2014/main" id="{DEF0FEDB-358C-C640-5C3B-2AD1AD4F9699}"/>
                </a:ext>
              </a:extLst>
            </p:cNvPr>
            <p:cNvSpPr txBox="1"/>
            <p:nvPr/>
          </p:nvSpPr>
          <p:spPr>
            <a:xfrm>
              <a:off x="9420980" y="1701361"/>
              <a:ext cx="2099355" cy="498598"/>
            </a:xfrm>
            <a:prstGeom prst="rect">
              <a:avLst/>
            </a:prstGeom>
            <a:noFill/>
          </p:spPr>
          <p:txBody>
            <a:bodyPr wrap="square" lIns="0" tIns="0" rIns="0" bIns="0">
              <a:spAutoFit/>
            </a:bodyPr>
            <a:lstStyle/>
            <a:p>
              <a:pPr algn="ctr">
                <a:lnSpc>
                  <a:spcPct val="90000"/>
                </a:lnSpc>
              </a:pP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Drop perfektion – gå efter bevægelse</a:t>
              </a:r>
            </a:p>
          </p:txBody>
        </p:sp>
        <p:sp>
          <p:nvSpPr>
            <p:cNvPr id="21" name="Tekstfelt 11">
              <a:extLst>
                <a:ext uri="{FF2B5EF4-FFF2-40B4-BE49-F238E27FC236}">
                  <a16:creationId xmlns:a16="http://schemas.microsoft.com/office/drawing/2014/main" id="{0E13E548-A8F1-482B-AE6D-5C248FCC14CF}"/>
                </a:ext>
              </a:extLst>
            </p:cNvPr>
            <p:cNvSpPr txBox="1"/>
            <p:nvPr/>
          </p:nvSpPr>
          <p:spPr>
            <a:xfrm>
              <a:off x="9281911" y="2643744"/>
              <a:ext cx="2494489" cy="178510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Det behøver ikke være fitness eller træningsprogrammer.</a:t>
              </a:r>
            </a:p>
            <a:p>
              <a:pPr marL="0" indent="0" algn="ctr">
                <a:spcAft>
                  <a:spcPts val="1200"/>
                </a:spcAft>
                <a:buNone/>
              </a:pPr>
              <a:r>
                <a:rPr lang="da-DK" sz="1600" dirty="0"/>
                <a:t>Tænk bevægelse som coping – ikke som præstation.</a:t>
              </a:r>
            </a:p>
            <a:p>
              <a:pPr marL="0" indent="0" algn="ctr">
                <a:spcAft>
                  <a:spcPts val="1200"/>
                </a:spcAft>
                <a:buNone/>
              </a:pPr>
              <a:r>
                <a:rPr lang="da-DK" sz="1600" dirty="0"/>
                <a:t>Motion må gerne være ustruktureret og spontant.</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4" name="Rectangle 27">
            <a:extLst>
              <a:ext uri="{FF2B5EF4-FFF2-40B4-BE49-F238E27FC236}">
                <a16:creationId xmlns:a16="http://schemas.microsoft.com/office/drawing/2014/main" id="{000FCD1C-E731-F3D2-BBB9-A54820A7DD8F}"/>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5" name="Tekstfelt 4">
            <a:extLst>
              <a:ext uri="{FF2B5EF4-FFF2-40B4-BE49-F238E27FC236}">
                <a16:creationId xmlns:a16="http://schemas.microsoft.com/office/drawing/2014/main" id="{755F34CB-A1C5-0E6E-B98D-CA727BD2262B}"/>
              </a:ext>
            </a:extLst>
          </p:cNvPr>
          <p:cNvSpPr txBox="1"/>
          <p:nvPr/>
        </p:nvSpPr>
        <p:spPr>
          <a:xfrm>
            <a:off x="424475" y="266748"/>
            <a:ext cx="6944063" cy="1754326"/>
          </a:xfrm>
          <a:prstGeom prst="rect">
            <a:avLst/>
          </a:prstGeom>
          <a:noFill/>
        </p:spPr>
        <p:txBody>
          <a:bodyPr wrap="square">
            <a:spAutoFit/>
          </a:bodyPr>
          <a:lstStyle/>
          <a:p>
            <a:r>
              <a:rPr lang="da-DK" sz="5400" b="1" dirty="0">
                <a:solidFill>
                  <a:srgbClr val="70578B"/>
                </a:solidFill>
              </a:rPr>
              <a:t>”ADHD as a performance </a:t>
            </a:r>
            <a:r>
              <a:rPr lang="da-DK" sz="5400" b="1" dirty="0" err="1">
                <a:solidFill>
                  <a:srgbClr val="70578B"/>
                </a:solidFill>
              </a:rPr>
              <a:t>disorder</a:t>
            </a:r>
            <a:r>
              <a:rPr lang="da-DK" sz="5400" b="1" dirty="0">
                <a:solidFill>
                  <a:srgbClr val="70578B"/>
                </a:solidFill>
              </a:rPr>
              <a:t>”</a:t>
            </a:r>
            <a:endParaRPr kumimoji="1" lang="da-DK" sz="4000" b="1" dirty="0">
              <a:solidFill>
                <a:srgbClr val="70578B"/>
              </a:solidFill>
              <a:cs typeface="Calibri" panose="020F0502020204030204" pitchFamily="34" charset="0"/>
            </a:endParaRPr>
          </a:p>
        </p:txBody>
      </p:sp>
      <p:sp>
        <p:nvSpPr>
          <p:cNvPr id="6" name="Google Shape;179;p33">
            <a:extLst>
              <a:ext uri="{FF2B5EF4-FFF2-40B4-BE49-F238E27FC236}">
                <a16:creationId xmlns:a16="http://schemas.microsoft.com/office/drawing/2014/main" id="{D289CF4D-6E74-C531-77D3-856D7C4DD611}"/>
              </a:ext>
            </a:extLst>
          </p:cNvPr>
          <p:cNvSpPr txBox="1">
            <a:spLocks/>
          </p:cNvSpPr>
          <p:nvPr/>
        </p:nvSpPr>
        <p:spPr>
          <a:xfrm>
            <a:off x="545402" y="2481223"/>
            <a:ext cx="6198298" cy="1951077"/>
          </a:xfrm>
          <a:prstGeom prst="rect">
            <a:avLst/>
          </a:prstGeom>
        </p:spPr>
        <p:txBody>
          <a:bodyPr spcFirstLastPara="1" wrap="square" lIns="121900" tIns="121900" rIns="121900" bIns="121900" anchor="t" anchorCtr="0">
            <a:normAutofit lnSpcReduction="10000"/>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0" indent="0" algn="l" rtl="0">
              <a:buNone/>
            </a:pPr>
            <a:r>
              <a:rPr lang="en-US" sz="2000" i="1" dirty="0">
                <a:solidFill>
                  <a:schemeClr val="tx1">
                    <a:lumMod val="65000"/>
                    <a:lumOff val="35000"/>
                  </a:schemeClr>
                </a:solidFill>
                <a:latin typeface="+mn-lt"/>
              </a:rPr>
              <a:t>“</a:t>
            </a:r>
            <a:r>
              <a:rPr lang="da-DK" sz="2000" i="1" dirty="0">
                <a:solidFill>
                  <a:schemeClr val="tx1">
                    <a:lumMod val="65000"/>
                    <a:lumOff val="35000"/>
                  </a:schemeClr>
                </a:solidFill>
                <a:latin typeface="+mn-lt"/>
              </a:rPr>
              <a:t>ADHD handler meget lidt om at vide, hvad man skal gøre, men om at gøre hvad man ved” Det er ofte mere et spørgsmål om hvor og hvornår, end det er hvad og hvordan. Problemet er at sætte det ind i den praksis hvor det vil være vigtigt at gøre det</a:t>
            </a:r>
            <a:r>
              <a:rPr lang="en-US" sz="2000" i="1" dirty="0">
                <a:solidFill>
                  <a:schemeClr val="tx1">
                    <a:lumMod val="65000"/>
                    <a:lumOff val="35000"/>
                  </a:schemeClr>
                </a:solidFill>
                <a:latin typeface="+mn-lt"/>
              </a:rPr>
              <a:t>”</a:t>
            </a:r>
          </a:p>
          <a:p>
            <a:pPr lvl="8"/>
            <a:r>
              <a:rPr lang="da-DK" sz="1400" i="1" dirty="0">
                <a:solidFill>
                  <a:schemeClr val="tx1">
                    <a:lumMod val="65000"/>
                    <a:lumOff val="35000"/>
                  </a:schemeClr>
                </a:solidFill>
              </a:rPr>
              <a:t>                                                                     Russel </a:t>
            </a:r>
            <a:r>
              <a:rPr lang="da-DK" sz="1400" i="1" dirty="0" err="1">
                <a:solidFill>
                  <a:schemeClr val="tx1">
                    <a:lumMod val="65000"/>
                    <a:lumOff val="35000"/>
                  </a:schemeClr>
                </a:solidFill>
              </a:rPr>
              <a:t>Barkley</a:t>
            </a:r>
            <a:r>
              <a:rPr lang="da-DK" sz="1400" i="1" dirty="0">
                <a:solidFill>
                  <a:schemeClr val="tx1">
                    <a:lumMod val="65000"/>
                    <a:lumOff val="35000"/>
                  </a:schemeClr>
                </a:solidFill>
              </a:rPr>
              <a:t> </a:t>
            </a:r>
          </a:p>
          <a:p>
            <a:pPr marL="0" indent="0" algn="l" rtl="0">
              <a:buNone/>
            </a:pPr>
            <a:endParaRPr lang="da-DK" sz="1400" i="1" dirty="0">
              <a:solidFill>
                <a:schemeClr val="tx1">
                  <a:lumMod val="65000"/>
                  <a:lumOff val="35000"/>
                </a:schemeClr>
              </a:solidFill>
              <a:latin typeface="+mn-lt"/>
            </a:endParaRPr>
          </a:p>
        </p:txBody>
      </p:sp>
      <p:pic>
        <p:nvPicPr>
          <p:cNvPr id="3" name="Billede 2" descr="Et billede, der indeholder skitse, tegning, Stregtegning, clipart&#10;&#10;Indhold genereret af kunstig intelligens kan være forkert.">
            <a:extLst>
              <a:ext uri="{FF2B5EF4-FFF2-40B4-BE49-F238E27FC236}">
                <a16:creationId xmlns:a16="http://schemas.microsoft.com/office/drawing/2014/main" id="{8D72D266-5BBC-C766-DA26-CCCA9D8F62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1600" y="2279402"/>
            <a:ext cx="4423734" cy="4423734"/>
          </a:xfrm>
          <a:prstGeom prst="rect">
            <a:avLst/>
          </a:prstGeom>
        </p:spPr>
      </p:pic>
      <p:sp>
        <p:nvSpPr>
          <p:cNvPr id="8" name="Tekstfelt 7">
            <a:extLst>
              <a:ext uri="{FF2B5EF4-FFF2-40B4-BE49-F238E27FC236}">
                <a16:creationId xmlns:a16="http://schemas.microsoft.com/office/drawing/2014/main" id="{31CCC9AF-32FC-65AE-A174-D0D43D4E689E}"/>
              </a:ext>
            </a:extLst>
          </p:cNvPr>
          <p:cNvSpPr txBox="1"/>
          <p:nvPr/>
        </p:nvSpPr>
        <p:spPr>
          <a:xfrm>
            <a:off x="545402" y="5044985"/>
            <a:ext cx="6531259" cy="1200329"/>
          </a:xfrm>
          <a:prstGeom prst="rect">
            <a:avLst/>
          </a:prstGeom>
          <a:noFill/>
        </p:spPr>
        <p:txBody>
          <a:bodyPr wrap="square">
            <a:spAutoFit/>
          </a:bodyPr>
          <a:lstStyle/>
          <a:p>
            <a:pPr marL="0" indent="0" algn="l" rtl="0">
              <a:spcBef>
                <a:spcPts val="1600"/>
              </a:spcBef>
              <a:buClr>
                <a:schemeClr val="dk1"/>
              </a:buClr>
              <a:buSzPts val="1100"/>
              <a:buNone/>
            </a:pPr>
            <a:r>
              <a:rPr lang="da-DK" sz="2400" b="1" dirty="0">
                <a:solidFill>
                  <a:srgbClr val="70578B"/>
                </a:solidFill>
                <a:ea typeface="Montserrat"/>
                <a:cs typeface="Montserrat"/>
                <a:sym typeface="Montserrat"/>
              </a:rPr>
              <a:t>Men med mestringsstrategier kan personen med ADHD kompensere for mange af de udfordringer og </a:t>
            </a:r>
            <a:r>
              <a:rPr lang="da-DK" sz="2400" b="1" dirty="0" err="1">
                <a:solidFill>
                  <a:srgbClr val="70578B"/>
                </a:solidFill>
                <a:ea typeface="Montserrat"/>
                <a:cs typeface="Montserrat"/>
                <a:sym typeface="Montserrat"/>
              </a:rPr>
              <a:t>performe</a:t>
            </a:r>
            <a:r>
              <a:rPr lang="da-DK" sz="2400" b="1" dirty="0">
                <a:solidFill>
                  <a:srgbClr val="70578B"/>
                </a:solidFill>
                <a:ea typeface="Montserrat"/>
                <a:cs typeface="Montserrat"/>
                <a:sym typeface="Montserrat"/>
              </a:rPr>
              <a:t> mere effektivt og bruge deres viden. </a:t>
            </a:r>
          </a:p>
        </p:txBody>
      </p:sp>
      <p:sp>
        <p:nvSpPr>
          <p:cNvPr id="9" name="Tekstfelt 8">
            <a:extLst>
              <a:ext uri="{FF2B5EF4-FFF2-40B4-BE49-F238E27FC236}">
                <a16:creationId xmlns:a16="http://schemas.microsoft.com/office/drawing/2014/main" id="{4DB887ED-F7D9-B67E-90D8-331C5A1BEA5B}"/>
              </a:ext>
            </a:extLst>
          </p:cNvPr>
          <p:cNvSpPr txBox="1"/>
          <p:nvPr/>
        </p:nvSpPr>
        <p:spPr>
          <a:xfrm>
            <a:off x="8170118" y="1605575"/>
            <a:ext cx="2438533" cy="830997"/>
          </a:xfrm>
          <a:prstGeom prst="rect">
            <a:avLst/>
          </a:prstGeom>
          <a:noFill/>
        </p:spPr>
        <p:txBody>
          <a:bodyPr wrap="square" rtlCol="0">
            <a:spAutoFit/>
          </a:bodyPr>
          <a:lstStyle/>
          <a:p>
            <a:pPr algn="ctr"/>
            <a:r>
              <a:rPr lang="da-DK" sz="4800" b="1" dirty="0">
                <a:solidFill>
                  <a:srgbClr val="70578B"/>
                </a:solidFill>
              </a:rPr>
              <a:t>ADHD</a:t>
            </a:r>
          </a:p>
        </p:txBody>
      </p:sp>
      <p:sp>
        <p:nvSpPr>
          <p:cNvPr id="11" name="Tekstfelt 10">
            <a:extLst>
              <a:ext uri="{FF2B5EF4-FFF2-40B4-BE49-F238E27FC236}">
                <a16:creationId xmlns:a16="http://schemas.microsoft.com/office/drawing/2014/main" id="{A051F432-329E-B438-7B2C-6CC180B53670}"/>
              </a:ext>
            </a:extLst>
          </p:cNvPr>
          <p:cNvSpPr txBox="1"/>
          <p:nvPr/>
        </p:nvSpPr>
        <p:spPr>
          <a:xfrm>
            <a:off x="5054212" y="4192469"/>
            <a:ext cx="2247900" cy="597599"/>
          </a:xfrm>
          <a:prstGeom prst="rect">
            <a:avLst/>
          </a:prstGeom>
          <a:noFill/>
        </p:spPr>
        <p:txBody>
          <a:bodyPr wrap="square">
            <a:spAutoFit/>
          </a:bodyPr>
          <a:lstStyle/>
          <a:p>
            <a:pPr marL="0" indent="0" algn="l" rtl="0">
              <a:spcBef>
                <a:spcPts val="1600"/>
              </a:spcBef>
              <a:buNone/>
            </a:pPr>
            <a:r>
              <a:rPr lang="da-DK" sz="900" u="sng" dirty="0">
                <a:solidFill>
                  <a:schemeClr val="hlink"/>
                </a:solidFill>
                <a:hlinkClick r:id="rId4"/>
              </a:rPr>
              <a:t>https://youtu.be/58gU8tsxkkI</a:t>
            </a:r>
            <a:endParaRPr lang="da-DK" sz="900" u="sng" dirty="0">
              <a:solidFill>
                <a:schemeClr val="hlink"/>
              </a:solidFill>
            </a:endParaRPr>
          </a:p>
          <a:p>
            <a:pPr marL="0" indent="0" algn="l" rtl="0">
              <a:spcBef>
                <a:spcPts val="1600"/>
              </a:spcBef>
              <a:buNone/>
            </a:pPr>
            <a:endParaRPr lang="da-DK" sz="1050" dirty="0">
              <a:solidFill>
                <a:schemeClr val="dk1"/>
              </a:solidFill>
              <a:latin typeface="Montserrat"/>
              <a:ea typeface="Montserrat"/>
              <a:cs typeface="Montserrat"/>
              <a:sym typeface="Montserrat"/>
            </a:endParaRPr>
          </a:p>
        </p:txBody>
      </p:sp>
      <p:sp>
        <p:nvSpPr>
          <p:cNvPr id="12" name="Tekstfelt 11">
            <a:extLst>
              <a:ext uri="{FF2B5EF4-FFF2-40B4-BE49-F238E27FC236}">
                <a16:creationId xmlns:a16="http://schemas.microsoft.com/office/drawing/2014/main" id="{B1322B9A-8F87-1864-1CFB-78684BDD5CAA}"/>
              </a:ext>
            </a:extLst>
          </p:cNvPr>
          <p:cNvSpPr txBox="1"/>
          <p:nvPr/>
        </p:nvSpPr>
        <p:spPr>
          <a:xfrm>
            <a:off x="7381941" y="3833942"/>
            <a:ext cx="1823072" cy="461665"/>
          </a:xfrm>
          <a:prstGeom prst="rect">
            <a:avLst/>
          </a:prstGeom>
          <a:solidFill>
            <a:schemeClr val="bg1">
              <a:alpha val="73000"/>
            </a:schemeClr>
          </a:solidFill>
        </p:spPr>
        <p:txBody>
          <a:bodyPr wrap="square" rtlCol="0">
            <a:spAutoFit/>
          </a:bodyPr>
          <a:lstStyle/>
          <a:p>
            <a:pPr algn="l"/>
            <a:r>
              <a:rPr lang="da" sz="2400" b="1" dirty="0">
                <a:solidFill>
                  <a:srgbClr val="70578B"/>
                </a:solidFill>
                <a:effectLst>
                  <a:outerShdw blurRad="38100" dist="38100" dir="2700000" algn="tl">
                    <a:srgbClr val="000000">
                      <a:alpha val="43137"/>
                    </a:srgbClr>
                  </a:outerShdw>
                </a:effectLst>
              </a:rPr>
              <a:t>Performance</a:t>
            </a:r>
            <a:endParaRPr lang="da-DK" sz="2400" b="1" dirty="0">
              <a:solidFill>
                <a:srgbClr val="70578B"/>
              </a:solidFill>
              <a:effectLst>
                <a:outerShdw blurRad="38100" dist="38100" dir="2700000" algn="tl">
                  <a:srgbClr val="000000">
                    <a:alpha val="43137"/>
                  </a:srgbClr>
                </a:outerShdw>
              </a:effectLst>
            </a:endParaRPr>
          </a:p>
        </p:txBody>
      </p:sp>
      <p:sp>
        <p:nvSpPr>
          <p:cNvPr id="13" name="Tekstfelt 12">
            <a:extLst>
              <a:ext uri="{FF2B5EF4-FFF2-40B4-BE49-F238E27FC236}">
                <a16:creationId xmlns:a16="http://schemas.microsoft.com/office/drawing/2014/main" id="{A817DA82-9A76-1463-F0CD-E8C1C1F996AA}"/>
              </a:ext>
            </a:extLst>
          </p:cNvPr>
          <p:cNvSpPr txBox="1"/>
          <p:nvPr/>
        </p:nvSpPr>
        <p:spPr>
          <a:xfrm>
            <a:off x="10327965" y="3833942"/>
            <a:ext cx="1823072" cy="461665"/>
          </a:xfrm>
          <a:prstGeom prst="rect">
            <a:avLst/>
          </a:prstGeom>
          <a:solidFill>
            <a:schemeClr val="bg1">
              <a:alpha val="73000"/>
            </a:schemeClr>
          </a:solidFill>
        </p:spPr>
        <p:txBody>
          <a:bodyPr wrap="square" rtlCol="0">
            <a:spAutoFit/>
          </a:bodyPr>
          <a:lstStyle/>
          <a:p>
            <a:pPr algn="ctr"/>
            <a:r>
              <a:rPr lang="da" sz="2400" b="1" dirty="0">
                <a:solidFill>
                  <a:srgbClr val="70578B"/>
                </a:solidFill>
                <a:effectLst>
                  <a:outerShdw blurRad="38100" dist="38100" dir="2700000" algn="tl">
                    <a:srgbClr val="000000">
                      <a:alpha val="43137"/>
                    </a:srgbClr>
                  </a:outerShdw>
                </a:effectLst>
              </a:rPr>
              <a:t>Knowing</a:t>
            </a:r>
            <a:endParaRPr lang="da-DK" sz="2400" b="1" dirty="0">
              <a:solidFill>
                <a:srgbClr val="70578B"/>
              </a:solidFill>
              <a:effectLst>
                <a:outerShdw blurRad="38100" dist="38100" dir="2700000" algn="tl">
                  <a:srgbClr val="000000">
                    <a:alpha val="43137"/>
                  </a:srgbClr>
                </a:outerShdw>
              </a:effectLst>
            </a:endParaRPr>
          </a:p>
        </p:txBody>
      </p:sp>
      <p:pic>
        <p:nvPicPr>
          <p:cNvPr id="15" name="Grafik 14" descr="Lyn med massiv udfyldning">
            <a:extLst>
              <a:ext uri="{FF2B5EF4-FFF2-40B4-BE49-F238E27FC236}">
                <a16:creationId xmlns:a16="http://schemas.microsoft.com/office/drawing/2014/main" id="{1351338B-01FD-9820-7EC1-F0DD084BAA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578498">
            <a:off x="9262695" y="2160421"/>
            <a:ext cx="914400" cy="324035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 name="Rektangel 1">
            <a:extLst>
              <a:ext uri="{FF2B5EF4-FFF2-40B4-BE49-F238E27FC236}">
                <a16:creationId xmlns:a16="http://schemas.microsoft.com/office/drawing/2014/main" id="{8A4937C5-51D9-891D-7B85-2573BE50FEDC}"/>
              </a:ext>
            </a:extLst>
          </p:cNvPr>
          <p:cNvSpPr/>
          <p:nvPr/>
        </p:nvSpPr>
        <p:spPr>
          <a:xfrm>
            <a:off x="0" y="0"/>
            <a:ext cx="12192000" cy="1536633"/>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5" name="Google Shape;265;p47"/>
          <p:cNvSpPr txBox="1">
            <a:spLocks noGrp="1"/>
          </p:cNvSpPr>
          <p:nvPr>
            <p:ph type="title"/>
          </p:nvPr>
        </p:nvSpPr>
        <p:spPr>
          <a:xfrm>
            <a:off x="415600" y="3843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Next step</a:t>
            </a:r>
            <a:endParaRPr dirty="0">
              <a:solidFill>
                <a:schemeClr val="bg1"/>
              </a:solidFill>
              <a:latin typeface="+mn-lt"/>
            </a:endParaRPr>
          </a:p>
        </p:txBody>
      </p:sp>
      <p:sp>
        <p:nvSpPr>
          <p:cNvPr id="266" name="Google Shape;266;p47"/>
          <p:cNvSpPr txBox="1">
            <a:spLocks noGrp="1"/>
          </p:cNvSpPr>
          <p:nvPr>
            <p:ph type="body" idx="1"/>
          </p:nvPr>
        </p:nvSpPr>
        <p:spPr>
          <a:xfrm>
            <a:off x="415600" y="2160748"/>
            <a:ext cx="11360800" cy="4555200"/>
          </a:xfrm>
          <a:prstGeom prst="rect">
            <a:avLst/>
          </a:prstGeom>
        </p:spPr>
        <p:txBody>
          <a:bodyPr spcFirstLastPara="1" wrap="square" lIns="121900" tIns="121900" rIns="121900" bIns="121900" anchor="t" anchorCtr="0">
            <a:normAutofit/>
          </a:bodyPr>
          <a:lstStyle/>
          <a:p>
            <a:pPr marL="457200" indent="-457200" algn="l" rtl="0"/>
            <a:r>
              <a:rPr lang="da" dirty="0">
                <a:solidFill>
                  <a:srgbClr val="70578B"/>
                </a:solidFill>
                <a:latin typeface="+mn-lt"/>
              </a:rPr>
              <a:t>Hvad tænker du kan virke for dig?</a:t>
            </a:r>
            <a:endParaRPr dirty="0">
              <a:solidFill>
                <a:srgbClr val="70578B"/>
              </a:solidFill>
              <a:latin typeface="+mn-lt"/>
            </a:endParaRPr>
          </a:p>
          <a:p>
            <a:pPr marL="457200" indent="-457200" algn="l" rtl="0">
              <a:spcBef>
                <a:spcPts val="1600"/>
              </a:spcBef>
            </a:pPr>
            <a:r>
              <a:rPr lang="da" dirty="0">
                <a:solidFill>
                  <a:srgbClr val="70578B"/>
                </a:solidFill>
                <a:latin typeface="+mn-lt"/>
              </a:rPr>
              <a:t>Hvad skal der til?</a:t>
            </a:r>
            <a:endParaRPr dirty="0">
              <a:solidFill>
                <a:srgbClr val="70578B"/>
              </a:solidFill>
              <a:latin typeface="+mn-lt"/>
            </a:endParaRPr>
          </a:p>
          <a:p>
            <a:pPr marL="457200" indent="-457200" algn="l" rtl="0">
              <a:spcBef>
                <a:spcPts val="1600"/>
              </a:spcBef>
              <a:spcAft>
                <a:spcPts val="1600"/>
              </a:spcAft>
            </a:pPr>
            <a:r>
              <a:rPr lang="da" dirty="0">
                <a:solidFill>
                  <a:srgbClr val="70578B"/>
                </a:solidFill>
                <a:latin typeface="+mn-lt"/>
              </a:rPr>
              <a:t>Hvad er </a:t>
            </a:r>
            <a:r>
              <a:rPr lang="da">
                <a:solidFill>
                  <a:srgbClr val="70578B"/>
                </a:solidFill>
                <a:latin typeface="+mn-lt"/>
              </a:rPr>
              <a:t>next skridt?</a:t>
            </a:r>
            <a:endParaRPr dirty="0">
              <a:solidFill>
                <a:srgbClr val="70578B"/>
              </a:solidFill>
              <a:latin typeface="+mn-lt"/>
            </a:endParaRPr>
          </a:p>
        </p:txBody>
      </p:sp>
      <p:pic>
        <p:nvPicPr>
          <p:cNvPr id="4" name="Billede 3" descr="Et billede, der indeholder skitse, tegning, Stregtegning, kunst&#10;&#10;Indhold genereret af kunstig intelligens kan være forkert.">
            <a:extLst>
              <a:ext uri="{FF2B5EF4-FFF2-40B4-BE49-F238E27FC236}">
                <a16:creationId xmlns:a16="http://schemas.microsoft.com/office/drawing/2014/main" id="{E9C79628-90CC-06F0-122B-DF155715CED6}"/>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983483" y="1147967"/>
            <a:ext cx="8565050" cy="571003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sp>
        <p:nvSpPr>
          <p:cNvPr id="7" name="Rektangel 6">
            <a:extLst>
              <a:ext uri="{FF2B5EF4-FFF2-40B4-BE49-F238E27FC236}">
                <a16:creationId xmlns:a16="http://schemas.microsoft.com/office/drawing/2014/main" id="{05F9C7FB-3829-620A-62FD-2ECEC9DFB35D}"/>
              </a:ext>
            </a:extLst>
          </p:cNvPr>
          <p:cNvSpPr/>
          <p:nvPr/>
        </p:nvSpPr>
        <p:spPr>
          <a:xfrm>
            <a:off x="9969023" y="6201420"/>
            <a:ext cx="2138183" cy="5637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2091712"/>
              <a:ext cx="8636080" cy="369332"/>
            </a:xfrm>
            <a:prstGeom prst="rect">
              <a:avLst/>
            </a:prstGeom>
            <a:noFill/>
          </p:spPr>
          <p:txBody>
            <a:bodyPr wrap="square">
              <a:spAutoFit/>
            </a:bodyPr>
            <a:lstStyle/>
            <a:p>
              <a:pPr algn="l"/>
              <a:r>
                <a:rPr lang="da-DK" sz="1800" b="1" dirty="0">
                  <a:solidFill>
                    <a:srgbClr val="70578B"/>
                  </a:solidFill>
                  <a:latin typeface="Calibri-Bold"/>
                </a:rPr>
                <a:t>Mestringsstrategier er personlige</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2082341"/>
              <a:ext cx="9035556" cy="369332"/>
            </a:xfrm>
            <a:prstGeom prst="rect">
              <a:avLst/>
            </a:prstGeom>
            <a:noFill/>
          </p:spPr>
          <p:txBody>
            <a:bodyPr wrap="square">
              <a:spAutoFit/>
            </a:bodyPr>
            <a:lstStyle/>
            <a:p>
              <a:pPr algn="l"/>
              <a:r>
                <a:rPr lang="da-DK" sz="1800" b="1" dirty="0">
                  <a:solidFill>
                    <a:srgbClr val="70578B"/>
                  </a:solidFill>
                  <a:latin typeface="Calibri-Bold"/>
                </a:rPr>
                <a:t>Det tager tid at finde, de strategier der fungerer for dig</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2082284"/>
              <a:ext cx="9035556" cy="369332"/>
            </a:xfrm>
            <a:prstGeom prst="rect">
              <a:avLst/>
            </a:prstGeom>
            <a:noFill/>
          </p:spPr>
          <p:txBody>
            <a:bodyPr wrap="square">
              <a:spAutoFit/>
            </a:bodyPr>
            <a:lstStyle/>
            <a:p>
              <a:pPr algn="l"/>
              <a:r>
                <a:rPr lang="da-DK" sz="1800" b="1" dirty="0">
                  <a:solidFill>
                    <a:srgbClr val="70578B"/>
                  </a:solidFill>
                  <a:latin typeface="Calibri-Bold"/>
                </a:rPr>
                <a:t>Mestringsstrategier kræver løbende justeringer </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2048471"/>
              <a:ext cx="8636080" cy="369332"/>
            </a:xfrm>
            <a:prstGeom prst="rect">
              <a:avLst/>
            </a:prstGeom>
            <a:noFill/>
          </p:spPr>
          <p:txBody>
            <a:bodyPr wrap="square">
              <a:spAutoFit/>
            </a:bodyPr>
            <a:lstStyle/>
            <a:p>
              <a:pPr algn="l"/>
              <a:r>
                <a:rPr lang="da-DK" sz="1800" b="1" i="0" u="none" strike="noStrike" baseline="0" dirty="0">
                  <a:solidFill>
                    <a:srgbClr val="70578B"/>
                  </a:solidFill>
                  <a:latin typeface="Calibri-Bold"/>
                </a:rPr>
                <a:t>Der findes  ikke nogen hurtig løsning </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406261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Denne præsentation er lavet af Anne Mette Christiansen og  Berit Wittenkamp,</a:t>
            </a:r>
          </a:p>
          <a:p>
            <a:pPr>
              <a:lnSpc>
                <a:spcPct val="115000"/>
              </a:lnSpc>
              <a:spcAft>
                <a:spcPts val="800"/>
              </a:spcAft>
              <a:buNone/>
            </a:pPr>
            <a:r>
              <a:rPr lang="da-DK" sz="2000" dirty="0">
                <a:solidFill>
                  <a:srgbClr val="70578B"/>
                </a:solidFill>
                <a:latin typeface="Calibri" panose="020F0502020204030204" pitchFamily="34" charset="0"/>
                <a:ea typeface="Times New Roman" panose="02020603050405020304" pitchFamily="18" charset="0"/>
                <a:cs typeface="Calibri" panose="020F0502020204030204" pitchFamily="34" charset="0"/>
              </a:rPr>
              <a:t>p</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sykiatriske sygeplejersker, i samarbejde med Takeda Pharma A/S.</a:t>
            </a:r>
          </a:p>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6342827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E36260AAA2C24086937F73F9E342C3" ma:contentTypeVersion="20" ma:contentTypeDescription="Create a new document." ma:contentTypeScope="" ma:versionID="da36a544d1e809dfbf9f4fdf05f10c89">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bf2987d01a57e108a2c1b361f9925080"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7561F71-4496-4525-B6DA-2D87826D457D}">
  <ds:schemaRefs>
    <ds:schemaRef ds:uri="http://schemas.microsoft.com/sharepoint/v3/contenttype/forms"/>
  </ds:schemaRefs>
</ds:datastoreItem>
</file>

<file path=customXml/itemProps2.xml><?xml version="1.0" encoding="utf-8"?>
<ds:datastoreItem xmlns:ds="http://schemas.openxmlformats.org/officeDocument/2006/customXml" ds:itemID="{9058E4BB-2D3D-4DD4-B7C0-F0A260B9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e2a73-d781-4896-8717-f1cf32c8fed0"/>
    <ds:schemaRef ds:uri="c883a848-6457-4b26-ab5e-3baa1543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F58AB0-F858-49BE-BA6F-9F39007BF087}">
  <ds:schemaRefs>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883a848-6457-4b26-ab5e-3baa15433f8c"/>
    <ds:schemaRef ds:uri="a2fe2a73-d781-4896-8717-f1cf32c8fed0"/>
  </ds:schemaRefs>
</ds:datastoreItem>
</file>

<file path=docProps/app.xml><?xml version="1.0" encoding="utf-8"?>
<Properties xmlns="http://schemas.openxmlformats.org/officeDocument/2006/extended-properties" xmlns:vt="http://schemas.openxmlformats.org/officeDocument/2006/docPropsVTypes">
  <Template/>
  <TotalTime>93402</TotalTime>
  <Words>2227</Words>
  <Application>Microsoft Macintosh PowerPoint</Application>
  <PresentationFormat>Widescreen</PresentationFormat>
  <Paragraphs>288</Paragraphs>
  <Slides>39</Slides>
  <Notes>24</Notes>
  <HiddenSlides>0</HiddenSlides>
  <MMClips>0</MMClips>
  <ScaleCrop>false</ScaleCrop>
  <HeadingPairs>
    <vt:vector size="8" baseType="variant">
      <vt:variant>
        <vt:lpstr>Benyttede skrifttyper</vt:lpstr>
      </vt:variant>
      <vt:variant>
        <vt:i4>10</vt:i4>
      </vt:variant>
      <vt:variant>
        <vt:lpstr>Tema</vt:lpstr>
      </vt:variant>
      <vt:variant>
        <vt:i4>1</vt:i4>
      </vt:variant>
      <vt:variant>
        <vt:lpstr>Integrerede OLE-servere</vt:lpstr>
      </vt:variant>
      <vt:variant>
        <vt:i4>1</vt:i4>
      </vt:variant>
      <vt:variant>
        <vt:lpstr>Slidetitler</vt:lpstr>
      </vt:variant>
      <vt:variant>
        <vt:i4>39</vt:i4>
      </vt:variant>
    </vt:vector>
  </HeadingPairs>
  <TitlesOfParts>
    <vt:vector size="51" baseType="lpstr">
      <vt:lpstr>Aptos</vt:lpstr>
      <vt:lpstr>Arial</vt:lpstr>
      <vt:lpstr>Calibri</vt:lpstr>
      <vt:lpstr>Calibri-Bold</vt:lpstr>
      <vt:lpstr>Montserrat</vt:lpstr>
      <vt:lpstr>Open Sans</vt:lpstr>
      <vt:lpstr>Segoe UI</vt:lpstr>
      <vt:lpstr>Times New Roman</vt:lpstr>
      <vt:lpstr>Trebuchet MS</vt:lpstr>
      <vt:lpstr>Wingdings</vt:lpstr>
      <vt:lpstr>Office Theme</vt:lpstr>
      <vt:lpstr>think-cell Slide</vt:lpstr>
      <vt:lpstr>PowerPoint-præsentation</vt:lpstr>
      <vt:lpstr>PowerPoint-præsentation</vt:lpstr>
      <vt:lpstr>PowerPoint-præsentation</vt:lpstr>
      <vt:lpstr>Agenda for sessionen </vt:lpstr>
      <vt:lpstr>PowerPoint-præsentation</vt:lpstr>
      <vt:lpstr>PowerPoint-præsentation</vt:lpstr>
      <vt:lpstr>PowerPoint-præsentation</vt:lpstr>
      <vt:lpstr>Planlægning og Organisering </vt:lpstr>
      <vt:lpstr>PowerPoint-præsentation</vt:lpstr>
      <vt:lpstr>To do lister  Skriv alle dine gøremål ned så du kan vinge af undervejs. </vt:lpstr>
      <vt:lpstr>Ta-da liste  Synliggør for dig selv hvilke opgaver du har fuldført   - skaber motivation - tilfredsstillelse ved at lykkes  </vt:lpstr>
      <vt:lpstr>Når opgaven bliver for uoverskuelig?</vt:lpstr>
      <vt:lpstr>De 10 H´er</vt:lpstr>
      <vt:lpstr>Pomodoro Teknikken - styrker fokus og koncentration  </vt:lpstr>
      <vt:lpstr>Rutiner </vt:lpstr>
      <vt:lpstr>Motivation </vt:lpstr>
      <vt:lpstr>Body double </vt:lpstr>
      <vt:lpstr>Tidsblindhed </vt:lpstr>
      <vt:lpstr>Strategier til tidsblindhed  </vt:lpstr>
      <vt:lpstr>PowerPoint-præsentation</vt:lpstr>
      <vt:lpstr>Eksempel</vt:lpstr>
      <vt:lpstr>PowerPoint-præsentation</vt:lpstr>
      <vt:lpstr>PowerPoint-præsentation</vt:lpstr>
      <vt:lpstr>PowerPoint-præsentation</vt:lpstr>
      <vt:lpstr>PowerPoint-præsentation</vt:lpstr>
      <vt:lpstr>PowerPoint-præsentation</vt:lpstr>
      <vt:lpstr>Rød, gul, grøn </vt:lpstr>
      <vt:lpstr>Find strategierne i fredstid </vt:lpstr>
      <vt:lpstr>Større følelsesmæssigt stabilitet</vt:lpstr>
      <vt:lpstr>Teknikker til at berolige nervesystemet </vt:lpstr>
      <vt:lpstr>Energiforvaltning</vt:lpstr>
      <vt:lpstr>Energiforvaltning</vt:lpstr>
      <vt:lpstr>Reducering af stimuli</vt:lpstr>
      <vt:lpstr>Motion og ADHD – Hvad gør det for hjernen?</vt:lpstr>
      <vt:lpstr>PowerPoint-præsentation</vt:lpstr>
      <vt:lpstr>PowerPoint-præsentation</vt:lpstr>
      <vt:lpstr>Next step</vt:lpstr>
      <vt:lpstr>PowerPoint-præsentation</vt:lpstr>
      <vt:lpstr>Afslutning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1631</cp:revision>
  <cp:lastPrinted>2025-01-21T09:05:27Z</cp:lastPrinted>
  <dcterms:created xsi:type="dcterms:W3CDTF">2017-03-01T15:26:00Z</dcterms:created>
  <dcterms:modified xsi:type="dcterms:W3CDTF">2025-09-08T08:57:04Z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