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80" r:id="rId4"/>
  </p:sldMasterIdLst>
  <p:notesMasterIdLst>
    <p:notesMasterId r:id="rId51"/>
  </p:notesMasterIdLst>
  <p:sldIdLst>
    <p:sldId id="2146846698" r:id="rId5"/>
    <p:sldId id="2146846558" r:id="rId6"/>
    <p:sldId id="2146846695" r:id="rId7"/>
    <p:sldId id="2146846696" r:id="rId8"/>
    <p:sldId id="2146846646" r:id="rId9"/>
    <p:sldId id="2146846595" r:id="rId10"/>
    <p:sldId id="2146846621" r:id="rId11"/>
    <p:sldId id="2146846622" r:id="rId12"/>
    <p:sldId id="262" r:id="rId13"/>
    <p:sldId id="2146846647" r:id="rId14"/>
    <p:sldId id="2146846626" r:id="rId15"/>
    <p:sldId id="2146846623" r:id="rId16"/>
    <p:sldId id="2146846624" r:id="rId17"/>
    <p:sldId id="2146846636" r:id="rId18"/>
    <p:sldId id="2146846625" r:id="rId19"/>
    <p:sldId id="633" r:id="rId20"/>
    <p:sldId id="585" r:id="rId21"/>
    <p:sldId id="2146846637" r:id="rId22"/>
    <p:sldId id="2146846699" r:id="rId23"/>
    <p:sldId id="2146846700" r:id="rId24"/>
    <p:sldId id="2146846701" r:id="rId25"/>
    <p:sldId id="261" r:id="rId26"/>
    <p:sldId id="2146846643" r:id="rId27"/>
    <p:sldId id="269" r:id="rId28"/>
    <p:sldId id="2146846703" r:id="rId29"/>
    <p:sldId id="271" r:id="rId30"/>
    <p:sldId id="267" r:id="rId31"/>
    <p:sldId id="273" r:id="rId32"/>
    <p:sldId id="2146846630" r:id="rId33"/>
    <p:sldId id="2146846635" r:id="rId34"/>
    <p:sldId id="2146846627" r:id="rId35"/>
    <p:sldId id="2146846628" r:id="rId36"/>
    <p:sldId id="2146846649" r:id="rId37"/>
    <p:sldId id="2146846629" r:id="rId38"/>
    <p:sldId id="2146846650" r:id="rId39"/>
    <p:sldId id="2146846651" r:id="rId40"/>
    <p:sldId id="2146846632" r:id="rId41"/>
    <p:sldId id="2146846645" r:id="rId42"/>
    <p:sldId id="2146846633" r:id="rId43"/>
    <p:sldId id="283" r:id="rId44"/>
    <p:sldId id="284" r:id="rId45"/>
    <p:sldId id="285" r:id="rId46"/>
    <p:sldId id="286" r:id="rId47"/>
    <p:sldId id="2146846693" r:id="rId48"/>
    <p:sldId id="2146846697" r:id="rId49"/>
    <p:sldId id="2146846705" r:id="rId50"/>
  </p:sldIdLst>
  <p:sldSz cx="12192000" cy="6858000"/>
  <p:notesSz cx="9309100" cy="7023100"/>
  <p:custDataLst>
    <p:tags r:id="rId52"/>
  </p:custDataLst>
  <p:defaultTextStyle>
    <a:defPPr>
      <a:defRPr lang="sv-SE"/>
    </a:defPPr>
    <a:lvl1pPr marL="0" algn="l" defTabSz="415778" rtl="0" eaLnBrk="1" latinLnBrk="0" hangingPunct="1">
      <a:defRPr sz="818" kern="1200">
        <a:solidFill>
          <a:schemeClr val="tx1"/>
        </a:solidFill>
        <a:latin typeface="+mn-lt"/>
        <a:ea typeface="+mn-ea"/>
        <a:cs typeface="+mn-cs"/>
      </a:defRPr>
    </a:lvl1pPr>
    <a:lvl2pPr marL="207889" algn="l" defTabSz="415778" rtl="0" eaLnBrk="1" latinLnBrk="0" hangingPunct="1">
      <a:defRPr sz="818" kern="1200">
        <a:solidFill>
          <a:schemeClr val="tx1"/>
        </a:solidFill>
        <a:latin typeface="+mn-lt"/>
        <a:ea typeface="+mn-ea"/>
        <a:cs typeface="+mn-cs"/>
      </a:defRPr>
    </a:lvl2pPr>
    <a:lvl3pPr marL="415778" algn="l" defTabSz="415778" rtl="0" eaLnBrk="1" latinLnBrk="0" hangingPunct="1">
      <a:defRPr sz="818" kern="1200">
        <a:solidFill>
          <a:schemeClr val="tx1"/>
        </a:solidFill>
        <a:latin typeface="+mn-lt"/>
        <a:ea typeface="+mn-ea"/>
        <a:cs typeface="+mn-cs"/>
      </a:defRPr>
    </a:lvl3pPr>
    <a:lvl4pPr marL="623667" algn="l" defTabSz="415778" rtl="0" eaLnBrk="1" latinLnBrk="0" hangingPunct="1">
      <a:defRPr sz="818" kern="1200">
        <a:solidFill>
          <a:schemeClr val="tx1"/>
        </a:solidFill>
        <a:latin typeface="+mn-lt"/>
        <a:ea typeface="+mn-ea"/>
        <a:cs typeface="+mn-cs"/>
      </a:defRPr>
    </a:lvl4pPr>
    <a:lvl5pPr marL="831555" algn="l" defTabSz="415778" rtl="0" eaLnBrk="1" latinLnBrk="0" hangingPunct="1">
      <a:defRPr sz="818" kern="1200">
        <a:solidFill>
          <a:schemeClr val="tx1"/>
        </a:solidFill>
        <a:latin typeface="+mn-lt"/>
        <a:ea typeface="+mn-ea"/>
        <a:cs typeface="+mn-cs"/>
      </a:defRPr>
    </a:lvl5pPr>
    <a:lvl6pPr marL="1039444" algn="l" defTabSz="415778" rtl="0" eaLnBrk="1" latinLnBrk="0" hangingPunct="1">
      <a:defRPr sz="818" kern="1200">
        <a:solidFill>
          <a:schemeClr val="tx1"/>
        </a:solidFill>
        <a:latin typeface="+mn-lt"/>
        <a:ea typeface="+mn-ea"/>
        <a:cs typeface="+mn-cs"/>
      </a:defRPr>
    </a:lvl6pPr>
    <a:lvl7pPr marL="1247333" algn="l" defTabSz="415778" rtl="0" eaLnBrk="1" latinLnBrk="0" hangingPunct="1">
      <a:defRPr sz="818" kern="1200">
        <a:solidFill>
          <a:schemeClr val="tx1"/>
        </a:solidFill>
        <a:latin typeface="+mn-lt"/>
        <a:ea typeface="+mn-ea"/>
        <a:cs typeface="+mn-cs"/>
      </a:defRPr>
    </a:lvl7pPr>
    <a:lvl8pPr marL="1455222" algn="l" defTabSz="415778" rtl="0" eaLnBrk="1" latinLnBrk="0" hangingPunct="1">
      <a:defRPr sz="818" kern="1200">
        <a:solidFill>
          <a:schemeClr val="tx1"/>
        </a:solidFill>
        <a:latin typeface="+mn-lt"/>
        <a:ea typeface="+mn-ea"/>
        <a:cs typeface="+mn-cs"/>
      </a:defRPr>
    </a:lvl8pPr>
    <a:lvl9pPr marL="1663111" algn="l" defTabSz="415778" rtl="0" eaLnBrk="1" latinLnBrk="0" hangingPunct="1">
      <a:defRPr sz="818"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sektion" id="{16C6589D-B79F-42D3-9D35-5388DA349551}">
          <p14:sldIdLst>
            <p14:sldId id="2146846698"/>
            <p14:sldId id="2146846558"/>
            <p14:sldId id="2146846695"/>
            <p14:sldId id="2146846696"/>
            <p14:sldId id="2146846646"/>
            <p14:sldId id="2146846595"/>
            <p14:sldId id="2146846621"/>
            <p14:sldId id="2146846622"/>
            <p14:sldId id="262"/>
            <p14:sldId id="2146846647"/>
            <p14:sldId id="2146846626"/>
            <p14:sldId id="2146846623"/>
            <p14:sldId id="2146846624"/>
            <p14:sldId id="2146846636"/>
            <p14:sldId id="2146846625"/>
            <p14:sldId id="633"/>
            <p14:sldId id="585"/>
            <p14:sldId id="2146846637"/>
            <p14:sldId id="2146846699"/>
            <p14:sldId id="2146846700"/>
            <p14:sldId id="2146846701"/>
            <p14:sldId id="261"/>
            <p14:sldId id="2146846643"/>
            <p14:sldId id="269"/>
            <p14:sldId id="2146846703"/>
            <p14:sldId id="271"/>
            <p14:sldId id="267"/>
            <p14:sldId id="273"/>
            <p14:sldId id="2146846630"/>
            <p14:sldId id="2146846635"/>
            <p14:sldId id="2146846627"/>
            <p14:sldId id="2146846628"/>
            <p14:sldId id="2146846649"/>
            <p14:sldId id="2146846629"/>
            <p14:sldId id="2146846650"/>
            <p14:sldId id="2146846651"/>
            <p14:sldId id="2146846632"/>
            <p14:sldId id="2146846645"/>
            <p14:sldId id="2146846633"/>
            <p14:sldId id="283"/>
            <p14:sldId id="284"/>
            <p14:sldId id="285"/>
            <p14:sldId id="286"/>
            <p14:sldId id="2146846693"/>
            <p14:sldId id="2146846697"/>
            <p14:sldId id="2146846705"/>
          </p14:sldIdLst>
        </p14:section>
      </p14:sectionLst>
    </p:ext>
    <p:ext uri="{EFAFB233-063F-42B5-8137-9DF3F51BA10A}">
      <p15:sldGuideLst xmlns:p15="http://schemas.microsoft.com/office/powerpoint/2012/main">
        <p15:guide id="2" pos="302" userDrawn="1">
          <p15:clr>
            <a:srgbClr val="F26B43"/>
          </p15:clr>
        </p15:guide>
        <p15:guide id="3" orient="horz" pos="840" userDrawn="1">
          <p15:clr>
            <a:srgbClr val="F26B43"/>
          </p15:clr>
        </p15:guide>
        <p15:guide id="4" orient="horz" pos="901" userDrawn="1">
          <p15:clr>
            <a:srgbClr val="F26B43"/>
          </p15:clr>
        </p15:guide>
        <p15:guide id="5" orient="horz" pos="3816" userDrawn="1">
          <p15:clr>
            <a:srgbClr val="F26B43"/>
          </p15:clr>
        </p15:guide>
        <p15:guide id="6" pos="7380" userDrawn="1">
          <p15:clr>
            <a:srgbClr val="F26B43"/>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B8E117D-26C8-59B2-40DB-A224380E5203}" name="Jakobsen, Emil" initials="JE" userId="S::emil.jakobsen@takeda.com::2e5b58aa-c47a-4da2-9270-66556e74bd5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lefbeck, Mattias" initials="KM" lastIdx="5" clrIdx="0"/>
  <p:cmAuthor id="2" name="Bruno-Johansen, Charlotte" initials="BC" lastIdx="10" clrIdx="1">
    <p:extLst>
      <p:ext uri="{19B8F6BF-5375-455C-9EA6-DF929625EA0E}">
        <p15:presenceInfo xmlns:p15="http://schemas.microsoft.com/office/powerpoint/2012/main" userId="S::cjohansen@shire.com::23937232-577f-47e6-a1b0-57db0e03f57e" providerId="AD"/>
      </p:ext>
    </p:extLst>
  </p:cmAuthor>
  <p:cmAuthor id="3" name="Charlotte" initials="C" lastIdx="4" clrIdx="2">
    <p:extLst>
      <p:ext uri="{19B8F6BF-5375-455C-9EA6-DF929625EA0E}">
        <p15:presenceInfo xmlns:p15="http://schemas.microsoft.com/office/powerpoint/2012/main" userId="Charlott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578B"/>
    <a:srgbClr val="E97132"/>
    <a:srgbClr val="E5DBF2"/>
    <a:srgbClr val="F5F1FA"/>
    <a:srgbClr val="801174"/>
    <a:srgbClr val="BACB32"/>
    <a:srgbClr val="CBA5D0"/>
    <a:srgbClr val="BC89BF"/>
    <a:srgbClr val="26AEBC"/>
    <a:srgbClr val="F2EEF7"/>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9631B5-78F2-41C9-869B-9F39066F8104}" styleName="Mellanmörkt format 3 - Dekorfärg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D7AC3CCA-C797-4891-BE02-D94E43425B78}" styleName="Mellanmörkt format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8034E78-7F5D-4C2E-B375-FC64B27BC917}" styleName="Mörkt forma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Mörkt format 2 - Dekorfärg 3/Dekorfärg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72833802-FEF1-4C79-8D5D-14CF1EAF98D9}" styleName="Ljust format 2 - Dekorfärg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355" autoAdjust="0"/>
    <p:restoredTop sz="90678" autoAdjust="0"/>
  </p:normalViewPr>
  <p:slideViewPr>
    <p:cSldViewPr snapToGrid="0">
      <p:cViewPr varScale="1">
        <p:scale>
          <a:sx n="101" d="100"/>
          <a:sy n="101" d="100"/>
        </p:scale>
        <p:origin x="496" y="192"/>
      </p:cViewPr>
      <p:guideLst>
        <p:guide pos="302"/>
        <p:guide orient="horz" pos="840"/>
        <p:guide orient="horz" pos="901"/>
        <p:guide orient="horz" pos="3816"/>
        <p:guide pos="7380"/>
      </p:guideLst>
    </p:cSldViewPr>
  </p:slideViewPr>
  <p:outlineViewPr>
    <p:cViewPr>
      <p:scale>
        <a:sx n="33" d="100"/>
        <a:sy n="33" d="100"/>
      </p:scale>
      <p:origin x="0" y="-2216"/>
    </p:cViewPr>
  </p:outlineViewPr>
  <p:notesTextViewPr>
    <p:cViewPr>
      <p:scale>
        <a:sx n="100" d="100"/>
        <a:sy n="100" d="100"/>
      </p:scale>
      <p:origin x="0" y="0"/>
    </p:cViewPr>
  </p:notesTextViewPr>
  <p:sorterViewPr>
    <p:cViewPr>
      <p:scale>
        <a:sx n="150" d="100"/>
        <a:sy n="150" d="100"/>
      </p:scale>
      <p:origin x="0" y="-121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commentAuthors" Target="commentAuthors.xml"/><Relationship Id="rId58" Type="http://schemas.microsoft.com/office/2016/11/relationships/changesInfo" Target="changesInfos/changesInfo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dahl, Jesper" userId="e4ef0151-2101-4262-9fbd-8d573a5b5d87" providerId="ADAL" clId="{A5727D51-01C3-465C-AB33-51FAC98BB3CD}"/>
    <pc:docChg chg="delSld modSection">
      <pc:chgData name="Lindahl, Jesper" userId="e4ef0151-2101-4262-9fbd-8d573a5b5d87" providerId="ADAL" clId="{A5727D51-01C3-465C-AB33-51FAC98BB3CD}" dt="2025-08-20T09:27:31.190" v="0" actId="47"/>
      <pc:docMkLst>
        <pc:docMk/>
      </pc:docMkLst>
      <pc:sldChg chg="del">
        <pc:chgData name="Lindahl, Jesper" userId="e4ef0151-2101-4262-9fbd-8d573a5b5d87" providerId="ADAL" clId="{A5727D51-01C3-465C-AB33-51FAC98BB3CD}" dt="2025-08-20T09:27:31.190" v="0" actId="47"/>
        <pc:sldMkLst>
          <pc:docMk/>
          <pc:sldMk cId="2461365963" sldId="214684670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1558547"/>
      </p:ext>
    </p:extLst>
  </p:cSld>
  <p:clrMap bg1="lt1" tx1="dk1" bg2="lt2" tx2="dk2" accent1="accent1" accent2="accent2" accent3="accent3" accent4="accent4" accent5="accent5" accent6="accent6" hlink="hlink" folHlink="folHlink"/>
  <p:notesStyle>
    <a:lvl1pPr marL="0" algn="l" defTabSz="415778" rtl="0" eaLnBrk="1" latinLnBrk="0" hangingPunct="1">
      <a:defRPr sz="546" kern="1200">
        <a:solidFill>
          <a:schemeClr val="tx1"/>
        </a:solidFill>
        <a:latin typeface="+mn-lt"/>
        <a:ea typeface="+mn-ea"/>
        <a:cs typeface="+mn-cs"/>
      </a:defRPr>
    </a:lvl1pPr>
    <a:lvl2pPr marL="207889" algn="l" defTabSz="415778" rtl="0" eaLnBrk="1" latinLnBrk="0" hangingPunct="1">
      <a:defRPr sz="546" kern="1200">
        <a:solidFill>
          <a:schemeClr val="tx1"/>
        </a:solidFill>
        <a:latin typeface="+mn-lt"/>
        <a:ea typeface="+mn-ea"/>
        <a:cs typeface="+mn-cs"/>
      </a:defRPr>
    </a:lvl2pPr>
    <a:lvl3pPr marL="415778" algn="l" defTabSz="415778" rtl="0" eaLnBrk="1" latinLnBrk="0" hangingPunct="1">
      <a:defRPr sz="546" kern="1200">
        <a:solidFill>
          <a:schemeClr val="tx1"/>
        </a:solidFill>
        <a:latin typeface="+mn-lt"/>
        <a:ea typeface="+mn-ea"/>
        <a:cs typeface="+mn-cs"/>
      </a:defRPr>
    </a:lvl3pPr>
    <a:lvl4pPr marL="623667" algn="l" defTabSz="415778" rtl="0" eaLnBrk="1" latinLnBrk="0" hangingPunct="1">
      <a:defRPr sz="546" kern="1200">
        <a:solidFill>
          <a:schemeClr val="tx1"/>
        </a:solidFill>
        <a:latin typeface="+mn-lt"/>
        <a:ea typeface="+mn-ea"/>
        <a:cs typeface="+mn-cs"/>
      </a:defRPr>
    </a:lvl4pPr>
    <a:lvl5pPr marL="831555" algn="l" defTabSz="415778" rtl="0" eaLnBrk="1" latinLnBrk="0" hangingPunct="1">
      <a:defRPr sz="546" kern="1200">
        <a:solidFill>
          <a:schemeClr val="tx1"/>
        </a:solidFill>
        <a:latin typeface="+mn-lt"/>
        <a:ea typeface="+mn-ea"/>
        <a:cs typeface="+mn-cs"/>
      </a:defRPr>
    </a:lvl5pPr>
    <a:lvl6pPr marL="1039444" algn="l" defTabSz="415778" rtl="0" eaLnBrk="1" latinLnBrk="0" hangingPunct="1">
      <a:defRPr sz="546" kern="1200">
        <a:solidFill>
          <a:schemeClr val="tx1"/>
        </a:solidFill>
        <a:latin typeface="+mn-lt"/>
        <a:ea typeface="+mn-ea"/>
        <a:cs typeface="+mn-cs"/>
      </a:defRPr>
    </a:lvl6pPr>
    <a:lvl7pPr marL="1247333" algn="l" defTabSz="415778" rtl="0" eaLnBrk="1" latinLnBrk="0" hangingPunct="1">
      <a:defRPr sz="546" kern="1200">
        <a:solidFill>
          <a:schemeClr val="tx1"/>
        </a:solidFill>
        <a:latin typeface="+mn-lt"/>
        <a:ea typeface="+mn-ea"/>
        <a:cs typeface="+mn-cs"/>
      </a:defRPr>
    </a:lvl7pPr>
    <a:lvl8pPr marL="1455222" algn="l" defTabSz="415778" rtl="0" eaLnBrk="1" latinLnBrk="0" hangingPunct="1">
      <a:defRPr sz="546" kern="1200">
        <a:solidFill>
          <a:schemeClr val="tx1"/>
        </a:solidFill>
        <a:latin typeface="+mn-lt"/>
        <a:ea typeface="+mn-ea"/>
        <a:cs typeface="+mn-cs"/>
      </a:defRPr>
    </a:lvl8pPr>
    <a:lvl9pPr marL="1663111" algn="l" defTabSz="415778" rtl="0" eaLnBrk="1" latinLnBrk="0" hangingPunct="1">
      <a:defRPr sz="54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87CE2-8142-9B69-FED5-9F28E6FA00C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45BD7A1-3B49-9192-A1CB-5BC9309DD480}"/>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399E4C1D-C736-F1FC-E70D-FDA49C2F3D9A}"/>
              </a:ext>
            </a:extLst>
          </p:cNvPr>
          <p:cNvSpPr>
            <a:spLocks noGrp="1"/>
          </p:cNvSpPr>
          <p:nvPr>
            <p:ph type="body" idx="1"/>
          </p:nvPr>
        </p:nvSpPr>
        <p:spPr>
          <a:xfrm>
            <a:off x="930616" y="3379959"/>
            <a:ext cx="7447868" cy="2765623"/>
          </a:xfrm>
          <a:prstGeom prst="rect">
            <a:avLst/>
          </a:prstGeom>
        </p:spPr>
        <p:txBody>
          <a:bodyPr lIns="42437" tIns="21219" rIns="42437" bIns="21219"/>
          <a:lstStyle/>
          <a:p>
            <a:endParaRPr lang="da-DK" sz="400" dirty="0"/>
          </a:p>
        </p:txBody>
      </p:sp>
    </p:spTree>
    <p:extLst>
      <p:ext uri="{BB962C8B-B14F-4D97-AF65-F5344CB8AC3E}">
        <p14:creationId xmlns:p14="http://schemas.microsoft.com/office/powerpoint/2010/main" val="1604669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da-DK" sz="500" dirty="0">
              <a:ea typeface="Calibri"/>
              <a:cs typeface="Calibri"/>
            </a:endParaRPr>
          </a:p>
        </p:txBody>
      </p:sp>
    </p:spTree>
    <p:extLst>
      <p:ext uri="{BB962C8B-B14F-4D97-AF65-F5344CB8AC3E}">
        <p14:creationId xmlns:p14="http://schemas.microsoft.com/office/powerpoint/2010/main" val="1381614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3688794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A10F0-7243-D069-BF03-7D9239C0ABD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6F96690-9C39-C895-FAC7-3225FA57FEB7}"/>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BE6E31D8-72E4-1ED9-0B67-622ED1BFA576}"/>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3222680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149FF-C3B6-8DF9-7BA3-78D4F317D98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744B980-85E9-9793-89DA-A4E13070BE07}"/>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F0635DC2-9AC0-2610-CFCF-39906BE8FB94}"/>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382832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4644c4ad2e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34644c4ad2e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https://sundhedstv.dk/video/adhd/ </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E17E2-1C14-1900-CD40-4274E5FCE24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BAD3777-DD57-F34D-693B-4D8BC619C589}"/>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9DC17D35-E5A1-D73C-0F3F-415E2E9B8F4A}"/>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315084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A77E7-F06E-F976-6E9D-C29EA92890A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8CFF103-5B0D-E968-E45C-EAB190E115CA}"/>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DE93C4B8-B134-5996-8295-23EE4AFF9447}"/>
              </a:ext>
            </a:extLst>
          </p:cNvPr>
          <p:cNvSpPr>
            <a:spLocks noGrp="1"/>
          </p:cNvSpPr>
          <p:nvPr>
            <p:ph type="body" idx="1"/>
          </p:nvPr>
        </p:nvSpPr>
        <p:spPr>
          <a:xfrm>
            <a:off x="930275" y="3379788"/>
            <a:ext cx="7448550" cy="2765425"/>
          </a:xfrm>
          <a:prstGeom prst="rect">
            <a:avLst/>
          </a:prstGeom>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da-DK" sz="800" dirty="0"/>
              <a:t>:</a:t>
            </a:r>
            <a:endParaRPr lang="da-DK" dirty="0"/>
          </a:p>
        </p:txBody>
      </p:sp>
    </p:spTree>
    <p:extLst>
      <p:ext uri="{BB962C8B-B14F-4D97-AF65-F5344CB8AC3E}">
        <p14:creationId xmlns:p14="http://schemas.microsoft.com/office/powerpoint/2010/main" val="3662594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94E1D-6744-DB85-2C35-28406B00A2E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D198E0E-069E-03A2-E9B7-8A4663976391}"/>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D631E518-5F4A-91C1-D72D-7F6D369C1F00}"/>
              </a:ext>
            </a:extLst>
          </p:cNvPr>
          <p:cNvSpPr>
            <a:spLocks noGrp="1"/>
          </p:cNvSpPr>
          <p:nvPr>
            <p:ph type="body" idx="1"/>
          </p:nvPr>
        </p:nvSpPr>
        <p:spPr>
          <a:xfrm>
            <a:off x="930275" y="3379788"/>
            <a:ext cx="7448550" cy="2765425"/>
          </a:xfrm>
          <a:prstGeom prst="rect">
            <a:avLst/>
          </a:prstGeom>
        </p:spPr>
        <p:txBody>
          <a:bodyPr/>
          <a:lstStyle/>
          <a:p>
            <a:pPr marL="158750" marR="0" lvl="0" algn="l" defTabSz="914400" rtl="0" eaLnBrk="1" fontAlgn="auto" latinLnBrk="0" hangingPunct="1">
              <a:lnSpc>
                <a:spcPct val="100000"/>
              </a:lnSpc>
              <a:spcBef>
                <a:spcPts val="0"/>
              </a:spcBef>
              <a:spcAft>
                <a:spcPts val="0"/>
              </a:spcAft>
              <a:buClr>
                <a:srgbClr val="000000"/>
              </a:buClr>
              <a:buSzPts val="1100"/>
              <a:tabLst/>
              <a:defRPr/>
            </a:pPr>
            <a:endParaRPr lang="da-DK" sz="500" dirty="0">
              <a:ea typeface="Calibri"/>
              <a:cs typeface="Calibri"/>
            </a:endParaRPr>
          </a:p>
          <a:p>
            <a:endParaRPr lang="da-DK" dirty="0"/>
          </a:p>
        </p:txBody>
      </p:sp>
    </p:spTree>
    <p:extLst>
      <p:ext uri="{BB962C8B-B14F-4D97-AF65-F5344CB8AC3E}">
        <p14:creationId xmlns:p14="http://schemas.microsoft.com/office/powerpoint/2010/main" val="2616656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3DA80-D193-F7DC-F2F6-370075C6EE5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D2A1CDB-8009-0E30-3C1A-DDFEC9E4B00B}"/>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76DFDEF9-57EF-D37C-52C2-A94AC8D5D704}"/>
              </a:ext>
            </a:extLst>
          </p:cNvPr>
          <p:cNvSpPr>
            <a:spLocks noGrp="1"/>
          </p:cNvSpPr>
          <p:nvPr>
            <p:ph type="body" idx="1"/>
          </p:nvPr>
        </p:nvSpPr>
        <p:spPr>
          <a:xfrm>
            <a:off x="930275" y="3379788"/>
            <a:ext cx="7448550" cy="2765425"/>
          </a:xfrm>
          <a:prstGeom prst="rect">
            <a:avLst/>
          </a:prstGeom>
        </p:spPr>
        <p:txBody>
          <a:bodyPr/>
          <a:lstStyle/>
          <a:p>
            <a:pPr marL="0" lvl="0" indent="0" algn="l" rtl="0">
              <a:spcBef>
                <a:spcPts val="0"/>
              </a:spcBef>
              <a:spcAft>
                <a:spcPts val="0"/>
              </a:spcAft>
              <a:buNone/>
            </a:pPr>
            <a:endParaRPr lang="da-DK" dirty="0"/>
          </a:p>
        </p:txBody>
      </p:sp>
    </p:spTree>
    <p:extLst>
      <p:ext uri="{BB962C8B-B14F-4D97-AF65-F5344CB8AC3E}">
        <p14:creationId xmlns:p14="http://schemas.microsoft.com/office/powerpoint/2010/main" val="16220415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4644c4ad2e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34644c4ad2e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dirty="0"/>
              <a:t>Lånt fra Psykiatrien, Region Midt.</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E1D8D-2380-D03F-38B8-23925F4C0B1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C03EAFB-F53D-65F4-65C3-E838777355A8}"/>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76CD3961-5C41-1AF8-F3B3-8A28D68BD1BA}"/>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2060712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a:defRPr/>
            </a:pPr>
            <a:fld id="{F9850D47-5703-4FA0-A637-F27EC47760E3}" type="slidenum">
              <a:rPr lang="da-DK" smtClean="0"/>
              <a:pPr>
                <a:defRPr/>
              </a:pPr>
              <a:t>16</a:t>
            </a:fld>
            <a:endParaRPr lang="da-DK"/>
          </a:p>
        </p:txBody>
      </p:sp>
    </p:spTree>
    <p:extLst>
      <p:ext uri="{BB962C8B-B14F-4D97-AF65-F5344CB8AC3E}">
        <p14:creationId xmlns:p14="http://schemas.microsoft.com/office/powerpoint/2010/main" val="11064842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Pladsholder til diasbillede 1"/>
          <p:cNvSpPr>
            <a:spLocks noGrp="1" noRot="1" noChangeAspect="1" noTextEdit="1"/>
          </p:cNvSpPr>
          <p:nvPr>
            <p:ph type="sldImg"/>
          </p:nvPr>
        </p:nvSpPr>
        <p:spPr>
          <a:xfrm>
            <a:off x="381000" y="685800"/>
            <a:ext cx="6096000" cy="3429000"/>
          </a:xfrm>
          <a:ln/>
        </p:spPr>
      </p:sp>
      <p:sp>
        <p:nvSpPr>
          <p:cNvPr id="58371" name="Pladsholder til noter 2"/>
          <p:cNvSpPr>
            <a:spLocks noGrp="1"/>
          </p:cNvSpPr>
          <p:nvPr>
            <p:ph type="body" idx="1"/>
          </p:nvPr>
        </p:nvSpPr>
        <p:spPr>
          <a:noFill/>
          <a:ln/>
        </p:spPr>
        <p:txBody>
          <a:bodyPr/>
          <a:lstStyle/>
          <a:p>
            <a:endParaRPr lang="da-DK" sz="500" dirty="0">
              <a:ea typeface="Calibri"/>
              <a:cs typeface="Calibri"/>
            </a:endParaRPr>
          </a:p>
        </p:txBody>
      </p:sp>
      <p:sp>
        <p:nvSpPr>
          <p:cNvPr id="58372" name="Pladsholder til diasnummer 3"/>
          <p:cNvSpPr>
            <a:spLocks noGrp="1"/>
          </p:cNvSpPr>
          <p:nvPr>
            <p:ph type="sldNum" sz="quarter" idx="5"/>
          </p:nvPr>
        </p:nvSpPr>
        <p:spPr>
          <a:noFill/>
        </p:spPr>
        <p:txBody>
          <a:bodyPr/>
          <a:lstStyle/>
          <a:p>
            <a:fld id="{0C42D7AB-470D-4D67-9A58-41B21979F4B7}" type="slidenum">
              <a:rPr lang="da-DK" smtClean="0"/>
              <a:pPr/>
              <a:t>17</a:t>
            </a:fld>
            <a:endParaRPr lang="da-DK"/>
          </a:p>
        </p:txBody>
      </p:sp>
    </p:spTree>
    <p:extLst>
      <p:ext uri="{BB962C8B-B14F-4D97-AF65-F5344CB8AC3E}">
        <p14:creationId xmlns:p14="http://schemas.microsoft.com/office/powerpoint/2010/main" val="1481518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endParaRPr lang="da-DK" sz="500" dirty="0">
              <a:ea typeface="Calibri"/>
              <a:cs typeface="Calibri"/>
            </a:endParaRPr>
          </a:p>
        </p:txBody>
      </p:sp>
    </p:spTree>
    <p:extLst>
      <p:ext uri="{BB962C8B-B14F-4D97-AF65-F5344CB8AC3E}">
        <p14:creationId xmlns:p14="http://schemas.microsoft.com/office/powerpoint/2010/main" val="38077109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sz="500" dirty="0">
              <a:ea typeface="Calibri"/>
              <a:cs typeface="Calibri"/>
            </a:endParaRPr>
          </a:p>
        </p:txBody>
      </p:sp>
      <p:sp>
        <p:nvSpPr>
          <p:cNvPr id="4" name="Pladsholder til slidenummer 3"/>
          <p:cNvSpPr>
            <a:spLocks noGrp="1"/>
          </p:cNvSpPr>
          <p:nvPr>
            <p:ph type="sldNum" sz="quarter" idx="5"/>
          </p:nvPr>
        </p:nvSpPr>
        <p:spPr/>
        <p:txBody>
          <a:bodyPr/>
          <a:lstStyle/>
          <a:p>
            <a:fld id="{E779ECDF-0295-D245-8C91-83BA34FE0BB0}" type="slidenum">
              <a:rPr lang="da-DK" smtClean="0"/>
              <a:t>19</a:t>
            </a:fld>
            <a:endParaRPr lang="da-DK"/>
          </a:p>
        </p:txBody>
      </p:sp>
    </p:spTree>
    <p:extLst>
      <p:ext uri="{BB962C8B-B14F-4D97-AF65-F5344CB8AC3E}">
        <p14:creationId xmlns:p14="http://schemas.microsoft.com/office/powerpoint/2010/main" val="13723901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779ECDF-0295-D245-8C91-83BA34FE0BB0}" type="slidenum">
              <a:rPr lang="da-DK" smtClean="0"/>
              <a:t>21</a:t>
            </a:fld>
            <a:endParaRPr lang="da-DK"/>
          </a:p>
        </p:txBody>
      </p:sp>
    </p:spTree>
    <p:extLst>
      <p:ext uri="{BB962C8B-B14F-4D97-AF65-F5344CB8AC3E}">
        <p14:creationId xmlns:p14="http://schemas.microsoft.com/office/powerpoint/2010/main" val="40850520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sz="500" dirty="0">
              <a:ea typeface="Calibri"/>
              <a:cs typeface="Calibri"/>
            </a:endParaRPr>
          </a:p>
        </p:txBody>
      </p:sp>
      <p:sp>
        <p:nvSpPr>
          <p:cNvPr id="4" name="Pladsholder til slidenummer 3"/>
          <p:cNvSpPr>
            <a:spLocks noGrp="1"/>
          </p:cNvSpPr>
          <p:nvPr>
            <p:ph type="sldNum" sz="quarter" idx="5"/>
          </p:nvPr>
        </p:nvSpPr>
        <p:spPr/>
        <p:txBody>
          <a:bodyPr/>
          <a:lstStyle/>
          <a:p>
            <a:fld id="{E779ECDF-0295-D245-8C91-83BA34FE0BB0}" type="slidenum">
              <a:rPr lang="da-DK" smtClean="0"/>
              <a:t>22</a:t>
            </a:fld>
            <a:endParaRPr lang="da-DK"/>
          </a:p>
        </p:txBody>
      </p:sp>
    </p:spTree>
    <p:extLst>
      <p:ext uri="{BB962C8B-B14F-4D97-AF65-F5344CB8AC3E}">
        <p14:creationId xmlns:p14="http://schemas.microsoft.com/office/powerpoint/2010/main" val="26543575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pPr marL="0" marR="0" lvl="0" indent="0" algn="l" defTabSz="415778" rtl="0" eaLnBrk="1" fontAlgn="auto" latinLnBrk="0" hangingPunct="1">
              <a:lnSpc>
                <a:spcPct val="100000"/>
              </a:lnSpc>
              <a:spcBef>
                <a:spcPts val="0"/>
              </a:spcBef>
              <a:spcAft>
                <a:spcPts val="0"/>
              </a:spcAft>
              <a:buClrTx/>
              <a:buSzTx/>
              <a:buFontTx/>
              <a:buNone/>
              <a:tabLst/>
              <a:defRPr/>
            </a:pPr>
            <a:endParaRPr lang="da-DK" sz="500" dirty="0">
              <a:ea typeface="Calibri"/>
              <a:cs typeface="Calibri"/>
            </a:endParaRPr>
          </a:p>
          <a:p>
            <a:endParaRPr lang="da-DK" dirty="0"/>
          </a:p>
        </p:txBody>
      </p:sp>
    </p:spTree>
    <p:extLst>
      <p:ext uri="{BB962C8B-B14F-4D97-AF65-F5344CB8AC3E}">
        <p14:creationId xmlns:p14="http://schemas.microsoft.com/office/powerpoint/2010/main" val="27932227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4644c4ad2e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4644c4ad2e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da-DK" sz="500" dirty="0">
              <a:ea typeface="Calibri"/>
              <a:cs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4A542E51-D8CD-A385-5195-18880CFD1048}"/>
            </a:ext>
          </a:extLst>
        </p:cNvPr>
        <p:cNvGrpSpPr/>
        <p:nvPr/>
      </p:nvGrpSpPr>
      <p:grpSpPr>
        <a:xfrm>
          <a:off x="0" y="0"/>
          <a:ext cx="0" cy="0"/>
          <a:chOff x="0" y="0"/>
          <a:chExt cx="0" cy="0"/>
        </a:xfrm>
      </p:grpSpPr>
      <p:sp>
        <p:nvSpPr>
          <p:cNvPr id="137" name="Google Shape;137;g34644c4ad2e_0_54:notes">
            <a:extLst>
              <a:ext uri="{FF2B5EF4-FFF2-40B4-BE49-F238E27FC236}">
                <a16:creationId xmlns:a16="http://schemas.microsoft.com/office/drawing/2014/main" id="{7A8461A2-3100-D85A-9E58-F3C1855BE98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4644c4ad2e_0_54:notes">
            <a:extLst>
              <a:ext uri="{FF2B5EF4-FFF2-40B4-BE49-F238E27FC236}">
                <a16:creationId xmlns:a16="http://schemas.microsoft.com/office/drawing/2014/main" id="{76B2F0DE-E12C-56B8-CAC5-2898CA96D37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b="1" dirty="0"/>
              <a:t>2. PubMed – </a:t>
            </a:r>
            <a:r>
              <a:rPr lang="en-US" b="1" dirty="0" err="1"/>
              <a:t>Dopamin</a:t>
            </a:r>
            <a:r>
              <a:rPr lang="en-US" b="1" dirty="0"/>
              <a:t> </a:t>
            </a:r>
            <a:r>
              <a:rPr lang="en-US" b="1" dirty="0" err="1"/>
              <a:t>og</a:t>
            </a:r>
            <a:r>
              <a:rPr lang="en-US" b="1" dirty="0"/>
              <a:t> noradrenalin </a:t>
            </a:r>
            <a:r>
              <a:rPr lang="en-US" b="1" dirty="0" err="1"/>
              <a:t>i</a:t>
            </a:r>
            <a:r>
              <a:rPr lang="en-US" b="1" dirty="0"/>
              <a:t> ADHD</a:t>
            </a:r>
            <a:br>
              <a:rPr lang="en-US" dirty="0"/>
            </a:br>
            <a:r>
              <a:rPr lang="en-US" dirty="0"/>
              <a:t>Berridge, C. W., &amp; Devilbiss, D. M. (2011, 15. </a:t>
            </a:r>
            <a:r>
              <a:rPr lang="en-US" dirty="0" err="1"/>
              <a:t>juni</a:t>
            </a:r>
            <a:r>
              <a:rPr lang="en-US" dirty="0"/>
              <a:t>). The roles of dopamine and noradrenaline in the pathophysiology and treatment of attention-deficit/hyperactivity disorder. </a:t>
            </a:r>
            <a:r>
              <a:rPr lang="en-US" i="1" dirty="0"/>
              <a:t>PubMed</a:t>
            </a:r>
            <a:r>
              <a:rPr lang="en-US" dirty="0"/>
              <a:t>. https://pubmed.ncbi.nlm.nih.gov/</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3430243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4644c4ad2e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34644c4ad2e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da-DK" sz="500" dirty="0"/>
              <a:t> </a:t>
            </a:r>
            <a:endParaRPr lang="en-US" sz="500" dirty="0">
              <a:ea typeface="Calibri"/>
              <a:cs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426e6d689e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3426e6d689e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A10F0-7243-D069-BF03-7D9239C0ABD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6F96690-9C39-C895-FAC7-3225FA57FEB7}"/>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BE6E31D8-72E4-1ED9-0B67-622ED1BFA576}"/>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31059687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D451A-3D63-8C15-C5E4-4F2753E4381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2F92137-CB6C-7778-45D0-930CA20CFA92}"/>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6AF4C9BC-4695-03F2-26C1-760C668CD94E}"/>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42022407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D310C-65D3-CE77-F02E-ED9FA0A9FC6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C40D8C2-48AF-A048-742F-2E9F491A3144}"/>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10E725FC-B818-7886-CF36-50874018F824}"/>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13548151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CEECE-0DC6-5676-9DD9-38EBC17E5C1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44F7BCE-BAED-2676-EADF-64BCF0815D3B}"/>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E8237380-FE5F-21A4-7BDC-C8611B5C5C0D}"/>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38655382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FE7E7-AA07-8A22-19EF-394E39DEE10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1054340-5AD4-DEFA-A90E-6166FFBFD5FB}"/>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C19DB012-1A4C-6C41-935C-124B7329318A}"/>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16593501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BEB54-1702-6D22-2A02-EEADA84BA54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08FF48F-3255-00A7-1B42-F1AE7E3DBDFD}"/>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B2D4D572-BFC0-24E7-600E-91B06D28076F}"/>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1826267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464681baa7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464681baa7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CF632-68C2-6530-14D2-F6F29E493F3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272E655-B8CB-4657-B878-AC5818DA8A8B}"/>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7F9F4C02-25D8-C379-45F4-517706967F33}"/>
              </a:ext>
            </a:extLst>
          </p:cNvPr>
          <p:cNvSpPr>
            <a:spLocks noGrp="1"/>
          </p:cNvSpPr>
          <p:nvPr>
            <p:ph type="body" idx="1"/>
          </p:nvPr>
        </p:nvSpPr>
        <p:spPr>
          <a:xfrm>
            <a:off x="930275" y="3379788"/>
            <a:ext cx="7448550" cy="2765425"/>
          </a:xfrm>
          <a:prstGeom prst="rect">
            <a:avLst/>
          </a:prstGeom>
        </p:spPr>
        <p:txBody>
          <a:bodyPr/>
          <a:lstStyle/>
          <a:p>
            <a:pPr>
              <a:defRPr/>
            </a:pPr>
            <a:r>
              <a:rPr lang="da-DK" sz="500" dirty="0"/>
              <a:t> </a:t>
            </a:r>
          </a:p>
          <a:p>
            <a:endParaRPr lang="da-DK" dirty="0"/>
          </a:p>
        </p:txBody>
      </p:sp>
    </p:spTree>
    <p:extLst>
      <p:ext uri="{BB962C8B-B14F-4D97-AF65-F5344CB8AC3E}">
        <p14:creationId xmlns:p14="http://schemas.microsoft.com/office/powerpoint/2010/main" val="9793206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9EFAC-31D6-8856-8092-BFD4B0C2342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F0BF741-00F0-D0EF-0C15-31CE534EC68B}"/>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AFB40397-F1CC-F70B-A7BB-196DF40D019B}"/>
              </a:ext>
            </a:extLst>
          </p:cNvPr>
          <p:cNvSpPr>
            <a:spLocks noGrp="1"/>
          </p:cNvSpPr>
          <p:nvPr>
            <p:ph type="body" idx="1"/>
          </p:nvPr>
        </p:nvSpPr>
        <p:spPr>
          <a:xfrm>
            <a:off x="930275" y="3379788"/>
            <a:ext cx="7448550" cy="2765425"/>
          </a:xfrm>
          <a:prstGeom prst="rect">
            <a:avLst/>
          </a:prstGeom>
        </p:spPr>
        <p:txBody>
          <a:bodyPr/>
          <a:lstStyle/>
          <a:p>
            <a:pPr marL="0" lvl="0" indent="0" algn="l" rtl="0">
              <a:spcBef>
                <a:spcPts val="0"/>
              </a:spcBef>
              <a:spcAft>
                <a:spcPts val="0"/>
              </a:spcAft>
              <a:buNone/>
            </a:pPr>
            <a:endParaRPr lang="da-DK" dirty="0"/>
          </a:p>
          <a:p>
            <a:endParaRPr lang="en-US" dirty="0"/>
          </a:p>
        </p:txBody>
      </p:sp>
    </p:spTree>
    <p:extLst>
      <p:ext uri="{BB962C8B-B14F-4D97-AF65-F5344CB8AC3E}">
        <p14:creationId xmlns:p14="http://schemas.microsoft.com/office/powerpoint/2010/main" val="9572920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0D49E-331E-4076-314E-3136CEF4ACD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0FE49FB-61F2-97F7-D548-3A6B6EB9DBB4}"/>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1581740A-CD23-1A1A-FC3B-6ED83911EFAC}"/>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36086931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3426e6d689e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3426e6d689e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da" sz="500" dirty="0">
              <a:ea typeface="Calibri"/>
              <a:cs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3426e6d689e_0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3426e6d689e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426e6d689e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426e6d689e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34644c4ad2e_0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34644c4ad2e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2054999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79C174-5217-9CD1-CC3A-A7192366DD5E}"/>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EB9ED190-8605-0486-77AD-3A37DA3DBC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3C4C5BD5-FCCC-194A-8627-55A7AC801C22}"/>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5" name="Pladsholder til sidefod 4">
            <a:extLst>
              <a:ext uri="{FF2B5EF4-FFF2-40B4-BE49-F238E27FC236}">
                <a16:creationId xmlns:a16="http://schemas.microsoft.com/office/drawing/2014/main" id="{F693077F-EF8D-DF4A-A85D-6E28314770D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106C1ED-BA8D-7E5C-08A5-E21F4911B2DE}"/>
              </a:ext>
            </a:extLst>
          </p:cNvPr>
          <p:cNvSpPr>
            <a:spLocks noGrp="1"/>
          </p:cNvSpPr>
          <p:nvPr>
            <p:ph type="sldNum" sz="quarter" idx="12"/>
          </p:nvPr>
        </p:nvSpPr>
        <p:spPr>
          <a:xfrm>
            <a:off x="8610600" y="6356350"/>
            <a:ext cx="2743200" cy="365125"/>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3153262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3D74C1-40EE-787B-DADE-E034F4B6AAC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57B12E8-CA15-839F-554E-E72367F47EB1}"/>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EEF7D59-18F4-C5F9-1057-3C8E61B22AA4}"/>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5" name="Pladsholder til sidefod 4">
            <a:extLst>
              <a:ext uri="{FF2B5EF4-FFF2-40B4-BE49-F238E27FC236}">
                <a16:creationId xmlns:a16="http://schemas.microsoft.com/office/drawing/2014/main" id="{9C5F32F5-F70F-0616-D903-E6E66524E1B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A9DC2A2-6D9F-97AD-A238-994656499FD6}"/>
              </a:ext>
            </a:extLst>
          </p:cNvPr>
          <p:cNvSpPr>
            <a:spLocks noGrp="1"/>
          </p:cNvSpPr>
          <p:nvPr>
            <p:ph type="sldNum" sz="quarter" idx="12"/>
          </p:nvPr>
        </p:nvSpPr>
        <p:spPr>
          <a:xfrm>
            <a:off x="8610600" y="6356350"/>
            <a:ext cx="2743200" cy="365125"/>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2207189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1FA686-DCCE-0B62-93C6-91D65906A926}"/>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4D0DEDA7-1F94-56EC-8C30-7B29B4E461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21BDD085-175A-5AFD-6D2F-A8EE336DADC9}"/>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5" name="Pladsholder til sidefod 4">
            <a:extLst>
              <a:ext uri="{FF2B5EF4-FFF2-40B4-BE49-F238E27FC236}">
                <a16:creationId xmlns:a16="http://schemas.microsoft.com/office/drawing/2014/main" id="{966F9844-51AA-9C35-70AF-0BAB6E2826B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121B5AE-4175-C7EF-24AD-A6E3611FB754}"/>
              </a:ext>
            </a:extLst>
          </p:cNvPr>
          <p:cNvSpPr>
            <a:spLocks noGrp="1"/>
          </p:cNvSpPr>
          <p:nvPr>
            <p:ph type="sldNum" sz="quarter" idx="12"/>
          </p:nvPr>
        </p:nvSpPr>
        <p:spPr>
          <a:xfrm>
            <a:off x="8610600" y="6356350"/>
            <a:ext cx="2743200" cy="365125"/>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3994000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51976E-BFB3-405D-1FA1-F7150D99800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35CBA7F5-E455-BAD0-9E5B-AF47C0C3F8A8}"/>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892BD639-C3E7-F0B4-320E-B6FC26A45DB6}"/>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B1B8D96A-6BA9-4AD7-F8AB-11908E56AFEC}"/>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6" name="Pladsholder til sidefod 5">
            <a:extLst>
              <a:ext uri="{FF2B5EF4-FFF2-40B4-BE49-F238E27FC236}">
                <a16:creationId xmlns:a16="http://schemas.microsoft.com/office/drawing/2014/main" id="{E80CFC23-F3D2-8B98-4346-518EB3209D1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3D07B23-82D3-2064-950D-45D53CE01797}"/>
              </a:ext>
            </a:extLst>
          </p:cNvPr>
          <p:cNvSpPr>
            <a:spLocks noGrp="1"/>
          </p:cNvSpPr>
          <p:nvPr>
            <p:ph type="sldNum" sz="quarter" idx="12"/>
          </p:nvPr>
        </p:nvSpPr>
        <p:spPr>
          <a:xfrm>
            <a:off x="8610600" y="6356350"/>
            <a:ext cx="2743200" cy="365125"/>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1869090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BD8D52-A1FE-A4E3-7007-2383201304ED}"/>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E4892B86-D036-AE5E-4057-D328AE78CD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EA11F4BB-6C0F-D524-7A2A-9818DDB896B3}"/>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C4753BA6-D4ED-BA9A-0948-116736C7B7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061986E0-C033-7979-E98E-ADE1F5019BBA}"/>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342CA516-FAFE-B2EA-151A-48809A55E723}"/>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8" name="Pladsholder til sidefod 7">
            <a:extLst>
              <a:ext uri="{FF2B5EF4-FFF2-40B4-BE49-F238E27FC236}">
                <a16:creationId xmlns:a16="http://schemas.microsoft.com/office/drawing/2014/main" id="{F5EA77BB-C7FA-A6D6-B4FD-DF7106FCD814}"/>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6BEDB712-E521-EF66-18A3-E95F0E166D6F}"/>
              </a:ext>
            </a:extLst>
          </p:cNvPr>
          <p:cNvSpPr>
            <a:spLocks noGrp="1"/>
          </p:cNvSpPr>
          <p:nvPr>
            <p:ph type="sldNum" sz="quarter" idx="12"/>
          </p:nvPr>
        </p:nvSpPr>
        <p:spPr>
          <a:xfrm>
            <a:off x="8610600" y="6356350"/>
            <a:ext cx="2743200" cy="365125"/>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3132164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767F90-DDDF-AE03-9CED-562B92B286F6}"/>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DE7FFB13-EF6D-AF24-4B88-314310E15AAB}"/>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4" name="Pladsholder til sidefod 3">
            <a:extLst>
              <a:ext uri="{FF2B5EF4-FFF2-40B4-BE49-F238E27FC236}">
                <a16:creationId xmlns:a16="http://schemas.microsoft.com/office/drawing/2014/main" id="{24945788-BEE6-0D40-D21E-E3C3DAC51A28}"/>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4A37AA6B-E0B7-2189-20F7-E56033AF90EC}"/>
              </a:ext>
            </a:extLst>
          </p:cNvPr>
          <p:cNvSpPr>
            <a:spLocks noGrp="1"/>
          </p:cNvSpPr>
          <p:nvPr>
            <p:ph type="sldNum" sz="quarter" idx="12"/>
          </p:nvPr>
        </p:nvSpPr>
        <p:spPr>
          <a:xfrm>
            <a:off x="8610600" y="6356350"/>
            <a:ext cx="2743200" cy="365125"/>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976112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AEF68189-3FC8-DF54-1F6B-14F246FD7022}"/>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3" name="Pladsholder til sidefod 2">
            <a:extLst>
              <a:ext uri="{FF2B5EF4-FFF2-40B4-BE49-F238E27FC236}">
                <a16:creationId xmlns:a16="http://schemas.microsoft.com/office/drawing/2014/main" id="{882DB0D4-6B0E-E9D0-373B-FF1C3A1FC6EE}"/>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D5291C79-CF76-BB4F-EB18-198774EAE554}"/>
              </a:ext>
            </a:extLst>
          </p:cNvPr>
          <p:cNvSpPr>
            <a:spLocks noGrp="1"/>
          </p:cNvSpPr>
          <p:nvPr>
            <p:ph type="sldNum" sz="quarter" idx="12"/>
          </p:nvPr>
        </p:nvSpPr>
        <p:spPr>
          <a:xfrm>
            <a:off x="8610600" y="6356350"/>
            <a:ext cx="2743200" cy="365125"/>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2204589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4FEFA9-28E8-99B0-EB4F-65A141CFD3C7}"/>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2C6201BA-A0D7-9E5A-D401-66C3FE911F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C16063C2-E8AD-D73D-4333-148DE948CD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F54BC396-69AD-D6AA-AF66-4216C5049033}"/>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6" name="Pladsholder til sidefod 5">
            <a:extLst>
              <a:ext uri="{FF2B5EF4-FFF2-40B4-BE49-F238E27FC236}">
                <a16:creationId xmlns:a16="http://schemas.microsoft.com/office/drawing/2014/main" id="{8424E86F-94B9-F7F3-EB4E-91B00A50F128}"/>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B6C66AC-4FA5-16BD-D3A9-9E23A0705F8D}"/>
              </a:ext>
            </a:extLst>
          </p:cNvPr>
          <p:cNvSpPr>
            <a:spLocks noGrp="1"/>
          </p:cNvSpPr>
          <p:nvPr>
            <p:ph type="sldNum" sz="quarter" idx="12"/>
          </p:nvPr>
        </p:nvSpPr>
        <p:spPr>
          <a:xfrm>
            <a:off x="8610600" y="6356350"/>
            <a:ext cx="2743200" cy="365125"/>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4116324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F47578-40B0-A71F-2C74-2B481F66C24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34CCB644-E44A-F914-267C-CFB30D7AF0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15846B35-A43F-515A-8E46-DE634432A3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6AEDB500-08A7-992D-8B93-7E425D9352EE}"/>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6" name="Pladsholder til sidefod 5">
            <a:extLst>
              <a:ext uri="{FF2B5EF4-FFF2-40B4-BE49-F238E27FC236}">
                <a16:creationId xmlns:a16="http://schemas.microsoft.com/office/drawing/2014/main" id="{87A9B45E-5CFB-0133-34D1-28EAE60A422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08F6C9C-3BC4-F568-3E5D-E2C7D202DD59}"/>
              </a:ext>
            </a:extLst>
          </p:cNvPr>
          <p:cNvSpPr>
            <a:spLocks noGrp="1"/>
          </p:cNvSpPr>
          <p:nvPr>
            <p:ph type="sldNum" sz="quarter" idx="12"/>
          </p:nvPr>
        </p:nvSpPr>
        <p:spPr>
          <a:xfrm>
            <a:off x="8610600" y="6356350"/>
            <a:ext cx="2743200" cy="365125"/>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1701831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9AEC7F-C6DA-94F7-2584-1DC697A6E207}"/>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B8F4B49C-4C6B-4E57-2350-26E013EEAE34}"/>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2947BFE-574C-41D1-9C26-CC5A98C69495}"/>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5" name="Pladsholder til sidefod 4">
            <a:extLst>
              <a:ext uri="{FF2B5EF4-FFF2-40B4-BE49-F238E27FC236}">
                <a16:creationId xmlns:a16="http://schemas.microsoft.com/office/drawing/2014/main" id="{4FA8DC78-AFA7-65C9-E2BA-A0F856C488F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8AAF436-DF98-D12D-9A51-8507B34B3539}"/>
              </a:ext>
            </a:extLst>
          </p:cNvPr>
          <p:cNvSpPr>
            <a:spLocks noGrp="1"/>
          </p:cNvSpPr>
          <p:nvPr>
            <p:ph type="sldNum" sz="quarter" idx="12"/>
          </p:nvPr>
        </p:nvSpPr>
        <p:spPr>
          <a:xfrm>
            <a:off x="8610600" y="6356350"/>
            <a:ext cx="2743200" cy="365125"/>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2193660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CDC28703-8C89-7778-4BCB-E88E960DAE64}"/>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D58A8A15-2E16-4F67-EB87-78169B900657}"/>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8D81F7B-E52B-DFF9-403D-2FB12BB221F1}"/>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5" name="Pladsholder til sidefod 4">
            <a:extLst>
              <a:ext uri="{FF2B5EF4-FFF2-40B4-BE49-F238E27FC236}">
                <a16:creationId xmlns:a16="http://schemas.microsoft.com/office/drawing/2014/main" id="{1F8C67D8-D12A-A63E-381B-21CE5BEC6A9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E72BEDC-9E7F-A71B-8715-4403F1C14478}"/>
              </a:ext>
            </a:extLst>
          </p:cNvPr>
          <p:cNvSpPr>
            <a:spLocks noGrp="1"/>
          </p:cNvSpPr>
          <p:nvPr>
            <p:ph type="sldNum" sz="quarter" idx="12"/>
          </p:nvPr>
        </p:nvSpPr>
        <p:spPr>
          <a:xfrm>
            <a:off x="8610600" y="6356350"/>
            <a:ext cx="2743200" cy="365125"/>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13794831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tandard 1-Column Text">
    <p:spTree>
      <p:nvGrpSpPr>
        <p:cNvPr id="1" name=""/>
        <p:cNvGrpSpPr/>
        <p:nvPr/>
      </p:nvGrpSpPr>
      <p:grpSpPr>
        <a:xfrm>
          <a:off x="0" y="0"/>
          <a:ext cx="0" cy="0"/>
          <a:chOff x="0" y="0"/>
          <a:chExt cx="0" cy="0"/>
        </a:xfrm>
      </p:grpSpPr>
      <p:sp>
        <p:nvSpPr>
          <p:cNvPr id="12" name="Text Placeholder 6">
            <a:extLst>
              <a:ext uri="{FF2B5EF4-FFF2-40B4-BE49-F238E27FC236}">
                <a16:creationId xmlns:a16="http://schemas.microsoft.com/office/drawing/2014/main" id="{FD2406EE-A554-5348-AE6D-4D8B343E6201}"/>
              </a:ext>
            </a:extLst>
          </p:cNvPr>
          <p:cNvSpPr>
            <a:spLocks noGrp="1"/>
          </p:cNvSpPr>
          <p:nvPr>
            <p:ph type="body" sz="quarter" idx="15" hasCustomPrompt="1"/>
          </p:nvPr>
        </p:nvSpPr>
        <p:spPr>
          <a:xfrm>
            <a:off x="606078" y="1102385"/>
            <a:ext cx="11274772" cy="5328857"/>
          </a:xfrm>
          <a:prstGeom prst="rect">
            <a:avLst/>
          </a:prstGeom>
        </p:spPr>
        <p:txBody>
          <a:bodyPr tIns="0" rIns="0" bIns="0" numCol="1">
            <a:normAutofit/>
          </a:bodyPr>
          <a:lstStyle>
            <a:lvl1pPr marL="0" indent="0">
              <a:lnSpc>
                <a:spcPct val="100000"/>
              </a:lnSpc>
              <a:spcBef>
                <a:spcPts val="0"/>
              </a:spcBef>
              <a:spcAft>
                <a:spcPts val="600"/>
              </a:spcAft>
              <a:buFont typeface="Arial" panose="020B0604020202020204" pitchFamily="34" charset="0"/>
              <a:buNone/>
              <a:defRPr sz="1600" b="0">
                <a:solidFill>
                  <a:schemeClr val="tx1"/>
                </a:solidFill>
              </a:defRPr>
            </a:lvl1pPr>
            <a:lvl2pPr marL="457068" indent="0">
              <a:lnSpc>
                <a:spcPts val="1800"/>
              </a:lnSpc>
              <a:spcBef>
                <a:spcPts val="0"/>
              </a:spcBef>
              <a:buNone/>
              <a:defRPr sz="1400"/>
            </a:lvl2pPr>
            <a:lvl3pPr marL="914149" indent="0">
              <a:lnSpc>
                <a:spcPts val="1800"/>
              </a:lnSpc>
              <a:spcBef>
                <a:spcPts val="0"/>
              </a:spcBef>
              <a:buNone/>
              <a:defRPr sz="1400"/>
            </a:lvl3pPr>
            <a:lvl4pPr marL="1371219" indent="0">
              <a:lnSpc>
                <a:spcPts val="1800"/>
              </a:lnSpc>
              <a:spcBef>
                <a:spcPts val="0"/>
              </a:spcBef>
              <a:buNone/>
              <a:defRPr sz="1400"/>
            </a:lvl4pPr>
            <a:lvl5pPr marL="1828290" indent="0">
              <a:lnSpc>
                <a:spcPts val="1800"/>
              </a:lnSpc>
              <a:spcBef>
                <a:spcPts val="0"/>
              </a:spcBef>
              <a:buNone/>
              <a:defRPr sz="1400"/>
            </a:lvl5pPr>
          </a:lstStyle>
          <a:p>
            <a:pPr lvl="0"/>
            <a:r>
              <a:rPr lang="en-US" dirty="0"/>
              <a:t>This is a one-column layout. Click to add content</a:t>
            </a:r>
          </a:p>
        </p:txBody>
      </p:sp>
      <p:sp>
        <p:nvSpPr>
          <p:cNvPr id="22" name="タイトル プレースホルダ 1">
            <a:extLst>
              <a:ext uri="{FF2B5EF4-FFF2-40B4-BE49-F238E27FC236}">
                <a16:creationId xmlns:a16="http://schemas.microsoft.com/office/drawing/2014/main" id="{86D2E5B8-9E2B-DB46-A55A-5F26569C4F99}"/>
              </a:ext>
            </a:extLst>
          </p:cNvPr>
          <p:cNvSpPr>
            <a:spLocks noGrp="1"/>
          </p:cNvSpPr>
          <p:nvPr>
            <p:ph type="title" hasCustomPrompt="1"/>
          </p:nvPr>
        </p:nvSpPr>
        <p:spPr>
          <a:xfrm>
            <a:off x="606078" y="161605"/>
            <a:ext cx="11274772" cy="685801"/>
          </a:xfrm>
          <a:prstGeom prst="rect">
            <a:avLst/>
          </a:prstGeom>
        </p:spPr>
        <p:txBody>
          <a:bodyPr vert="horz" lIns="0" tIns="0" rIns="0" bIns="0" rtlCol="0" anchor="ctr">
            <a:normAutofit/>
          </a:bodyPr>
          <a:lstStyle/>
          <a:p>
            <a:r>
              <a:rPr kumimoji="1" lang="en-US" altLang="ja-JP" dirty="0"/>
              <a:t>Click to add title</a:t>
            </a:r>
            <a:endParaRPr kumimoji="1" lang="ja-JP" altLang="en-US"/>
          </a:p>
        </p:txBody>
      </p:sp>
      <p:sp>
        <p:nvSpPr>
          <p:cNvPr id="20" name="スライド番号プレースホルダ 5">
            <a:extLst>
              <a:ext uri="{FF2B5EF4-FFF2-40B4-BE49-F238E27FC236}">
                <a16:creationId xmlns:a16="http://schemas.microsoft.com/office/drawing/2014/main" id="{51A4825E-63A1-564F-BC3A-FBC167ECE5EB}"/>
              </a:ext>
            </a:extLst>
          </p:cNvPr>
          <p:cNvSpPr>
            <a:spLocks noGrp="1"/>
          </p:cNvSpPr>
          <p:nvPr>
            <p:ph type="sldNum" sz="quarter" idx="4"/>
          </p:nvPr>
        </p:nvSpPr>
        <p:spPr>
          <a:xfrm>
            <a:off x="311150" y="6523001"/>
            <a:ext cx="294928" cy="196131"/>
          </a:xfrm>
          <a:prstGeom prst="rect">
            <a:avLst/>
          </a:prstGeom>
        </p:spPr>
        <p:txBody>
          <a:bodyPr vert="horz" lIns="0" tIns="45710" rIns="0" bIns="45710" rtlCol="0" anchor="ctr"/>
          <a:lstStyle>
            <a:lvl1pPr algn="l">
              <a:defRPr sz="800" b="1" i="0">
                <a:solidFill>
                  <a:schemeClr val="tx1"/>
                </a:solidFill>
                <a:latin typeface="Calibri" panose="020F0502020204030204" pitchFamily="34" charset="0"/>
                <a:ea typeface="メイリオ" pitchFamily="50" charset="-128"/>
                <a:cs typeface="Calibri" panose="020F0502020204030204" pitchFamily="34" charset="0"/>
              </a:defRPr>
            </a:lvl1pPr>
          </a:lstStyle>
          <a:p>
            <a:pPr defTabSz="1218810"/>
            <a:fld id="{E9B57936-92EF-4126-AE48-1D9D36D15E98}" type="slidenum">
              <a:rPr lang="ja-JP" altLang="en-US" smtClean="0"/>
              <a:pPr defTabSz="1218810"/>
              <a:t>‹nr.›</a:t>
            </a:fld>
            <a:endParaRPr lang="ja-JP" altLang="en-US"/>
          </a:p>
        </p:txBody>
      </p:sp>
      <p:sp>
        <p:nvSpPr>
          <p:cNvPr id="24" name="Text Placeholder 6">
            <a:extLst>
              <a:ext uri="{FF2B5EF4-FFF2-40B4-BE49-F238E27FC236}">
                <a16:creationId xmlns:a16="http://schemas.microsoft.com/office/drawing/2014/main" id="{44EB3013-FCB4-1B4E-A9F2-FD57CF727CCC}"/>
              </a:ext>
            </a:extLst>
          </p:cNvPr>
          <p:cNvSpPr>
            <a:spLocks noGrp="1"/>
          </p:cNvSpPr>
          <p:nvPr>
            <p:ph type="body" sz="quarter" idx="16" hasCustomPrompt="1"/>
          </p:nvPr>
        </p:nvSpPr>
        <p:spPr>
          <a:xfrm>
            <a:off x="606078" y="6523001"/>
            <a:ext cx="6968348" cy="205613"/>
          </a:xfrm>
          <a:prstGeom prst="rect">
            <a:avLst/>
          </a:prstGeom>
        </p:spPr>
        <p:txBody>
          <a:bodyPr wrap="none" tIns="0" rIns="0" bIns="72000" numCol="1" anchor="ctr">
            <a:noAutofit/>
          </a:bodyPr>
          <a:lstStyle>
            <a:lvl1pPr marL="0" indent="0">
              <a:lnSpc>
                <a:spcPts val="1600"/>
              </a:lnSpc>
              <a:spcBef>
                <a:spcPts val="0"/>
              </a:spcBef>
              <a:spcAft>
                <a:spcPts val="600"/>
              </a:spcAft>
              <a:buFont typeface="Arial" panose="020B0604020202020204" pitchFamily="34" charset="0"/>
              <a:buNone/>
              <a:defRPr sz="800" b="0">
                <a:solidFill>
                  <a:schemeClr val="bg1">
                    <a:lumMod val="50000"/>
                  </a:schemeClr>
                </a:solidFill>
              </a:defRPr>
            </a:lvl1pPr>
            <a:lvl2pPr marL="457068" indent="0">
              <a:lnSpc>
                <a:spcPts val="1800"/>
              </a:lnSpc>
              <a:spcBef>
                <a:spcPts val="0"/>
              </a:spcBef>
              <a:buNone/>
              <a:defRPr sz="1400"/>
            </a:lvl2pPr>
            <a:lvl3pPr marL="914149" indent="0">
              <a:lnSpc>
                <a:spcPts val="1800"/>
              </a:lnSpc>
              <a:spcBef>
                <a:spcPts val="0"/>
              </a:spcBef>
              <a:buNone/>
              <a:defRPr sz="1400"/>
            </a:lvl3pPr>
            <a:lvl4pPr marL="1371219" indent="0">
              <a:lnSpc>
                <a:spcPts val="1800"/>
              </a:lnSpc>
              <a:spcBef>
                <a:spcPts val="0"/>
              </a:spcBef>
              <a:buNone/>
              <a:defRPr sz="1400"/>
            </a:lvl4pPr>
            <a:lvl5pPr marL="1828290" indent="0">
              <a:lnSpc>
                <a:spcPts val="1800"/>
              </a:lnSpc>
              <a:spcBef>
                <a:spcPts val="0"/>
              </a:spcBef>
              <a:buNone/>
              <a:defRPr sz="1400"/>
            </a:lvl5pPr>
          </a:lstStyle>
          <a:p>
            <a:pPr lvl="0"/>
            <a:r>
              <a:rPr lang="en-US" dirty="0"/>
              <a:t>Private and confidential. For internal use only.</a:t>
            </a:r>
          </a:p>
        </p:txBody>
      </p:sp>
    </p:spTree>
    <p:extLst>
      <p:ext uri="{BB962C8B-B14F-4D97-AF65-F5344CB8AC3E}">
        <p14:creationId xmlns:p14="http://schemas.microsoft.com/office/powerpoint/2010/main" val="982445610"/>
      </p:ext>
    </p:extLst>
  </p:cSld>
  <p:clrMapOvr>
    <a:masterClrMapping/>
  </p:clrMapOvr>
  <p:transition spd="slow">
    <p:push dir="u"/>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da-DK" smtClean="0"/>
              <a:pPr/>
              <a:t>‹nr.›</a:t>
            </a:fld>
            <a:endParaRPr lang="da-DK"/>
          </a:p>
        </p:txBody>
      </p:sp>
    </p:spTree>
    <p:extLst>
      <p:ext uri="{BB962C8B-B14F-4D97-AF65-F5344CB8AC3E}">
        <p14:creationId xmlns:p14="http://schemas.microsoft.com/office/powerpoint/2010/main" val="9530462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09890" y="500351"/>
            <a:ext cx="10572221" cy="349968"/>
          </a:xfrm>
        </p:spPr>
        <p:txBody>
          <a:bodyPr lIns="0" tIns="0" rIns="0" bIns="0"/>
          <a:lstStyle>
            <a:lvl1pPr>
              <a:defRPr sz="2274" b="1" i="0">
                <a:solidFill>
                  <a:srgbClr val="63609A"/>
                </a:solidFill>
                <a:latin typeface="Trebuchet MS" charset="0"/>
                <a:ea typeface="Trebuchet MS" charset="0"/>
                <a:cs typeface="Trebuchet MS" charset="0"/>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latin typeface="Trebuchet MS" charset="0"/>
                <a:ea typeface="Trebuchet MS" charset="0"/>
                <a:cs typeface="Trebuchet MS" charset="0"/>
              </a:defRPr>
            </a:lvl1pPr>
          </a:lstStyle>
          <a:p>
            <a:endParaRPr lang="sv-SE"/>
          </a:p>
        </p:txBody>
      </p:sp>
      <p:sp>
        <p:nvSpPr>
          <p:cNvPr id="4" name="Holder 4"/>
          <p:cNvSpPr>
            <a:spLocks noGrp="1"/>
          </p:cNvSpPr>
          <p:nvPr>
            <p:ph type="dt" sz="half" idx="6"/>
          </p:nvPr>
        </p:nvSpPr>
        <p:spPr/>
        <p:txBody>
          <a:bodyPr lIns="0" tIns="0" rIns="0" bIns="0"/>
          <a:lstStyle>
            <a:lvl1pPr algn="l">
              <a:defRPr>
                <a:solidFill>
                  <a:schemeClr val="tx1">
                    <a:tint val="75000"/>
                  </a:schemeClr>
                </a:solidFill>
                <a:latin typeface="Trebuchet MS" charset="0"/>
                <a:ea typeface="Trebuchet MS" charset="0"/>
                <a:cs typeface="Trebuchet MS" charset="0"/>
              </a:defRPr>
            </a:lvl1pPr>
          </a:lstStyle>
          <a:p>
            <a:fld id="{1D8BD707-D9CF-40AE-B4C6-C98DA3205C09}" type="datetimeFigureOut">
              <a:rPr lang="en-US" smtClean="0"/>
              <a:pPr/>
              <a:t>9/8/25</a:t>
            </a:fld>
            <a:endParaRPr lang="en-US" dirty="0"/>
          </a:p>
        </p:txBody>
      </p:sp>
      <p:pic>
        <p:nvPicPr>
          <p:cNvPr id="5" name="Billede 4">
            <a:extLst>
              <a:ext uri="{FF2B5EF4-FFF2-40B4-BE49-F238E27FC236}">
                <a16:creationId xmlns:a16="http://schemas.microsoft.com/office/drawing/2014/main" id="{E22A474E-A7F6-1DDF-5127-6776851412C7}"/>
              </a:ext>
            </a:extLst>
          </p:cNvPr>
          <p:cNvPicPr>
            <a:picLocks noChangeAspect="1"/>
          </p:cNvPicPr>
          <p:nvPr userDrawn="1"/>
        </p:nvPicPr>
        <p:blipFill>
          <a:blip r:embed="rId2"/>
          <a:stretch>
            <a:fillRect/>
          </a:stretch>
        </p:blipFill>
        <p:spPr>
          <a:xfrm>
            <a:off x="10096669" y="6281281"/>
            <a:ext cx="2095331" cy="445241"/>
          </a:xfrm>
          <a:prstGeom prst="rect">
            <a:avLst/>
          </a:prstGeom>
        </p:spPr>
      </p:pic>
    </p:spTree>
    <p:extLst>
      <p:ext uri="{BB962C8B-B14F-4D97-AF65-F5344CB8AC3E}">
        <p14:creationId xmlns:p14="http://schemas.microsoft.com/office/powerpoint/2010/main" val="2955251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33783D19-D5BA-307A-2192-733A46C7B6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7432EB9F-028B-E79B-EA55-B54228DCA0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143B986-D0AD-7489-02DA-1149E69D1E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41F804-10B2-4DDE-877B-AECECCDCA35E}" type="datetimeFigureOut">
              <a:rPr lang="da-DK" smtClean="0"/>
              <a:t>08.09.2025</a:t>
            </a:fld>
            <a:endParaRPr lang="da-DK"/>
          </a:p>
        </p:txBody>
      </p:sp>
      <p:sp>
        <p:nvSpPr>
          <p:cNvPr id="5" name="Pladsholder til sidefod 4">
            <a:extLst>
              <a:ext uri="{FF2B5EF4-FFF2-40B4-BE49-F238E27FC236}">
                <a16:creationId xmlns:a16="http://schemas.microsoft.com/office/drawing/2014/main" id="{F1B33091-27AD-1623-D2FF-AD6DE622DB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pic>
        <p:nvPicPr>
          <p:cNvPr id="7" name="Billede 6">
            <a:extLst>
              <a:ext uri="{FF2B5EF4-FFF2-40B4-BE49-F238E27FC236}">
                <a16:creationId xmlns:a16="http://schemas.microsoft.com/office/drawing/2014/main" id="{54731797-70DB-B912-6AF4-08CB54099B13}"/>
              </a:ext>
            </a:extLst>
          </p:cNvPr>
          <p:cNvPicPr>
            <a:picLocks noChangeAspect="1"/>
          </p:cNvPicPr>
          <p:nvPr userDrawn="1"/>
        </p:nvPicPr>
        <p:blipFill>
          <a:blip r:embed="rId16"/>
          <a:stretch>
            <a:fillRect/>
          </a:stretch>
        </p:blipFill>
        <p:spPr>
          <a:xfrm>
            <a:off x="10096669" y="6281281"/>
            <a:ext cx="2095331" cy="445241"/>
          </a:xfrm>
          <a:prstGeom prst="rect">
            <a:avLst/>
          </a:prstGeom>
        </p:spPr>
      </p:pic>
    </p:spTree>
    <p:extLst>
      <p:ext uri="{BB962C8B-B14F-4D97-AF65-F5344CB8AC3E}">
        <p14:creationId xmlns:p14="http://schemas.microsoft.com/office/powerpoint/2010/main" val="871979373"/>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image" Target="../media/image1.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sst.dk/da/nyheder/2015/~/media/91742BB2537F480E9481E415144C3687.ashx?utm_source=chatgpt.com"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hyperlink" Target="https://adhd.dk/psykoedukation/?utm_source=chatgpt.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hyperlink" Target="https://bedrepsykiatri.dk/psykoedukation-i-psykiatriplanen/"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hyperlink" Target="https://bedrepsykiatri.dk/raad/voksen-adhd/" TargetMode="Externa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png"/><Relationship Id="rId5" Type="http://schemas.openxmlformats.org/officeDocument/2006/relationships/hyperlink" Target="https://www.sundhed.dk/borger/patienthaandbogen/psyke-hos-boern/sygdomme/adhd/adhd-oversigt/" TargetMode="External"/><Relationship Id="rId4"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hyperlink" Target="https://icd.who.int/browse11/l-m/en#/http://id.who.int/icd/entity/252164488"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hyperlink" Target="https://icd.who.int/browse11/l-m/en#/http://id.who.int/icd/entity/252164488" TargetMode="External"/><Relationship Id="rId4" Type="http://schemas.openxmlformats.org/officeDocument/2006/relationships/image" Target="../media/image10.svg"/><Relationship Id="rId9" Type="http://schemas.openxmlformats.org/officeDocument/2006/relationships/hyperlink" Target="https://www.sundhed.dk/borger/patienthaandbogen/psyke-hos-boern/sygdomme/adhd/adhd-oversigt/"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17.jpe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doi.org/10.2147/NSS.S31269" TargetMode="External"/><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doi.org/10.1136/bmj.h68"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hyperlink" Target="https://www.sundhed.dk/borger/patienthaandbogen/psyke/adhd/behandling" TargetMode="External"/><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28.jpe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hyperlink" Target="https://www.guilford.com/books/ADHD/Russell-Barkley/9781462542550"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s://doi.org/10.1016/S2215-0366(16)30013-0" TargetMode="External"/><Relationship Id="rId3" Type="http://schemas.openxmlformats.org/officeDocument/2006/relationships/image" Target="../media/image30.jpeg"/><Relationship Id="rId7" Type="http://schemas.openxmlformats.org/officeDocument/2006/relationships/hyperlink" Target="https://doi.org/10.1186/1471-244X-10-67" TargetMode="External"/><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hyperlink" Target="https://doi.org/10.1017/S003329170500471X" TargetMode="External"/><Relationship Id="rId5" Type="http://schemas.openxmlformats.org/officeDocument/2006/relationships/hyperlink" Target="https://doi.org/10.1016/j.biopsych.2003.12.003%203" TargetMode="External"/><Relationship Id="rId4" Type="http://schemas.openxmlformats.org/officeDocument/2006/relationships/hyperlink" Target="https://doi.org/10.1097/00004583-199504000-00009"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hyperlink" Target="https://doi.org/10.1186/s12888-022-03898-z"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doi.org/10.1007/s10882-018-9592-1" TargetMode="External"/><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hyperlink" Target="https://doi.org/10.1192/apt.bp.108.006852%203"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pubmed.ncbi.nlm.nih.gov/16500798/" TargetMode="External"/><Relationship Id="rId2" Type="http://schemas.openxmlformats.org/officeDocument/2006/relationships/hyperlink" Target="https://pubmed.ncbi.nlm.nih.gov/7770343/" TargetMode="External"/><Relationship Id="rId1" Type="http://schemas.openxmlformats.org/officeDocument/2006/relationships/slideLayout" Target="../slideLayouts/slideLayout2.xml"/><Relationship Id="rId4" Type="http://schemas.openxmlformats.org/officeDocument/2006/relationships/hyperlink" Target="https://pubmed.ncbi.nlm.nih.gov/1696142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e 7">
            <a:extLst>
              <a:ext uri="{FF2B5EF4-FFF2-40B4-BE49-F238E27FC236}">
                <a16:creationId xmlns:a16="http://schemas.microsoft.com/office/drawing/2014/main" id="{764285E3-EEA3-4101-BE56-2F50EC1CEE66}"/>
              </a:ext>
            </a:extLst>
          </p:cNvPr>
          <p:cNvGrpSpPr/>
          <p:nvPr/>
        </p:nvGrpSpPr>
        <p:grpSpPr>
          <a:xfrm>
            <a:off x="0" y="826428"/>
            <a:ext cx="12192000" cy="6031572"/>
            <a:chOff x="0" y="826428"/>
            <a:chExt cx="12192000" cy="6031572"/>
          </a:xfrm>
        </p:grpSpPr>
        <p:pic>
          <p:nvPicPr>
            <p:cNvPr id="3" name="Billede 2">
              <a:extLst>
                <a:ext uri="{FF2B5EF4-FFF2-40B4-BE49-F238E27FC236}">
                  <a16:creationId xmlns:a16="http://schemas.microsoft.com/office/drawing/2014/main" id="{A237C75E-5B63-3139-B291-2819C3527D43}"/>
                </a:ext>
              </a:extLst>
            </p:cNvPr>
            <p:cNvPicPr>
              <a:picLocks noChangeAspect="1"/>
            </p:cNvPicPr>
            <p:nvPr/>
          </p:nvPicPr>
          <p:blipFill>
            <a:blip r:embed="rId2"/>
            <a:stretch>
              <a:fillRect/>
            </a:stretch>
          </p:blipFill>
          <p:spPr>
            <a:xfrm>
              <a:off x="1265881" y="826428"/>
              <a:ext cx="9955631" cy="2115495"/>
            </a:xfrm>
            <a:prstGeom prst="rect">
              <a:avLst/>
            </a:prstGeom>
          </p:spPr>
        </p:pic>
        <p:grpSp>
          <p:nvGrpSpPr>
            <p:cNvPr id="7" name="Gruppe 6">
              <a:extLst>
                <a:ext uri="{FF2B5EF4-FFF2-40B4-BE49-F238E27FC236}">
                  <a16:creationId xmlns:a16="http://schemas.microsoft.com/office/drawing/2014/main" id="{761799E1-7F14-771F-C331-F3E4AE38092C}"/>
                </a:ext>
              </a:extLst>
            </p:cNvPr>
            <p:cNvGrpSpPr/>
            <p:nvPr/>
          </p:nvGrpSpPr>
          <p:grpSpPr>
            <a:xfrm>
              <a:off x="0" y="4868649"/>
              <a:ext cx="12192000" cy="1989351"/>
              <a:chOff x="0" y="4868649"/>
              <a:chExt cx="12192000" cy="1989351"/>
            </a:xfrm>
          </p:grpSpPr>
          <p:sp>
            <p:nvSpPr>
              <p:cNvPr id="4" name="Rectangle 10">
                <a:extLst>
                  <a:ext uri="{FF2B5EF4-FFF2-40B4-BE49-F238E27FC236}">
                    <a16:creationId xmlns:a16="http://schemas.microsoft.com/office/drawing/2014/main" id="{EBEF64E7-A9D1-24A0-66B3-954636A508A0}"/>
                  </a:ext>
                </a:extLst>
              </p:cNvPr>
              <p:cNvSpPr/>
              <p:nvPr/>
            </p:nvSpPr>
            <p:spPr>
              <a:xfrm>
                <a:off x="0" y="4943260"/>
                <a:ext cx="12192000" cy="191474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1BEDC39E-D6A9-E2BE-4A76-BE7CC956CFC9}"/>
                  </a:ext>
                </a:extLst>
              </p:cNvPr>
              <p:cNvSpPr/>
              <p:nvPr/>
            </p:nvSpPr>
            <p:spPr>
              <a:xfrm>
                <a:off x="0" y="4868649"/>
                <a:ext cx="12192000" cy="440012"/>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3565118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83815-9448-F511-122F-AAAE8C49FA3B}"/>
            </a:ext>
          </a:extLst>
        </p:cNvPr>
        <p:cNvGrpSpPr/>
        <p:nvPr/>
      </p:nvGrpSpPr>
      <p:grpSpPr>
        <a:xfrm>
          <a:off x="0" y="0"/>
          <a:ext cx="0" cy="0"/>
          <a:chOff x="0" y="0"/>
          <a:chExt cx="0" cy="0"/>
        </a:xfrm>
      </p:grpSpPr>
      <p:sp>
        <p:nvSpPr>
          <p:cNvPr id="50" name="Rectangle 10">
            <a:extLst>
              <a:ext uri="{FF2B5EF4-FFF2-40B4-BE49-F238E27FC236}">
                <a16:creationId xmlns:a16="http://schemas.microsoft.com/office/drawing/2014/main" id="{BF176E35-8911-30DC-23A4-4692E13A2425}"/>
              </a:ext>
            </a:extLst>
          </p:cNvPr>
          <p:cNvSpPr/>
          <p:nvPr/>
        </p:nvSpPr>
        <p:spPr>
          <a:xfrm>
            <a:off x="1620982" y="3356567"/>
            <a:ext cx="10287000" cy="246041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CFCF35CA-6D9B-D4B2-4B91-C3629C82E2BF}"/>
              </a:ext>
            </a:extLst>
          </p:cNvPr>
          <p:cNvSpPr/>
          <p:nvPr/>
        </p:nvSpPr>
        <p:spPr>
          <a:xfrm>
            <a:off x="0" y="1366465"/>
            <a:ext cx="8551718" cy="3262954"/>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kstfelt 23">
            <a:extLst>
              <a:ext uri="{FF2B5EF4-FFF2-40B4-BE49-F238E27FC236}">
                <a16:creationId xmlns:a16="http://schemas.microsoft.com/office/drawing/2014/main" id="{56347E4C-13E2-5F9D-4DE8-A22722B26F51}"/>
              </a:ext>
            </a:extLst>
          </p:cNvPr>
          <p:cNvSpPr txBox="1"/>
          <p:nvPr/>
        </p:nvSpPr>
        <p:spPr>
          <a:xfrm>
            <a:off x="833072" y="1856025"/>
            <a:ext cx="7121127" cy="1631216"/>
          </a:xfrm>
          <a:prstGeom prst="rect">
            <a:avLst/>
          </a:prstGeom>
          <a:noFill/>
        </p:spPr>
        <p:txBody>
          <a:bodyPr wrap="square" rtlCol="0">
            <a:spAutoFit/>
          </a:bodyPr>
          <a:lstStyle/>
          <a:p>
            <a:r>
              <a:rPr lang="da-DK" sz="1800" kern="0">
                <a:solidFill>
                  <a:schemeClr val="bg1"/>
                </a:solidFill>
                <a:latin typeface="Trebuchet MS" charset="0"/>
              </a:rPr>
              <a:t>Session 6</a:t>
            </a:r>
            <a:endParaRPr lang="da-DK" sz="1800" kern="0" dirty="0">
              <a:solidFill>
                <a:schemeClr val="bg1"/>
              </a:solidFill>
              <a:latin typeface="Trebuchet MS" charset="0"/>
            </a:endParaRPr>
          </a:p>
          <a:p>
            <a:br>
              <a:rPr lang="da-DK" sz="4000" kern="0" dirty="0">
                <a:solidFill>
                  <a:schemeClr val="bg1"/>
                </a:solidFill>
              </a:rPr>
            </a:br>
            <a:r>
              <a:rPr lang="da-DK" sz="4000" kern="0" dirty="0">
                <a:solidFill>
                  <a:schemeClr val="bg1"/>
                </a:solidFill>
              </a:rPr>
              <a:t>Pårørende</a:t>
            </a:r>
            <a:endParaRPr lang="en-US" sz="3600" dirty="0"/>
          </a:p>
        </p:txBody>
      </p:sp>
      <p:pic>
        <p:nvPicPr>
          <p:cNvPr id="27" name="Billede 26">
            <a:extLst>
              <a:ext uri="{FF2B5EF4-FFF2-40B4-BE49-F238E27FC236}">
                <a16:creationId xmlns:a16="http://schemas.microsoft.com/office/drawing/2014/main" id="{F04AEBC7-C977-EF9D-F3A9-99A24D022F1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387629" y="3759864"/>
            <a:ext cx="5520353" cy="2049836"/>
          </a:xfrm>
          <a:prstGeom prst="rect">
            <a:avLst/>
          </a:prstGeom>
        </p:spPr>
      </p:pic>
      <p:pic>
        <p:nvPicPr>
          <p:cNvPr id="53" name="Billede 52">
            <a:extLst>
              <a:ext uri="{FF2B5EF4-FFF2-40B4-BE49-F238E27FC236}">
                <a16:creationId xmlns:a16="http://schemas.microsoft.com/office/drawing/2014/main" id="{B9174CEA-22BD-71BF-C79A-8C92F86ED1F4}"/>
              </a:ext>
            </a:extLst>
          </p:cNvPr>
          <p:cNvPicPr>
            <a:picLocks noChangeAspect="1"/>
          </p:cNvPicPr>
          <p:nvPr/>
        </p:nvPicPr>
        <p:blipFill>
          <a:blip r:embed="rId4">
            <a:lum bright="70000" contrast="-70000"/>
            <a:extLst>
              <a:ext uri="{28A0092B-C50C-407E-A947-70E740481C1C}">
                <a14:useLocalDpi xmlns:a14="http://schemas.microsoft.com/office/drawing/2010/main"/>
              </a:ext>
            </a:extLst>
          </a:blip>
          <a:srcRect/>
          <a:stretch/>
        </p:blipFill>
        <p:spPr>
          <a:xfrm>
            <a:off x="6387629" y="3762702"/>
            <a:ext cx="1156171" cy="875064"/>
          </a:xfrm>
          <a:prstGeom prst="rect">
            <a:avLst/>
          </a:prstGeom>
        </p:spPr>
      </p:pic>
      <p:pic>
        <p:nvPicPr>
          <p:cNvPr id="54" name="Billede 53">
            <a:extLst>
              <a:ext uri="{FF2B5EF4-FFF2-40B4-BE49-F238E27FC236}">
                <a16:creationId xmlns:a16="http://schemas.microsoft.com/office/drawing/2014/main" id="{5B449908-C7EC-6095-1F29-15912AC7FC34}"/>
              </a:ext>
            </a:extLst>
          </p:cNvPr>
          <p:cNvPicPr>
            <a:picLocks noChangeAspect="1"/>
          </p:cNvPicPr>
          <p:nvPr/>
        </p:nvPicPr>
        <p:blipFill>
          <a:blip r:embed="rId5">
            <a:lum bright="70000" contrast="-70000"/>
            <a:extLst>
              <a:ext uri="{28A0092B-C50C-407E-A947-70E740481C1C}">
                <a14:useLocalDpi xmlns:a14="http://schemas.microsoft.com/office/drawing/2010/main"/>
              </a:ext>
            </a:extLst>
          </a:blip>
          <a:srcRect/>
          <a:stretch/>
        </p:blipFill>
        <p:spPr>
          <a:xfrm>
            <a:off x="8311543" y="3755540"/>
            <a:ext cx="240175" cy="873879"/>
          </a:xfrm>
          <a:prstGeom prst="rect">
            <a:avLst/>
          </a:prstGeom>
        </p:spPr>
      </p:pic>
      <p:sp>
        <p:nvSpPr>
          <p:cNvPr id="4" name="Tekstfelt 3">
            <a:extLst>
              <a:ext uri="{FF2B5EF4-FFF2-40B4-BE49-F238E27FC236}">
                <a16:creationId xmlns:a16="http://schemas.microsoft.com/office/drawing/2014/main" id="{87D1DE05-B7EA-BDF4-9B0A-10CAE3C6C52C}"/>
              </a:ext>
            </a:extLst>
          </p:cNvPr>
          <p:cNvSpPr txBox="1"/>
          <p:nvPr/>
        </p:nvSpPr>
        <p:spPr>
          <a:xfrm>
            <a:off x="291629" y="6504105"/>
            <a:ext cx="6096000" cy="218201"/>
          </a:xfrm>
          <a:prstGeom prst="rect">
            <a:avLst/>
          </a:prstGeom>
          <a:noFill/>
        </p:spPr>
        <p:txBody>
          <a:bodyPr wrap="square">
            <a:spAutoFit/>
          </a:bodyPr>
          <a:lstStyle/>
          <a:p>
            <a:r>
              <a:rPr lang="en-US" dirty="0"/>
              <a:t>C-APROM/DK/ADH/0172</a:t>
            </a:r>
            <a:endParaRPr lang="da-DK" sz="900" dirty="0">
              <a:effectLst/>
              <a:latin typeface="Aptos" panose="020B0004020202020204" pitchFamily="34" charset="0"/>
              <a:ea typeface="Aptos" panose="020B0004020202020204" pitchFamily="34" charset="0"/>
              <a:cs typeface="Aptos" panose="020B0004020202020204" pitchFamily="34" charset="0"/>
            </a:endParaRPr>
          </a:p>
        </p:txBody>
      </p:sp>
      <p:pic>
        <p:nvPicPr>
          <p:cNvPr id="2" name="Billede 1">
            <a:extLst>
              <a:ext uri="{FF2B5EF4-FFF2-40B4-BE49-F238E27FC236}">
                <a16:creationId xmlns:a16="http://schemas.microsoft.com/office/drawing/2014/main" id="{2DE75381-028D-ED4F-1EC3-C3621E5E26AF}"/>
              </a:ext>
            </a:extLst>
          </p:cNvPr>
          <p:cNvPicPr>
            <a:picLocks noChangeAspect="1"/>
          </p:cNvPicPr>
          <p:nvPr/>
        </p:nvPicPr>
        <p:blipFill>
          <a:blip r:embed="rId6"/>
          <a:stretch>
            <a:fillRect/>
          </a:stretch>
        </p:blipFill>
        <p:spPr>
          <a:xfrm>
            <a:off x="833072" y="238479"/>
            <a:ext cx="3571163" cy="758845"/>
          </a:xfrm>
          <a:prstGeom prst="rect">
            <a:avLst/>
          </a:prstGeom>
        </p:spPr>
      </p:pic>
      <p:sp>
        <p:nvSpPr>
          <p:cNvPr id="6" name="Undertitel 2">
            <a:extLst>
              <a:ext uri="{FF2B5EF4-FFF2-40B4-BE49-F238E27FC236}">
                <a16:creationId xmlns:a16="http://schemas.microsoft.com/office/drawing/2014/main" id="{F264011E-0FF9-008C-D650-5EE989F20CA4}"/>
              </a:ext>
            </a:extLst>
          </p:cNvPr>
          <p:cNvSpPr txBox="1">
            <a:spLocks/>
          </p:cNvSpPr>
          <p:nvPr/>
        </p:nvSpPr>
        <p:spPr>
          <a:xfrm>
            <a:off x="833072" y="3312426"/>
            <a:ext cx="6186054" cy="921343"/>
          </a:xfrm>
          <a:prstGeom prst="rect">
            <a:avLst/>
          </a:prstGeom>
        </p:spPr>
        <p:txBody>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defTabSz="914400"/>
            <a:r>
              <a:rPr lang="da-DK" sz="1800" kern="0" dirty="0">
                <a:solidFill>
                  <a:schemeClr val="bg1">
                    <a:lumMod val="75000"/>
                  </a:schemeClr>
                </a:solidFill>
              </a:rPr>
              <a:t>Anne Mette Christiansen &amp; Berit Wittenkamp,</a:t>
            </a:r>
          </a:p>
          <a:p>
            <a:pPr defTabSz="914400"/>
            <a:r>
              <a:rPr lang="da-DK" sz="1800" kern="0" dirty="0">
                <a:solidFill>
                  <a:schemeClr val="bg1">
                    <a:lumMod val="75000"/>
                  </a:schemeClr>
                </a:solidFill>
              </a:rPr>
              <a:t>psykiatriske sygeplejersker </a:t>
            </a:r>
          </a:p>
        </p:txBody>
      </p:sp>
    </p:spTree>
    <p:extLst>
      <p:ext uri="{BB962C8B-B14F-4D97-AF65-F5344CB8AC3E}">
        <p14:creationId xmlns:p14="http://schemas.microsoft.com/office/powerpoint/2010/main" val="4044955987"/>
      </p:ext>
    </p:extLst>
  </p:cSld>
  <p:clrMapOvr>
    <a:masterClrMapping/>
  </p:clrMapOvr>
  <mc:AlternateContent xmlns:mc="http://schemas.openxmlformats.org/markup-compatibility/2006" xmlns:p14="http://schemas.microsoft.com/office/powerpoint/2010/main">
    <mc:Choice Requires="p14">
      <p:transition spd="slow" p14:dur="2000" advTm="29084"/>
    </mc:Choice>
    <mc:Fallback xmlns="">
      <p:transition spd="slow" advTm="2908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AAC4B-1DD7-40B1-6684-AE704576396B}"/>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842EB0C8-6250-A576-76D1-022B72698157}"/>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8141EF09-4B63-2DF3-DA26-BB975FE0A223}"/>
              </a:ext>
            </a:extLst>
          </p:cNvPr>
          <p:cNvSpPr/>
          <p:nvPr/>
        </p:nvSpPr>
        <p:spPr>
          <a:xfrm>
            <a:off x="4227871" y="500212"/>
            <a:ext cx="796412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22D7EED6-3EAF-6CD7-4C26-64C0509198D1}"/>
              </a:ext>
            </a:extLst>
          </p:cNvPr>
          <p:cNvSpPr txBox="1"/>
          <p:nvPr/>
        </p:nvSpPr>
        <p:spPr>
          <a:xfrm>
            <a:off x="5170973" y="1553462"/>
            <a:ext cx="6819770" cy="3354765"/>
          </a:xfrm>
          <a:prstGeom prst="rect">
            <a:avLst/>
          </a:prstGeom>
          <a:noFill/>
        </p:spPr>
        <p:txBody>
          <a:bodyPr wrap="square">
            <a:spAutoFit/>
          </a:bodyPr>
          <a:lstStyle/>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1.1 At blive diagnosticeret med ADHD</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1.2 Hvad er ADHD?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2.1 Ikke-medicinsk behandling - Kost</a:t>
            </a:r>
            <a:br>
              <a:rPr kumimoji="1" lang="da-DK" sz="2400" dirty="0">
                <a:solidFill>
                  <a:schemeClr val="tx1">
                    <a:lumMod val="65000"/>
                    <a:lumOff val="35000"/>
                  </a:schemeClr>
                </a:solidFill>
                <a:latin typeface="Calibri" panose="020F0502020204030204" pitchFamily="34" charset="0"/>
                <a:cs typeface="Calibri" panose="020F0502020204030204" pitchFamily="34" charset="0"/>
              </a:rPr>
            </a:br>
            <a:r>
              <a:rPr kumimoji="1" lang="da-DK" sz="2400" dirty="0">
                <a:solidFill>
                  <a:schemeClr val="tx1">
                    <a:lumMod val="65000"/>
                    <a:lumOff val="35000"/>
                  </a:schemeClr>
                </a:solidFill>
                <a:latin typeface="Calibri" panose="020F0502020204030204" pitchFamily="34" charset="0"/>
                <a:cs typeface="Calibri" panose="020F0502020204030204" pitchFamily="34" charset="0"/>
              </a:rPr>
              <a:t>2.2 Ikke-medicinsk behandling - Søvn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3.</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Medicinsk behandling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4.</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Følelsesregulering</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5.</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Mestringsstrategier</a:t>
            </a:r>
          </a:p>
          <a:p>
            <a:r>
              <a:rPr kumimoji="1" lang="da-DK" sz="2400" b="1" dirty="0">
                <a:latin typeface="Calibri" panose="020F0502020204030204" pitchFamily="34" charset="0"/>
                <a:cs typeface="Calibri" panose="020F0502020204030204" pitchFamily="34" charset="0"/>
              </a:rPr>
              <a:t>6.</a:t>
            </a:r>
            <a:r>
              <a:rPr kumimoji="1" lang="da-DK" sz="2400" b="1" dirty="0">
                <a:solidFill>
                  <a:schemeClr val="bg1"/>
                </a:solidFill>
                <a:latin typeface="Calibri" panose="020F0502020204030204" pitchFamily="34" charset="0"/>
                <a:cs typeface="Calibri" panose="020F0502020204030204" pitchFamily="34" charset="0"/>
              </a:rPr>
              <a:t>0</a:t>
            </a:r>
            <a:r>
              <a:rPr kumimoji="1" lang="da-DK" sz="2400" b="1" dirty="0">
                <a:latin typeface="Calibri" panose="020F0502020204030204" pitchFamily="34" charset="0"/>
                <a:cs typeface="Calibri" panose="020F0502020204030204" pitchFamily="34" charset="0"/>
              </a:rPr>
              <a:t> Pårørende</a:t>
            </a:r>
          </a:p>
          <a:p>
            <a:endParaRPr kumimoji="1" lang="da-DK" sz="20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8" name="Tekstfelt 7">
            <a:extLst>
              <a:ext uri="{FF2B5EF4-FFF2-40B4-BE49-F238E27FC236}">
                <a16:creationId xmlns:a16="http://schemas.microsoft.com/office/drawing/2014/main" id="{693187DD-DA73-339A-CE7D-B8F614B113D5}"/>
              </a:ext>
            </a:extLst>
          </p:cNvPr>
          <p:cNvSpPr txBox="1"/>
          <p:nvPr/>
        </p:nvSpPr>
        <p:spPr>
          <a:xfrm>
            <a:off x="282295" y="500212"/>
            <a:ext cx="3945576" cy="707886"/>
          </a:xfrm>
          <a:prstGeom prst="rect">
            <a:avLst/>
          </a:prstGeom>
          <a:noFill/>
        </p:spPr>
        <p:txBody>
          <a:bodyPr wrap="square">
            <a:spAutoFit/>
          </a:bodyPr>
          <a:lstStyle/>
          <a:p>
            <a:r>
              <a:rPr kumimoji="1" lang="da" sz="4000" b="1" dirty="0">
                <a:solidFill>
                  <a:schemeClr val="bg1"/>
                </a:solidFill>
                <a:latin typeface="Calibri" panose="020F0502020204030204" pitchFamily="34" charset="0"/>
                <a:cs typeface="Calibri" panose="020F0502020204030204" pitchFamily="34" charset="0"/>
              </a:rPr>
              <a:t>Sessionsoversigt</a:t>
            </a:r>
            <a:endParaRPr kumimoji="1" lang="da-DK" sz="40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4833178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6CACA-0EFB-CF16-BA64-661631193D5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B8A26DB-1F92-B57B-E889-9BCA1EE89603}"/>
              </a:ext>
            </a:extLst>
          </p:cNvPr>
          <p:cNvSpPr/>
          <p:nvPr/>
        </p:nvSpPr>
        <p:spPr>
          <a:xfrm>
            <a:off x="0" y="2793933"/>
            <a:ext cx="12218171" cy="1817280"/>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E3B9118C-4562-0B3C-7B28-1D4C4ACE3A5C}"/>
              </a:ext>
            </a:extLst>
          </p:cNvPr>
          <p:cNvSpPr>
            <a:spLocks noGrp="1"/>
          </p:cNvSpPr>
          <p:nvPr>
            <p:ph type="ftr" sz="quarter" idx="4294967295"/>
          </p:nvPr>
        </p:nvSpPr>
        <p:spPr>
          <a:xfrm>
            <a:off x="7766050" y="6523001"/>
            <a:ext cx="4114800" cy="19613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JP" sz="800" b="1" i="0" u="none" strike="noStrike" kern="1200" cap="none" spc="100" normalizeH="0" baseline="0" noProof="0">
                <a:ln>
                  <a:noFill/>
                </a:ln>
                <a:solidFill>
                  <a:srgbClr val="34373F"/>
                </a:solidFill>
                <a:effectLst/>
                <a:uLnTx/>
                <a:uFillTx/>
                <a:latin typeface="Calibri" panose="020F0502020204030204"/>
                <a:ea typeface="+mn-ea"/>
                <a:cs typeface="+mn-cs"/>
              </a:rPr>
              <a:t> </a:t>
            </a:r>
            <a:endParaRPr kumimoji="0" lang="en-JP" sz="800" b="1" i="0" u="none" strike="noStrike" kern="1200" cap="none" spc="100" normalizeH="0" baseline="0" noProof="0" dirty="0">
              <a:ln>
                <a:noFill/>
              </a:ln>
              <a:solidFill>
                <a:srgbClr val="34373F"/>
              </a:solidFill>
              <a:effectLst/>
              <a:uLnTx/>
              <a:uFillTx/>
              <a:latin typeface="Calibri" panose="020F0502020204030204"/>
              <a:ea typeface="+mn-ea"/>
              <a:cs typeface="+mn-cs"/>
            </a:endParaRPr>
          </a:p>
        </p:txBody>
      </p:sp>
      <p:sp>
        <p:nvSpPr>
          <p:cNvPr id="5" name="Rectangle 10">
            <a:extLst>
              <a:ext uri="{FF2B5EF4-FFF2-40B4-BE49-F238E27FC236}">
                <a16:creationId xmlns:a16="http://schemas.microsoft.com/office/drawing/2014/main" id="{F013E2D5-4DA0-F43E-1BE1-88C12D1E59D4}"/>
              </a:ext>
            </a:extLst>
          </p:cNvPr>
          <p:cNvSpPr/>
          <p:nvPr/>
        </p:nvSpPr>
        <p:spPr>
          <a:xfrm>
            <a:off x="700456" y="1592030"/>
            <a:ext cx="8888410" cy="4704955"/>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05C541B3-C1A1-35C1-1DC3-80A926627EEE}"/>
              </a:ext>
            </a:extLst>
          </p:cNvPr>
          <p:cNvSpPr>
            <a:spLocks noGrp="1"/>
          </p:cNvSpPr>
          <p:nvPr>
            <p:ph type="title"/>
          </p:nvPr>
        </p:nvSpPr>
        <p:spPr>
          <a:xfrm>
            <a:off x="700456" y="318968"/>
            <a:ext cx="7727264" cy="1325563"/>
          </a:xfrm>
        </p:spPr>
        <p:txBody>
          <a:bodyPr/>
          <a:lstStyle/>
          <a:p>
            <a:r>
              <a:rPr lang="da-DK" b="1" dirty="0">
                <a:solidFill>
                  <a:srgbClr val="644D79"/>
                </a:solidFill>
                <a:latin typeface="+mn-lt"/>
              </a:rPr>
              <a:t>Agenda for sessionen </a:t>
            </a:r>
            <a:endParaRPr lang="da-DK" b="1" baseline="30000" dirty="0">
              <a:solidFill>
                <a:srgbClr val="644D79"/>
              </a:solidFill>
              <a:latin typeface="+mn-lt"/>
            </a:endParaRPr>
          </a:p>
        </p:txBody>
      </p:sp>
      <p:sp>
        <p:nvSpPr>
          <p:cNvPr id="2" name="Tekstfelt 1">
            <a:extLst>
              <a:ext uri="{FF2B5EF4-FFF2-40B4-BE49-F238E27FC236}">
                <a16:creationId xmlns:a16="http://schemas.microsoft.com/office/drawing/2014/main" id="{83C0DAA9-AF2F-4126-C6E1-70B47EDEB66D}"/>
              </a:ext>
            </a:extLst>
          </p:cNvPr>
          <p:cNvSpPr txBox="1"/>
          <p:nvPr/>
        </p:nvSpPr>
        <p:spPr>
          <a:xfrm>
            <a:off x="1002234" y="2100187"/>
            <a:ext cx="7503744" cy="3046988"/>
          </a:xfrm>
          <a:prstGeom prst="rect">
            <a:avLst/>
          </a:prstGeom>
          <a:noFill/>
        </p:spPr>
        <p:txBody>
          <a:bodyPr wrap="square">
            <a:spAutoFit/>
          </a:bodyPr>
          <a:lstStyle/>
          <a:p>
            <a:pPr marL="457200" indent="-457200" algn="l">
              <a:buFont typeface="+mj-lt"/>
              <a:buAutoNum type="arabicPeriod"/>
            </a:pPr>
            <a:r>
              <a:rPr lang="da-DK" sz="2400" b="0" i="0" u="none" strike="noStrike" baseline="0" dirty="0">
                <a:solidFill>
                  <a:srgbClr val="595959"/>
                </a:solidFill>
                <a:latin typeface="Calibri" panose="020F0502020204030204" pitchFamily="34" charset="0"/>
              </a:rPr>
              <a:t>Hvad er Psykoedukation</a:t>
            </a:r>
          </a:p>
          <a:p>
            <a:pPr marL="457200" indent="-457200" algn="l">
              <a:buFont typeface="+mj-lt"/>
              <a:buAutoNum type="arabicPeriod"/>
            </a:pPr>
            <a:r>
              <a:rPr lang="da-DK" sz="2400" b="0" i="0" u="none" strike="noStrike" baseline="0" dirty="0">
                <a:solidFill>
                  <a:srgbClr val="595959"/>
                </a:solidFill>
                <a:latin typeface="Calibri" panose="020F0502020204030204" pitchFamily="34" charset="0"/>
              </a:rPr>
              <a:t>Hvad er ADHD - Hvad er ADHD IKKE</a:t>
            </a:r>
          </a:p>
          <a:p>
            <a:pPr marL="457200" indent="-457200" algn="l">
              <a:buFont typeface="+mj-lt"/>
              <a:buAutoNum type="arabicPeriod"/>
            </a:pPr>
            <a:r>
              <a:rPr lang="da-DK" sz="2400" b="0" i="0" u="none" strike="noStrike" baseline="0" dirty="0">
                <a:solidFill>
                  <a:srgbClr val="595959"/>
                </a:solidFill>
                <a:latin typeface="Calibri" panose="020F0502020204030204" pitchFamily="34" charset="0"/>
              </a:rPr>
              <a:t>Ikke-medicinsk behandling</a:t>
            </a:r>
          </a:p>
          <a:p>
            <a:pPr marL="457200" indent="-457200" algn="l">
              <a:buFont typeface="+mj-lt"/>
              <a:buAutoNum type="arabicPeriod"/>
            </a:pPr>
            <a:r>
              <a:rPr lang="da-DK" sz="2400" b="0" i="0" u="none" strike="noStrike" baseline="0" dirty="0">
                <a:solidFill>
                  <a:srgbClr val="595959"/>
                </a:solidFill>
                <a:latin typeface="Calibri" panose="020F0502020204030204" pitchFamily="34" charset="0"/>
              </a:rPr>
              <a:t>Medicinsk behandling</a:t>
            </a:r>
          </a:p>
          <a:p>
            <a:pPr marL="457200" indent="-457200" algn="l">
              <a:buFont typeface="+mj-lt"/>
              <a:buAutoNum type="arabicPeriod"/>
            </a:pPr>
            <a:r>
              <a:rPr lang="da-DK" sz="2400" b="0" i="0" u="none" strike="noStrike" baseline="0" dirty="0">
                <a:solidFill>
                  <a:srgbClr val="595959"/>
                </a:solidFill>
                <a:latin typeface="Calibri" panose="020F0502020204030204" pitchFamily="34" charset="0"/>
              </a:rPr>
              <a:t>At opleve symptomerne som pårørende</a:t>
            </a:r>
          </a:p>
          <a:p>
            <a:pPr marL="457200" indent="-457200" algn="l">
              <a:buFont typeface="+mj-lt"/>
              <a:buAutoNum type="arabicPeriod"/>
            </a:pPr>
            <a:r>
              <a:rPr lang="da-DK" sz="2400" b="0" i="0" u="none" strike="noStrike" baseline="0" dirty="0">
                <a:solidFill>
                  <a:srgbClr val="595959"/>
                </a:solidFill>
                <a:latin typeface="Calibri" panose="020F0502020204030204" pitchFamily="34" charset="0"/>
              </a:rPr>
              <a:t>Mestringsstrategier - til en med ADHD</a:t>
            </a:r>
          </a:p>
          <a:p>
            <a:pPr marL="457200" indent="-457200" algn="l">
              <a:buFont typeface="+mj-lt"/>
              <a:buAutoNum type="arabicPeriod"/>
            </a:pPr>
            <a:r>
              <a:rPr lang="da-DK" sz="2400" b="0" i="0" u="none" strike="noStrike" baseline="0" dirty="0">
                <a:solidFill>
                  <a:srgbClr val="595959"/>
                </a:solidFill>
                <a:latin typeface="Calibri" panose="020F0502020204030204" pitchFamily="34" charset="0"/>
              </a:rPr>
              <a:t>Mestringsstrategier - til pårørende</a:t>
            </a:r>
          </a:p>
          <a:p>
            <a:pPr marL="457200" indent="-457200" algn="l">
              <a:buFont typeface="+mj-lt"/>
              <a:buAutoNum type="arabicPeriod"/>
            </a:pPr>
            <a:r>
              <a:rPr lang="da-DK" sz="2400" b="0" i="0" u="none" strike="noStrike" baseline="0" dirty="0">
                <a:solidFill>
                  <a:srgbClr val="595959"/>
                </a:solidFill>
                <a:latin typeface="Calibri" panose="020F0502020204030204" pitchFamily="34" charset="0"/>
              </a:rPr>
              <a:t>Nøglebudskaber</a:t>
            </a:r>
          </a:p>
        </p:txBody>
      </p:sp>
    </p:spTree>
    <p:extLst>
      <p:ext uri="{BB962C8B-B14F-4D97-AF65-F5344CB8AC3E}">
        <p14:creationId xmlns:p14="http://schemas.microsoft.com/office/powerpoint/2010/main" val="822449461"/>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92410-D457-0AF5-B033-D9D3CADC8ECE}"/>
            </a:ext>
          </a:extLst>
        </p:cNvPr>
        <p:cNvGrpSpPr/>
        <p:nvPr/>
      </p:nvGrpSpPr>
      <p:grpSpPr>
        <a:xfrm>
          <a:off x="0" y="0"/>
          <a:ext cx="0" cy="0"/>
          <a:chOff x="0" y="0"/>
          <a:chExt cx="0" cy="0"/>
        </a:xfrm>
      </p:grpSpPr>
      <p:grpSp>
        <p:nvGrpSpPr>
          <p:cNvPr id="4" name="Gruppe 3">
            <a:extLst>
              <a:ext uri="{FF2B5EF4-FFF2-40B4-BE49-F238E27FC236}">
                <a16:creationId xmlns:a16="http://schemas.microsoft.com/office/drawing/2014/main" id="{498943D6-8B35-E602-B335-20B9023C3F04}"/>
              </a:ext>
            </a:extLst>
          </p:cNvPr>
          <p:cNvGrpSpPr/>
          <p:nvPr/>
        </p:nvGrpSpPr>
        <p:grpSpPr>
          <a:xfrm>
            <a:off x="731835" y="1514989"/>
            <a:ext cx="10728322" cy="3613901"/>
            <a:chOff x="731838" y="1288108"/>
            <a:chExt cx="10728322" cy="3613901"/>
          </a:xfrm>
        </p:grpSpPr>
        <p:sp>
          <p:nvSpPr>
            <p:cNvPr id="29" name="Rectangle 3">
              <a:extLst>
                <a:ext uri="{FF2B5EF4-FFF2-40B4-BE49-F238E27FC236}">
                  <a16:creationId xmlns:a16="http://schemas.microsoft.com/office/drawing/2014/main" id="{C3E0E3EE-5D6D-70D8-6441-516B4B768516}"/>
                </a:ext>
              </a:extLst>
            </p:cNvPr>
            <p:cNvSpPr/>
            <p:nvPr/>
          </p:nvSpPr>
          <p:spPr>
            <a:xfrm>
              <a:off x="731839" y="1288108"/>
              <a:ext cx="10728321" cy="791517"/>
            </a:xfrm>
            <a:prstGeom prst="rect">
              <a:avLst/>
            </a:prstGeom>
            <a:solidFill>
              <a:srgbClr val="70578B"/>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0" name="Rectangle 10">
              <a:extLst>
                <a:ext uri="{FF2B5EF4-FFF2-40B4-BE49-F238E27FC236}">
                  <a16:creationId xmlns:a16="http://schemas.microsoft.com/office/drawing/2014/main" id="{420C9224-931B-76D0-7BE4-A0BC798A4FFF}"/>
                </a:ext>
              </a:extLst>
            </p:cNvPr>
            <p:cNvSpPr/>
            <p:nvPr/>
          </p:nvSpPr>
          <p:spPr>
            <a:xfrm>
              <a:off x="731838" y="2193688"/>
              <a:ext cx="5270201" cy="2708321"/>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2" name="Tekstfelt 39">
              <a:extLst>
                <a:ext uri="{FF2B5EF4-FFF2-40B4-BE49-F238E27FC236}">
                  <a16:creationId xmlns:a16="http://schemas.microsoft.com/office/drawing/2014/main" id="{5464C184-0F03-E2E4-8828-B69A5C4F46AD}"/>
                </a:ext>
              </a:extLst>
            </p:cNvPr>
            <p:cNvSpPr txBox="1"/>
            <p:nvPr/>
          </p:nvSpPr>
          <p:spPr>
            <a:xfrm>
              <a:off x="3030313" y="1435643"/>
              <a:ext cx="6131371" cy="430887"/>
            </a:xfrm>
            <a:prstGeom prst="rect">
              <a:avLst/>
            </a:prstGeom>
            <a:noFill/>
          </p:spPr>
          <p:txBody>
            <a:bodyPr wrap="square" lIns="0" tIns="0" rIns="0" bIns="0">
              <a:spAutoFit/>
            </a:bodyPr>
            <a:lstStyle/>
            <a:p>
              <a:pPr algn="ctr"/>
              <a:r>
                <a:rPr lang="en-US" sz="2800" b="1" dirty="0" err="1">
                  <a:solidFill>
                    <a:schemeClr val="bg1"/>
                  </a:solidFill>
                  <a:latin typeface="Calibri" panose="020F0502020204030204" pitchFamily="34" charset="0"/>
                  <a:ea typeface="Calibri" panose="020F0502020204030204" pitchFamily="34" charset="0"/>
                  <a:cs typeface="Calibri" panose="020F0502020204030204" pitchFamily="34" charset="0"/>
                </a:rPr>
                <a:t>Præsentation</a:t>
              </a:r>
              <a:endParaRPr lang="en-US" sz="2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2" name="Rectangle 10">
              <a:extLst>
                <a:ext uri="{FF2B5EF4-FFF2-40B4-BE49-F238E27FC236}">
                  <a16:creationId xmlns:a16="http://schemas.microsoft.com/office/drawing/2014/main" id="{F8834704-0E6D-5F33-9812-E5A01FD6E4BE}"/>
                </a:ext>
              </a:extLst>
            </p:cNvPr>
            <p:cNvSpPr/>
            <p:nvPr/>
          </p:nvSpPr>
          <p:spPr>
            <a:xfrm>
              <a:off x="6189959" y="2193688"/>
              <a:ext cx="5270201" cy="2708321"/>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7" name="Tekstfelt 11">
              <a:extLst>
                <a:ext uri="{FF2B5EF4-FFF2-40B4-BE49-F238E27FC236}">
                  <a16:creationId xmlns:a16="http://schemas.microsoft.com/office/drawing/2014/main" id="{C675F6AF-2B2A-D781-E004-43CE7E10B7B1}"/>
                </a:ext>
              </a:extLst>
            </p:cNvPr>
            <p:cNvSpPr txBox="1"/>
            <p:nvPr/>
          </p:nvSpPr>
          <p:spPr>
            <a:xfrm>
              <a:off x="1910161" y="2456596"/>
              <a:ext cx="4711990" cy="2369880"/>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0" indent="0">
                <a:spcAft>
                  <a:spcPts val="1200"/>
                </a:spcAft>
                <a:buNone/>
              </a:pPr>
              <a:r>
                <a:rPr lang="da-DK" sz="2400" b="1" dirty="0">
                  <a:solidFill>
                    <a:srgbClr val="70578B"/>
                  </a:solidFill>
                  <a:latin typeface="Calibri" panose="020F0502020204030204" pitchFamily="34" charset="0"/>
                  <a:ea typeface="Calibri" panose="020F0502020204030204" pitchFamily="34" charset="0"/>
                  <a:cs typeface="Calibri" panose="020F0502020204030204" pitchFamily="34" charset="0"/>
                </a:rPr>
                <a:t>Hvem er vi? </a:t>
              </a:r>
            </a:p>
            <a:p>
              <a:pPr>
                <a:spcAft>
                  <a:spcPts val="1200"/>
                </a:spcAft>
              </a:pPr>
              <a:r>
                <a:rPr lang="da-DK" sz="1600" dirty="0">
                  <a:latin typeface="Calibri" panose="020F0502020204030204" pitchFamily="34" charset="0"/>
                  <a:ea typeface="Calibri" panose="020F0502020204030204" pitchFamily="34" charset="0"/>
                  <a:cs typeface="Calibri" panose="020F0502020204030204" pitchFamily="34" charset="0"/>
                </a:rPr>
                <a:t>Navn</a:t>
              </a:r>
            </a:p>
            <a:p>
              <a:pPr>
                <a:spcAft>
                  <a:spcPts val="1200"/>
                </a:spcAft>
              </a:pPr>
              <a:r>
                <a:rPr lang="da-DK" sz="1600" dirty="0">
                  <a:latin typeface="Calibri" panose="020F0502020204030204" pitchFamily="34" charset="0"/>
                  <a:ea typeface="Calibri" panose="020F0502020204030204" pitchFamily="34" charset="0"/>
                  <a:cs typeface="Calibri" panose="020F0502020204030204" pitchFamily="34" charset="0"/>
                </a:rPr>
                <a:t>Ansættelse</a:t>
              </a:r>
            </a:p>
            <a:p>
              <a:pPr>
                <a:spcAft>
                  <a:spcPts val="1200"/>
                </a:spcAft>
              </a:pPr>
              <a:r>
                <a:rPr lang="da-DK" sz="1600" dirty="0">
                  <a:latin typeface="Calibri" panose="020F0502020204030204" pitchFamily="34" charset="0"/>
                  <a:ea typeface="Calibri" panose="020F0502020204030204" pitchFamily="34" charset="0"/>
                  <a:cs typeface="Calibri" panose="020F0502020204030204" pitchFamily="34" charset="0"/>
                </a:rPr>
                <a:t>Uddannelsesmæssig baggrund </a:t>
              </a:r>
            </a:p>
            <a:p>
              <a:pPr>
                <a:spcAft>
                  <a:spcPts val="1200"/>
                </a:spcAft>
              </a:pPr>
              <a:r>
                <a:rPr lang="da-DK" sz="1600" dirty="0">
                  <a:latin typeface="Calibri" panose="020F0502020204030204" pitchFamily="34" charset="0"/>
                  <a:ea typeface="Calibri" panose="020F0502020204030204" pitchFamily="34" charset="0"/>
                  <a:cs typeface="Calibri" panose="020F0502020204030204" pitchFamily="34" charset="0"/>
                </a:rPr>
                <a:t>Erfaring</a:t>
              </a:r>
            </a:p>
            <a:p>
              <a:pPr marL="0" indent="0">
                <a:spcAft>
                  <a:spcPts val="1200"/>
                </a:spcAft>
                <a:buNone/>
              </a:pPr>
              <a:endParaRPr lang="da-DK" sz="1600" dirty="0">
                <a:latin typeface="Calibri" panose="020F0502020204030204" pitchFamily="34" charset="0"/>
                <a:ea typeface="Calibri" panose="020F0502020204030204" pitchFamily="34" charset="0"/>
                <a:cs typeface="Calibri" panose="020F0502020204030204" pitchFamily="34" charset="0"/>
              </a:endParaRPr>
            </a:p>
          </p:txBody>
        </p:sp>
      </p:grpSp>
      <p:sp>
        <p:nvSpPr>
          <p:cNvPr id="2" name="Tekstfelt 11">
            <a:extLst>
              <a:ext uri="{FF2B5EF4-FFF2-40B4-BE49-F238E27FC236}">
                <a16:creationId xmlns:a16="http://schemas.microsoft.com/office/drawing/2014/main" id="{97E6042A-A245-48F9-04E5-8353B53D24DC}"/>
              </a:ext>
            </a:extLst>
          </p:cNvPr>
          <p:cNvSpPr txBox="1"/>
          <p:nvPr/>
        </p:nvSpPr>
        <p:spPr>
          <a:xfrm>
            <a:off x="7315353" y="2634577"/>
            <a:ext cx="3760686" cy="2308324"/>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0" indent="0">
              <a:spcAft>
                <a:spcPts val="1200"/>
              </a:spcAft>
              <a:buNone/>
            </a:pPr>
            <a:r>
              <a:rPr lang="da-DK" sz="2400" b="1" dirty="0">
                <a:solidFill>
                  <a:srgbClr val="70578B"/>
                </a:solidFill>
                <a:latin typeface="Calibri" panose="020F0502020204030204" pitchFamily="34" charset="0"/>
                <a:ea typeface="Calibri" panose="020F0502020204030204" pitchFamily="34" charset="0"/>
                <a:cs typeface="Calibri" panose="020F0502020204030204" pitchFamily="34" charset="0"/>
              </a:rPr>
              <a:t>Hvem er I?</a:t>
            </a:r>
          </a:p>
          <a:p>
            <a:pPr>
              <a:spcAft>
                <a:spcPts val="1200"/>
              </a:spcAft>
            </a:pPr>
            <a:r>
              <a:rPr lang="da-DK" sz="1600" dirty="0">
                <a:latin typeface="Calibri" panose="020F0502020204030204" pitchFamily="34" charset="0"/>
                <a:ea typeface="Calibri" panose="020F0502020204030204" pitchFamily="34" charset="0"/>
                <a:cs typeface="Calibri" panose="020F0502020204030204" pitchFamily="34" charset="0"/>
              </a:rPr>
              <a:t>Forældre, venner eller partnere til voksne med AD(H)D?</a:t>
            </a:r>
          </a:p>
          <a:p>
            <a:pPr>
              <a:spcAft>
                <a:spcPts val="1200"/>
              </a:spcAft>
            </a:pPr>
            <a:r>
              <a:rPr lang="da-DK" sz="1600" dirty="0">
                <a:latin typeface="Calibri" panose="020F0502020204030204" pitchFamily="34" charset="0"/>
                <a:ea typeface="Calibri" panose="020F0502020204030204" pitchFamily="34" charset="0"/>
                <a:cs typeface="Calibri" panose="020F0502020204030204" pitchFamily="34" charset="0"/>
              </a:rPr>
              <a:t>Nylig udredt eller kendt med ADHD gennem længere tid?</a:t>
            </a:r>
          </a:p>
          <a:p>
            <a:pPr>
              <a:spcAft>
                <a:spcPts val="1200"/>
              </a:spcAft>
            </a:pPr>
            <a:r>
              <a:rPr lang="da-DK" sz="1600" dirty="0">
                <a:latin typeface="Calibri" panose="020F0502020204030204" pitchFamily="34" charset="0"/>
                <a:ea typeface="Calibri" panose="020F0502020204030204" pitchFamily="34" charset="0"/>
                <a:cs typeface="Calibri" panose="020F0502020204030204" pitchFamily="34" charset="0"/>
              </a:rPr>
              <a:t>Hvor mange ved noget om ADHD?</a:t>
            </a:r>
            <a:br>
              <a:rPr lang="da-DK" sz="1600" dirty="0">
                <a:latin typeface="Calibri" panose="020F0502020204030204" pitchFamily="34" charset="0"/>
                <a:ea typeface="Calibri" panose="020F0502020204030204" pitchFamily="34" charset="0"/>
                <a:cs typeface="Calibri" panose="020F0502020204030204" pitchFamily="34" charset="0"/>
              </a:rPr>
            </a:br>
            <a:r>
              <a:rPr lang="da-DK" sz="1600" dirty="0">
                <a:latin typeface="Calibri" panose="020F0502020204030204" pitchFamily="34" charset="0"/>
                <a:ea typeface="Calibri" panose="020F0502020204030204" pitchFamily="34" charset="0"/>
                <a:cs typeface="Calibri" panose="020F0502020204030204" pitchFamily="34" charset="0"/>
              </a:rPr>
              <a:t>      -  Hvor ved I det fra?</a:t>
            </a:r>
          </a:p>
        </p:txBody>
      </p:sp>
      <p:grpSp>
        <p:nvGrpSpPr>
          <p:cNvPr id="15" name="Gruppe 14">
            <a:extLst>
              <a:ext uri="{FF2B5EF4-FFF2-40B4-BE49-F238E27FC236}">
                <a16:creationId xmlns:a16="http://schemas.microsoft.com/office/drawing/2014/main" id="{C123F9B4-33A1-A45A-7598-D8CA5BE3438D}"/>
              </a:ext>
            </a:extLst>
          </p:cNvPr>
          <p:cNvGrpSpPr/>
          <p:nvPr/>
        </p:nvGrpSpPr>
        <p:grpSpPr>
          <a:xfrm>
            <a:off x="834600" y="2500378"/>
            <a:ext cx="794764" cy="794764"/>
            <a:chOff x="785090" y="5420559"/>
            <a:chExt cx="794764" cy="794764"/>
          </a:xfrm>
        </p:grpSpPr>
        <p:sp>
          <p:nvSpPr>
            <p:cNvPr id="11" name="Rectangle 10">
              <a:extLst>
                <a:ext uri="{FF2B5EF4-FFF2-40B4-BE49-F238E27FC236}">
                  <a16:creationId xmlns:a16="http://schemas.microsoft.com/office/drawing/2014/main" id="{C534C599-86D5-D45F-2F04-CF0D85FBFDBC}"/>
                </a:ext>
              </a:extLst>
            </p:cNvPr>
            <p:cNvSpPr/>
            <p:nvPr/>
          </p:nvSpPr>
          <p:spPr>
            <a:xfrm>
              <a:off x="785090" y="5420559"/>
              <a:ext cx="794764" cy="794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nvGrpSpPr>
            <p:cNvPr id="12" name="Group 28">
              <a:extLst>
                <a:ext uri="{FF2B5EF4-FFF2-40B4-BE49-F238E27FC236}">
                  <a16:creationId xmlns:a16="http://schemas.microsoft.com/office/drawing/2014/main" id="{AD3418AD-AA91-0ED5-3322-61E072CD7C92}"/>
                </a:ext>
              </a:extLst>
            </p:cNvPr>
            <p:cNvGrpSpPr/>
            <p:nvPr/>
          </p:nvGrpSpPr>
          <p:grpSpPr>
            <a:xfrm flipH="1">
              <a:off x="988322" y="5623791"/>
              <a:ext cx="388301" cy="388301"/>
              <a:chOff x="731839" y="1907031"/>
              <a:chExt cx="388301" cy="388301"/>
            </a:xfrm>
          </p:grpSpPr>
          <p:sp>
            <p:nvSpPr>
              <p:cNvPr id="13" name="Rectangle 3">
                <a:extLst>
                  <a:ext uri="{FF2B5EF4-FFF2-40B4-BE49-F238E27FC236}">
                    <a16:creationId xmlns:a16="http://schemas.microsoft.com/office/drawing/2014/main" id="{C738D6B0-E4D6-6B87-3D8A-A3FB5D226BA7}"/>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Freeform 334">
                <a:extLst>
                  <a:ext uri="{FF2B5EF4-FFF2-40B4-BE49-F238E27FC236}">
                    <a16:creationId xmlns:a16="http://schemas.microsoft.com/office/drawing/2014/main" id="{6D0674EF-B171-19D3-3C42-6FBAA385E209}"/>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grpSp>
        <p:nvGrpSpPr>
          <p:cNvPr id="16" name="Gruppe 15">
            <a:extLst>
              <a:ext uri="{FF2B5EF4-FFF2-40B4-BE49-F238E27FC236}">
                <a16:creationId xmlns:a16="http://schemas.microsoft.com/office/drawing/2014/main" id="{E8D58F68-5872-0263-4A9E-3B9E6CF697F8}"/>
              </a:ext>
            </a:extLst>
          </p:cNvPr>
          <p:cNvGrpSpPr/>
          <p:nvPr/>
        </p:nvGrpSpPr>
        <p:grpSpPr>
          <a:xfrm>
            <a:off x="6311409" y="2500378"/>
            <a:ext cx="794764" cy="794764"/>
            <a:chOff x="785090" y="5420559"/>
            <a:chExt cx="794764" cy="794764"/>
          </a:xfrm>
        </p:grpSpPr>
        <p:sp>
          <p:nvSpPr>
            <p:cNvPr id="17" name="Rectangle 10">
              <a:extLst>
                <a:ext uri="{FF2B5EF4-FFF2-40B4-BE49-F238E27FC236}">
                  <a16:creationId xmlns:a16="http://schemas.microsoft.com/office/drawing/2014/main" id="{5BAC1381-402B-0F14-4438-95D6DD7D83B4}"/>
                </a:ext>
              </a:extLst>
            </p:cNvPr>
            <p:cNvSpPr/>
            <p:nvPr/>
          </p:nvSpPr>
          <p:spPr>
            <a:xfrm>
              <a:off x="785090" y="5420559"/>
              <a:ext cx="794764" cy="794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nvGrpSpPr>
            <p:cNvPr id="18" name="Group 28">
              <a:extLst>
                <a:ext uri="{FF2B5EF4-FFF2-40B4-BE49-F238E27FC236}">
                  <a16:creationId xmlns:a16="http://schemas.microsoft.com/office/drawing/2014/main" id="{8A2E43FD-C2F5-A0B5-DA9C-544FB9DCDA76}"/>
                </a:ext>
              </a:extLst>
            </p:cNvPr>
            <p:cNvGrpSpPr/>
            <p:nvPr/>
          </p:nvGrpSpPr>
          <p:grpSpPr>
            <a:xfrm flipH="1">
              <a:off x="988322" y="5623791"/>
              <a:ext cx="388301" cy="388301"/>
              <a:chOff x="731839" y="1907031"/>
              <a:chExt cx="388301" cy="388301"/>
            </a:xfrm>
          </p:grpSpPr>
          <p:sp>
            <p:nvSpPr>
              <p:cNvPr id="19" name="Rectangle 3">
                <a:extLst>
                  <a:ext uri="{FF2B5EF4-FFF2-40B4-BE49-F238E27FC236}">
                    <a16:creationId xmlns:a16="http://schemas.microsoft.com/office/drawing/2014/main" id="{DDAFB14F-5D29-1F34-927A-426929CC8D7F}"/>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Freeform 334">
                <a:extLst>
                  <a:ext uri="{FF2B5EF4-FFF2-40B4-BE49-F238E27FC236}">
                    <a16:creationId xmlns:a16="http://schemas.microsoft.com/office/drawing/2014/main" id="{F1CF79CB-4DB0-A285-D72D-E2092B798E9C}"/>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3309264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59328-1EE7-703C-2C99-1F138019C7DB}"/>
            </a:ext>
          </a:extLst>
        </p:cNvPr>
        <p:cNvGrpSpPr/>
        <p:nvPr/>
      </p:nvGrpSpPr>
      <p:grpSpPr>
        <a:xfrm>
          <a:off x="0" y="0"/>
          <a:ext cx="0" cy="0"/>
          <a:chOff x="0" y="0"/>
          <a:chExt cx="0" cy="0"/>
        </a:xfrm>
      </p:grpSpPr>
      <p:sp>
        <p:nvSpPr>
          <p:cNvPr id="27" name="Rectangle 10">
            <a:extLst>
              <a:ext uri="{FF2B5EF4-FFF2-40B4-BE49-F238E27FC236}">
                <a16:creationId xmlns:a16="http://schemas.microsoft.com/office/drawing/2014/main" id="{65C0A818-A63E-929C-55CD-786D2E72990E}"/>
              </a:ext>
            </a:extLst>
          </p:cNvPr>
          <p:cNvSpPr/>
          <p:nvPr/>
        </p:nvSpPr>
        <p:spPr>
          <a:xfrm>
            <a:off x="5776360" y="4474947"/>
            <a:ext cx="6415640" cy="1582952"/>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70578B"/>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1E37E728-22F3-CCEA-2F3E-E63584FA7771}"/>
              </a:ext>
            </a:extLst>
          </p:cNvPr>
          <p:cNvSpPr/>
          <p:nvPr/>
        </p:nvSpPr>
        <p:spPr>
          <a:xfrm>
            <a:off x="500861" y="3454015"/>
            <a:ext cx="5484630" cy="124710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r>
              <a:rPr lang="en-US" sz="1400" b="1"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Strategier</a:t>
            </a:r>
            <a:r>
              <a:rPr lang="en-US" sz="1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b="1"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til</a:t>
            </a:r>
            <a:r>
              <a:rPr lang="en-US" sz="1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b="1"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hverdagen</a:t>
            </a:r>
            <a:r>
              <a:rPr lang="en-US" sz="1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Redskaber</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til</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struktur</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tidsstyring</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og</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impulskontrol</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p:txBody>
      </p:sp>
      <p:sp>
        <p:nvSpPr>
          <p:cNvPr id="14" name="Rectangle 13">
            <a:extLst>
              <a:ext uri="{FF2B5EF4-FFF2-40B4-BE49-F238E27FC236}">
                <a16:creationId xmlns:a16="http://schemas.microsoft.com/office/drawing/2014/main" id="{0064DCB5-F2D3-FF86-5D12-91042A897AF3}"/>
              </a:ext>
            </a:extLst>
          </p:cNvPr>
          <p:cNvSpPr/>
          <p:nvPr/>
        </p:nvSpPr>
        <p:spPr>
          <a:xfrm>
            <a:off x="500861" y="4810800"/>
            <a:ext cx="5484630" cy="124710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r>
              <a:rPr lang="da-DK" sz="1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Emotionel håndtering </a:t>
            </a: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Hvordan man tackler frustration, stress og følelsesmæssige udfordringer.</a:t>
            </a:r>
          </a:p>
        </p:txBody>
      </p:sp>
      <p:sp>
        <p:nvSpPr>
          <p:cNvPr id="19" name="Rectangle 18">
            <a:extLst>
              <a:ext uri="{FF2B5EF4-FFF2-40B4-BE49-F238E27FC236}">
                <a16:creationId xmlns:a16="http://schemas.microsoft.com/office/drawing/2014/main" id="{F53C0CA6-E615-7242-DB45-59FA7021135E}"/>
              </a:ext>
            </a:extLst>
          </p:cNvPr>
          <p:cNvSpPr/>
          <p:nvPr/>
        </p:nvSpPr>
        <p:spPr>
          <a:xfrm>
            <a:off x="6225129" y="2097230"/>
            <a:ext cx="5484630" cy="124710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r>
              <a:rPr lang="da-DK" sz="1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Sociale færdigheder </a:t>
            </a: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Hvordan ADHD kan påvirke relationer, og hvordan man forbedrer kommunikationen.</a:t>
            </a:r>
          </a:p>
        </p:txBody>
      </p:sp>
      <p:sp>
        <p:nvSpPr>
          <p:cNvPr id="20" name="Rectangle 19">
            <a:extLst>
              <a:ext uri="{FF2B5EF4-FFF2-40B4-BE49-F238E27FC236}">
                <a16:creationId xmlns:a16="http://schemas.microsoft.com/office/drawing/2014/main" id="{8139B682-A85E-97A0-15D1-62130321ED0A}"/>
              </a:ext>
            </a:extLst>
          </p:cNvPr>
          <p:cNvSpPr/>
          <p:nvPr/>
        </p:nvSpPr>
        <p:spPr>
          <a:xfrm>
            <a:off x="6225129" y="3454015"/>
            <a:ext cx="5484630" cy="124710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r>
              <a:rPr lang="en-US" sz="1400" b="1"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Pårørende</a:t>
            </a:r>
            <a:r>
              <a:rPr lang="en-US" sz="1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b="1"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støtte</a:t>
            </a:r>
            <a:r>
              <a:rPr lang="en-US" sz="1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Rådgivning</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til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familie</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/partner om,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hvordan</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de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bedst</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kan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støtte</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personen</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med ADHD.</a:t>
            </a:r>
          </a:p>
        </p:txBody>
      </p:sp>
      <p:sp>
        <p:nvSpPr>
          <p:cNvPr id="2" name="Rectangle 3">
            <a:extLst>
              <a:ext uri="{FF2B5EF4-FFF2-40B4-BE49-F238E27FC236}">
                <a16:creationId xmlns:a16="http://schemas.microsoft.com/office/drawing/2014/main" id="{046442B4-ED2A-F74E-DAD9-DE595BFE126A}"/>
              </a:ext>
            </a:extLst>
          </p:cNvPr>
          <p:cNvSpPr/>
          <p:nvPr/>
        </p:nvSpPr>
        <p:spPr>
          <a:xfrm>
            <a:off x="495300" y="1430338"/>
            <a:ext cx="11220449" cy="57708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itel 1">
            <a:extLst>
              <a:ext uri="{FF2B5EF4-FFF2-40B4-BE49-F238E27FC236}">
                <a16:creationId xmlns:a16="http://schemas.microsoft.com/office/drawing/2014/main" id="{D2789F7F-5C90-BDEC-0B34-24D7B68D4D3F}"/>
              </a:ext>
            </a:extLst>
          </p:cNvPr>
          <p:cNvSpPr>
            <a:spLocks noGrp="1"/>
          </p:cNvSpPr>
          <p:nvPr>
            <p:ph type="title"/>
          </p:nvPr>
        </p:nvSpPr>
        <p:spPr>
          <a:xfrm>
            <a:off x="500860" y="-794"/>
            <a:ext cx="11214460" cy="1325563"/>
          </a:xfrm>
        </p:spPr>
        <p:txBody>
          <a:bodyPr/>
          <a:lstStyle/>
          <a:p>
            <a:r>
              <a:rPr lang="da-DK" dirty="0">
                <a:solidFill>
                  <a:srgbClr val="644D79"/>
                </a:solidFill>
                <a:latin typeface="Calibri" panose="020F0502020204030204" pitchFamily="34" charset="0"/>
                <a:ea typeface="Calibri" panose="020F0502020204030204" pitchFamily="34" charset="0"/>
                <a:cs typeface="Calibri" panose="020F0502020204030204" pitchFamily="34" charset="0"/>
              </a:rPr>
              <a:t>Hvad er psykoedukation?</a:t>
            </a:r>
            <a:endParaRPr lang="da-DK" baseline="30000" dirty="0">
              <a:solidFill>
                <a:srgbClr val="644D79"/>
              </a:solidFill>
              <a:latin typeface="Calibri" panose="020F0502020204030204" pitchFamily="34" charset="0"/>
              <a:ea typeface="Calibri" panose="020F0502020204030204" pitchFamily="34" charset="0"/>
              <a:cs typeface="Calibri" panose="020F0502020204030204" pitchFamily="34" charset="0"/>
            </a:endParaRPr>
          </a:p>
        </p:txBody>
      </p:sp>
      <p:sp>
        <p:nvSpPr>
          <p:cNvPr id="40" name="Tekstfelt 39">
            <a:extLst>
              <a:ext uri="{FF2B5EF4-FFF2-40B4-BE49-F238E27FC236}">
                <a16:creationId xmlns:a16="http://schemas.microsoft.com/office/drawing/2014/main" id="{561ED08A-A3D6-6D6B-7446-8E9E423F3E7F}"/>
              </a:ext>
            </a:extLst>
          </p:cNvPr>
          <p:cNvSpPr txBox="1"/>
          <p:nvPr/>
        </p:nvSpPr>
        <p:spPr>
          <a:xfrm>
            <a:off x="495300" y="1094306"/>
            <a:ext cx="11220449" cy="246221"/>
          </a:xfrm>
          <a:prstGeom prst="rect">
            <a:avLst/>
          </a:prstGeom>
          <a:noFill/>
        </p:spPr>
        <p:txBody>
          <a:bodyPr wrap="square" lIns="0" tIns="0" rIns="0" bIns="0">
            <a:spAutoFit/>
          </a:bodyPr>
          <a:lstStyle/>
          <a:p>
            <a:pPr marL="0" indent="0" algn="l" rtl="0">
              <a:buNone/>
            </a:pPr>
            <a:r>
              <a:rPr lang="en-US" sz="16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Viden</a:t>
            </a:r>
            <a:r>
              <a:rPr lang="en-US" sz="16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om </a:t>
            </a:r>
            <a:r>
              <a:rPr lang="en-US" sz="16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diagnosen</a:t>
            </a:r>
            <a:r>
              <a:rPr lang="en-US" sz="16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symptomer</a:t>
            </a:r>
            <a:r>
              <a:rPr lang="en-US" sz="16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behandlingsmuligheder</a:t>
            </a:r>
            <a:r>
              <a:rPr lang="en-US" sz="16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og </a:t>
            </a:r>
            <a:r>
              <a:rPr lang="en-US" sz="16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strategier</a:t>
            </a:r>
            <a:r>
              <a:rPr lang="en-US" sz="16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til at </a:t>
            </a:r>
            <a:r>
              <a:rPr lang="en-US" sz="16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håndtere</a:t>
            </a:r>
            <a:r>
              <a:rPr lang="en-US" sz="16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hverdagen</a:t>
            </a:r>
            <a:r>
              <a:rPr lang="en-US" sz="16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p:txBody>
      </p:sp>
      <p:sp>
        <p:nvSpPr>
          <p:cNvPr id="48" name="Tekstfelt 47">
            <a:extLst>
              <a:ext uri="{FF2B5EF4-FFF2-40B4-BE49-F238E27FC236}">
                <a16:creationId xmlns:a16="http://schemas.microsoft.com/office/drawing/2014/main" id="{99F4AFAE-63BD-A8DD-47E5-E0A3BF1F946F}"/>
              </a:ext>
            </a:extLst>
          </p:cNvPr>
          <p:cNvSpPr txBox="1"/>
          <p:nvPr/>
        </p:nvSpPr>
        <p:spPr>
          <a:xfrm>
            <a:off x="495299" y="6276443"/>
            <a:ext cx="11214460" cy="369332"/>
          </a:xfrm>
          <a:prstGeom prst="rect">
            <a:avLst/>
          </a:prstGeom>
          <a:noFill/>
        </p:spPr>
        <p:txBody>
          <a:bodyPr wrap="square" lIns="0" tIns="0" rIns="0" bIns="0" anchor="ctr" anchorCtr="0">
            <a:spAutoFit/>
          </a:bodyPr>
          <a:lstStyle/>
          <a:p>
            <a:pPr marL="0" lvl="1"/>
            <a:r>
              <a:rPr lang="da-DK" sz="800" b="1" dirty="0">
                <a:solidFill>
                  <a:srgbClr val="70578B"/>
                </a:solidFill>
                <a:latin typeface="Calibri" panose="020F0502020204030204" pitchFamily="34" charset="0"/>
                <a:ea typeface="Calibri" panose="020F0502020204030204" pitchFamily="34" charset="0"/>
                <a:cs typeface="Calibri" panose="020F0502020204030204" pitchFamily="34" charset="0"/>
              </a:rPr>
              <a:t>KILDER:</a:t>
            </a:r>
          </a:p>
          <a:p>
            <a:pPr marL="0" lvl="1">
              <a:buNone/>
            </a:pPr>
            <a:r>
              <a:rPr lang="en-US" sz="800" dirty="0" err="1">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Sundhedsstyrelsen</a:t>
            </a:r>
            <a:endParaRPr lang="en-US" sz="800" dirty="0">
              <a:latin typeface="Calibri" panose="020F0502020204030204" pitchFamily="34" charset="0"/>
              <a:ea typeface="Calibri" panose="020F0502020204030204" pitchFamily="34" charset="0"/>
              <a:cs typeface="Calibri" panose="020F0502020204030204" pitchFamily="34" charset="0"/>
            </a:endParaRPr>
          </a:p>
          <a:p>
            <a:pPr marL="0" lvl="1">
              <a:buNone/>
            </a:pPr>
            <a:r>
              <a:rPr lang="en-US" sz="800" dirty="0">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ADHD</a:t>
            </a:r>
            <a:r>
              <a:rPr lang="en-US" sz="800" dirty="0">
                <a:latin typeface="Calibri" panose="020F0502020204030204" pitchFamily="34" charset="0"/>
                <a:ea typeface="Calibri" panose="020F0502020204030204" pitchFamily="34" charset="0"/>
                <a:cs typeface="Calibri" panose="020F0502020204030204" pitchFamily="34" charset="0"/>
              </a:rPr>
              <a:t> </a:t>
            </a:r>
          </a:p>
        </p:txBody>
      </p:sp>
      <p:sp>
        <p:nvSpPr>
          <p:cNvPr id="6" name="Tekstfelt 39">
            <a:extLst>
              <a:ext uri="{FF2B5EF4-FFF2-40B4-BE49-F238E27FC236}">
                <a16:creationId xmlns:a16="http://schemas.microsoft.com/office/drawing/2014/main" id="{537A14C0-FCF4-D2D9-30F4-F50B870E5A1E}"/>
              </a:ext>
            </a:extLst>
          </p:cNvPr>
          <p:cNvSpPr txBox="1"/>
          <p:nvPr/>
        </p:nvSpPr>
        <p:spPr>
          <a:xfrm>
            <a:off x="689225" y="1595768"/>
            <a:ext cx="5440445" cy="246221"/>
          </a:xfrm>
          <a:prstGeom prst="rect">
            <a:avLst/>
          </a:prstGeom>
          <a:noFill/>
        </p:spPr>
        <p:txBody>
          <a:bodyPr wrap="square" lIns="0" tIns="0" rIns="0" bIns="0">
            <a:spAutoFit/>
          </a:bodyPr>
          <a:lstStyle/>
          <a:p>
            <a:pPr marL="0" indent="0" algn="l" rtl="0">
              <a:buNone/>
            </a:pPr>
            <a:r>
              <a:rPr lang="da-DK" sz="1600" dirty="0">
                <a:solidFill>
                  <a:schemeClr val="bg1"/>
                </a:solidFill>
                <a:latin typeface="Calibri" panose="020F0502020204030204" pitchFamily="34" charset="0"/>
                <a:ea typeface="Calibri" panose="020F0502020204030204" pitchFamily="34" charset="0"/>
                <a:cs typeface="Calibri" panose="020F0502020204030204" pitchFamily="34" charset="0"/>
              </a:rPr>
              <a:t>Til voksne med ADHD indeholder det typisk:</a:t>
            </a: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Rectangle 10">
            <a:extLst>
              <a:ext uri="{FF2B5EF4-FFF2-40B4-BE49-F238E27FC236}">
                <a16:creationId xmlns:a16="http://schemas.microsoft.com/office/drawing/2014/main" id="{B40EA3ED-8A86-5815-78E7-37B745E1CA0A}"/>
              </a:ext>
            </a:extLst>
          </p:cNvPr>
          <p:cNvSpPr/>
          <p:nvPr/>
        </p:nvSpPr>
        <p:spPr>
          <a:xfrm>
            <a:off x="689225" y="3680183"/>
            <a:ext cx="794764" cy="794764"/>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Rectangle 10">
            <a:extLst>
              <a:ext uri="{FF2B5EF4-FFF2-40B4-BE49-F238E27FC236}">
                <a16:creationId xmlns:a16="http://schemas.microsoft.com/office/drawing/2014/main" id="{4C5A3433-A8F6-807D-1E44-18BEB72FC3C6}"/>
              </a:ext>
            </a:extLst>
          </p:cNvPr>
          <p:cNvSpPr/>
          <p:nvPr/>
        </p:nvSpPr>
        <p:spPr>
          <a:xfrm>
            <a:off x="689225" y="5036968"/>
            <a:ext cx="794764" cy="794764"/>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3" name="Rectangle 10">
            <a:extLst>
              <a:ext uri="{FF2B5EF4-FFF2-40B4-BE49-F238E27FC236}">
                <a16:creationId xmlns:a16="http://schemas.microsoft.com/office/drawing/2014/main" id="{5FD4822F-8740-7878-BE6E-5EDE6D3BA041}"/>
              </a:ext>
            </a:extLst>
          </p:cNvPr>
          <p:cNvSpPr/>
          <p:nvPr/>
        </p:nvSpPr>
        <p:spPr>
          <a:xfrm>
            <a:off x="6415641" y="2323398"/>
            <a:ext cx="794764" cy="794764"/>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Rectangle 10">
            <a:extLst>
              <a:ext uri="{FF2B5EF4-FFF2-40B4-BE49-F238E27FC236}">
                <a16:creationId xmlns:a16="http://schemas.microsoft.com/office/drawing/2014/main" id="{ED8D42C7-2B4E-D6D4-DED8-9D75123F3F18}"/>
              </a:ext>
            </a:extLst>
          </p:cNvPr>
          <p:cNvSpPr/>
          <p:nvPr/>
        </p:nvSpPr>
        <p:spPr>
          <a:xfrm>
            <a:off x="6415641" y="3680183"/>
            <a:ext cx="794764" cy="794764"/>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8" name="Tekstfelt 39">
            <a:extLst>
              <a:ext uri="{FF2B5EF4-FFF2-40B4-BE49-F238E27FC236}">
                <a16:creationId xmlns:a16="http://schemas.microsoft.com/office/drawing/2014/main" id="{9AF621E8-A11B-C433-D148-EDC1AACAE299}"/>
              </a:ext>
            </a:extLst>
          </p:cNvPr>
          <p:cNvSpPr txBox="1"/>
          <p:nvPr/>
        </p:nvSpPr>
        <p:spPr>
          <a:xfrm>
            <a:off x="6415641" y="5049617"/>
            <a:ext cx="5087134" cy="738664"/>
          </a:xfrm>
          <a:prstGeom prst="rect">
            <a:avLst/>
          </a:prstGeom>
          <a:noFill/>
        </p:spPr>
        <p:txBody>
          <a:bodyPr wrap="square" lIns="0" tIns="0" rIns="0" bIns="0">
            <a:spAutoFit/>
          </a:bodyPr>
          <a:lstStyle/>
          <a:p>
            <a:pPr marL="0" indent="0" algn="l" rtl="0">
              <a:buNone/>
            </a:pP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Psykoedukation</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kan</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gives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i</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grupper</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eller</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individuelt</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og</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er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ofte</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en</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del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af</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et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behandlingsforløb</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i</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psykiatrien</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eller</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hos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specialiserede</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terapeuter</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a:t>
            </a:r>
          </a:p>
        </p:txBody>
      </p:sp>
      <p:sp>
        <p:nvSpPr>
          <p:cNvPr id="11" name="Rectangle 10">
            <a:extLst>
              <a:ext uri="{FF2B5EF4-FFF2-40B4-BE49-F238E27FC236}">
                <a16:creationId xmlns:a16="http://schemas.microsoft.com/office/drawing/2014/main" id="{5C458706-9E3D-FB1F-9F19-B696B49E2719}"/>
              </a:ext>
            </a:extLst>
          </p:cNvPr>
          <p:cNvSpPr/>
          <p:nvPr/>
        </p:nvSpPr>
        <p:spPr>
          <a:xfrm>
            <a:off x="500861" y="2097230"/>
            <a:ext cx="5484630" cy="124710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r>
              <a:rPr lang="da-DK" sz="1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Forståelse af ADHD </a:t>
            </a: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Hvad ADHD er, hvordan det påvirker hjernen og hverdagen.</a:t>
            </a:r>
          </a:p>
        </p:txBody>
      </p:sp>
      <p:sp>
        <p:nvSpPr>
          <p:cNvPr id="5" name="Rectangle 10">
            <a:extLst>
              <a:ext uri="{FF2B5EF4-FFF2-40B4-BE49-F238E27FC236}">
                <a16:creationId xmlns:a16="http://schemas.microsoft.com/office/drawing/2014/main" id="{65352792-DD2F-7805-C4A1-780936C744AA}"/>
              </a:ext>
            </a:extLst>
          </p:cNvPr>
          <p:cNvSpPr/>
          <p:nvPr/>
        </p:nvSpPr>
        <p:spPr>
          <a:xfrm>
            <a:off x="689225" y="2323398"/>
            <a:ext cx="794764" cy="794764"/>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9" name="Group 28">
            <a:extLst>
              <a:ext uri="{FF2B5EF4-FFF2-40B4-BE49-F238E27FC236}">
                <a16:creationId xmlns:a16="http://schemas.microsoft.com/office/drawing/2014/main" id="{BC548F2B-9FF6-A236-982A-04F9429B9232}"/>
              </a:ext>
            </a:extLst>
          </p:cNvPr>
          <p:cNvGrpSpPr/>
          <p:nvPr/>
        </p:nvGrpSpPr>
        <p:grpSpPr>
          <a:xfrm flipH="1">
            <a:off x="892457" y="2526630"/>
            <a:ext cx="388301" cy="388301"/>
            <a:chOff x="731839" y="1907031"/>
            <a:chExt cx="388301" cy="388301"/>
          </a:xfrm>
        </p:grpSpPr>
        <p:sp>
          <p:nvSpPr>
            <p:cNvPr id="30" name="Rectangle 3">
              <a:extLst>
                <a:ext uri="{FF2B5EF4-FFF2-40B4-BE49-F238E27FC236}">
                  <a16:creationId xmlns:a16="http://schemas.microsoft.com/office/drawing/2014/main" id="{A34DDB1D-7EA0-2CC9-E6C9-941B5E39630C}"/>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1" name="Freeform 334">
              <a:extLst>
                <a:ext uri="{FF2B5EF4-FFF2-40B4-BE49-F238E27FC236}">
                  <a16:creationId xmlns:a16="http://schemas.microsoft.com/office/drawing/2014/main" id="{3C457E83-3852-0C31-446E-03B9AD0FFBB7}"/>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32" name="Group 31">
            <a:extLst>
              <a:ext uri="{FF2B5EF4-FFF2-40B4-BE49-F238E27FC236}">
                <a16:creationId xmlns:a16="http://schemas.microsoft.com/office/drawing/2014/main" id="{1BBC3063-7D9F-BA11-E004-7FD53BF24B05}"/>
              </a:ext>
            </a:extLst>
          </p:cNvPr>
          <p:cNvGrpSpPr/>
          <p:nvPr/>
        </p:nvGrpSpPr>
        <p:grpSpPr>
          <a:xfrm flipH="1">
            <a:off x="892457" y="3883415"/>
            <a:ext cx="388301" cy="388301"/>
            <a:chOff x="731839" y="1907031"/>
            <a:chExt cx="388301" cy="388301"/>
          </a:xfrm>
        </p:grpSpPr>
        <p:sp>
          <p:nvSpPr>
            <p:cNvPr id="33" name="Rectangle 3">
              <a:extLst>
                <a:ext uri="{FF2B5EF4-FFF2-40B4-BE49-F238E27FC236}">
                  <a16:creationId xmlns:a16="http://schemas.microsoft.com/office/drawing/2014/main" id="{7F55FB29-AC90-0BD9-1C3D-A6175CCCD3A2}"/>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4" name="Freeform 334">
              <a:extLst>
                <a:ext uri="{FF2B5EF4-FFF2-40B4-BE49-F238E27FC236}">
                  <a16:creationId xmlns:a16="http://schemas.microsoft.com/office/drawing/2014/main" id="{957A46F8-D7F1-93D4-F931-785434078F98}"/>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grpSp>
        <p:nvGrpSpPr>
          <p:cNvPr id="35" name="Group 34">
            <a:extLst>
              <a:ext uri="{FF2B5EF4-FFF2-40B4-BE49-F238E27FC236}">
                <a16:creationId xmlns:a16="http://schemas.microsoft.com/office/drawing/2014/main" id="{002D5291-D157-ED1E-CB2C-5B489150731C}"/>
              </a:ext>
            </a:extLst>
          </p:cNvPr>
          <p:cNvGrpSpPr/>
          <p:nvPr/>
        </p:nvGrpSpPr>
        <p:grpSpPr>
          <a:xfrm flipH="1">
            <a:off x="6618873" y="2526630"/>
            <a:ext cx="388301" cy="388301"/>
            <a:chOff x="731839" y="1907031"/>
            <a:chExt cx="388301" cy="388301"/>
          </a:xfrm>
        </p:grpSpPr>
        <p:sp>
          <p:nvSpPr>
            <p:cNvPr id="36" name="Rectangle 3">
              <a:extLst>
                <a:ext uri="{FF2B5EF4-FFF2-40B4-BE49-F238E27FC236}">
                  <a16:creationId xmlns:a16="http://schemas.microsoft.com/office/drawing/2014/main" id="{CA8F19D9-31FF-DE76-F7AB-FB85C9148469}"/>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7" name="Freeform 334">
              <a:extLst>
                <a:ext uri="{FF2B5EF4-FFF2-40B4-BE49-F238E27FC236}">
                  <a16:creationId xmlns:a16="http://schemas.microsoft.com/office/drawing/2014/main" id="{69A53B28-1A6E-4F9B-6F09-386C5EE3AA75}"/>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grpSp>
        <p:nvGrpSpPr>
          <p:cNvPr id="38" name="Group 37">
            <a:extLst>
              <a:ext uri="{FF2B5EF4-FFF2-40B4-BE49-F238E27FC236}">
                <a16:creationId xmlns:a16="http://schemas.microsoft.com/office/drawing/2014/main" id="{1263714F-D2EF-46F0-2561-FF76ABCEFDB6}"/>
              </a:ext>
            </a:extLst>
          </p:cNvPr>
          <p:cNvGrpSpPr/>
          <p:nvPr/>
        </p:nvGrpSpPr>
        <p:grpSpPr>
          <a:xfrm flipH="1">
            <a:off x="6618873" y="3883415"/>
            <a:ext cx="388301" cy="388301"/>
            <a:chOff x="731839" y="1907031"/>
            <a:chExt cx="388301" cy="388301"/>
          </a:xfrm>
        </p:grpSpPr>
        <p:sp>
          <p:nvSpPr>
            <p:cNvPr id="39" name="Rectangle 3">
              <a:extLst>
                <a:ext uri="{FF2B5EF4-FFF2-40B4-BE49-F238E27FC236}">
                  <a16:creationId xmlns:a16="http://schemas.microsoft.com/office/drawing/2014/main" id="{3CA4445A-D736-CA5F-1504-DDF70D04CBE3}"/>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5" name="Freeform 334">
              <a:extLst>
                <a:ext uri="{FF2B5EF4-FFF2-40B4-BE49-F238E27FC236}">
                  <a16:creationId xmlns:a16="http://schemas.microsoft.com/office/drawing/2014/main" id="{160183FF-614A-3836-FC05-0DA3519F4C07}"/>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grpSp>
        <p:nvGrpSpPr>
          <p:cNvPr id="46" name="Group 45">
            <a:extLst>
              <a:ext uri="{FF2B5EF4-FFF2-40B4-BE49-F238E27FC236}">
                <a16:creationId xmlns:a16="http://schemas.microsoft.com/office/drawing/2014/main" id="{1F34A487-0C71-8B45-1B17-11491A981C77}"/>
              </a:ext>
            </a:extLst>
          </p:cNvPr>
          <p:cNvGrpSpPr/>
          <p:nvPr/>
        </p:nvGrpSpPr>
        <p:grpSpPr>
          <a:xfrm flipH="1">
            <a:off x="892457" y="5240200"/>
            <a:ext cx="388301" cy="388301"/>
            <a:chOff x="731839" y="1907031"/>
            <a:chExt cx="388301" cy="388301"/>
          </a:xfrm>
        </p:grpSpPr>
        <p:sp>
          <p:nvSpPr>
            <p:cNvPr id="47" name="Rectangle 3">
              <a:extLst>
                <a:ext uri="{FF2B5EF4-FFF2-40B4-BE49-F238E27FC236}">
                  <a16:creationId xmlns:a16="http://schemas.microsoft.com/office/drawing/2014/main" id="{831252CE-BEAD-7E89-0E77-7EC93B2DADF4}"/>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9" name="Freeform 334">
              <a:extLst>
                <a:ext uri="{FF2B5EF4-FFF2-40B4-BE49-F238E27FC236}">
                  <a16:creationId xmlns:a16="http://schemas.microsoft.com/office/drawing/2014/main" id="{51B6F799-BA0F-A18D-E706-9F6D56BFC129}"/>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848053610"/>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7BD50-DFA2-0115-E464-DF760FA82D4C}"/>
            </a:ext>
          </a:extLst>
        </p:cNvPr>
        <p:cNvGrpSpPr/>
        <p:nvPr/>
      </p:nvGrpSpPr>
      <p:grpSpPr>
        <a:xfrm>
          <a:off x="0" y="0"/>
          <a:ext cx="0" cy="0"/>
          <a:chOff x="0" y="0"/>
          <a:chExt cx="0" cy="0"/>
        </a:xfrm>
      </p:grpSpPr>
      <p:sp>
        <p:nvSpPr>
          <p:cNvPr id="27" name="Rectangle 10">
            <a:extLst>
              <a:ext uri="{FF2B5EF4-FFF2-40B4-BE49-F238E27FC236}">
                <a16:creationId xmlns:a16="http://schemas.microsoft.com/office/drawing/2014/main" id="{436934C1-36BC-380F-BBF5-8D27008AC44B}"/>
              </a:ext>
            </a:extLst>
          </p:cNvPr>
          <p:cNvSpPr/>
          <p:nvPr/>
        </p:nvSpPr>
        <p:spPr>
          <a:xfrm>
            <a:off x="7762875" y="1430338"/>
            <a:ext cx="4429126" cy="4627561"/>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8" name="Billede 2" descr="Et billede, der indeholder skitse, tegning, Stregtegning, illustration/afbildning&#10;&#10;Indhold genereret af kunstig intelligens kan være forkert.">
            <a:extLst>
              <a:ext uri="{FF2B5EF4-FFF2-40B4-BE49-F238E27FC236}">
                <a16:creationId xmlns:a16="http://schemas.microsoft.com/office/drawing/2014/main" id="{22E0021C-E02A-D91E-2328-807A82427A51}"/>
              </a:ext>
            </a:extLst>
          </p:cNvPr>
          <p:cNvPicPr>
            <a:picLocks noChangeAspect="1"/>
          </p:cNvPicPr>
          <p:nvPr/>
        </p:nvPicPr>
        <p:blipFill>
          <a:blip r:embed="rId3">
            <a:clrChange>
              <a:clrFrom>
                <a:srgbClr val="FFFFFF"/>
              </a:clrFrom>
              <a:clrTo>
                <a:srgbClr val="FFFFFF">
                  <a:alpha val="0"/>
                </a:srgbClr>
              </a:clrTo>
            </a:clrChange>
            <a:duotone>
              <a:srgbClr val="8064A2">
                <a:shade val="45000"/>
                <a:satMod val="135000"/>
              </a:srgbClr>
              <a:prstClr val="white"/>
            </a:duotone>
            <a:extLst>
              <a:ext uri="{28A0092B-C50C-407E-A947-70E740481C1C}">
                <a14:useLocalDpi xmlns:a14="http://schemas.microsoft.com/office/drawing/2010/main"/>
              </a:ext>
            </a:extLst>
          </a:blip>
          <a:stretch>
            <a:fillRect/>
          </a:stretch>
        </p:blipFill>
        <p:spPr>
          <a:xfrm>
            <a:off x="6491893" y="1672712"/>
            <a:ext cx="5700107" cy="4788397"/>
          </a:xfrm>
          <a:prstGeom prst="rect">
            <a:avLst/>
          </a:prstGeom>
        </p:spPr>
      </p:pic>
      <p:sp>
        <p:nvSpPr>
          <p:cNvPr id="18" name="Rectangle 17">
            <a:extLst>
              <a:ext uri="{FF2B5EF4-FFF2-40B4-BE49-F238E27FC236}">
                <a16:creationId xmlns:a16="http://schemas.microsoft.com/office/drawing/2014/main" id="{6B4770C3-AA30-20C3-CD95-68900A614022}"/>
              </a:ext>
            </a:extLst>
          </p:cNvPr>
          <p:cNvSpPr/>
          <p:nvPr/>
        </p:nvSpPr>
        <p:spPr>
          <a:xfrm>
            <a:off x="600074" y="1430337"/>
            <a:ext cx="766762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400" dirty="0">
              <a:solidFill>
                <a:schemeClr val="dk1"/>
              </a:solidFill>
              <a:latin typeface="Calibri" panose="020F0502020204030204" pitchFamily="34" charset="0"/>
              <a:ea typeface="Calibri" panose="020F0502020204030204" pitchFamily="34" charset="0"/>
              <a:cs typeface="Calibri" panose="020F0502020204030204" pitchFamily="34" charset="0"/>
            </a:endParaRPr>
          </a:p>
        </p:txBody>
      </p:sp>
      <p:sp>
        <p:nvSpPr>
          <p:cNvPr id="41" name="Rectangle 40">
            <a:extLst>
              <a:ext uri="{FF2B5EF4-FFF2-40B4-BE49-F238E27FC236}">
                <a16:creationId xmlns:a16="http://schemas.microsoft.com/office/drawing/2014/main" id="{E2037B4B-3630-0A3D-2284-868B25EC3248}"/>
              </a:ext>
            </a:extLst>
          </p:cNvPr>
          <p:cNvSpPr/>
          <p:nvPr/>
        </p:nvSpPr>
        <p:spPr>
          <a:xfrm>
            <a:off x="600074" y="3015577"/>
            <a:ext cx="766762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400" dirty="0">
              <a:solidFill>
                <a:schemeClr val="dk1"/>
              </a:solidFill>
              <a:latin typeface="Calibri" panose="020F0502020204030204" pitchFamily="34" charset="0"/>
              <a:ea typeface="Calibri" panose="020F0502020204030204" pitchFamily="34" charset="0"/>
              <a:cs typeface="Calibri" panose="020F0502020204030204" pitchFamily="34" charset="0"/>
            </a:endParaRPr>
          </a:p>
        </p:txBody>
      </p:sp>
      <p:sp>
        <p:nvSpPr>
          <p:cNvPr id="42" name="Rectangle 41">
            <a:extLst>
              <a:ext uri="{FF2B5EF4-FFF2-40B4-BE49-F238E27FC236}">
                <a16:creationId xmlns:a16="http://schemas.microsoft.com/office/drawing/2014/main" id="{386975CE-C587-956D-9D05-D1BC62FA6166}"/>
              </a:ext>
            </a:extLst>
          </p:cNvPr>
          <p:cNvSpPr/>
          <p:nvPr/>
        </p:nvSpPr>
        <p:spPr>
          <a:xfrm>
            <a:off x="600074" y="4600815"/>
            <a:ext cx="766762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400" dirty="0">
              <a:solidFill>
                <a:schemeClr val="dk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itel 1">
            <a:extLst>
              <a:ext uri="{FF2B5EF4-FFF2-40B4-BE49-F238E27FC236}">
                <a16:creationId xmlns:a16="http://schemas.microsoft.com/office/drawing/2014/main" id="{650C5EDA-4F95-1933-A9CA-3909EF6D8A29}"/>
              </a:ext>
            </a:extLst>
          </p:cNvPr>
          <p:cNvSpPr>
            <a:spLocks noGrp="1"/>
          </p:cNvSpPr>
          <p:nvPr>
            <p:ph type="title"/>
          </p:nvPr>
        </p:nvSpPr>
        <p:spPr>
          <a:xfrm>
            <a:off x="500860" y="-794"/>
            <a:ext cx="11214460" cy="1325563"/>
          </a:xfrm>
        </p:spPr>
        <p:txBody>
          <a:bodyPr/>
          <a:lstStyle/>
          <a:p>
            <a:r>
              <a:rPr lang="da-DK" dirty="0">
                <a:solidFill>
                  <a:srgbClr val="644D79"/>
                </a:solidFill>
                <a:latin typeface="Calibri" panose="020F0502020204030204" pitchFamily="34" charset="0"/>
                <a:ea typeface="Calibri" panose="020F0502020204030204" pitchFamily="34" charset="0"/>
                <a:cs typeface="Calibri" panose="020F0502020204030204" pitchFamily="34" charset="0"/>
              </a:rPr>
              <a:t>Hvorfor psykoedukation?</a:t>
            </a:r>
            <a:endParaRPr lang="da-DK" baseline="30000" dirty="0">
              <a:solidFill>
                <a:srgbClr val="644D79"/>
              </a:solidFill>
              <a:latin typeface="Calibri" panose="020F0502020204030204" pitchFamily="34" charset="0"/>
              <a:ea typeface="Calibri" panose="020F0502020204030204" pitchFamily="34" charset="0"/>
              <a:cs typeface="Calibri" panose="020F0502020204030204" pitchFamily="34" charset="0"/>
            </a:endParaRPr>
          </a:p>
        </p:txBody>
      </p:sp>
      <p:sp>
        <p:nvSpPr>
          <p:cNvPr id="48" name="Tekstfelt 47">
            <a:extLst>
              <a:ext uri="{FF2B5EF4-FFF2-40B4-BE49-F238E27FC236}">
                <a16:creationId xmlns:a16="http://schemas.microsoft.com/office/drawing/2014/main" id="{E0125F2A-E660-DEC2-714C-2F6D23CFED9E}"/>
              </a:ext>
            </a:extLst>
          </p:cNvPr>
          <p:cNvSpPr txBox="1"/>
          <p:nvPr/>
        </p:nvSpPr>
        <p:spPr>
          <a:xfrm>
            <a:off x="495299" y="6337997"/>
            <a:ext cx="11214460" cy="246221"/>
          </a:xfrm>
          <a:prstGeom prst="rect">
            <a:avLst/>
          </a:prstGeom>
          <a:noFill/>
        </p:spPr>
        <p:txBody>
          <a:bodyPr wrap="square" lIns="0" tIns="0" rIns="0" bIns="0" anchor="ctr" anchorCtr="0">
            <a:spAutoFit/>
          </a:bodyPr>
          <a:lstStyle>
            <a:defPPr>
              <a:defRPr lang="sv-SE"/>
            </a:defPPr>
            <a:lvl2pPr marL="0" lvl="1">
              <a:defRPr sz="1050" b="1">
                <a:solidFill>
                  <a:srgbClr val="70578B"/>
                </a:solidFill>
                <a:ea typeface="Calibri" panose="020F0502020204030204" pitchFamily="34" charset="0"/>
                <a:cs typeface="Calibri" panose="020F0502020204030204" pitchFamily="34" charset="0"/>
              </a:defRPr>
            </a:lvl2pPr>
          </a:lstStyle>
          <a:p>
            <a:pPr lvl="1"/>
            <a:r>
              <a:rPr lang="da-DK" sz="800" dirty="0">
                <a:latin typeface="Calibri" panose="020F0502020204030204" pitchFamily="34" charset="0"/>
              </a:rPr>
              <a:t>KILDER:</a:t>
            </a:r>
          </a:p>
          <a:p>
            <a:pPr lvl="1"/>
            <a:r>
              <a:rPr lang="en-US" sz="800" b="0" dirty="0">
                <a:solidFill>
                  <a:schemeClr val="tx1"/>
                </a:solidFill>
                <a:latin typeface="Calibri" panose="020F0502020204030204" pitchFamily="34" charset="0"/>
                <a:hlinkClick r:id="rId4">
                  <a:extLst>
                    <a:ext uri="{A12FA001-AC4F-418D-AE19-62706E023703}">
                      <ahyp:hlinkClr xmlns:ahyp="http://schemas.microsoft.com/office/drawing/2018/hyperlinkcolor" val="tx"/>
                    </a:ext>
                  </a:extLst>
                </a:hlinkClick>
              </a:rPr>
              <a:t>https://bedrepsykiatri.dk/psykoedukation-i-psykiatriplanen/</a:t>
            </a:r>
            <a:endParaRPr lang="en-US" sz="800" b="0" dirty="0">
              <a:solidFill>
                <a:schemeClr val="tx1"/>
              </a:solidFill>
              <a:latin typeface="Calibri" panose="020F0502020204030204" pitchFamily="34" charset="0"/>
            </a:endParaRPr>
          </a:p>
        </p:txBody>
      </p:sp>
      <p:sp>
        <p:nvSpPr>
          <p:cNvPr id="11" name="Rectangle 10">
            <a:extLst>
              <a:ext uri="{FF2B5EF4-FFF2-40B4-BE49-F238E27FC236}">
                <a16:creationId xmlns:a16="http://schemas.microsoft.com/office/drawing/2014/main" id="{589AD460-99BE-E65B-7849-35F9C556D4CA}"/>
              </a:ext>
            </a:extLst>
          </p:cNvPr>
          <p:cNvSpPr/>
          <p:nvPr/>
        </p:nvSpPr>
        <p:spPr>
          <a:xfrm>
            <a:off x="0" y="1430338"/>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420E41F4-3730-E282-7C61-04FF416F5926}"/>
              </a:ext>
            </a:extLst>
          </p:cNvPr>
          <p:cNvSpPr/>
          <p:nvPr/>
        </p:nvSpPr>
        <p:spPr>
          <a:xfrm>
            <a:off x="0" y="3015577"/>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A2BD7C20-8C1E-DEE2-D0F6-116A597E2827}"/>
              </a:ext>
            </a:extLst>
          </p:cNvPr>
          <p:cNvSpPr/>
          <p:nvPr/>
        </p:nvSpPr>
        <p:spPr>
          <a:xfrm>
            <a:off x="0" y="4600815"/>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72E48335-2026-838A-80ED-1B5A9D2E6CE4}"/>
              </a:ext>
            </a:extLst>
          </p:cNvPr>
          <p:cNvSpPr txBox="1"/>
          <p:nvPr/>
        </p:nvSpPr>
        <p:spPr>
          <a:xfrm>
            <a:off x="1139824" y="2004992"/>
            <a:ext cx="6505575" cy="307777"/>
          </a:xfrm>
          <a:prstGeom prst="rect">
            <a:avLst/>
          </a:prstGeom>
          <a:noFill/>
        </p:spPr>
        <p:txBody>
          <a:bodyPr wrap="square" lIns="0" tIns="0" rIns="0" bIns="0" anchor="ctr" anchorCtr="0">
            <a:spAutoFit/>
          </a:bodyPr>
          <a:lstStyle/>
          <a:p>
            <a:pPr defTabSz="914400">
              <a:defRPr/>
            </a:pPr>
            <a:r>
              <a:rPr lang="da-DK" sz="2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Det er et krav i behandlingen af ADHD </a:t>
            </a:r>
          </a:p>
        </p:txBody>
      </p:sp>
      <p:sp>
        <p:nvSpPr>
          <p:cNvPr id="16" name="TextBox 15">
            <a:extLst>
              <a:ext uri="{FF2B5EF4-FFF2-40B4-BE49-F238E27FC236}">
                <a16:creationId xmlns:a16="http://schemas.microsoft.com/office/drawing/2014/main" id="{5F4D3285-5BFF-5900-71A4-4B061C2F2D00}"/>
              </a:ext>
            </a:extLst>
          </p:cNvPr>
          <p:cNvSpPr txBox="1"/>
          <p:nvPr/>
        </p:nvSpPr>
        <p:spPr>
          <a:xfrm>
            <a:off x="1139824" y="3205511"/>
            <a:ext cx="6505575" cy="1077218"/>
          </a:xfrm>
          <a:prstGeom prst="rect">
            <a:avLst/>
          </a:prstGeom>
          <a:noFill/>
        </p:spPr>
        <p:txBody>
          <a:bodyPr wrap="square" lIns="0" tIns="0" rIns="0" bIns="0" anchor="ctr" anchorCtr="0">
            <a:spAutoFit/>
          </a:bodyPr>
          <a:lstStyle/>
          <a:p>
            <a:pPr defTabSz="914400">
              <a:spcBef>
                <a:spcPts val="600"/>
              </a:spcBef>
              <a:spcAft>
                <a:spcPts val="600"/>
              </a:spcAft>
              <a:defRPr/>
            </a:pPr>
            <a:r>
              <a:rPr lang="da-DK" sz="2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Multimodal behandling, dvs. flere forskellige behandlingsformer i kombination giver bedre resultater</a:t>
            </a:r>
          </a:p>
          <a:p>
            <a:pPr marL="182880" indent="-182880" defTabSz="914400">
              <a:spcBef>
                <a:spcPts val="600"/>
              </a:spcBef>
              <a:spcAft>
                <a:spcPts val="600"/>
              </a:spcAft>
              <a:buClr>
                <a:srgbClr val="BC89BF"/>
              </a:buClr>
              <a:buFont typeface="Arial" panose="020B0604020202020204" pitchFamily="34" charset="0"/>
              <a:buChar char="•"/>
              <a:defRPr/>
            </a:pPr>
            <a:r>
              <a:rPr lang="da-DK" sz="2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bl.a. Psykoedukation + evt. medicinsk behandling. </a:t>
            </a:r>
          </a:p>
        </p:txBody>
      </p:sp>
      <p:sp>
        <p:nvSpPr>
          <p:cNvPr id="17" name="TextBox 16">
            <a:extLst>
              <a:ext uri="{FF2B5EF4-FFF2-40B4-BE49-F238E27FC236}">
                <a16:creationId xmlns:a16="http://schemas.microsoft.com/office/drawing/2014/main" id="{59A33274-EE38-56D6-491E-0B1D1553CBBD}"/>
              </a:ext>
            </a:extLst>
          </p:cNvPr>
          <p:cNvSpPr txBox="1"/>
          <p:nvPr/>
        </p:nvSpPr>
        <p:spPr>
          <a:xfrm>
            <a:off x="1139824" y="4867692"/>
            <a:ext cx="6753305" cy="923330"/>
          </a:xfrm>
          <a:prstGeom prst="rect">
            <a:avLst/>
          </a:prstGeom>
          <a:noFill/>
        </p:spPr>
        <p:txBody>
          <a:bodyPr wrap="square" lIns="0" tIns="0" rIns="0" bIns="0" anchor="ctr" anchorCtr="0">
            <a:spAutoFit/>
          </a:bodyPr>
          <a:lstStyle/>
          <a:p>
            <a:pPr defTabSz="914400">
              <a:defRPr/>
            </a:pPr>
            <a:r>
              <a:rPr lang="da-DK" sz="2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Forskning viser at psykoedukation øger succesraten for bedre trivsel og højere livskvalitet</a:t>
            </a:r>
            <a:r>
              <a:rPr lang="da-DK" sz="20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da-DK" sz="2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ved en bedre mestring af udfordringer.</a:t>
            </a:r>
          </a:p>
        </p:txBody>
      </p:sp>
      <p:grpSp>
        <p:nvGrpSpPr>
          <p:cNvPr id="43" name="Group 42">
            <a:extLst>
              <a:ext uri="{FF2B5EF4-FFF2-40B4-BE49-F238E27FC236}">
                <a16:creationId xmlns:a16="http://schemas.microsoft.com/office/drawing/2014/main" id="{9D8AC99F-475E-2248-1E14-1FF0C4B801EF}"/>
              </a:ext>
            </a:extLst>
          </p:cNvPr>
          <p:cNvGrpSpPr/>
          <p:nvPr/>
        </p:nvGrpSpPr>
        <p:grpSpPr>
          <a:xfrm rot="16200000">
            <a:off x="418392" y="1978025"/>
            <a:ext cx="361692" cy="361692"/>
            <a:chOff x="3111431" y="1413967"/>
            <a:chExt cx="304417" cy="304417"/>
          </a:xfrm>
        </p:grpSpPr>
        <p:sp>
          <p:nvSpPr>
            <p:cNvPr id="44" name="Oval 43">
              <a:extLst>
                <a:ext uri="{FF2B5EF4-FFF2-40B4-BE49-F238E27FC236}">
                  <a16:creationId xmlns:a16="http://schemas.microsoft.com/office/drawing/2014/main" id="{DD402AAE-AF56-C7E5-FABD-6A7D64794522}"/>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nvGrpSpPr>
            <p:cNvPr id="50" name="Group 49">
              <a:extLst>
                <a:ext uri="{FF2B5EF4-FFF2-40B4-BE49-F238E27FC236}">
                  <a16:creationId xmlns:a16="http://schemas.microsoft.com/office/drawing/2014/main" id="{958F1DE3-B64B-7872-0599-6E100FC7335F}"/>
                </a:ext>
              </a:extLst>
            </p:cNvPr>
            <p:cNvGrpSpPr/>
            <p:nvPr/>
          </p:nvGrpSpPr>
          <p:grpSpPr>
            <a:xfrm>
              <a:off x="3153306" y="1455844"/>
              <a:ext cx="220666" cy="220664"/>
              <a:chOff x="10154583" y="3154385"/>
              <a:chExt cx="327680" cy="327678"/>
            </a:xfrm>
          </p:grpSpPr>
          <p:sp>
            <p:nvSpPr>
              <p:cNvPr id="51" name="Oval 50">
                <a:extLst>
                  <a:ext uri="{FF2B5EF4-FFF2-40B4-BE49-F238E27FC236}">
                    <a16:creationId xmlns:a16="http://schemas.microsoft.com/office/drawing/2014/main" id="{5ED81490-A5FC-5494-71D5-CF15CDE4D3FC}"/>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52" name="Freeform 334">
                <a:extLst>
                  <a:ext uri="{FF2B5EF4-FFF2-40B4-BE49-F238E27FC236}">
                    <a16:creationId xmlns:a16="http://schemas.microsoft.com/office/drawing/2014/main" id="{91CB06C1-4223-1391-3416-BF314E4E618D}"/>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grpSp>
      <p:grpSp>
        <p:nvGrpSpPr>
          <p:cNvPr id="68" name="Group 67">
            <a:extLst>
              <a:ext uri="{FF2B5EF4-FFF2-40B4-BE49-F238E27FC236}">
                <a16:creationId xmlns:a16="http://schemas.microsoft.com/office/drawing/2014/main" id="{B8D32BF3-7FAA-242D-1D26-0D57447A8067}"/>
              </a:ext>
            </a:extLst>
          </p:cNvPr>
          <p:cNvGrpSpPr/>
          <p:nvPr/>
        </p:nvGrpSpPr>
        <p:grpSpPr>
          <a:xfrm rot="16200000">
            <a:off x="418392" y="3563273"/>
            <a:ext cx="361692" cy="361692"/>
            <a:chOff x="3111431" y="1413967"/>
            <a:chExt cx="304417" cy="304417"/>
          </a:xfrm>
        </p:grpSpPr>
        <p:sp>
          <p:nvSpPr>
            <p:cNvPr id="69" name="Oval 68">
              <a:extLst>
                <a:ext uri="{FF2B5EF4-FFF2-40B4-BE49-F238E27FC236}">
                  <a16:creationId xmlns:a16="http://schemas.microsoft.com/office/drawing/2014/main" id="{8DCF6528-454A-4BA1-D3D0-83FB8324EF39}"/>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nvGrpSpPr>
            <p:cNvPr id="70" name="Group 69">
              <a:extLst>
                <a:ext uri="{FF2B5EF4-FFF2-40B4-BE49-F238E27FC236}">
                  <a16:creationId xmlns:a16="http://schemas.microsoft.com/office/drawing/2014/main" id="{07E34189-DCC7-C7D4-ACD2-35BF585F912A}"/>
                </a:ext>
              </a:extLst>
            </p:cNvPr>
            <p:cNvGrpSpPr/>
            <p:nvPr/>
          </p:nvGrpSpPr>
          <p:grpSpPr>
            <a:xfrm>
              <a:off x="3153306" y="1455844"/>
              <a:ext cx="220666" cy="220664"/>
              <a:chOff x="10154583" y="3154385"/>
              <a:chExt cx="327680" cy="327678"/>
            </a:xfrm>
          </p:grpSpPr>
          <p:sp>
            <p:nvSpPr>
              <p:cNvPr id="71" name="Oval 70">
                <a:extLst>
                  <a:ext uri="{FF2B5EF4-FFF2-40B4-BE49-F238E27FC236}">
                    <a16:creationId xmlns:a16="http://schemas.microsoft.com/office/drawing/2014/main" id="{6FBE17C4-B843-2E4E-AE5B-96CBF5B62F98}"/>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72" name="Freeform 334">
                <a:extLst>
                  <a:ext uri="{FF2B5EF4-FFF2-40B4-BE49-F238E27FC236}">
                    <a16:creationId xmlns:a16="http://schemas.microsoft.com/office/drawing/2014/main" id="{6B67E1DD-B2CF-7B19-6293-9D7B107CBCE2}"/>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grpSp>
      <p:grpSp>
        <p:nvGrpSpPr>
          <p:cNvPr id="73" name="Group 72">
            <a:extLst>
              <a:ext uri="{FF2B5EF4-FFF2-40B4-BE49-F238E27FC236}">
                <a16:creationId xmlns:a16="http://schemas.microsoft.com/office/drawing/2014/main" id="{FF958FF8-77DA-2606-4922-313730618BDD}"/>
              </a:ext>
            </a:extLst>
          </p:cNvPr>
          <p:cNvGrpSpPr/>
          <p:nvPr/>
        </p:nvGrpSpPr>
        <p:grpSpPr>
          <a:xfrm rot="16200000">
            <a:off x="418392" y="5148511"/>
            <a:ext cx="361692" cy="361692"/>
            <a:chOff x="3111431" y="1413967"/>
            <a:chExt cx="304417" cy="304417"/>
          </a:xfrm>
        </p:grpSpPr>
        <p:sp>
          <p:nvSpPr>
            <p:cNvPr id="74" name="Oval 73">
              <a:extLst>
                <a:ext uri="{FF2B5EF4-FFF2-40B4-BE49-F238E27FC236}">
                  <a16:creationId xmlns:a16="http://schemas.microsoft.com/office/drawing/2014/main" id="{A5193C66-531E-BE23-C4EF-A8474616DC68}"/>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nvGrpSpPr>
            <p:cNvPr id="75" name="Group 74">
              <a:extLst>
                <a:ext uri="{FF2B5EF4-FFF2-40B4-BE49-F238E27FC236}">
                  <a16:creationId xmlns:a16="http://schemas.microsoft.com/office/drawing/2014/main" id="{30E989F1-A730-51CF-6244-13F41089C91E}"/>
                </a:ext>
              </a:extLst>
            </p:cNvPr>
            <p:cNvGrpSpPr/>
            <p:nvPr/>
          </p:nvGrpSpPr>
          <p:grpSpPr>
            <a:xfrm>
              <a:off x="3153306" y="1455844"/>
              <a:ext cx="220666" cy="220664"/>
              <a:chOff x="10154583" y="3154385"/>
              <a:chExt cx="327680" cy="327678"/>
            </a:xfrm>
          </p:grpSpPr>
          <p:sp>
            <p:nvSpPr>
              <p:cNvPr id="76" name="Oval 75">
                <a:extLst>
                  <a:ext uri="{FF2B5EF4-FFF2-40B4-BE49-F238E27FC236}">
                    <a16:creationId xmlns:a16="http://schemas.microsoft.com/office/drawing/2014/main" id="{4A5252B1-77AA-2BD1-71E4-0EDFDB643ACC}"/>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77" name="Freeform 334">
                <a:extLst>
                  <a:ext uri="{FF2B5EF4-FFF2-40B4-BE49-F238E27FC236}">
                    <a16:creationId xmlns:a16="http://schemas.microsoft.com/office/drawing/2014/main" id="{25D8997F-6D2C-187C-4FF8-593FA99A6583}"/>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1561153740"/>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3B1B9-F381-5219-B486-E0240710D41E}"/>
            </a:ext>
          </a:extLst>
        </p:cNvPr>
        <p:cNvGrpSpPr/>
        <p:nvPr/>
      </p:nvGrpSpPr>
      <p:grpSpPr>
        <a:xfrm>
          <a:off x="0" y="0"/>
          <a:ext cx="0" cy="0"/>
          <a:chOff x="0" y="0"/>
          <a:chExt cx="0" cy="0"/>
        </a:xfrm>
      </p:grpSpPr>
      <p:grpSp>
        <p:nvGrpSpPr>
          <p:cNvPr id="79" name="Group 78">
            <a:extLst>
              <a:ext uri="{FF2B5EF4-FFF2-40B4-BE49-F238E27FC236}">
                <a16:creationId xmlns:a16="http://schemas.microsoft.com/office/drawing/2014/main" id="{20567C38-A8D9-3D50-18E7-B215EA0533F1}"/>
              </a:ext>
            </a:extLst>
          </p:cNvPr>
          <p:cNvGrpSpPr/>
          <p:nvPr/>
        </p:nvGrpSpPr>
        <p:grpSpPr>
          <a:xfrm>
            <a:off x="8206434" y="1809946"/>
            <a:ext cx="3985567" cy="4212151"/>
            <a:chOff x="8206434" y="1729713"/>
            <a:chExt cx="3985567" cy="4212151"/>
          </a:xfrm>
        </p:grpSpPr>
        <p:sp>
          <p:nvSpPr>
            <p:cNvPr id="62" name="Rectangle 10">
              <a:extLst>
                <a:ext uri="{FF2B5EF4-FFF2-40B4-BE49-F238E27FC236}">
                  <a16:creationId xmlns:a16="http://schemas.microsoft.com/office/drawing/2014/main" id="{50BE933D-2A57-F023-FE61-70DA6884F469}"/>
                </a:ext>
              </a:extLst>
            </p:cNvPr>
            <p:cNvSpPr/>
            <p:nvPr/>
          </p:nvSpPr>
          <p:spPr>
            <a:xfrm>
              <a:off x="8299809" y="1729713"/>
              <a:ext cx="3892192" cy="4212151"/>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37" name="Billede 1">
              <a:extLst>
                <a:ext uri="{FF2B5EF4-FFF2-40B4-BE49-F238E27FC236}">
                  <a16:creationId xmlns:a16="http://schemas.microsoft.com/office/drawing/2014/main" id="{C682523A-5332-97B2-E961-E47E13FCC919}"/>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flipH="1">
              <a:off x="8206434" y="2687788"/>
              <a:ext cx="3828432" cy="2613691"/>
            </a:xfrm>
            <a:prstGeom prst="rect">
              <a:avLst/>
            </a:prstGeom>
          </p:spPr>
        </p:pic>
      </p:grpSp>
      <p:sp>
        <p:nvSpPr>
          <p:cNvPr id="10" name="Titel 1">
            <a:extLst>
              <a:ext uri="{FF2B5EF4-FFF2-40B4-BE49-F238E27FC236}">
                <a16:creationId xmlns:a16="http://schemas.microsoft.com/office/drawing/2014/main" id="{FA23EE87-446F-4BAF-1489-B8BB8644BBF3}"/>
              </a:ext>
            </a:extLst>
          </p:cNvPr>
          <p:cNvSpPr>
            <a:spLocks noGrp="1"/>
          </p:cNvSpPr>
          <p:nvPr>
            <p:ph type="title"/>
          </p:nvPr>
        </p:nvSpPr>
        <p:spPr>
          <a:xfrm>
            <a:off x="500860" y="-794"/>
            <a:ext cx="11214460" cy="1325563"/>
          </a:xfrm>
        </p:spPr>
        <p:txBody>
          <a:bodyPr/>
          <a:lstStyle/>
          <a:p>
            <a:r>
              <a:rPr lang="da-DK" dirty="0">
                <a:solidFill>
                  <a:srgbClr val="644D79"/>
                </a:solidFill>
                <a:latin typeface="Calibri" panose="020F0502020204030204" pitchFamily="34" charset="0"/>
                <a:ea typeface="Calibri" panose="020F0502020204030204" pitchFamily="34" charset="0"/>
                <a:cs typeface="Calibri" panose="020F0502020204030204" pitchFamily="34" charset="0"/>
              </a:rPr>
              <a:t>Hvorfor er psykoedukation til pårørende vigtigt: </a:t>
            </a:r>
            <a:endParaRPr lang="da-DK" baseline="30000" dirty="0">
              <a:solidFill>
                <a:srgbClr val="644D79"/>
              </a:solidFill>
              <a:latin typeface="Calibri" panose="020F0502020204030204" pitchFamily="34" charset="0"/>
              <a:ea typeface="Calibri" panose="020F0502020204030204" pitchFamily="34" charset="0"/>
              <a:cs typeface="Calibri" panose="020F0502020204030204" pitchFamily="34" charset="0"/>
            </a:endParaRPr>
          </a:p>
        </p:txBody>
      </p:sp>
      <p:sp>
        <p:nvSpPr>
          <p:cNvPr id="48" name="Tekstfelt 47">
            <a:extLst>
              <a:ext uri="{FF2B5EF4-FFF2-40B4-BE49-F238E27FC236}">
                <a16:creationId xmlns:a16="http://schemas.microsoft.com/office/drawing/2014/main" id="{6EEC264A-C973-A6A0-42AF-BDB2C4A6144F}"/>
              </a:ext>
            </a:extLst>
          </p:cNvPr>
          <p:cNvSpPr txBox="1"/>
          <p:nvPr/>
        </p:nvSpPr>
        <p:spPr>
          <a:xfrm>
            <a:off x="495299" y="6212129"/>
            <a:ext cx="9311310" cy="497957"/>
          </a:xfrm>
          <a:prstGeom prst="rect">
            <a:avLst/>
          </a:prstGeom>
          <a:noFill/>
        </p:spPr>
        <p:txBody>
          <a:bodyPr wrap="square" lIns="0" tIns="0" rIns="0" bIns="0" anchor="ctr" anchorCtr="0">
            <a:spAutoFit/>
          </a:bodyPr>
          <a:lstStyle>
            <a:defPPr>
              <a:defRPr lang="sv-SE"/>
            </a:defPPr>
            <a:lvl2pPr marL="0" lvl="1">
              <a:defRPr sz="1050" b="1">
                <a:solidFill>
                  <a:srgbClr val="70578B"/>
                </a:solidFill>
                <a:ea typeface="Calibri" panose="020F0502020204030204" pitchFamily="34" charset="0"/>
                <a:cs typeface="Calibri" panose="020F0502020204030204" pitchFamily="34" charset="0"/>
              </a:defRPr>
            </a:lvl2pPr>
          </a:lstStyle>
          <a:p>
            <a:pPr lvl="1"/>
            <a:r>
              <a:rPr lang="da-DK" sz="800" dirty="0">
                <a:latin typeface="Calibri" panose="020F0502020204030204" pitchFamily="34" charset="0"/>
              </a:rPr>
              <a:t>KILDER:</a:t>
            </a:r>
          </a:p>
          <a:p>
            <a:r>
              <a:rPr lang="nb-NO" dirty="0"/>
              <a:t>Bedre Psykiatri. (u.å.). </a:t>
            </a:r>
            <a:r>
              <a:rPr lang="nb-NO" i="1" dirty="0"/>
              <a:t>Psykiaterens råd: Når du er pårørende til en voksen med ADHD</a:t>
            </a:r>
            <a:r>
              <a:rPr lang="nb-NO" dirty="0"/>
              <a:t>. Hentet 15. august 2025 fra </a:t>
            </a:r>
            <a:r>
              <a:rPr lang="nb-NO" dirty="0">
                <a:hlinkClick r:id="rId4"/>
              </a:rPr>
              <a:t>https://bedrepsykiatri.dk/raad/voksen-adhd/</a:t>
            </a:r>
            <a:endParaRPr lang="nb-NO" dirty="0"/>
          </a:p>
          <a:p>
            <a:r>
              <a:rPr lang="nb-NO" dirty="0"/>
              <a:t>Solgaard, A. (u.å.). </a:t>
            </a:r>
            <a:r>
              <a:rPr lang="nb-NO" i="1" dirty="0"/>
              <a:t>Styrk dit forhold som ADHD-voksnes pårørende: Praktiske råd</a:t>
            </a:r>
            <a:r>
              <a:rPr lang="nb-NO" dirty="0"/>
              <a:t>. Hentet 15. august 2025 fra https://www.annesolgaard.dk/</a:t>
            </a:r>
          </a:p>
          <a:p>
            <a:pPr lvl="1"/>
            <a:endParaRPr lang="da-DK" sz="800" dirty="0">
              <a:latin typeface="Calibri" panose="020F0502020204030204" pitchFamily="34" charset="0"/>
            </a:endParaRPr>
          </a:p>
        </p:txBody>
      </p:sp>
      <p:sp>
        <p:nvSpPr>
          <p:cNvPr id="2" name="Rectangle 1">
            <a:extLst>
              <a:ext uri="{FF2B5EF4-FFF2-40B4-BE49-F238E27FC236}">
                <a16:creationId xmlns:a16="http://schemas.microsoft.com/office/drawing/2014/main" id="{6043B9C7-70A1-75C4-3207-5541AE0B59AA}"/>
              </a:ext>
            </a:extLst>
          </p:cNvPr>
          <p:cNvSpPr/>
          <p:nvPr/>
        </p:nvSpPr>
        <p:spPr>
          <a:xfrm>
            <a:off x="495300" y="2983524"/>
            <a:ext cx="2801424" cy="1540949"/>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0" rIns="576000" bIns="0" rtlCol="0" anchor="ctr"/>
          <a:lstStyle/>
          <a:p>
            <a:pPr defTabSz="914400">
              <a:buClr>
                <a:srgbClr val="C00000"/>
              </a:buClr>
            </a:pPr>
            <a:r>
              <a:rPr lang="da-DK" sz="1400" dirty="0">
                <a:solidFill>
                  <a:schemeClr val="bg1"/>
                </a:solidFill>
                <a:latin typeface="Calibri" panose="020F0502020204030204" pitchFamily="34" charset="0"/>
                <a:ea typeface="Calibri" panose="020F0502020204030204" pitchFamily="34" charset="0"/>
                <a:cs typeface="Calibri" panose="020F0502020204030204" pitchFamily="34" charset="0"/>
              </a:rPr>
              <a:t>Forskning viser at støtte fra pårørende er essentielt for trivslen for alle</a:t>
            </a:r>
          </a:p>
        </p:txBody>
      </p:sp>
      <p:sp>
        <p:nvSpPr>
          <p:cNvPr id="3" name="Rectangle 2">
            <a:extLst>
              <a:ext uri="{FF2B5EF4-FFF2-40B4-BE49-F238E27FC236}">
                <a16:creationId xmlns:a16="http://schemas.microsoft.com/office/drawing/2014/main" id="{402A1C0C-2536-F8D6-0538-7F210D746873}"/>
              </a:ext>
            </a:extLst>
          </p:cNvPr>
          <p:cNvSpPr/>
          <p:nvPr/>
        </p:nvSpPr>
        <p:spPr>
          <a:xfrm>
            <a:off x="495300" y="1441176"/>
            <a:ext cx="2801424" cy="1393168"/>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0" rIns="576000" bIns="0" rtlCol="0" anchor="ctr"/>
          <a:lstStyle/>
          <a:p>
            <a:pPr defTabSz="914400">
              <a:buClr>
                <a:srgbClr val="C00000"/>
              </a:buClr>
              <a:defRPr/>
            </a:pPr>
            <a:r>
              <a:rPr lang="da-DK" sz="1400" dirty="0">
                <a:solidFill>
                  <a:schemeClr val="bg1"/>
                </a:solidFill>
                <a:latin typeface="Calibri" panose="020F0502020204030204" pitchFamily="34" charset="0"/>
                <a:ea typeface="Calibri" panose="020F0502020204030204" pitchFamily="34" charset="0"/>
                <a:cs typeface="Calibri" panose="020F0502020204030204" pitchFamily="34" charset="0"/>
              </a:rPr>
              <a:t>ADHD er et livsvilkår</a:t>
            </a:r>
          </a:p>
          <a:p>
            <a:pPr defTabSz="914400">
              <a:buClr>
                <a:srgbClr val="C00000"/>
              </a:buClr>
              <a:defRPr/>
            </a:pPr>
            <a:r>
              <a:rPr lang="da-DK" sz="1400" dirty="0">
                <a:solidFill>
                  <a:schemeClr val="bg1"/>
                </a:solidFill>
                <a:latin typeface="Calibri" panose="020F0502020204030204" pitchFamily="34" charset="0"/>
                <a:ea typeface="Calibri" panose="020F0502020204030204" pitchFamily="34" charset="0"/>
                <a:cs typeface="Calibri" panose="020F0502020204030204" pitchFamily="34" charset="0"/>
              </a:rPr>
              <a:t>i jeres relation</a:t>
            </a:r>
          </a:p>
        </p:txBody>
      </p:sp>
      <p:sp>
        <p:nvSpPr>
          <p:cNvPr id="54" name="Rectangle 53">
            <a:extLst>
              <a:ext uri="{FF2B5EF4-FFF2-40B4-BE49-F238E27FC236}">
                <a16:creationId xmlns:a16="http://schemas.microsoft.com/office/drawing/2014/main" id="{6391DC42-E1AF-7F2E-E40F-F38227A2A2FB}"/>
              </a:ext>
            </a:extLst>
          </p:cNvPr>
          <p:cNvSpPr/>
          <p:nvPr/>
        </p:nvSpPr>
        <p:spPr>
          <a:xfrm>
            <a:off x="507343" y="4673653"/>
            <a:ext cx="2801424" cy="1384246"/>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0" rIns="576000" bIns="0" rtlCol="0" anchor="ctr"/>
          <a:lstStyle/>
          <a:p>
            <a:pPr defTabSz="914400">
              <a:buClr>
                <a:srgbClr val="C00000"/>
              </a:buClr>
            </a:pPr>
            <a:r>
              <a:rPr lang="da-DK" sz="1400" dirty="0">
                <a:solidFill>
                  <a:schemeClr val="bg1"/>
                </a:solidFill>
                <a:latin typeface="Calibri" panose="020F0502020204030204" pitchFamily="34" charset="0"/>
                <a:ea typeface="Calibri" panose="020F0502020204030204" pitchFamily="34" charset="0"/>
                <a:cs typeface="Calibri" panose="020F0502020204030204" pitchFamily="34" charset="0"/>
              </a:rPr>
              <a:t>At opnå en større viden</a:t>
            </a:r>
          </a:p>
          <a:p>
            <a:pPr defTabSz="914400">
              <a:buClr>
                <a:srgbClr val="C00000"/>
              </a:buClr>
            </a:pPr>
            <a:r>
              <a:rPr lang="da-DK" sz="1400" dirty="0">
                <a:solidFill>
                  <a:schemeClr val="bg1"/>
                </a:solidFill>
                <a:latin typeface="Calibri" panose="020F0502020204030204" pitchFamily="34" charset="0"/>
                <a:ea typeface="Calibri" panose="020F0502020204030204" pitchFamily="34" charset="0"/>
                <a:cs typeface="Calibri" panose="020F0502020204030204" pitchFamily="34" charset="0"/>
              </a:rPr>
              <a:t>om ADHD </a:t>
            </a:r>
          </a:p>
        </p:txBody>
      </p:sp>
      <p:grpSp>
        <p:nvGrpSpPr>
          <p:cNvPr id="4" name="Group 3">
            <a:extLst>
              <a:ext uri="{FF2B5EF4-FFF2-40B4-BE49-F238E27FC236}">
                <a16:creationId xmlns:a16="http://schemas.microsoft.com/office/drawing/2014/main" id="{58752F7B-BF39-24E5-4815-B09C3B9D3B3E}"/>
              </a:ext>
            </a:extLst>
          </p:cNvPr>
          <p:cNvGrpSpPr/>
          <p:nvPr/>
        </p:nvGrpSpPr>
        <p:grpSpPr>
          <a:xfrm>
            <a:off x="2952075" y="3178895"/>
            <a:ext cx="5686424" cy="1345578"/>
            <a:chOff x="2952075" y="3023380"/>
            <a:chExt cx="5347476" cy="1461238"/>
          </a:xfrm>
        </p:grpSpPr>
        <p:sp>
          <p:nvSpPr>
            <p:cNvPr id="21" name="Rectangle 20">
              <a:extLst>
                <a:ext uri="{FF2B5EF4-FFF2-40B4-BE49-F238E27FC236}">
                  <a16:creationId xmlns:a16="http://schemas.microsoft.com/office/drawing/2014/main" id="{DC401D00-A0A6-681B-A9B1-5A74F0688B45}"/>
                </a:ext>
              </a:extLst>
            </p:cNvPr>
            <p:cNvSpPr/>
            <p:nvPr/>
          </p:nvSpPr>
          <p:spPr>
            <a:xfrm>
              <a:off x="2952075" y="3023380"/>
              <a:ext cx="1810280" cy="1461238"/>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pPr defTabSz="914400">
                <a:defRPr/>
              </a:pPr>
              <a:r>
                <a:rPr lang="en-US" sz="1400" b="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t>
              </a:r>
              <a:r>
                <a:rPr lang="en-US" sz="1400" b="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være</a:t>
              </a:r>
              <a:r>
                <a:rPr lang="en-US" sz="1400" b="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b="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ikke-dømmende</a:t>
              </a:r>
              <a:endParaRPr lang="en-US" sz="1400" b="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Rectangle 21">
              <a:extLst>
                <a:ext uri="{FF2B5EF4-FFF2-40B4-BE49-F238E27FC236}">
                  <a16:creationId xmlns:a16="http://schemas.microsoft.com/office/drawing/2014/main" id="{D0E8D1FB-16B8-4A64-D6E4-A453543B79A6}"/>
                </a:ext>
              </a:extLst>
            </p:cNvPr>
            <p:cNvSpPr/>
            <p:nvPr/>
          </p:nvSpPr>
          <p:spPr>
            <a:xfrm>
              <a:off x="4730876" y="3023380"/>
              <a:ext cx="1787402" cy="1461238"/>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pPr defTabSz="914400">
                <a:defRPr/>
              </a:pP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a:t>
              </a:r>
              <a:r>
                <a:rPr lang="da-DK" sz="1400" b="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ive større forståelse, nysgerrighed og interesse</a:t>
              </a:r>
            </a:p>
          </p:txBody>
        </p:sp>
        <p:sp>
          <p:nvSpPr>
            <p:cNvPr id="23" name="Rectangle 22">
              <a:extLst>
                <a:ext uri="{FF2B5EF4-FFF2-40B4-BE49-F238E27FC236}">
                  <a16:creationId xmlns:a16="http://schemas.microsoft.com/office/drawing/2014/main" id="{49D100BA-1556-B92B-BFC6-4921ADD51626}"/>
                </a:ext>
              </a:extLst>
            </p:cNvPr>
            <p:cNvSpPr/>
            <p:nvPr/>
          </p:nvSpPr>
          <p:spPr>
            <a:xfrm>
              <a:off x="6486800" y="3023380"/>
              <a:ext cx="1812751" cy="1461238"/>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pPr defTabSz="914400">
                <a:defRPr/>
              </a:pPr>
              <a:r>
                <a:rPr lang="en-US" sz="1400" b="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Blive</a:t>
              </a:r>
              <a:r>
                <a:rPr lang="en-US" sz="1400" b="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b="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bedre</a:t>
              </a:r>
              <a:r>
                <a:rPr lang="en-US" sz="1400" b="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til at passe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på</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b="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dig </a:t>
              </a:r>
              <a:r>
                <a:rPr lang="en-US" sz="1400" b="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selv</a:t>
              </a:r>
              <a:r>
                <a:rPr lang="en-US" sz="1400" b="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b="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som</a:t>
              </a:r>
              <a:r>
                <a:rPr lang="en-US" sz="1400" b="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b="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pårørende</a:t>
              </a:r>
              <a:endParaRPr lang="en-US" sz="1400" b="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 name="Group 4">
            <a:extLst>
              <a:ext uri="{FF2B5EF4-FFF2-40B4-BE49-F238E27FC236}">
                <a16:creationId xmlns:a16="http://schemas.microsoft.com/office/drawing/2014/main" id="{79D5FD23-4342-5AD0-43FB-A9928289EBAD}"/>
              </a:ext>
            </a:extLst>
          </p:cNvPr>
          <p:cNvGrpSpPr/>
          <p:nvPr/>
        </p:nvGrpSpPr>
        <p:grpSpPr>
          <a:xfrm>
            <a:off x="2958034" y="1625600"/>
            <a:ext cx="5680465" cy="1208744"/>
            <a:chOff x="2958034" y="1485900"/>
            <a:chExt cx="5509889" cy="1312642"/>
          </a:xfrm>
        </p:grpSpPr>
        <p:sp>
          <p:nvSpPr>
            <p:cNvPr id="28" name="Rectangle 27">
              <a:extLst>
                <a:ext uri="{FF2B5EF4-FFF2-40B4-BE49-F238E27FC236}">
                  <a16:creationId xmlns:a16="http://schemas.microsoft.com/office/drawing/2014/main" id="{6BCE5792-C9EA-6E93-02FA-EB7B3B8DBDC4}"/>
                </a:ext>
              </a:extLst>
            </p:cNvPr>
            <p:cNvSpPr/>
            <p:nvPr/>
          </p:nvSpPr>
          <p:spPr>
            <a:xfrm>
              <a:off x="2958034" y="1485900"/>
              <a:ext cx="2772000" cy="1312642"/>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2880" tIns="0" rIns="252000" bIns="0" rtlCol="0" anchor="ctr"/>
            <a:lstStyle/>
            <a:p>
              <a:pPr defTabSz="914400">
                <a:defRPr/>
              </a:pP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Vigtig at kunne forstå for at kunne bevare/udvikle den gode relation til hinanden</a:t>
              </a:r>
            </a:p>
          </p:txBody>
        </p:sp>
        <p:sp>
          <p:nvSpPr>
            <p:cNvPr id="29" name="Rectangle 28">
              <a:extLst>
                <a:ext uri="{FF2B5EF4-FFF2-40B4-BE49-F238E27FC236}">
                  <a16:creationId xmlns:a16="http://schemas.microsoft.com/office/drawing/2014/main" id="{0999C425-A8B2-F306-CF01-381F99F4ED8C}"/>
                </a:ext>
              </a:extLst>
            </p:cNvPr>
            <p:cNvSpPr/>
            <p:nvPr/>
          </p:nvSpPr>
          <p:spPr>
            <a:xfrm>
              <a:off x="5695923" y="1485900"/>
              <a:ext cx="2772000" cy="1312642"/>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2880" tIns="0" rIns="252000" bIns="0" rtlCol="0" anchor="ctr"/>
            <a:lstStyle/>
            <a:p>
              <a:pPr defTabSz="914400">
                <a:defRPr/>
              </a:pP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Øge livskvalitet hos alle</a:t>
              </a:r>
            </a:p>
          </p:txBody>
        </p:sp>
      </p:grpSp>
      <p:grpSp>
        <p:nvGrpSpPr>
          <p:cNvPr id="6" name="Group 5">
            <a:extLst>
              <a:ext uri="{FF2B5EF4-FFF2-40B4-BE49-F238E27FC236}">
                <a16:creationId xmlns:a16="http://schemas.microsoft.com/office/drawing/2014/main" id="{5366C538-F409-ED0D-AA49-F272371F894E}"/>
              </a:ext>
            </a:extLst>
          </p:cNvPr>
          <p:cNvGrpSpPr/>
          <p:nvPr/>
        </p:nvGrpSpPr>
        <p:grpSpPr>
          <a:xfrm>
            <a:off x="2958034" y="4849155"/>
            <a:ext cx="5680465" cy="1208744"/>
            <a:chOff x="2958034" y="4709456"/>
            <a:chExt cx="5509889" cy="1312642"/>
          </a:xfrm>
        </p:grpSpPr>
        <p:sp>
          <p:nvSpPr>
            <p:cNvPr id="56" name="Rectangle 55">
              <a:extLst>
                <a:ext uri="{FF2B5EF4-FFF2-40B4-BE49-F238E27FC236}">
                  <a16:creationId xmlns:a16="http://schemas.microsoft.com/office/drawing/2014/main" id="{79D006BD-D255-87ED-0436-97370EA60CB0}"/>
                </a:ext>
              </a:extLst>
            </p:cNvPr>
            <p:cNvSpPr/>
            <p:nvPr/>
          </p:nvSpPr>
          <p:spPr>
            <a:xfrm>
              <a:off x="2958034" y="4709456"/>
              <a:ext cx="2772000" cy="1312642"/>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2880" tIns="0" rIns="252000" bIns="0" rtlCol="0" anchor="ctr"/>
            <a:lstStyle/>
            <a:p>
              <a:pPr defTabSz="914400">
                <a:defRPr/>
              </a:pP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Hjælp til at skabe struktur</a:t>
              </a:r>
            </a:p>
          </p:txBody>
        </p:sp>
        <p:sp>
          <p:nvSpPr>
            <p:cNvPr id="57" name="Rectangle 56">
              <a:extLst>
                <a:ext uri="{FF2B5EF4-FFF2-40B4-BE49-F238E27FC236}">
                  <a16:creationId xmlns:a16="http://schemas.microsoft.com/office/drawing/2014/main" id="{FEA1AF87-BA9F-5D21-FB9A-03BA71FA5AC0}"/>
                </a:ext>
              </a:extLst>
            </p:cNvPr>
            <p:cNvSpPr/>
            <p:nvPr/>
          </p:nvSpPr>
          <p:spPr>
            <a:xfrm>
              <a:off x="5695923" y="4709456"/>
              <a:ext cx="2772000" cy="1312642"/>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2880" tIns="0" rIns="252000" bIns="0" rtlCol="0" anchor="ctr"/>
            <a:lstStyle/>
            <a:p>
              <a:pPr defTabSz="914400">
                <a:defRPr/>
              </a:pP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Fokus på ressourcer og behov</a:t>
              </a:r>
            </a:p>
          </p:txBody>
        </p:sp>
      </p:grpSp>
      <p:sp>
        <p:nvSpPr>
          <p:cNvPr id="7" name="Isosceles Triangle 6">
            <a:extLst>
              <a:ext uri="{FF2B5EF4-FFF2-40B4-BE49-F238E27FC236}">
                <a16:creationId xmlns:a16="http://schemas.microsoft.com/office/drawing/2014/main" id="{E1660248-696E-669B-7133-8FA2565ECD96}"/>
              </a:ext>
            </a:extLst>
          </p:cNvPr>
          <p:cNvSpPr/>
          <p:nvPr/>
        </p:nvSpPr>
        <p:spPr>
          <a:xfrm flipH="1">
            <a:off x="2958034" y="1441176"/>
            <a:ext cx="338690" cy="184424"/>
          </a:xfrm>
          <a:prstGeom prst="triangle">
            <a:avLst>
              <a:gd name="adj" fmla="val 0"/>
            </a:avLst>
          </a:prstGeom>
          <a:solidFill>
            <a:srgbClr val="801174"/>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80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sp>
        <p:nvSpPr>
          <p:cNvPr id="8" name="Isosceles Triangle 7">
            <a:extLst>
              <a:ext uri="{FF2B5EF4-FFF2-40B4-BE49-F238E27FC236}">
                <a16:creationId xmlns:a16="http://schemas.microsoft.com/office/drawing/2014/main" id="{3B577553-CC15-21FB-9E5F-E9901BE2D061}"/>
              </a:ext>
            </a:extLst>
          </p:cNvPr>
          <p:cNvSpPr/>
          <p:nvPr/>
        </p:nvSpPr>
        <p:spPr>
          <a:xfrm flipH="1">
            <a:off x="2958034" y="2983524"/>
            <a:ext cx="338690" cy="184424"/>
          </a:xfrm>
          <a:prstGeom prst="triangle">
            <a:avLst>
              <a:gd name="adj" fmla="val 0"/>
            </a:avLst>
          </a:prstGeom>
          <a:solidFill>
            <a:srgbClr val="801174"/>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80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sp>
        <p:nvSpPr>
          <p:cNvPr id="9" name="Isosceles Triangle 8">
            <a:extLst>
              <a:ext uri="{FF2B5EF4-FFF2-40B4-BE49-F238E27FC236}">
                <a16:creationId xmlns:a16="http://schemas.microsoft.com/office/drawing/2014/main" id="{FC1CC25E-7916-D94F-75E1-E2063650C7D0}"/>
              </a:ext>
            </a:extLst>
          </p:cNvPr>
          <p:cNvSpPr/>
          <p:nvPr/>
        </p:nvSpPr>
        <p:spPr>
          <a:xfrm flipH="1">
            <a:off x="2958034" y="4673653"/>
            <a:ext cx="338690" cy="184424"/>
          </a:xfrm>
          <a:prstGeom prst="triangle">
            <a:avLst>
              <a:gd name="adj" fmla="val 0"/>
            </a:avLst>
          </a:prstGeom>
          <a:solidFill>
            <a:srgbClr val="801174"/>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80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77572538"/>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415600" y="379515"/>
            <a:ext cx="11360800" cy="763600"/>
          </a:xfrm>
          <a:prstGeom prst="rect">
            <a:avLst/>
          </a:prstGeom>
        </p:spPr>
        <p:txBody>
          <a:bodyPr spcFirstLastPara="1" vert="horz" wrap="square" lIns="121900" tIns="121900" rIns="121900" bIns="121900" anchor="t" anchorCtr="0">
            <a:normAutofit fontScale="90000"/>
          </a:bodyPr>
          <a:lstStyle/>
          <a:p>
            <a:pPr algn="l" rtl="0"/>
            <a:r>
              <a:rPr lang="da" dirty="0">
                <a:solidFill>
                  <a:srgbClr val="70578B"/>
                </a:solidFill>
                <a:latin typeface="Calibri" panose="020F0502020204030204" pitchFamily="34" charset="0"/>
                <a:ea typeface="Calibri" panose="020F0502020204030204" pitchFamily="34" charset="0"/>
                <a:cs typeface="Calibri" panose="020F0502020204030204" pitchFamily="34" charset="0"/>
              </a:rPr>
              <a:t>Hvad er ADHD?</a:t>
            </a:r>
            <a:endParaRPr dirty="0">
              <a:solidFill>
                <a:srgbClr val="70578B"/>
              </a:solidFill>
              <a:latin typeface="Calibri" panose="020F0502020204030204" pitchFamily="34" charset="0"/>
              <a:ea typeface="Calibri" panose="020F0502020204030204" pitchFamily="34" charset="0"/>
              <a:cs typeface="Calibri" panose="020F0502020204030204" pitchFamily="34" charset="0"/>
            </a:endParaRPr>
          </a:p>
        </p:txBody>
      </p:sp>
      <p:sp>
        <p:nvSpPr>
          <p:cNvPr id="4" name="Tekstfelt 3">
            <a:extLst>
              <a:ext uri="{FF2B5EF4-FFF2-40B4-BE49-F238E27FC236}">
                <a16:creationId xmlns:a16="http://schemas.microsoft.com/office/drawing/2014/main" id="{CD8C7683-AE93-0D7A-BBEC-2C41D4078819}"/>
              </a:ext>
            </a:extLst>
          </p:cNvPr>
          <p:cNvSpPr txBox="1"/>
          <p:nvPr/>
        </p:nvSpPr>
        <p:spPr>
          <a:xfrm>
            <a:off x="625950" y="5987845"/>
            <a:ext cx="10242755" cy="230832"/>
          </a:xfrm>
          <a:prstGeom prst="rect">
            <a:avLst/>
          </a:prstGeom>
          <a:noFill/>
        </p:spPr>
        <p:txBody>
          <a:bodyPr wrap="square" rtlCol="0">
            <a:spAutoFit/>
          </a:bodyPr>
          <a:lstStyle/>
          <a:p>
            <a:r>
              <a:rPr lang="da-DK" sz="8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Kilde: </a:t>
            </a:r>
            <a:r>
              <a:rPr lang="da-DK" sz="900" u="sng" dirty="0">
                <a:solidFill>
                  <a:srgbClr val="96607D"/>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https</a:t>
            </a:r>
            <a:r>
              <a:rPr lang="da-DK" sz="900" u="sng"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://www.sundhed.dk/borger/patienthaandbogen/psyke-hos-boern/sygdomme/adhd/adhd-oversigt/</a:t>
            </a:r>
            <a:r>
              <a:rPr lang="da-DK" sz="900" u="sng"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aug 2025</a:t>
            </a:r>
            <a:endParaRPr lang="da-DK"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 name="Rectangle 10">
            <a:extLst>
              <a:ext uri="{FF2B5EF4-FFF2-40B4-BE49-F238E27FC236}">
                <a16:creationId xmlns:a16="http://schemas.microsoft.com/office/drawing/2014/main" id="{307967DF-0959-EF52-E780-8EFB89CC8D3B}"/>
              </a:ext>
            </a:extLst>
          </p:cNvPr>
          <p:cNvSpPr/>
          <p:nvPr/>
        </p:nvSpPr>
        <p:spPr>
          <a:xfrm>
            <a:off x="2448232" y="1706707"/>
            <a:ext cx="9677401" cy="4212151"/>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6" name="ADHD film">
            <a:hlinkClick r:id="" action="ppaction://media"/>
            <a:extLst>
              <a:ext uri="{FF2B5EF4-FFF2-40B4-BE49-F238E27FC236}">
                <a16:creationId xmlns:a16="http://schemas.microsoft.com/office/drawing/2014/main" id="{E80BA1BE-68E5-B3F7-35FF-21C5293119E8}"/>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912251" y="1340644"/>
            <a:ext cx="7627620" cy="4290536"/>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fullScrn="1">
              <p:cMediaNode vol="80000">
                <p:cTn id="7" fill="hold" display="0">
                  <p:stCondLst>
                    <p:cond delay="indefinite"/>
                  </p:stCondLst>
                </p:cTn>
                <p:tgtEl>
                  <p:spTgt spid="6"/>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50DC5-0745-CD32-8959-2FCB5274C8B4}"/>
            </a:ext>
          </a:extLst>
        </p:cNvPr>
        <p:cNvGrpSpPr/>
        <p:nvPr/>
      </p:nvGrpSpPr>
      <p:grpSpPr>
        <a:xfrm>
          <a:off x="0" y="0"/>
          <a:ext cx="0" cy="0"/>
          <a:chOff x="0" y="0"/>
          <a:chExt cx="0" cy="0"/>
        </a:xfrm>
      </p:grpSpPr>
      <p:sp>
        <p:nvSpPr>
          <p:cNvPr id="27" name="Rectangle 10">
            <a:extLst>
              <a:ext uri="{FF2B5EF4-FFF2-40B4-BE49-F238E27FC236}">
                <a16:creationId xmlns:a16="http://schemas.microsoft.com/office/drawing/2014/main" id="{37225AAA-1E47-78D9-F104-7FB940A1AED7}"/>
              </a:ext>
            </a:extLst>
          </p:cNvPr>
          <p:cNvSpPr/>
          <p:nvPr/>
        </p:nvSpPr>
        <p:spPr>
          <a:xfrm>
            <a:off x="7762875" y="1430338"/>
            <a:ext cx="4429126" cy="4627561"/>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0" name="Titel 1">
            <a:extLst>
              <a:ext uri="{FF2B5EF4-FFF2-40B4-BE49-F238E27FC236}">
                <a16:creationId xmlns:a16="http://schemas.microsoft.com/office/drawing/2014/main" id="{DF56B828-59C7-5B4E-5FE2-28C0C6003A70}"/>
              </a:ext>
            </a:extLst>
          </p:cNvPr>
          <p:cNvSpPr>
            <a:spLocks noGrp="1"/>
          </p:cNvSpPr>
          <p:nvPr>
            <p:ph type="title"/>
          </p:nvPr>
        </p:nvSpPr>
        <p:spPr>
          <a:xfrm>
            <a:off x="500860" y="-794"/>
            <a:ext cx="11214460" cy="1325563"/>
          </a:xfrm>
        </p:spPr>
        <p:txBody>
          <a:bodyPr/>
          <a:lstStyle/>
          <a:p>
            <a:r>
              <a:rPr lang="da-DK" dirty="0">
                <a:solidFill>
                  <a:srgbClr val="644D79"/>
                </a:solidFill>
                <a:latin typeface="Calibri" panose="020F0502020204030204" pitchFamily="34" charset="0"/>
                <a:ea typeface="Calibri" panose="020F0502020204030204" pitchFamily="34" charset="0"/>
                <a:cs typeface="Calibri" panose="020F0502020204030204" pitchFamily="34" charset="0"/>
              </a:rPr>
              <a:t>Hvad er ADHD?</a:t>
            </a:r>
          </a:p>
        </p:txBody>
      </p:sp>
      <p:grpSp>
        <p:nvGrpSpPr>
          <p:cNvPr id="9" name="Group 8">
            <a:extLst>
              <a:ext uri="{FF2B5EF4-FFF2-40B4-BE49-F238E27FC236}">
                <a16:creationId xmlns:a16="http://schemas.microsoft.com/office/drawing/2014/main" id="{E9DD9055-6E1B-0CAD-6CF2-93DBC86FC1F1}"/>
              </a:ext>
            </a:extLst>
          </p:cNvPr>
          <p:cNvGrpSpPr/>
          <p:nvPr/>
        </p:nvGrpSpPr>
        <p:grpSpPr>
          <a:xfrm>
            <a:off x="0" y="1430337"/>
            <a:ext cx="8267700" cy="1091821"/>
            <a:chOff x="0" y="1430337"/>
            <a:chExt cx="8267700" cy="1457086"/>
          </a:xfrm>
        </p:grpSpPr>
        <p:sp>
          <p:nvSpPr>
            <p:cNvPr id="18" name="Rectangle 17">
              <a:extLst>
                <a:ext uri="{FF2B5EF4-FFF2-40B4-BE49-F238E27FC236}">
                  <a16:creationId xmlns:a16="http://schemas.microsoft.com/office/drawing/2014/main" id="{7CCAFCB7-A7A1-BB4F-B8CC-260C4984D7FD}"/>
                </a:ext>
              </a:extLst>
            </p:cNvPr>
            <p:cNvSpPr/>
            <p:nvPr/>
          </p:nvSpPr>
          <p:spPr>
            <a:xfrm>
              <a:off x="600074" y="1430337"/>
              <a:ext cx="766762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DD093AF9-9813-9E22-A8A3-F30627D63EED}"/>
                </a:ext>
              </a:extLst>
            </p:cNvPr>
            <p:cNvSpPr/>
            <p:nvPr/>
          </p:nvSpPr>
          <p:spPr>
            <a:xfrm>
              <a:off x="0" y="1430338"/>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A4A4B1C2-B8D7-5D5F-14E3-A17551C60B1C}"/>
                </a:ext>
              </a:extLst>
            </p:cNvPr>
            <p:cNvSpPr txBox="1"/>
            <p:nvPr/>
          </p:nvSpPr>
          <p:spPr>
            <a:xfrm>
              <a:off x="993798" y="1727599"/>
              <a:ext cx="7102886" cy="862559"/>
            </a:xfrm>
            <a:prstGeom prst="rect">
              <a:avLst/>
            </a:prstGeom>
            <a:noFill/>
          </p:spPr>
          <p:txBody>
            <a:bodyPr wrap="square" lIns="0" tIns="0" rIns="0" bIns="0" anchor="ctr" anchorCtr="0">
              <a:spAutoFit/>
            </a:bodyPr>
            <a:lstStyle/>
            <a:p>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ADHD står for Attention Deficit </a:t>
              </a:r>
              <a:r>
                <a:rPr lang="da-DK"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Hyperactivity</a:t>
              </a: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da-DK"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Disorder</a:t>
              </a: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(på dansk: Opmærksomhedsforstyrrelse med eller uden hyperaktivitet). Det er en neurologisk udviklingsforstyrrelse, der påvirker hjernens evne til at regulere opmærksomhed, impulskontrol og aktivitetsniveau.</a:t>
              </a:r>
            </a:p>
          </p:txBody>
        </p:sp>
      </p:grpSp>
      <p:grpSp>
        <p:nvGrpSpPr>
          <p:cNvPr id="12" name="Group 11">
            <a:extLst>
              <a:ext uri="{FF2B5EF4-FFF2-40B4-BE49-F238E27FC236}">
                <a16:creationId xmlns:a16="http://schemas.microsoft.com/office/drawing/2014/main" id="{CFCE3A20-142A-6913-E173-5C47F448E0A3}"/>
              </a:ext>
            </a:extLst>
          </p:cNvPr>
          <p:cNvGrpSpPr/>
          <p:nvPr/>
        </p:nvGrpSpPr>
        <p:grpSpPr>
          <a:xfrm>
            <a:off x="0" y="2608917"/>
            <a:ext cx="8267700" cy="1091821"/>
            <a:chOff x="0" y="1430337"/>
            <a:chExt cx="8267700" cy="1457086"/>
          </a:xfrm>
        </p:grpSpPr>
        <p:sp>
          <p:nvSpPr>
            <p:cNvPr id="19" name="Rectangle 18">
              <a:extLst>
                <a:ext uri="{FF2B5EF4-FFF2-40B4-BE49-F238E27FC236}">
                  <a16:creationId xmlns:a16="http://schemas.microsoft.com/office/drawing/2014/main" id="{3518AAE2-BE0A-FA8C-BBAF-6299D816F133}"/>
                </a:ext>
              </a:extLst>
            </p:cNvPr>
            <p:cNvSpPr/>
            <p:nvPr/>
          </p:nvSpPr>
          <p:spPr>
            <a:xfrm>
              <a:off x="600074" y="1430337"/>
              <a:ext cx="766762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2B88D418-4FCE-E336-F13C-066FEB8DB9C5}"/>
                </a:ext>
              </a:extLst>
            </p:cNvPr>
            <p:cNvSpPr/>
            <p:nvPr/>
          </p:nvSpPr>
          <p:spPr>
            <a:xfrm>
              <a:off x="0" y="1430338"/>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1DFAC0CE-971F-2F8D-4580-C8004CCB99E2}"/>
                </a:ext>
              </a:extLst>
            </p:cNvPr>
            <p:cNvSpPr txBox="1"/>
            <p:nvPr/>
          </p:nvSpPr>
          <p:spPr>
            <a:xfrm>
              <a:off x="1038224" y="1871361"/>
              <a:ext cx="6806138" cy="575039"/>
            </a:xfrm>
            <a:prstGeom prst="rect">
              <a:avLst/>
            </a:prstGeom>
            <a:noFill/>
          </p:spPr>
          <p:txBody>
            <a:bodyPr wrap="square" lIns="0" tIns="0" rIns="0" bIns="0" anchor="ctr" anchorCtr="0">
              <a:spAutoFit/>
            </a:bodyPr>
            <a:lstStyle/>
            <a:p>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ADHD er ikke en sygdom, men en </a:t>
              </a:r>
              <a:r>
                <a:rPr lang="da-DK"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neurodiversitet</a:t>
              </a: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hvilket betyder, at hjernen fungerer anderledes end hos </a:t>
              </a:r>
              <a:r>
                <a:rPr lang="da-DK"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neurotypiske</a:t>
              </a: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personer.</a:t>
              </a:r>
            </a:p>
          </p:txBody>
        </p:sp>
      </p:grpSp>
      <p:grpSp>
        <p:nvGrpSpPr>
          <p:cNvPr id="22" name="Group 21">
            <a:extLst>
              <a:ext uri="{FF2B5EF4-FFF2-40B4-BE49-F238E27FC236}">
                <a16:creationId xmlns:a16="http://schemas.microsoft.com/office/drawing/2014/main" id="{EFEEC938-988C-CD86-4BB9-A97A8A0EBDA4}"/>
              </a:ext>
            </a:extLst>
          </p:cNvPr>
          <p:cNvGrpSpPr/>
          <p:nvPr/>
        </p:nvGrpSpPr>
        <p:grpSpPr>
          <a:xfrm>
            <a:off x="0" y="3787497"/>
            <a:ext cx="8267700" cy="1091821"/>
            <a:chOff x="0" y="1430337"/>
            <a:chExt cx="8267700" cy="1457086"/>
          </a:xfrm>
        </p:grpSpPr>
        <p:sp>
          <p:nvSpPr>
            <p:cNvPr id="23" name="Rectangle 22">
              <a:extLst>
                <a:ext uri="{FF2B5EF4-FFF2-40B4-BE49-F238E27FC236}">
                  <a16:creationId xmlns:a16="http://schemas.microsoft.com/office/drawing/2014/main" id="{DF2D904E-27FB-CEE7-96A8-53C620B544C4}"/>
                </a:ext>
              </a:extLst>
            </p:cNvPr>
            <p:cNvSpPr/>
            <p:nvPr/>
          </p:nvSpPr>
          <p:spPr>
            <a:xfrm>
              <a:off x="600074" y="1430337"/>
              <a:ext cx="766762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Rectangle 23">
              <a:extLst>
                <a:ext uri="{FF2B5EF4-FFF2-40B4-BE49-F238E27FC236}">
                  <a16:creationId xmlns:a16="http://schemas.microsoft.com/office/drawing/2014/main" id="{E4A9E4CD-2188-563B-F111-2368E1D89ED4}"/>
                </a:ext>
              </a:extLst>
            </p:cNvPr>
            <p:cNvSpPr/>
            <p:nvPr/>
          </p:nvSpPr>
          <p:spPr>
            <a:xfrm>
              <a:off x="0" y="1430338"/>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E91AA70A-88FA-5C66-3E15-631C7B4D1EF8}"/>
                </a:ext>
              </a:extLst>
            </p:cNvPr>
            <p:cNvSpPr txBox="1"/>
            <p:nvPr/>
          </p:nvSpPr>
          <p:spPr>
            <a:xfrm>
              <a:off x="1038224" y="1871361"/>
              <a:ext cx="6806138" cy="575039"/>
            </a:xfrm>
            <a:prstGeom prst="rect">
              <a:avLst/>
            </a:prstGeom>
            <a:noFill/>
          </p:spPr>
          <p:txBody>
            <a:bodyPr wrap="square" lIns="0" tIns="0" rIns="0" bIns="0" anchor="ctr" anchorCtr="0">
              <a:spAutoFit/>
            </a:bodyPr>
            <a:lstStyle/>
            <a:p>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ADD (Attention Deficit </a:t>
              </a:r>
              <a:r>
                <a:rPr lang="da-DK"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Disorder</a:t>
              </a: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er en ældre betegnelse, der officielt kaldes "ADHD, uopmærksom type” i ICD-11.</a:t>
              </a:r>
            </a:p>
          </p:txBody>
        </p:sp>
      </p:grpSp>
      <p:grpSp>
        <p:nvGrpSpPr>
          <p:cNvPr id="26" name="Group 25">
            <a:extLst>
              <a:ext uri="{FF2B5EF4-FFF2-40B4-BE49-F238E27FC236}">
                <a16:creationId xmlns:a16="http://schemas.microsoft.com/office/drawing/2014/main" id="{002DAE30-9EA1-92CF-C9D2-03487A30FC74}"/>
              </a:ext>
            </a:extLst>
          </p:cNvPr>
          <p:cNvGrpSpPr/>
          <p:nvPr/>
        </p:nvGrpSpPr>
        <p:grpSpPr>
          <a:xfrm>
            <a:off x="0" y="4966077"/>
            <a:ext cx="8267700" cy="1091821"/>
            <a:chOff x="0" y="1430337"/>
            <a:chExt cx="8267700" cy="1457086"/>
          </a:xfrm>
        </p:grpSpPr>
        <p:sp>
          <p:nvSpPr>
            <p:cNvPr id="28" name="Rectangle 27">
              <a:extLst>
                <a:ext uri="{FF2B5EF4-FFF2-40B4-BE49-F238E27FC236}">
                  <a16:creationId xmlns:a16="http://schemas.microsoft.com/office/drawing/2014/main" id="{B93D9AB4-CFC2-7683-C06A-1685C5F0243D}"/>
                </a:ext>
              </a:extLst>
            </p:cNvPr>
            <p:cNvSpPr/>
            <p:nvPr/>
          </p:nvSpPr>
          <p:spPr>
            <a:xfrm>
              <a:off x="600074" y="1430337"/>
              <a:ext cx="766762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9" name="Rectangle 28">
              <a:extLst>
                <a:ext uri="{FF2B5EF4-FFF2-40B4-BE49-F238E27FC236}">
                  <a16:creationId xmlns:a16="http://schemas.microsoft.com/office/drawing/2014/main" id="{5C91A9BA-0D80-C8C8-C31A-E44CCB6E9A7D}"/>
                </a:ext>
              </a:extLst>
            </p:cNvPr>
            <p:cNvSpPr/>
            <p:nvPr/>
          </p:nvSpPr>
          <p:spPr>
            <a:xfrm>
              <a:off x="0" y="1430338"/>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0" name="TextBox 29">
              <a:extLst>
                <a:ext uri="{FF2B5EF4-FFF2-40B4-BE49-F238E27FC236}">
                  <a16:creationId xmlns:a16="http://schemas.microsoft.com/office/drawing/2014/main" id="{2D6222F1-2FF1-5E41-D1A3-CD2F343F8EEC}"/>
                </a:ext>
              </a:extLst>
            </p:cNvPr>
            <p:cNvSpPr txBox="1"/>
            <p:nvPr/>
          </p:nvSpPr>
          <p:spPr>
            <a:xfrm>
              <a:off x="1038224" y="1727599"/>
              <a:ext cx="6806138" cy="862559"/>
            </a:xfrm>
            <a:prstGeom prst="rect">
              <a:avLst/>
            </a:prstGeom>
            <a:noFill/>
          </p:spPr>
          <p:txBody>
            <a:bodyPr wrap="square" lIns="0" tIns="0" rIns="0" bIns="0" anchor="ctr" anchorCtr="0">
              <a:spAutoFit/>
            </a:bodyPr>
            <a:lstStyle/>
            <a:p>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ADD betyder ADHD uden hyperaktivitet.</a:t>
              </a:r>
              <a:b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Personer med ADD har svært ved koncentration, organisering og hukommelse, men er ikke hyperaktive. De kan ofte virke stille, dagdrømmende eller distræte.</a:t>
              </a:r>
            </a:p>
          </p:txBody>
        </p:sp>
      </p:grpSp>
      <p:grpSp>
        <p:nvGrpSpPr>
          <p:cNvPr id="43" name="Group 42">
            <a:extLst>
              <a:ext uri="{FF2B5EF4-FFF2-40B4-BE49-F238E27FC236}">
                <a16:creationId xmlns:a16="http://schemas.microsoft.com/office/drawing/2014/main" id="{B704A6EE-9FEA-A8FA-8D3A-9BF245DB57F0}"/>
              </a:ext>
            </a:extLst>
          </p:cNvPr>
          <p:cNvGrpSpPr/>
          <p:nvPr/>
        </p:nvGrpSpPr>
        <p:grpSpPr>
          <a:xfrm rot="16200000">
            <a:off x="369624" y="1795401"/>
            <a:ext cx="361692" cy="361692"/>
            <a:chOff x="3111431" y="1413967"/>
            <a:chExt cx="304417" cy="304417"/>
          </a:xfrm>
        </p:grpSpPr>
        <p:sp>
          <p:nvSpPr>
            <p:cNvPr id="44" name="Oval 43">
              <a:extLst>
                <a:ext uri="{FF2B5EF4-FFF2-40B4-BE49-F238E27FC236}">
                  <a16:creationId xmlns:a16="http://schemas.microsoft.com/office/drawing/2014/main" id="{938AF80A-AE56-D5E6-50CB-08486139BAB4}"/>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nvGrpSpPr>
            <p:cNvPr id="50" name="Group 49">
              <a:extLst>
                <a:ext uri="{FF2B5EF4-FFF2-40B4-BE49-F238E27FC236}">
                  <a16:creationId xmlns:a16="http://schemas.microsoft.com/office/drawing/2014/main" id="{7EEA896A-7A7C-B4ED-48D5-7C39EEF92AF0}"/>
                </a:ext>
              </a:extLst>
            </p:cNvPr>
            <p:cNvGrpSpPr/>
            <p:nvPr/>
          </p:nvGrpSpPr>
          <p:grpSpPr>
            <a:xfrm>
              <a:off x="3153306" y="1455844"/>
              <a:ext cx="220666" cy="220664"/>
              <a:chOff x="10154583" y="3154385"/>
              <a:chExt cx="327680" cy="327678"/>
            </a:xfrm>
          </p:grpSpPr>
          <p:sp>
            <p:nvSpPr>
              <p:cNvPr id="51" name="Oval 50">
                <a:extLst>
                  <a:ext uri="{FF2B5EF4-FFF2-40B4-BE49-F238E27FC236}">
                    <a16:creationId xmlns:a16="http://schemas.microsoft.com/office/drawing/2014/main" id="{8EE4CADC-86D9-6F92-8863-1980ED8DF5BD}"/>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52" name="Freeform 334">
                <a:extLst>
                  <a:ext uri="{FF2B5EF4-FFF2-40B4-BE49-F238E27FC236}">
                    <a16:creationId xmlns:a16="http://schemas.microsoft.com/office/drawing/2014/main" id="{6AC9DCF3-ACE1-69EE-5B5C-11A25AEA9B22}"/>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grpSp>
      <p:grpSp>
        <p:nvGrpSpPr>
          <p:cNvPr id="32" name="Group 31">
            <a:extLst>
              <a:ext uri="{FF2B5EF4-FFF2-40B4-BE49-F238E27FC236}">
                <a16:creationId xmlns:a16="http://schemas.microsoft.com/office/drawing/2014/main" id="{770B1590-ADD5-9FAB-B8DD-08EB542ECD1F}"/>
              </a:ext>
            </a:extLst>
          </p:cNvPr>
          <p:cNvGrpSpPr/>
          <p:nvPr/>
        </p:nvGrpSpPr>
        <p:grpSpPr>
          <a:xfrm rot="16200000">
            <a:off x="369624" y="2973981"/>
            <a:ext cx="361692" cy="361692"/>
            <a:chOff x="3111431" y="1413967"/>
            <a:chExt cx="304417" cy="304417"/>
          </a:xfrm>
        </p:grpSpPr>
        <p:sp>
          <p:nvSpPr>
            <p:cNvPr id="33" name="Oval 32">
              <a:extLst>
                <a:ext uri="{FF2B5EF4-FFF2-40B4-BE49-F238E27FC236}">
                  <a16:creationId xmlns:a16="http://schemas.microsoft.com/office/drawing/2014/main" id="{A0BA95AB-06ED-7251-F6AD-6F7553981D26}"/>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nvGrpSpPr>
            <p:cNvPr id="34" name="Group 33">
              <a:extLst>
                <a:ext uri="{FF2B5EF4-FFF2-40B4-BE49-F238E27FC236}">
                  <a16:creationId xmlns:a16="http://schemas.microsoft.com/office/drawing/2014/main" id="{EA0DC02F-5A82-974C-CA10-B2A30B1A3015}"/>
                </a:ext>
              </a:extLst>
            </p:cNvPr>
            <p:cNvGrpSpPr/>
            <p:nvPr/>
          </p:nvGrpSpPr>
          <p:grpSpPr>
            <a:xfrm>
              <a:off x="3153306" y="1455844"/>
              <a:ext cx="220666" cy="220664"/>
              <a:chOff x="10154583" y="3154385"/>
              <a:chExt cx="327680" cy="327678"/>
            </a:xfrm>
          </p:grpSpPr>
          <p:sp>
            <p:nvSpPr>
              <p:cNvPr id="35" name="Oval 34">
                <a:extLst>
                  <a:ext uri="{FF2B5EF4-FFF2-40B4-BE49-F238E27FC236}">
                    <a16:creationId xmlns:a16="http://schemas.microsoft.com/office/drawing/2014/main" id="{FD70BB01-79E7-0D69-130F-C2D9B9D76DB3}"/>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36" name="Freeform 334">
                <a:extLst>
                  <a:ext uri="{FF2B5EF4-FFF2-40B4-BE49-F238E27FC236}">
                    <a16:creationId xmlns:a16="http://schemas.microsoft.com/office/drawing/2014/main" id="{8818664D-02A9-3ABE-9474-AE5956E93865}"/>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grpSp>
      <p:grpSp>
        <p:nvGrpSpPr>
          <p:cNvPr id="37" name="Group 36">
            <a:extLst>
              <a:ext uri="{FF2B5EF4-FFF2-40B4-BE49-F238E27FC236}">
                <a16:creationId xmlns:a16="http://schemas.microsoft.com/office/drawing/2014/main" id="{97F1E627-E72B-E232-8DF3-99F25E5D6D9D}"/>
              </a:ext>
            </a:extLst>
          </p:cNvPr>
          <p:cNvGrpSpPr/>
          <p:nvPr/>
        </p:nvGrpSpPr>
        <p:grpSpPr>
          <a:xfrm rot="16200000">
            <a:off x="369624" y="4152561"/>
            <a:ext cx="361692" cy="361692"/>
            <a:chOff x="3111431" y="1413967"/>
            <a:chExt cx="304417" cy="304417"/>
          </a:xfrm>
        </p:grpSpPr>
        <p:sp>
          <p:nvSpPr>
            <p:cNvPr id="38" name="Oval 37">
              <a:extLst>
                <a:ext uri="{FF2B5EF4-FFF2-40B4-BE49-F238E27FC236}">
                  <a16:creationId xmlns:a16="http://schemas.microsoft.com/office/drawing/2014/main" id="{764FA15C-B9AF-1F89-FE39-783211C755E8}"/>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nvGrpSpPr>
            <p:cNvPr id="39" name="Group 38">
              <a:extLst>
                <a:ext uri="{FF2B5EF4-FFF2-40B4-BE49-F238E27FC236}">
                  <a16:creationId xmlns:a16="http://schemas.microsoft.com/office/drawing/2014/main" id="{8911514E-C528-3EA0-C62C-B6A1BF28B314}"/>
                </a:ext>
              </a:extLst>
            </p:cNvPr>
            <p:cNvGrpSpPr/>
            <p:nvPr/>
          </p:nvGrpSpPr>
          <p:grpSpPr>
            <a:xfrm>
              <a:off x="3153306" y="1455844"/>
              <a:ext cx="220666" cy="220664"/>
              <a:chOff x="10154583" y="3154385"/>
              <a:chExt cx="327680" cy="327678"/>
            </a:xfrm>
          </p:grpSpPr>
          <p:sp>
            <p:nvSpPr>
              <p:cNvPr id="40" name="Oval 39">
                <a:extLst>
                  <a:ext uri="{FF2B5EF4-FFF2-40B4-BE49-F238E27FC236}">
                    <a16:creationId xmlns:a16="http://schemas.microsoft.com/office/drawing/2014/main" id="{74F68EF7-C2E5-FB25-A7C3-058176E5620F}"/>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45" name="Freeform 334">
                <a:extLst>
                  <a:ext uri="{FF2B5EF4-FFF2-40B4-BE49-F238E27FC236}">
                    <a16:creationId xmlns:a16="http://schemas.microsoft.com/office/drawing/2014/main" id="{48C3D470-2785-6BB4-C6F4-BC9139724A58}"/>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grpSp>
      <p:grpSp>
        <p:nvGrpSpPr>
          <p:cNvPr id="46" name="Group 45">
            <a:extLst>
              <a:ext uri="{FF2B5EF4-FFF2-40B4-BE49-F238E27FC236}">
                <a16:creationId xmlns:a16="http://schemas.microsoft.com/office/drawing/2014/main" id="{F034DB6E-BA67-83AF-BEB8-35D197D099B5}"/>
              </a:ext>
            </a:extLst>
          </p:cNvPr>
          <p:cNvGrpSpPr/>
          <p:nvPr/>
        </p:nvGrpSpPr>
        <p:grpSpPr>
          <a:xfrm rot="16200000">
            <a:off x="369624" y="5331141"/>
            <a:ext cx="361692" cy="361692"/>
            <a:chOff x="3111431" y="1413967"/>
            <a:chExt cx="304417" cy="304417"/>
          </a:xfrm>
        </p:grpSpPr>
        <p:sp>
          <p:nvSpPr>
            <p:cNvPr id="47" name="Oval 46">
              <a:extLst>
                <a:ext uri="{FF2B5EF4-FFF2-40B4-BE49-F238E27FC236}">
                  <a16:creationId xmlns:a16="http://schemas.microsoft.com/office/drawing/2014/main" id="{9F6D297B-C538-EF17-B079-1D27F86AF801}"/>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nvGrpSpPr>
            <p:cNvPr id="49" name="Group 48">
              <a:extLst>
                <a:ext uri="{FF2B5EF4-FFF2-40B4-BE49-F238E27FC236}">
                  <a16:creationId xmlns:a16="http://schemas.microsoft.com/office/drawing/2014/main" id="{67D94777-4A87-8402-C15E-1F0D438FB66A}"/>
                </a:ext>
              </a:extLst>
            </p:cNvPr>
            <p:cNvGrpSpPr/>
            <p:nvPr/>
          </p:nvGrpSpPr>
          <p:grpSpPr>
            <a:xfrm>
              <a:off x="3153306" y="1455844"/>
              <a:ext cx="220666" cy="220664"/>
              <a:chOff x="10154583" y="3154385"/>
              <a:chExt cx="327680" cy="327678"/>
            </a:xfrm>
          </p:grpSpPr>
          <p:sp>
            <p:nvSpPr>
              <p:cNvPr id="53" name="Oval 52">
                <a:extLst>
                  <a:ext uri="{FF2B5EF4-FFF2-40B4-BE49-F238E27FC236}">
                    <a16:creationId xmlns:a16="http://schemas.microsoft.com/office/drawing/2014/main" id="{CE41A461-DDFC-D32C-649A-EFE2274101A6}"/>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54" name="Freeform 334">
                <a:extLst>
                  <a:ext uri="{FF2B5EF4-FFF2-40B4-BE49-F238E27FC236}">
                    <a16:creationId xmlns:a16="http://schemas.microsoft.com/office/drawing/2014/main" id="{4D1C10FC-73CD-B78F-D206-CAB780962D61}"/>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grpSp>
      <p:pic>
        <p:nvPicPr>
          <p:cNvPr id="6" name="Billede 5" descr="Et billede, der indeholder skitse, tegning, Stregtegning, clipart&#10;&#10;Indhold genereret af kunstig intelligens kan være forkert.">
            <a:extLst>
              <a:ext uri="{FF2B5EF4-FFF2-40B4-BE49-F238E27FC236}">
                <a16:creationId xmlns:a16="http://schemas.microsoft.com/office/drawing/2014/main" id="{FF0760B0-D202-154E-933B-3E5B53F0180E}"/>
              </a:ext>
            </a:extLst>
          </p:cNvPr>
          <p:cNvPicPr>
            <a:picLocks noChangeAspect="1"/>
          </p:cNvPicPr>
          <p:nvPr/>
        </p:nvPicPr>
        <p:blipFill>
          <a:blip r:embed="rId3" cstate="screen">
            <a:clrChange>
              <a:clrFrom>
                <a:srgbClr val="FFFFFF"/>
              </a:clrFrom>
              <a:clrTo>
                <a:srgbClr val="FFFFFF">
                  <a:alpha val="0"/>
                </a:srgbClr>
              </a:clrTo>
            </a:clrChange>
            <a:duotone>
              <a:srgbClr val="8064A2">
                <a:shade val="45000"/>
                <a:satMod val="135000"/>
              </a:srgbClr>
              <a:prstClr val="white"/>
            </a:duotone>
            <a:extLst>
              <a:ext uri="{28A0092B-C50C-407E-A947-70E740481C1C}">
                <a14:useLocalDpi xmlns:a14="http://schemas.microsoft.com/office/drawing/2010/main"/>
              </a:ext>
            </a:extLst>
          </a:blip>
          <a:stretch>
            <a:fillRect/>
          </a:stretch>
        </p:blipFill>
        <p:spPr>
          <a:xfrm>
            <a:off x="8359166" y="1976247"/>
            <a:ext cx="3787497" cy="3787497"/>
          </a:xfrm>
          <a:prstGeom prst="rect">
            <a:avLst/>
          </a:prstGeom>
        </p:spPr>
      </p:pic>
      <p:sp>
        <p:nvSpPr>
          <p:cNvPr id="2" name="TextBox 1">
            <a:extLst>
              <a:ext uri="{FF2B5EF4-FFF2-40B4-BE49-F238E27FC236}">
                <a16:creationId xmlns:a16="http://schemas.microsoft.com/office/drawing/2014/main" id="{9648127E-DE36-7413-BECE-87FAC230E56C}"/>
              </a:ext>
            </a:extLst>
          </p:cNvPr>
          <p:cNvSpPr txBox="1"/>
          <p:nvPr/>
        </p:nvSpPr>
        <p:spPr>
          <a:xfrm>
            <a:off x="244548" y="6337005"/>
            <a:ext cx="6188149" cy="469937"/>
          </a:xfrm>
          <a:prstGeom prst="rect">
            <a:avLst/>
          </a:prstGeom>
          <a:noFill/>
        </p:spPr>
        <p:txBody>
          <a:bodyPr wrap="square" rtlCol="0">
            <a:spAutoFit/>
          </a:bodyPr>
          <a:lstStyle/>
          <a:p>
            <a:r>
              <a:rPr lang="da-DK" dirty="0"/>
              <a:t>Kilde: ICD-11 ADHD Reference (WHO):  </a:t>
            </a:r>
            <a:r>
              <a:rPr lang="da-DK" dirty="0">
                <a:hlinkClick r:id="rId4"/>
              </a:rPr>
              <a:t>https://icd.who.int/browse11/l-m/en#/http://id.who.int/icd/entity/252164488</a:t>
            </a:r>
            <a:endParaRPr lang="da-DK" dirty="0"/>
          </a:p>
          <a:p>
            <a:endParaRPr lang="da-DK" dirty="0"/>
          </a:p>
          <a:p>
            <a:endParaRPr lang="en-DK" dirty="0"/>
          </a:p>
        </p:txBody>
      </p:sp>
    </p:spTree>
    <p:extLst>
      <p:ext uri="{BB962C8B-B14F-4D97-AF65-F5344CB8AC3E}">
        <p14:creationId xmlns:p14="http://schemas.microsoft.com/office/powerpoint/2010/main" val="4117766474"/>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FAE7F-120C-0500-C3C9-18103C786BAF}"/>
            </a:ext>
          </a:extLst>
        </p:cNvPr>
        <p:cNvGrpSpPr/>
        <p:nvPr/>
      </p:nvGrpSpPr>
      <p:grpSpPr>
        <a:xfrm>
          <a:off x="0" y="0"/>
          <a:ext cx="0" cy="0"/>
          <a:chOff x="0" y="0"/>
          <a:chExt cx="0" cy="0"/>
        </a:xfrm>
      </p:grpSpPr>
      <p:sp>
        <p:nvSpPr>
          <p:cNvPr id="2" name="Rectangle 10">
            <a:extLst>
              <a:ext uri="{FF2B5EF4-FFF2-40B4-BE49-F238E27FC236}">
                <a16:creationId xmlns:a16="http://schemas.microsoft.com/office/drawing/2014/main" id="{0465A086-6201-C653-DCD4-CCC7671BC6F2}"/>
              </a:ext>
            </a:extLst>
          </p:cNvPr>
          <p:cNvSpPr/>
          <p:nvPr/>
        </p:nvSpPr>
        <p:spPr>
          <a:xfrm>
            <a:off x="2" y="0"/>
            <a:ext cx="4562474" cy="6057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latin typeface="Calibri" panose="020F0502020204030204" pitchFamily="34" charset="0"/>
              <a:ea typeface="Calibri" panose="020F0502020204030204" pitchFamily="34" charset="0"/>
              <a:cs typeface="Calibri" panose="020F0502020204030204" pitchFamily="34" charset="0"/>
            </a:endParaRPr>
          </a:p>
        </p:txBody>
      </p:sp>
      <p:sp>
        <p:nvSpPr>
          <p:cNvPr id="10" name="Titel 1">
            <a:extLst>
              <a:ext uri="{FF2B5EF4-FFF2-40B4-BE49-F238E27FC236}">
                <a16:creationId xmlns:a16="http://schemas.microsoft.com/office/drawing/2014/main" id="{D89BFE90-68F7-9D43-28F9-EB1CAF23541B}"/>
              </a:ext>
            </a:extLst>
          </p:cNvPr>
          <p:cNvSpPr>
            <a:spLocks noGrp="1"/>
          </p:cNvSpPr>
          <p:nvPr>
            <p:ph type="title"/>
          </p:nvPr>
        </p:nvSpPr>
        <p:spPr>
          <a:xfrm>
            <a:off x="500860" y="-794"/>
            <a:ext cx="11214460" cy="1325563"/>
          </a:xfrm>
        </p:spPr>
        <p:txBody>
          <a:bodyPr>
            <a:normAutofit/>
          </a:bodyPr>
          <a:lstStyle/>
          <a:p>
            <a:r>
              <a:rPr lang="da-DK" sz="3600" dirty="0">
                <a:solidFill>
                  <a:srgbClr val="644D79"/>
                </a:solidFill>
                <a:latin typeface="Calibri" panose="020F0502020204030204" pitchFamily="34" charset="0"/>
                <a:ea typeface="Calibri" panose="020F0502020204030204" pitchFamily="34" charset="0"/>
                <a:cs typeface="Calibri" panose="020F0502020204030204" pitchFamily="34" charset="0"/>
              </a:rPr>
              <a:t>ADHD og ADD</a:t>
            </a:r>
            <a:endParaRPr lang="da-DK" sz="3600" baseline="30000" dirty="0">
              <a:solidFill>
                <a:srgbClr val="644D79"/>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4" name="Pladsholder til indhold 3">
            <a:extLst>
              <a:ext uri="{FF2B5EF4-FFF2-40B4-BE49-F238E27FC236}">
                <a16:creationId xmlns:a16="http://schemas.microsoft.com/office/drawing/2014/main" id="{A36D7EC2-B590-2CBE-0986-936F4F80248E}"/>
              </a:ext>
            </a:extLst>
          </p:cNvPr>
          <p:cNvGraphicFramePr>
            <a:graphicFrameLocks/>
          </p:cNvGraphicFramePr>
          <p:nvPr>
            <p:extLst>
              <p:ext uri="{D42A27DB-BD31-4B8C-83A1-F6EECF244321}">
                <p14:modId xmlns:p14="http://schemas.microsoft.com/office/powerpoint/2010/main" val="259887332"/>
              </p:ext>
            </p:extLst>
          </p:nvPr>
        </p:nvGraphicFramePr>
        <p:xfrm>
          <a:off x="500860" y="1430338"/>
          <a:ext cx="4061615" cy="4627560"/>
        </p:xfrm>
        <a:graphic>
          <a:graphicData uri="http://schemas.openxmlformats.org/drawingml/2006/table">
            <a:tbl>
              <a:tblPr/>
              <a:tblGrid>
                <a:gridCol w="4061615">
                  <a:extLst>
                    <a:ext uri="{9D8B030D-6E8A-4147-A177-3AD203B41FA5}">
                      <a16:colId xmlns:a16="http://schemas.microsoft.com/office/drawing/2014/main" val="2259181694"/>
                    </a:ext>
                  </a:extLst>
                </a:gridCol>
              </a:tblGrid>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bg1"/>
                          </a:solidFill>
                          <a:latin typeface="+mn-lt"/>
                          <a:ea typeface="+mn-ea"/>
                          <a:cs typeface="+mn-cs"/>
                        </a:rPr>
                        <a:t>FUNKTION</a:t>
                      </a:r>
                    </a:p>
                  </a:txBody>
                  <a:tcPr marL="70939" marR="70939" marT="35469" marB="35469" anchor="ctr">
                    <a:lnL>
                      <a:noFill/>
                    </a:lnL>
                    <a:lnR>
                      <a:noFill/>
                    </a:lnR>
                    <a:lnT>
                      <a:noFill/>
                    </a:lnT>
                    <a:lnB>
                      <a:noFill/>
                    </a:lnB>
                    <a:solidFill>
                      <a:srgbClr val="70578B"/>
                    </a:solidFill>
                  </a:tcPr>
                </a:tc>
                <a:extLst>
                  <a:ext uri="{0D108BD9-81ED-4DB2-BD59-A6C34878D82A}">
                    <a16:rowId xmlns:a16="http://schemas.microsoft.com/office/drawing/2014/main" val="404795260"/>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Opmærksomhedsproblemer</a:t>
                      </a:r>
                    </a:p>
                  </a:txBody>
                  <a:tcPr marL="70939" marR="70939" marT="35469" marB="35469" anchor="ctr">
                    <a:lnL>
                      <a:noFill/>
                    </a:lnL>
                    <a:lnR>
                      <a:noFill/>
                    </a:lnR>
                    <a:lnT>
                      <a:noFill/>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17689503"/>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Hyperaktivitet</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170149795"/>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Impulsivitet</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058128288"/>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Distræthed</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268341670"/>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Svær ved at følge instruktioner</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084122883"/>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Har svært ved at sidde stille</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1594302"/>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Dagdrømmeri</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266108884"/>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Problemer med tidsstyring</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413507098"/>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Taler meget</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313297227"/>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Virker rastløs og utålmodig</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665273184"/>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Glemmer ting og mister overblik</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a:noFill/>
                    </a:lnB>
                    <a:noFill/>
                  </a:tcPr>
                </a:tc>
                <a:extLst>
                  <a:ext uri="{0D108BD9-81ED-4DB2-BD59-A6C34878D82A}">
                    <a16:rowId xmlns:a16="http://schemas.microsoft.com/office/drawing/2014/main" val="3603331335"/>
                  </a:ext>
                </a:extLst>
              </a:tr>
            </a:tbl>
          </a:graphicData>
        </a:graphic>
      </p:graphicFrame>
      <p:sp>
        <p:nvSpPr>
          <p:cNvPr id="8" name="Rectangle 1">
            <a:extLst>
              <a:ext uri="{FF2B5EF4-FFF2-40B4-BE49-F238E27FC236}">
                <a16:creationId xmlns:a16="http://schemas.microsoft.com/office/drawing/2014/main" id="{F4C65BEB-F71B-92EF-131B-691897E94CA6}"/>
              </a:ext>
            </a:extLst>
          </p:cNvPr>
          <p:cNvSpPr>
            <a:spLocks noChangeArrowheads="1"/>
          </p:cNvSpPr>
          <p:nvPr/>
        </p:nvSpPr>
        <p:spPr bwMode="auto">
          <a:xfrm>
            <a:off x="488555" y="6030421"/>
            <a:ext cx="1121489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defTabSz="914377" eaLnBrk="0" fontAlgn="base" hangingPunct="0">
              <a:spcBef>
                <a:spcPct val="0"/>
              </a:spcBef>
              <a:spcAft>
                <a:spcPct val="0"/>
              </a:spcAft>
            </a:pPr>
            <a:r>
              <a:rPr lang="da-DK" altLang="da-DK" sz="1400" b="1" dirty="0">
                <a:latin typeface="Calibri" panose="020F0502020204030204" pitchFamily="34" charset="0"/>
                <a:ea typeface="Calibri" panose="020F0502020204030204" pitchFamily="34" charset="0"/>
                <a:cs typeface="Calibri" panose="020F0502020204030204" pitchFamily="34" charset="0"/>
              </a:rPr>
              <a:t>ADHD</a:t>
            </a:r>
            <a:r>
              <a:rPr lang="da-DK" altLang="da-DK" sz="1400" dirty="0">
                <a:latin typeface="Calibri" panose="020F0502020204030204" pitchFamily="34" charset="0"/>
                <a:ea typeface="Calibri" panose="020F0502020204030204" pitchFamily="34" charset="0"/>
                <a:cs typeface="Calibri" panose="020F0502020204030204" pitchFamily="34" charset="0"/>
              </a:rPr>
              <a:t> er ofte forbundet med </a:t>
            </a:r>
            <a:r>
              <a:rPr lang="da-DK" altLang="da-DK" sz="1400" b="1" dirty="0">
                <a:latin typeface="Calibri" panose="020F0502020204030204" pitchFamily="34" charset="0"/>
                <a:ea typeface="Calibri" panose="020F0502020204030204" pitchFamily="34" charset="0"/>
                <a:cs typeface="Calibri" panose="020F0502020204030204" pitchFamily="34" charset="0"/>
              </a:rPr>
              <a:t>fysisk uro, snakken, rastløshed og impulsive handlinger</a:t>
            </a:r>
            <a:r>
              <a:rPr lang="da-DK" altLang="da-DK" sz="1400" dirty="0">
                <a:latin typeface="Calibri" panose="020F0502020204030204" pitchFamily="34" charset="0"/>
                <a:ea typeface="Calibri" panose="020F0502020204030204" pitchFamily="34" charset="0"/>
                <a:cs typeface="Calibri" panose="020F0502020204030204" pitchFamily="34" charset="0"/>
              </a:rPr>
              <a:t>. </a:t>
            </a:r>
          </a:p>
          <a:p>
            <a:pPr defTabSz="914377" eaLnBrk="0" fontAlgn="base" hangingPunct="0">
              <a:spcBef>
                <a:spcPct val="0"/>
              </a:spcBef>
              <a:spcAft>
                <a:spcPct val="0"/>
              </a:spcAft>
            </a:pPr>
            <a:r>
              <a:rPr lang="da-DK" altLang="da-DK" sz="1400" b="1" dirty="0">
                <a:latin typeface="Calibri" panose="020F0502020204030204" pitchFamily="34" charset="0"/>
                <a:ea typeface="Calibri" panose="020F0502020204030204" pitchFamily="34" charset="0"/>
                <a:cs typeface="Calibri" panose="020F0502020204030204" pitchFamily="34" charset="0"/>
              </a:rPr>
              <a:t>ADD</a:t>
            </a:r>
            <a:r>
              <a:rPr lang="da-DK" altLang="da-DK" sz="1400" dirty="0">
                <a:latin typeface="Calibri" panose="020F0502020204030204" pitchFamily="34" charset="0"/>
                <a:ea typeface="Calibri" panose="020F0502020204030204" pitchFamily="34" charset="0"/>
                <a:cs typeface="Calibri" panose="020F0502020204030204" pitchFamily="34" charset="0"/>
              </a:rPr>
              <a:t> (ADHD, uopmærksom type) er </a:t>
            </a:r>
            <a:r>
              <a:rPr lang="da-DK" altLang="da-DK" sz="1400" b="1" dirty="0">
                <a:latin typeface="Calibri" panose="020F0502020204030204" pitchFamily="34" charset="0"/>
                <a:ea typeface="Calibri" panose="020F0502020204030204" pitchFamily="34" charset="0"/>
                <a:cs typeface="Calibri" panose="020F0502020204030204" pitchFamily="34" charset="0"/>
              </a:rPr>
              <a:t>mere indadvendt, rolig, dagdrømmende og glemsom</a:t>
            </a:r>
            <a:r>
              <a:rPr lang="da-DK" altLang="da-DK" sz="1400" dirty="0">
                <a:latin typeface="Calibri" panose="020F0502020204030204" pitchFamily="34" charset="0"/>
                <a:ea typeface="Calibri" panose="020F0502020204030204" pitchFamily="34" charset="0"/>
                <a:cs typeface="Calibri" panose="020F0502020204030204" pitchFamily="34" charset="0"/>
              </a:rPr>
              <a:t>. </a:t>
            </a:r>
          </a:p>
        </p:txBody>
      </p:sp>
      <p:sp>
        <p:nvSpPr>
          <p:cNvPr id="14" name="Rectangle 13">
            <a:extLst>
              <a:ext uri="{FF2B5EF4-FFF2-40B4-BE49-F238E27FC236}">
                <a16:creationId xmlns:a16="http://schemas.microsoft.com/office/drawing/2014/main" id="{7DF79C53-267F-1B91-1839-019D399B4CB1}"/>
              </a:ext>
            </a:extLst>
          </p:cNvPr>
          <p:cNvSpPr/>
          <p:nvPr/>
        </p:nvSpPr>
        <p:spPr>
          <a:xfrm>
            <a:off x="4647935" y="1803400"/>
            <a:ext cx="3491177" cy="425450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pPr defTabSz="914400">
              <a:defRPr/>
            </a:pPr>
            <a:endParaRPr lang="da-DK" sz="1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D110EBC4-63AB-5258-9C9F-8A2E9110F326}"/>
              </a:ext>
            </a:extLst>
          </p:cNvPr>
          <p:cNvSpPr/>
          <p:nvPr/>
        </p:nvSpPr>
        <p:spPr>
          <a:xfrm>
            <a:off x="8224573" y="1803400"/>
            <a:ext cx="3491177" cy="4254500"/>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22" name="Pladsholder til indhold 3">
            <a:extLst>
              <a:ext uri="{FF2B5EF4-FFF2-40B4-BE49-F238E27FC236}">
                <a16:creationId xmlns:a16="http://schemas.microsoft.com/office/drawing/2014/main" id="{DECE4D0C-AE73-E7AD-A3AA-F5DFB77DDAD3}"/>
              </a:ext>
            </a:extLst>
          </p:cNvPr>
          <p:cNvGraphicFramePr>
            <a:graphicFrameLocks/>
          </p:cNvGraphicFramePr>
          <p:nvPr>
            <p:extLst>
              <p:ext uri="{D42A27DB-BD31-4B8C-83A1-F6EECF244321}">
                <p14:modId xmlns:p14="http://schemas.microsoft.com/office/powerpoint/2010/main" val="3135084858"/>
              </p:ext>
            </p:extLst>
          </p:nvPr>
        </p:nvGraphicFramePr>
        <p:xfrm>
          <a:off x="4647937" y="1430338"/>
          <a:ext cx="3491176" cy="4627560"/>
        </p:xfrm>
        <a:graphic>
          <a:graphicData uri="http://schemas.openxmlformats.org/drawingml/2006/table">
            <a:tbl>
              <a:tblPr/>
              <a:tblGrid>
                <a:gridCol w="3491176">
                  <a:extLst>
                    <a:ext uri="{9D8B030D-6E8A-4147-A177-3AD203B41FA5}">
                      <a16:colId xmlns:a16="http://schemas.microsoft.com/office/drawing/2014/main" val="2259181694"/>
                    </a:ext>
                  </a:extLst>
                </a:gridCol>
              </a:tblGrid>
              <a:tr h="385630">
                <a:tc>
                  <a:txBody>
                    <a:bodyPr/>
                    <a:lstStyle/>
                    <a:p>
                      <a:pPr>
                        <a:spcAft>
                          <a:spcPts val="600"/>
                        </a:spcAft>
                        <a:buClr>
                          <a:srgbClr val="70578B"/>
                        </a:buClr>
                        <a:defRPr/>
                      </a:pPr>
                      <a:r>
                        <a:rPr lang="da-DK" sz="1400" dirty="0">
                          <a:solidFill>
                            <a:schemeClr val="bg1"/>
                          </a:solidFill>
                        </a:rPr>
                        <a:t>ADHD (KOMBINERET TYPE)</a:t>
                      </a:r>
                    </a:p>
                  </a:txBody>
                  <a:tcPr marL="70939" marR="70939" marT="35469" marB="35469" anchor="ctr">
                    <a:lnL>
                      <a:noFill/>
                    </a:lnL>
                    <a:lnR>
                      <a:noFill/>
                    </a:lnR>
                    <a:lnT>
                      <a:noFill/>
                    </a:lnT>
                    <a:lnB>
                      <a:noFill/>
                    </a:lnB>
                    <a:solidFill>
                      <a:srgbClr val="70578B"/>
                    </a:solidFill>
                  </a:tcPr>
                </a:tc>
                <a:extLst>
                  <a:ext uri="{0D108BD9-81ED-4DB2-BD59-A6C34878D82A}">
                    <a16:rowId xmlns:a16="http://schemas.microsoft.com/office/drawing/2014/main" val="404795260"/>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a:noFill/>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117689503"/>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4170149795"/>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3058128288"/>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2268341670"/>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4084122883"/>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1061594302"/>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NOGLE GANGE</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4266108884"/>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1413507098"/>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3313297227"/>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2665273184"/>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a:noFill/>
                    </a:lnB>
                    <a:noFill/>
                  </a:tcPr>
                </a:tc>
                <a:extLst>
                  <a:ext uri="{0D108BD9-81ED-4DB2-BD59-A6C34878D82A}">
                    <a16:rowId xmlns:a16="http://schemas.microsoft.com/office/drawing/2014/main" val="3603331335"/>
                  </a:ext>
                </a:extLst>
              </a:tr>
            </a:tbl>
          </a:graphicData>
        </a:graphic>
      </p:graphicFrame>
      <p:graphicFrame>
        <p:nvGraphicFramePr>
          <p:cNvPr id="24" name="Pladsholder til indhold 3">
            <a:extLst>
              <a:ext uri="{FF2B5EF4-FFF2-40B4-BE49-F238E27FC236}">
                <a16:creationId xmlns:a16="http://schemas.microsoft.com/office/drawing/2014/main" id="{4CF32028-C8C8-8649-99B5-E1B5B57E0F25}"/>
              </a:ext>
            </a:extLst>
          </p:cNvPr>
          <p:cNvGraphicFramePr>
            <a:graphicFrameLocks/>
          </p:cNvGraphicFramePr>
          <p:nvPr>
            <p:extLst>
              <p:ext uri="{D42A27DB-BD31-4B8C-83A1-F6EECF244321}">
                <p14:modId xmlns:p14="http://schemas.microsoft.com/office/powerpoint/2010/main" val="1009748428"/>
              </p:ext>
            </p:extLst>
          </p:nvPr>
        </p:nvGraphicFramePr>
        <p:xfrm>
          <a:off x="8224573" y="1430338"/>
          <a:ext cx="3491176" cy="4627560"/>
        </p:xfrm>
        <a:graphic>
          <a:graphicData uri="http://schemas.openxmlformats.org/drawingml/2006/table">
            <a:tbl>
              <a:tblPr/>
              <a:tblGrid>
                <a:gridCol w="3491176">
                  <a:extLst>
                    <a:ext uri="{9D8B030D-6E8A-4147-A177-3AD203B41FA5}">
                      <a16:colId xmlns:a16="http://schemas.microsoft.com/office/drawing/2014/main" val="2259181694"/>
                    </a:ext>
                  </a:extLst>
                </a:gridCol>
              </a:tblGrid>
              <a:tr h="385630">
                <a:tc>
                  <a:txBody>
                    <a:bodyPr/>
                    <a:lstStyle/>
                    <a:p>
                      <a:pPr>
                        <a:spcAft>
                          <a:spcPts val="600"/>
                        </a:spcAft>
                        <a:buClr>
                          <a:srgbClr val="70578B"/>
                        </a:buClr>
                        <a:defRPr/>
                      </a:pPr>
                      <a:r>
                        <a:rPr lang="da-DK" sz="1400" dirty="0">
                          <a:solidFill>
                            <a:schemeClr val="bg1"/>
                          </a:solidFill>
                        </a:rPr>
                        <a:t>ADD (ADHD, UOPMÆRKSOM TYPE)</a:t>
                      </a:r>
                    </a:p>
                  </a:txBody>
                  <a:tcPr marL="70939" marR="70939" marT="35469" marB="35469" anchor="ctr">
                    <a:lnL>
                      <a:noFill/>
                    </a:lnL>
                    <a:lnR>
                      <a:noFill/>
                    </a:lnR>
                    <a:lnT>
                      <a:noFill/>
                    </a:lnT>
                    <a:lnB>
                      <a:noFill/>
                    </a:lnB>
                    <a:solidFill>
                      <a:srgbClr val="70578B"/>
                    </a:solidFill>
                  </a:tcPr>
                </a:tc>
                <a:extLst>
                  <a:ext uri="{0D108BD9-81ED-4DB2-BD59-A6C34878D82A}">
                    <a16:rowId xmlns:a16="http://schemas.microsoft.com/office/drawing/2014/main" val="404795260"/>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a:noFill/>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117689503"/>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NEJ</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4170149795"/>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NEJ ELLER MILDT</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3058128288"/>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2268341670"/>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4084122883"/>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NEJ</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1061594302"/>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MEGET OFTE</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4266108884"/>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1413507098"/>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NEJ</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3313297227"/>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NEJ</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2665273184"/>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a:noFill/>
                    </a:lnB>
                    <a:noFill/>
                  </a:tcPr>
                </a:tc>
                <a:extLst>
                  <a:ext uri="{0D108BD9-81ED-4DB2-BD59-A6C34878D82A}">
                    <a16:rowId xmlns:a16="http://schemas.microsoft.com/office/drawing/2014/main" val="3603331335"/>
                  </a:ext>
                </a:extLst>
              </a:tr>
            </a:tbl>
          </a:graphicData>
        </a:graphic>
      </p:graphicFrame>
      <p:grpSp>
        <p:nvGrpSpPr>
          <p:cNvPr id="20" name="Gruppe 19">
            <a:extLst>
              <a:ext uri="{FF2B5EF4-FFF2-40B4-BE49-F238E27FC236}">
                <a16:creationId xmlns:a16="http://schemas.microsoft.com/office/drawing/2014/main" id="{485A1C85-5992-5C74-3354-57E4177DC527}"/>
              </a:ext>
            </a:extLst>
          </p:cNvPr>
          <p:cNvGrpSpPr/>
          <p:nvPr/>
        </p:nvGrpSpPr>
        <p:grpSpPr>
          <a:xfrm>
            <a:off x="4762516" y="1885786"/>
            <a:ext cx="256669" cy="4051721"/>
            <a:chOff x="4762516" y="1885786"/>
            <a:chExt cx="256669" cy="4051721"/>
          </a:xfrm>
        </p:grpSpPr>
        <p:pic>
          <p:nvPicPr>
            <p:cNvPr id="5" name="Grafik 4" descr="Tommelfingeren opad med massiv udfyldning">
              <a:extLst>
                <a:ext uri="{FF2B5EF4-FFF2-40B4-BE49-F238E27FC236}">
                  <a16:creationId xmlns:a16="http://schemas.microsoft.com/office/drawing/2014/main" id="{8BB6DA3C-CE58-A050-8719-D98BB71499B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1885786"/>
              <a:ext cx="256669" cy="256669"/>
            </a:xfrm>
            <a:prstGeom prst="rect">
              <a:avLst/>
            </a:prstGeom>
          </p:spPr>
        </p:pic>
        <p:pic>
          <p:nvPicPr>
            <p:cNvPr id="6" name="Grafik 5" descr="Tommelfingeren opad med massiv udfyldning">
              <a:extLst>
                <a:ext uri="{FF2B5EF4-FFF2-40B4-BE49-F238E27FC236}">
                  <a16:creationId xmlns:a16="http://schemas.microsoft.com/office/drawing/2014/main" id="{AA0128F6-ACEF-0752-C1D9-7D4D1B68B30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2258848"/>
              <a:ext cx="256669" cy="256669"/>
            </a:xfrm>
            <a:prstGeom prst="rect">
              <a:avLst/>
            </a:prstGeom>
          </p:spPr>
        </p:pic>
        <p:pic>
          <p:nvPicPr>
            <p:cNvPr id="7" name="Grafik 6" descr="Tommelfingeren opad med massiv udfyldning">
              <a:extLst>
                <a:ext uri="{FF2B5EF4-FFF2-40B4-BE49-F238E27FC236}">
                  <a16:creationId xmlns:a16="http://schemas.microsoft.com/office/drawing/2014/main" id="{230CE6DB-216A-FAF0-74C5-241F149884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2652759"/>
              <a:ext cx="256669" cy="256669"/>
            </a:xfrm>
            <a:prstGeom prst="rect">
              <a:avLst/>
            </a:prstGeom>
          </p:spPr>
        </p:pic>
        <p:pic>
          <p:nvPicPr>
            <p:cNvPr id="9" name="Grafik 8" descr="Tommelfingeren opad med massiv udfyldning">
              <a:extLst>
                <a:ext uri="{FF2B5EF4-FFF2-40B4-BE49-F238E27FC236}">
                  <a16:creationId xmlns:a16="http://schemas.microsoft.com/office/drawing/2014/main" id="{356E0412-85C9-4D0F-DC04-1F452F6855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3025821"/>
              <a:ext cx="256669" cy="256669"/>
            </a:xfrm>
            <a:prstGeom prst="rect">
              <a:avLst/>
            </a:prstGeom>
          </p:spPr>
        </p:pic>
        <p:pic>
          <p:nvPicPr>
            <p:cNvPr id="11" name="Grafik 10" descr="Tommelfingeren opad med massiv udfyldning">
              <a:extLst>
                <a:ext uri="{FF2B5EF4-FFF2-40B4-BE49-F238E27FC236}">
                  <a16:creationId xmlns:a16="http://schemas.microsoft.com/office/drawing/2014/main" id="{4EB82B37-25BD-5603-9224-68C1D4BA435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3415662"/>
              <a:ext cx="256669" cy="256669"/>
            </a:xfrm>
            <a:prstGeom prst="rect">
              <a:avLst/>
            </a:prstGeom>
          </p:spPr>
        </p:pic>
        <p:pic>
          <p:nvPicPr>
            <p:cNvPr id="12" name="Grafik 11" descr="Tommelfingeren opad med massiv udfyldning">
              <a:extLst>
                <a:ext uri="{FF2B5EF4-FFF2-40B4-BE49-F238E27FC236}">
                  <a16:creationId xmlns:a16="http://schemas.microsoft.com/office/drawing/2014/main" id="{3B04667D-8AC2-3186-DCA3-EEB6BB77047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3788724"/>
              <a:ext cx="256669" cy="256669"/>
            </a:xfrm>
            <a:prstGeom prst="rect">
              <a:avLst/>
            </a:prstGeom>
          </p:spPr>
        </p:pic>
        <p:pic>
          <p:nvPicPr>
            <p:cNvPr id="13" name="Grafik 12" descr="Tommelfingeren opad med massiv udfyldning">
              <a:extLst>
                <a:ext uri="{FF2B5EF4-FFF2-40B4-BE49-F238E27FC236}">
                  <a16:creationId xmlns:a16="http://schemas.microsoft.com/office/drawing/2014/main" id="{F6B3D498-AD44-27B3-F2A6-240814C2C8C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4572476"/>
              <a:ext cx="256669" cy="256669"/>
            </a:xfrm>
            <a:prstGeom prst="rect">
              <a:avLst/>
            </a:prstGeom>
          </p:spPr>
        </p:pic>
        <p:pic>
          <p:nvPicPr>
            <p:cNvPr id="16" name="Grafik 15" descr="Tommelfingeren opad med massiv udfyldning">
              <a:extLst>
                <a:ext uri="{FF2B5EF4-FFF2-40B4-BE49-F238E27FC236}">
                  <a16:creationId xmlns:a16="http://schemas.microsoft.com/office/drawing/2014/main" id="{33BBC15F-749D-FFD5-345B-18CC66A3766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4945538"/>
              <a:ext cx="256669" cy="256669"/>
            </a:xfrm>
            <a:prstGeom prst="rect">
              <a:avLst/>
            </a:prstGeom>
          </p:spPr>
        </p:pic>
        <p:pic>
          <p:nvPicPr>
            <p:cNvPr id="17" name="Grafik 16" descr="Tommelfingeren opad med massiv udfyldning">
              <a:extLst>
                <a:ext uri="{FF2B5EF4-FFF2-40B4-BE49-F238E27FC236}">
                  <a16:creationId xmlns:a16="http://schemas.microsoft.com/office/drawing/2014/main" id="{C9872ABF-BC71-D8DD-797E-2A5826F1C9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5307776"/>
              <a:ext cx="256669" cy="256669"/>
            </a:xfrm>
            <a:prstGeom prst="rect">
              <a:avLst/>
            </a:prstGeom>
          </p:spPr>
        </p:pic>
        <p:pic>
          <p:nvPicPr>
            <p:cNvPr id="18" name="Grafik 17" descr="Tommelfingeren opad med massiv udfyldning">
              <a:extLst>
                <a:ext uri="{FF2B5EF4-FFF2-40B4-BE49-F238E27FC236}">
                  <a16:creationId xmlns:a16="http://schemas.microsoft.com/office/drawing/2014/main" id="{D4DFC3B9-EB54-DAD6-EADC-BCD6EC557ED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5680838"/>
              <a:ext cx="256669" cy="256669"/>
            </a:xfrm>
            <a:prstGeom prst="rect">
              <a:avLst/>
            </a:prstGeom>
          </p:spPr>
        </p:pic>
        <p:pic>
          <p:nvPicPr>
            <p:cNvPr id="19" name="Grafik 18" descr="Tommelfingeren opad med massiv udfyldning">
              <a:extLst>
                <a:ext uri="{FF2B5EF4-FFF2-40B4-BE49-F238E27FC236}">
                  <a16:creationId xmlns:a16="http://schemas.microsoft.com/office/drawing/2014/main" id="{0F7A8E6D-3B3C-064A-F2CE-EEADDFE65A0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62516" y="4177254"/>
              <a:ext cx="256669" cy="256669"/>
            </a:xfrm>
            <a:prstGeom prst="rect">
              <a:avLst/>
            </a:prstGeom>
          </p:spPr>
        </p:pic>
      </p:grpSp>
      <p:grpSp>
        <p:nvGrpSpPr>
          <p:cNvPr id="23" name="Gruppe 22">
            <a:extLst>
              <a:ext uri="{FF2B5EF4-FFF2-40B4-BE49-F238E27FC236}">
                <a16:creationId xmlns:a16="http://schemas.microsoft.com/office/drawing/2014/main" id="{392EE923-73D4-72ED-BC72-176C16AEDF2A}"/>
              </a:ext>
            </a:extLst>
          </p:cNvPr>
          <p:cNvGrpSpPr/>
          <p:nvPr/>
        </p:nvGrpSpPr>
        <p:grpSpPr>
          <a:xfrm>
            <a:off x="8314419" y="1885786"/>
            <a:ext cx="256669" cy="4051721"/>
            <a:chOff x="4762516" y="1885786"/>
            <a:chExt cx="256669" cy="4051721"/>
          </a:xfrm>
        </p:grpSpPr>
        <p:pic>
          <p:nvPicPr>
            <p:cNvPr id="26" name="Grafik 25" descr="Tommelfingeren opad med massiv udfyldning">
              <a:extLst>
                <a:ext uri="{FF2B5EF4-FFF2-40B4-BE49-F238E27FC236}">
                  <a16:creationId xmlns:a16="http://schemas.microsoft.com/office/drawing/2014/main" id="{D25A572A-8202-C62D-941A-C20A3814F24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1885786"/>
              <a:ext cx="256669" cy="256669"/>
            </a:xfrm>
            <a:prstGeom prst="rect">
              <a:avLst/>
            </a:prstGeom>
          </p:spPr>
        </p:pic>
        <p:pic>
          <p:nvPicPr>
            <p:cNvPr id="38" name="Grafik 37" descr="Tommelfingeren opad med massiv udfyldning">
              <a:extLst>
                <a:ext uri="{FF2B5EF4-FFF2-40B4-BE49-F238E27FC236}">
                  <a16:creationId xmlns:a16="http://schemas.microsoft.com/office/drawing/2014/main" id="{FE2A4B8A-9C7B-B463-75E9-C1094372262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3025821"/>
              <a:ext cx="256669" cy="256669"/>
            </a:xfrm>
            <a:prstGeom prst="rect">
              <a:avLst/>
            </a:prstGeom>
          </p:spPr>
        </p:pic>
        <p:pic>
          <p:nvPicPr>
            <p:cNvPr id="39" name="Grafik 38" descr="Tommelfingeren opad med massiv udfyldning">
              <a:extLst>
                <a:ext uri="{FF2B5EF4-FFF2-40B4-BE49-F238E27FC236}">
                  <a16:creationId xmlns:a16="http://schemas.microsoft.com/office/drawing/2014/main" id="{635F9B4D-2284-C218-EE11-D002176E673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3415662"/>
              <a:ext cx="256669" cy="256669"/>
            </a:xfrm>
            <a:prstGeom prst="rect">
              <a:avLst/>
            </a:prstGeom>
          </p:spPr>
        </p:pic>
        <p:pic>
          <p:nvPicPr>
            <p:cNvPr id="43" name="Grafik 42" descr="Tommelfingeren opad med massiv udfyldning">
              <a:extLst>
                <a:ext uri="{FF2B5EF4-FFF2-40B4-BE49-F238E27FC236}">
                  <a16:creationId xmlns:a16="http://schemas.microsoft.com/office/drawing/2014/main" id="{2A668B74-793C-B198-4C5C-FB703042033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4572476"/>
              <a:ext cx="256669" cy="256669"/>
            </a:xfrm>
            <a:prstGeom prst="rect">
              <a:avLst/>
            </a:prstGeom>
          </p:spPr>
        </p:pic>
        <p:pic>
          <p:nvPicPr>
            <p:cNvPr id="46" name="Grafik 45" descr="Tommelfingeren opad med massiv udfyldning">
              <a:extLst>
                <a:ext uri="{FF2B5EF4-FFF2-40B4-BE49-F238E27FC236}">
                  <a16:creationId xmlns:a16="http://schemas.microsoft.com/office/drawing/2014/main" id="{F09A58E8-A5C2-73FD-3F8E-28BD6A08550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5680838"/>
              <a:ext cx="256669" cy="256669"/>
            </a:xfrm>
            <a:prstGeom prst="rect">
              <a:avLst/>
            </a:prstGeom>
          </p:spPr>
        </p:pic>
        <p:pic>
          <p:nvPicPr>
            <p:cNvPr id="47" name="Grafik 46" descr="Tommelfingeren opad med massiv udfyldning">
              <a:extLst>
                <a:ext uri="{FF2B5EF4-FFF2-40B4-BE49-F238E27FC236}">
                  <a16:creationId xmlns:a16="http://schemas.microsoft.com/office/drawing/2014/main" id="{6FB21B90-E546-FB4A-45CA-EF7AB1A7641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4177254"/>
              <a:ext cx="256669" cy="256669"/>
            </a:xfrm>
            <a:prstGeom prst="rect">
              <a:avLst/>
            </a:prstGeom>
          </p:spPr>
        </p:pic>
      </p:grpSp>
      <p:grpSp>
        <p:nvGrpSpPr>
          <p:cNvPr id="32" name="Gruppe 31">
            <a:extLst>
              <a:ext uri="{FF2B5EF4-FFF2-40B4-BE49-F238E27FC236}">
                <a16:creationId xmlns:a16="http://schemas.microsoft.com/office/drawing/2014/main" id="{76F8E8DF-29A1-DB8E-4895-B8ACE4367F06}"/>
              </a:ext>
            </a:extLst>
          </p:cNvPr>
          <p:cNvGrpSpPr/>
          <p:nvPr/>
        </p:nvGrpSpPr>
        <p:grpSpPr>
          <a:xfrm>
            <a:off x="8309048" y="2264638"/>
            <a:ext cx="273013" cy="3360511"/>
            <a:chOff x="8309048" y="2264638"/>
            <a:chExt cx="273013" cy="3360511"/>
          </a:xfrm>
        </p:grpSpPr>
        <p:pic>
          <p:nvPicPr>
            <p:cNvPr id="21" name="Grafik 20" descr="Tommelfinger ned med massiv udfyldning">
              <a:extLst>
                <a:ext uri="{FF2B5EF4-FFF2-40B4-BE49-F238E27FC236}">
                  <a16:creationId xmlns:a16="http://schemas.microsoft.com/office/drawing/2014/main" id="{4C26BD21-5AAA-6F53-CEB8-339600057D8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25391" y="2680989"/>
              <a:ext cx="256670" cy="256670"/>
            </a:xfrm>
            <a:prstGeom prst="rect">
              <a:avLst/>
            </a:prstGeom>
          </p:spPr>
        </p:pic>
        <p:pic>
          <p:nvPicPr>
            <p:cNvPr id="25" name="Grafik 24" descr="Tommelfinger ned med massiv udfyldning">
              <a:extLst>
                <a:ext uri="{FF2B5EF4-FFF2-40B4-BE49-F238E27FC236}">
                  <a16:creationId xmlns:a16="http://schemas.microsoft.com/office/drawing/2014/main" id="{8342BB0B-879A-507D-07A8-794258993A9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09048" y="2264638"/>
              <a:ext cx="256670" cy="256670"/>
            </a:xfrm>
            <a:prstGeom prst="rect">
              <a:avLst/>
            </a:prstGeom>
          </p:spPr>
        </p:pic>
        <p:pic>
          <p:nvPicPr>
            <p:cNvPr id="27" name="Grafik 26" descr="Tommelfinger ned med massiv udfyldning">
              <a:extLst>
                <a:ext uri="{FF2B5EF4-FFF2-40B4-BE49-F238E27FC236}">
                  <a16:creationId xmlns:a16="http://schemas.microsoft.com/office/drawing/2014/main" id="{780D1AA0-212B-1403-FA56-F0787DD77C4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22683" y="3821696"/>
              <a:ext cx="256670" cy="256670"/>
            </a:xfrm>
            <a:prstGeom prst="rect">
              <a:avLst/>
            </a:prstGeom>
          </p:spPr>
        </p:pic>
        <p:pic>
          <p:nvPicPr>
            <p:cNvPr id="28" name="Grafik 27" descr="Tommelfinger ned med massiv udfyldning">
              <a:extLst>
                <a:ext uri="{FF2B5EF4-FFF2-40B4-BE49-F238E27FC236}">
                  <a16:creationId xmlns:a16="http://schemas.microsoft.com/office/drawing/2014/main" id="{33A14968-2C95-4B3A-7783-82372101869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22683" y="5368479"/>
              <a:ext cx="256670" cy="256670"/>
            </a:xfrm>
            <a:prstGeom prst="rect">
              <a:avLst/>
            </a:prstGeom>
          </p:spPr>
        </p:pic>
        <p:pic>
          <p:nvPicPr>
            <p:cNvPr id="31" name="Grafik 30" descr="Tommelfinger ned med massiv udfyldning">
              <a:extLst>
                <a:ext uri="{FF2B5EF4-FFF2-40B4-BE49-F238E27FC236}">
                  <a16:creationId xmlns:a16="http://schemas.microsoft.com/office/drawing/2014/main" id="{E8CE87FE-9C39-C1F9-432E-E8486EA8100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14418" y="4995417"/>
              <a:ext cx="256670" cy="256670"/>
            </a:xfrm>
            <a:prstGeom prst="rect">
              <a:avLst/>
            </a:prstGeom>
          </p:spPr>
        </p:pic>
      </p:grpSp>
      <p:sp>
        <p:nvSpPr>
          <p:cNvPr id="3" name="TextBox 2">
            <a:extLst>
              <a:ext uri="{FF2B5EF4-FFF2-40B4-BE49-F238E27FC236}">
                <a16:creationId xmlns:a16="http://schemas.microsoft.com/office/drawing/2014/main" id="{36A7E935-FB41-9C82-8DFD-1B6FC8D0B4E3}"/>
              </a:ext>
            </a:extLst>
          </p:cNvPr>
          <p:cNvSpPr txBox="1"/>
          <p:nvPr/>
        </p:nvSpPr>
        <p:spPr>
          <a:xfrm>
            <a:off x="476250" y="6461308"/>
            <a:ext cx="6188149" cy="713400"/>
          </a:xfrm>
          <a:prstGeom prst="rect">
            <a:avLst/>
          </a:prstGeom>
          <a:noFill/>
        </p:spPr>
        <p:txBody>
          <a:bodyPr wrap="square" rtlCol="0">
            <a:spAutoFit/>
          </a:bodyPr>
          <a:lstStyle/>
          <a:p>
            <a:r>
              <a:rPr lang="en-US" dirty="0">
                <a:hlinkClick r:id="rId9"/>
              </a:rPr>
              <a:t>https://www.sundhed.dk/borger/patienthaandbogen/psyke-hos-boern/sygdomme/adhd/adhd-oversigt/</a:t>
            </a:r>
            <a:r>
              <a:rPr lang="en-US" dirty="0"/>
              <a:t> - </a:t>
            </a:r>
          </a:p>
          <a:p>
            <a:r>
              <a:rPr lang="da-DK" sz="900" dirty="0"/>
              <a:t>Kilde: ICD-11 ADHD Reference (WHO):  </a:t>
            </a:r>
            <a:r>
              <a:rPr lang="da-DK" sz="900" dirty="0">
                <a:hlinkClick r:id="rId10"/>
              </a:rPr>
              <a:t>https://icd.who.int/browse11/l-m/en#/http://id.who.int/icd/entity/252164488</a:t>
            </a:r>
            <a:endParaRPr lang="da-DK" sz="900" dirty="0"/>
          </a:p>
          <a:p>
            <a:pPr marL="158750" marR="0" lvl="0" algn="l" defTabSz="914400" rtl="0" eaLnBrk="1" fontAlgn="auto" latinLnBrk="0" hangingPunct="1">
              <a:lnSpc>
                <a:spcPct val="100000"/>
              </a:lnSpc>
              <a:spcBef>
                <a:spcPts val="0"/>
              </a:spcBef>
              <a:spcAft>
                <a:spcPts val="0"/>
              </a:spcAft>
              <a:buClr>
                <a:srgbClr val="000000"/>
              </a:buClr>
              <a:buSzPts val="1100"/>
              <a:tabLst/>
              <a:defRPr/>
            </a:pPr>
            <a:endParaRPr lang="da-DK" sz="600" dirty="0">
              <a:ea typeface="Calibri"/>
              <a:cs typeface="Calibri"/>
            </a:endParaRPr>
          </a:p>
          <a:p>
            <a:endParaRPr lang="en-US" dirty="0"/>
          </a:p>
          <a:p>
            <a:r>
              <a:rPr lang="en-US" dirty="0"/>
              <a:t> </a:t>
            </a:r>
            <a:endParaRPr lang="en-DK" dirty="0"/>
          </a:p>
        </p:txBody>
      </p:sp>
    </p:spTree>
    <p:extLst>
      <p:ext uri="{BB962C8B-B14F-4D97-AF65-F5344CB8AC3E}">
        <p14:creationId xmlns:p14="http://schemas.microsoft.com/office/powerpoint/2010/main" val="1476011704"/>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E7D99-09B7-BF64-362B-F5E27E566B5A}"/>
            </a:ext>
          </a:extLst>
        </p:cNvPr>
        <p:cNvGrpSpPr/>
        <p:nvPr/>
      </p:nvGrpSpPr>
      <p:grpSpPr>
        <a:xfrm>
          <a:off x="0" y="0"/>
          <a:ext cx="0" cy="0"/>
          <a:chOff x="0" y="0"/>
          <a:chExt cx="0" cy="0"/>
        </a:xfrm>
      </p:grpSpPr>
      <p:sp>
        <p:nvSpPr>
          <p:cNvPr id="12" name="Rectangle 1">
            <a:extLst>
              <a:ext uri="{FF2B5EF4-FFF2-40B4-BE49-F238E27FC236}">
                <a16:creationId xmlns:a16="http://schemas.microsoft.com/office/drawing/2014/main" id="{91756EB3-E227-7E4E-1198-2073293204B3}"/>
              </a:ext>
            </a:extLst>
          </p:cNvPr>
          <p:cNvSpPr/>
          <p:nvPr/>
        </p:nvSpPr>
        <p:spPr>
          <a:xfrm>
            <a:off x="0" y="4629150"/>
            <a:ext cx="7124698" cy="142875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latin typeface="Calibri" panose="020F0502020204030204" pitchFamily="34" charset="0"/>
              <a:ea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93C67282-75B4-9E72-00D2-EB08965CC236}"/>
              </a:ext>
            </a:extLst>
          </p:cNvPr>
          <p:cNvSpPr/>
          <p:nvPr/>
        </p:nvSpPr>
        <p:spPr>
          <a:xfrm>
            <a:off x="485774" y="1430338"/>
            <a:ext cx="11220451" cy="6543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pPr defTabSz="914400">
              <a:buClr>
                <a:srgbClr val="C00000"/>
              </a:buClr>
              <a:defRPr/>
            </a:pPr>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ADHD er ikke en mangel på viljestyrke – det man på fagsprog kalder neurodiversitet, dvs. hjernen fungerer anderledes.</a:t>
            </a:r>
          </a:p>
        </p:txBody>
      </p:sp>
      <p:sp>
        <p:nvSpPr>
          <p:cNvPr id="10" name="Titel 1">
            <a:extLst>
              <a:ext uri="{FF2B5EF4-FFF2-40B4-BE49-F238E27FC236}">
                <a16:creationId xmlns:a16="http://schemas.microsoft.com/office/drawing/2014/main" id="{40DE3449-5154-B694-3B69-90CD3572A92B}"/>
              </a:ext>
            </a:extLst>
          </p:cNvPr>
          <p:cNvSpPr>
            <a:spLocks noGrp="1"/>
          </p:cNvSpPr>
          <p:nvPr>
            <p:ph type="title"/>
          </p:nvPr>
        </p:nvSpPr>
        <p:spPr>
          <a:xfrm>
            <a:off x="500859" y="-794"/>
            <a:ext cx="11624465" cy="1325563"/>
          </a:xfrm>
        </p:spPr>
        <p:txBody>
          <a:bodyPr/>
          <a:lstStyle/>
          <a:p>
            <a:r>
              <a:rPr lang="da-DK" dirty="0">
                <a:solidFill>
                  <a:srgbClr val="644D79"/>
                </a:solidFill>
                <a:latin typeface="Calibri" panose="020F0502020204030204" pitchFamily="34" charset="0"/>
                <a:ea typeface="Calibri" panose="020F0502020204030204" pitchFamily="34" charset="0"/>
                <a:cs typeface="Calibri" panose="020F0502020204030204" pitchFamily="34" charset="0"/>
              </a:rPr>
              <a:t>ADHD er en variation i hjernen måde at fungere på</a:t>
            </a:r>
            <a:endParaRPr lang="da-DK" baseline="30000" dirty="0">
              <a:solidFill>
                <a:srgbClr val="644D79"/>
              </a:solidFill>
              <a:latin typeface="Calibri" panose="020F0502020204030204" pitchFamily="34" charset="0"/>
              <a:ea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85426664-015E-CE91-2C72-86A5C24CEB55}"/>
              </a:ext>
            </a:extLst>
          </p:cNvPr>
          <p:cNvSpPr/>
          <p:nvPr/>
        </p:nvSpPr>
        <p:spPr>
          <a:xfrm>
            <a:off x="495300" y="2192592"/>
            <a:ext cx="6629400" cy="84152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pPr defTabSz="914400">
              <a:buClr>
                <a:srgbClr val="C00000"/>
              </a:buClr>
              <a:defRPr/>
            </a:pPr>
            <a:r>
              <a:rPr lang="da-DK" sz="1400" dirty="0">
                <a:solidFill>
                  <a:schemeClr val="bg1"/>
                </a:solidFill>
                <a:latin typeface="Calibri" panose="020F0502020204030204" pitchFamily="34" charset="0"/>
                <a:ea typeface="Calibri" panose="020F0502020204030204" pitchFamily="34" charset="0"/>
                <a:cs typeface="Calibri" panose="020F0502020204030204" pitchFamily="34" charset="0"/>
              </a:rPr>
              <a:t>Med de rette strategier, eventuelt medicin og støtte kan personer med ADHD</a:t>
            </a:r>
          </a:p>
          <a:p>
            <a:pPr defTabSz="914400">
              <a:buClr>
                <a:srgbClr val="C00000"/>
              </a:buClr>
              <a:defRPr/>
            </a:pPr>
            <a:r>
              <a:rPr lang="da-DK" sz="1400" dirty="0">
                <a:solidFill>
                  <a:schemeClr val="bg1"/>
                </a:solidFill>
                <a:latin typeface="Calibri" panose="020F0502020204030204" pitchFamily="34" charset="0"/>
                <a:ea typeface="Calibri" panose="020F0502020204030204" pitchFamily="34" charset="0"/>
                <a:cs typeface="Calibri" panose="020F0502020204030204" pitchFamily="34" charset="0"/>
              </a:rPr>
              <a:t>leve et succesfuldt og tilfredsstillende liv.</a:t>
            </a:r>
          </a:p>
        </p:txBody>
      </p:sp>
      <p:sp>
        <p:nvSpPr>
          <p:cNvPr id="6" name="Rectangle 5">
            <a:extLst>
              <a:ext uri="{FF2B5EF4-FFF2-40B4-BE49-F238E27FC236}">
                <a16:creationId xmlns:a16="http://schemas.microsoft.com/office/drawing/2014/main" id="{7898ED5B-B7D9-BE9B-A700-6D20E5A57692}"/>
              </a:ext>
            </a:extLst>
          </p:cNvPr>
          <p:cNvSpPr/>
          <p:nvPr/>
        </p:nvSpPr>
        <p:spPr>
          <a:xfrm>
            <a:off x="495301" y="3158989"/>
            <a:ext cx="6629399" cy="841527"/>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640080" tIns="0" rIns="182880" bIns="0" rtlCol="0" anchor="ctr"/>
          <a:lstStyle/>
          <a:p>
            <a:pPr defTabSz="914400">
              <a:defRPr/>
            </a:pP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ADHD har styrker – fx kreativitet, hyperfokus og evnen til at tænke ud af boksen.</a:t>
            </a:r>
          </a:p>
        </p:txBody>
      </p:sp>
      <p:sp>
        <p:nvSpPr>
          <p:cNvPr id="7" name="Rectangle 6">
            <a:extLst>
              <a:ext uri="{FF2B5EF4-FFF2-40B4-BE49-F238E27FC236}">
                <a16:creationId xmlns:a16="http://schemas.microsoft.com/office/drawing/2014/main" id="{A62DAA13-4CBE-A255-3725-DEB8DE9CAD8A}"/>
              </a:ext>
            </a:extLst>
          </p:cNvPr>
          <p:cNvSpPr/>
          <p:nvPr/>
        </p:nvSpPr>
        <p:spPr>
          <a:xfrm>
            <a:off x="495299" y="4130523"/>
            <a:ext cx="6629399" cy="841527"/>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640080" tIns="0" rIns="182880" bIns="0" rtlCol="0" anchor="ctr"/>
          <a:lstStyle/>
          <a:p>
            <a:pPr defTabSz="914400">
              <a:defRPr/>
            </a:pP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Det vigtigste er forståelse, accept og de rette værktøjer til at håndtere udfordringerne.</a:t>
            </a:r>
          </a:p>
        </p:txBody>
      </p:sp>
      <p:sp>
        <p:nvSpPr>
          <p:cNvPr id="13" name="TextBox 12">
            <a:extLst>
              <a:ext uri="{FF2B5EF4-FFF2-40B4-BE49-F238E27FC236}">
                <a16:creationId xmlns:a16="http://schemas.microsoft.com/office/drawing/2014/main" id="{09DC686F-AE77-D6D5-693B-96AD41CED234}"/>
              </a:ext>
            </a:extLst>
          </p:cNvPr>
          <p:cNvSpPr txBox="1"/>
          <p:nvPr/>
        </p:nvSpPr>
        <p:spPr>
          <a:xfrm>
            <a:off x="742949" y="5259187"/>
            <a:ext cx="6067426" cy="584775"/>
          </a:xfrm>
          <a:prstGeom prst="rect">
            <a:avLst/>
          </a:prstGeom>
          <a:noFill/>
        </p:spPr>
        <p:txBody>
          <a:bodyPr wrap="square" lIns="0" tIns="0" rIns="0" bIns="0" anchor="ctr" anchorCtr="0">
            <a:spAutoFit/>
          </a:bodyPr>
          <a:lstStyle/>
          <a:p>
            <a:pPr defTabSz="914400">
              <a:spcBef>
                <a:spcPts val="600"/>
              </a:spcBef>
              <a:spcAft>
                <a:spcPts val="600"/>
              </a:spcAft>
              <a:defRPr/>
            </a:pPr>
            <a:r>
              <a:rPr lang="da-DK" sz="1400" b="1" dirty="0">
                <a:solidFill>
                  <a:srgbClr val="70578B"/>
                </a:solidFill>
                <a:latin typeface="Calibri" panose="020F0502020204030204" pitchFamily="34" charset="0"/>
                <a:ea typeface="Calibri" panose="020F0502020204030204" pitchFamily="34" charset="0"/>
                <a:cs typeface="Calibri" panose="020F0502020204030204" pitchFamily="34" charset="0"/>
              </a:rPr>
              <a:t>VIGTIG POINTE:</a:t>
            </a:r>
          </a:p>
          <a:p>
            <a:pPr defTabSz="914400">
              <a:spcBef>
                <a:spcPts val="600"/>
              </a:spcBef>
              <a:spcAft>
                <a:spcPts val="600"/>
              </a:spcAft>
              <a:defRPr/>
            </a:pP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ADHD er ikke kun en ulempe – det er én unik måde at opleve verden på! </a:t>
            </a:r>
          </a:p>
        </p:txBody>
      </p:sp>
      <p:sp>
        <p:nvSpPr>
          <p:cNvPr id="16" name="Rectangle 10">
            <a:extLst>
              <a:ext uri="{FF2B5EF4-FFF2-40B4-BE49-F238E27FC236}">
                <a16:creationId xmlns:a16="http://schemas.microsoft.com/office/drawing/2014/main" id="{32EE1541-6DFC-5700-488B-49F6AC8E862F}"/>
              </a:ext>
            </a:extLst>
          </p:cNvPr>
          <p:cNvSpPr/>
          <p:nvPr/>
        </p:nvSpPr>
        <p:spPr>
          <a:xfrm>
            <a:off x="7248522" y="2192592"/>
            <a:ext cx="4943479" cy="3865308"/>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15" name="Billede 4" descr="Et billede, der indeholder skitse, tegning, Stregtegning, clipart&#10;&#10;Indhold genereret af kunstig intelligens kan være forkert.">
            <a:extLst>
              <a:ext uri="{FF2B5EF4-FFF2-40B4-BE49-F238E27FC236}">
                <a16:creationId xmlns:a16="http://schemas.microsoft.com/office/drawing/2014/main" id="{C63E34D7-BEDE-6BE2-C62C-30F6EA7E204F}"/>
              </a:ext>
            </a:extLst>
          </p:cNvPr>
          <p:cNvPicPr>
            <a:picLocks noChangeAspect="1"/>
          </p:cNvPicPr>
          <p:nvPr/>
        </p:nvPicPr>
        <p:blipFill>
          <a:blip r:embed="rId3" cstate="screen">
            <a:clrChange>
              <a:clrFrom>
                <a:srgbClr val="FFFFFF"/>
              </a:clrFrom>
              <a:clrTo>
                <a:srgbClr val="FFFFFF">
                  <a:alpha val="0"/>
                </a:srgbClr>
              </a:clrTo>
            </a:clrChange>
            <a:duotone>
              <a:srgbClr val="8064A2">
                <a:shade val="45000"/>
                <a:satMod val="135000"/>
              </a:srgbClr>
              <a:prstClr val="white"/>
            </a:duotone>
            <a:extLst>
              <a:ext uri="{28A0092B-C50C-407E-A947-70E740481C1C}">
                <a14:useLocalDpi xmlns:a14="http://schemas.microsoft.com/office/drawing/2010/main"/>
              </a:ext>
            </a:extLst>
          </a:blip>
          <a:srcRect/>
          <a:stretch/>
        </p:blipFill>
        <p:spPr>
          <a:xfrm>
            <a:off x="7728140" y="2523611"/>
            <a:ext cx="3501836" cy="3203270"/>
          </a:xfrm>
          <a:prstGeom prst="rect">
            <a:avLst/>
          </a:prstGeom>
        </p:spPr>
      </p:pic>
      <p:grpSp>
        <p:nvGrpSpPr>
          <p:cNvPr id="18" name="Group 17">
            <a:extLst>
              <a:ext uri="{FF2B5EF4-FFF2-40B4-BE49-F238E27FC236}">
                <a16:creationId xmlns:a16="http://schemas.microsoft.com/office/drawing/2014/main" id="{1EBF00EF-DE90-994C-76B7-A4AD191C3EB8}"/>
              </a:ext>
            </a:extLst>
          </p:cNvPr>
          <p:cNvGrpSpPr/>
          <p:nvPr/>
        </p:nvGrpSpPr>
        <p:grpSpPr>
          <a:xfrm rot="16200000">
            <a:off x="613032" y="3398906"/>
            <a:ext cx="361692" cy="361692"/>
            <a:chOff x="3111431" y="1413967"/>
            <a:chExt cx="304417" cy="304417"/>
          </a:xfrm>
        </p:grpSpPr>
        <p:sp>
          <p:nvSpPr>
            <p:cNvPr id="19" name="Oval 18">
              <a:extLst>
                <a:ext uri="{FF2B5EF4-FFF2-40B4-BE49-F238E27FC236}">
                  <a16:creationId xmlns:a16="http://schemas.microsoft.com/office/drawing/2014/main" id="{FEB52837-B672-B4B0-72D5-35AF810BE974}"/>
                </a:ext>
              </a:extLst>
            </p:cNvPr>
            <p:cNvSpPr/>
            <p:nvPr/>
          </p:nvSpPr>
          <p:spPr>
            <a:xfrm>
              <a:off x="3111431" y="1413967"/>
              <a:ext cx="304417" cy="304417"/>
            </a:xfrm>
            <a:prstGeom prst="ellipse">
              <a:avLst/>
            </a:prstGeom>
            <a:solidFill>
              <a:srgbClr val="F5F1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nvGrpSpPr>
            <p:cNvPr id="20" name="Group 19">
              <a:extLst>
                <a:ext uri="{FF2B5EF4-FFF2-40B4-BE49-F238E27FC236}">
                  <a16:creationId xmlns:a16="http://schemas.microsoft.com/office/drawing/2014/main" id="{80E5E2FE-55F5-BBA4-6B8B-D7213B41CB21}"/>
                </a:ext>
              </a:extLst>
            </p:cNvPr>
            <p:cNvGrpSpPr/>
            <p:nvPr/>
          </p:nvGrpSpPr>
          <p:grpSpPr>
            <a:xfrm>
              <a:off x="3153306" y="1455844"/>
              <a:ext cx="220666" cy="220664"/>
              <a:chOff x="10154583" y="3154385"/>
              <a:chExt cx="327680" cy="327678"/>
            </a:xfrm>
          </p:grpSpPr>
          <p:sp>
            <p:nvSpPr>
              <p:cNvPr id="24" name="Oval 23">
                <a:extLst>
                  <a:ext uri="{FF2B5EF4-FFF2-40B4-BE49-F238E27FC236}">
                    <a16:creationId xmlns:a16="http://schemas.microsoft.com/office/drawing/2014/main" id="{46CB36BC-9F21-77DA-C320-119844C624CE}"/>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25" name="Freeform 334">
                <a:extLst>
                  <a:ext uri="{FF2B5EF4-FFF2-40B4-BE49-F238E27FC236}">
                    <a16:creationId xmlns:a16="http://schemas.microsoft.com/office/drawing/2014/main" id="{23A8F16F-1DD8-91F5-9649-402F80CE8A75}"/>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grpSp>
      <p:grpSp>
        <p:nvGrpSpPr>
          <p:cNvPr id="26" name="Group 25">
            <a:extLst>
              <a:ext uri="{FF2B5EF4-FFF2-40B4-BE49-F238E27FC236}">
                <a16:creationId xmlns:a16="http://schemas.microsoft.com/office/drawing/2014/main" id="{FFB76FBC-FACD-74C2-2152-06645BAA70C6}"/>
              </a:ext>
            </a:extLst>
          </p:cNvPr>
          <p:cNvGrpSpPr/>
          <p:nvPr/>
        </p:nvGrpSpPr>
        <p:grpSpPr>
          <a:xfrm rot="16200000">
            <a:off x="613032" y="4370440"/>
            <a:ext cx="361692" cy="361692"/>
            <a:chOff x="3111431" y="1413967"/>
            <a:chExt cx="304417" cy="304417"/>
          </a:xfrm>
        </p:grpSpPr>
        <p:sp>
          <p:nvSpPr>
            <p:cNvPr id="27" name="Oval 26">
              <a:extLst>
                <a:ext uri="{FF2B5EF4-FFF2-40B4-BE49-F238E27FC236}">
                  <a16:creationId xmlns:a16="http://schemas.microsoft.com/office/drawing/2014/main" id="{7EBFC8C3-264E-7071-D8A0-CACF48CE22FE}"/>
                </a:ext>
              </a:extLst>
            </p:cNvPr>
            <p:cNvSpPr/>
            <p:nvPr/>
          </p:nvSpPr>
          <p:spPr>
            <a:xfrm>
              <a:off x="3111431" y="1413967"/>
              <a:ext cx="304417" cy="304417"/>
            </a:xfrm>
            <a:prstGeom prst="ellipse">
              <a:avLst/>
            </a:prstGeom>
            <a:solidFill>
              <a:srgbClr val="F5F1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nvGrpSpPr>
            <p:cNvPr id="30" name="Group 29">
              <a:extLst>
                <a:ext uri="{FF2B5EF4-FFF2-40B4-BE49-F238E27FC236}">
                  <a16:creationId xmlns:a16="http://schemas.microsoft.com/office/drawing/2014/main" id="{C10213CF-896F-BF43-B499-7B1C214EA1B8}"/>
                </a:ext>
              </a:extLst>
            </p:cNvPr>
            <p:cNvGrpSpPr/>
            <p:nvPr/>
          </p:nvGrpSpPr>
          <p:grpSpPr>
            <a:xfrm>
              <a:off x="3153306" y="1455844"/>
              <a:ext cx="220666" cy="220664"/>
              <a:chOff x="10154583" y="3154385"/>
              <a:chExt cx="327680" cy="327678"/>
            </a:xfrm>
          </p:grpSpPr>
          <p:sp>
            <p:nvSpPr>
              <p:cNvPr id="31" name="Oval 30">
                <a:extLst>
                  <a:ext uri="{FF2B5EF4-FFF2-40B4-BE49-F238E27FC236}">
                    <a16:creationId xmlns:a16="http://schemas.microsoft.com/office/drawing/2014/main" id="{C95F63E8-FEA7-C6CF-B444-4CB38E59DDEE}"/>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32" name="Freeform 334">
                <a:extLst>
                  <a:ext uri="{FF2B5EF4-FFF2-40B4-BE49-F238E27FC236}">
                    <a16:creationId xmlns:a16="http://schemas.microsoft.com/office/drawing/2014/main" id="{4930B900-A069-DD30-224F-4C4ABE19BFE8}"/>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grpSp>
      <p:sp>
        <p:nvSpPr>
          <p:cNvPr id="33" name="Graphic 7">
            <a:extLst>
              <a:ext uri="{FF2B5EF4-FFF2-40B4-BE49-F238E27FC236}">
                <a16:creationId xmlns:a16="http://schemas.microsoft.com/office/drawing/2014/main" id="{BA92D43D-B598-0785-EC47-0E23BA025099}"/>
              </a:ext>
            </a:extLst>
          </p:cNvPr>
          <p:cNvSpPr/>
          <p:nvPr/>
        </p:nvSpPr>
        <p:spPr>
          <a:xfrm>
            <a:off x="6604115" y="2451355"/>
            <a:ext cx="324000" cy="324000"/>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chemeClr val="bg1"/>
          </a:solidFill>
          <a:ln w="9525" cap="flat">
            <a:noFill/>
            <a:prstDash val="solid"/>
            <a:miter/>
          </a:ln>
        </p:spPr>
        <p:txBody>
          <a:bodyPr rtlCol="0" anchor="ctr"/>
          <a:lstStyle/>
          <a:p>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77CD3663-FB7F-8EC1-8946-BB7005CDFEF8}"/>
              </a:ext>
            </a:extLst>
          </p:cNvPr>
          <p:cNvSpPr txBox="1"/>
          <p:nvPr/>
        </p:nvSpPr>
        <p:spPr>
          <a:xfrm>
            <a:off x="244548" y="6337005"/>
            <a:ext cx="6188149" cy="218201"/>
          </a:xfrm>
          <a:prstGeom prst="rect">
            <a:avLst/>
          </a:prstGeom>
          <a:noFill/>
        </p:spPr>
        <p:txBody>
          <a:bodyPr wrap="square" rtlCol="0">
            <a:spAutoFit/>
          </a:bodyPr>
          <a:lstStyle/>
          <a:p>
            <a:r>
              <a:rPr lang="en-US" dirty="0"/>
              <a:t>https://www.sundhed.dk/borger/patienthaandbogen/psyke-hos-boern/sygdomme/adhd/adhd-oversigt/</a:t>
            </a:r>
            <a:endParaRPr lang="en-DK" dirty="0"/>
          </a:p>
        </p:txBody>
      </p:sp>
    </p:spTree>
    <p:extLst>
      <p:ext uri="{BB962C8B-B14F-4D97-AF65-F5344CB8AC3E}">
        <p14:creationId xmlns:p14="http://schemas.microsoft.com/office/powerpoint/2010/main" val="3616875340"/>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F0DAF-6B1A-24EE-220F-15CC752207CA}"/>
            </a:ext>
          </a:extLst>
        </p:cNvPr>
        <p:cNvGrpSpPr/>
        <p:nvPr/>
      </p:nvGrpSpPr>
      <p:grpSpPr>
        <a:xfrm>
          <a:off x="0" y="0"/>
          <a:ext cx="0" cy="0"/>
          <a:chOff x="0" y="0"/>
          <a:chExt cx="0" cy="0"/>
        </a:xfrm>
      </p:grpSpPr>
      <p:sp>
        <p:nvSpPr>
          <p:cNvPr id="10" name="Titel 1">
            <a:extLst>
              <a:ext uri="{FF2B5EF4-FFF2-40B4-BE49-F238E27FC236}">
                <a16:creationId xmlns:a16="http://schemas.microsoft.com/office/drawing/2014/main" id="{11D0615A-26FF-3ABC-45B7-95F7992A76E8}"/>
              </a:ext>
            </a:extLst>
          </p:cNvPr>
          <p:cNvSpPr>
            <a:spLocks noGrp="1"/>
          </p:cNvSpPr>
          <p:nvPr>
            <p:ph type="title"/>
          </p:nvPr>
        </p:nvSpPr>
        <p:spPr>
          <a:xfrm>
            <a:off x="500860" y="-794"/>
            <a:ext cx="11214460" cy="1325563"/>
          </a:xfrm>
        </p:spPr>
        <p:txBody>
          <a:bodyPr/>
          <a:lstStyle/>
          <a:p>
            <a:r>
              <a:rPr lang="da-DK" dirty="0">
                <a:solidFill>
                  <a:srgbClr val="644D79"/>
                </a:solidFill>
                <a:latin typeface="Calibri" panose="020F0502020204030204" pitchFamily="34" charset="0"/>
                <a:ea typeface="Calibri" panose="020F0502020204030204" pitchFamily="34" charset="0"/>
                <a:cs typeface="Calibri" panose="020F0502020204030204" pitchFamily="34" charset="0"/>
              </a:rPr>
              <a:t>Hvad er ADHD IKKE…. </a:t>
            </a:r>
            <a:endParaRPr lang="da-DK" baseline="30000" dirty="0">
              <a:solidFill>
                <a:srgbClr val="644D79"/>
              </a:solidFill>
              <a:latin typeface="Calibri" panose="020F0502020204030204" pitchFamily="34" charset="0"/>
              <a:ea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5A2F9D52-85AE-B5A7-5774-1877E61CA41B}"/>
              </a:ext>
            </a:extLst>
          </p:cNvPr>
          <p:cNvSpPr/>
          <p:nvPr/>
        </p:nvSpPr>
        <p:spPr>
          <a:xfrm>
            <a:off x="495300" y="1430337"/>
            <a:ext cx="5549557"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400" dirty="0">
              <a:solidFill>
                <a:schemeClr val="dk1"/>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F947ED81-5D07-3BFB-104B-00C0C6CB7E10}"/>
              </a:ext>
            </a:extLst>
          </p:cNvPr>
          <p:cNvSpPr/>
          <p:nvPr/>
        </p:nvSpPr>
        <p:spPr>
          <a:xfrm>
            <a:off x="495301" y="1563689"/>
            <a:ext cx="5417820" cy="41396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defTabSz="914400">
              <a:spcBef>
                <a:spcPct val="20000"/>
              </a:spcBef>
              <a:buClr>
                <a:srgbClr val="C00000"/>
              </a:buClr>
              <a:defRPr/>
            </a:pPr>
            <a:r>
              <a:rPr lang="da-DK" sz="1400" b="1" dirty="0">
                <a:solidFill>
                  <a:schemeClr val="bg1"/>
                </a:solidFill>
                <a:latin typeface="Calibri" panose="020F0502020204030204" pitchFamily="34" charset="0"/>
                <a:ea typeface="Calibri" panose="020F0502020204030204" pitchFamily="34" charset="0"/>
                <a:cs typeface="Calibri" panose="020F0502020204030204" pitchFamily="34" charset="0"/>
              </a:rPr>
              <a:t>DOVENSKAB: </a:t>
            </a:r>
          </a:p>
        </p:txBody>
      </p:sp>
      <p:sp>
        <p:nvSpPr>
          <p:cNvPr id="15" name="TextBox 14">
            <a:extLst>
              <a:ext uri="{FF2B5EF4-FFF2-40B4-BE49-F238E27FC236}">
                <a16:creationId xmlns:a16="http://schemas.microsoft.com/office/drawing/2014/main" id="{3AD2E4DE-5475-839A-DD1F-2045D4E34A45}"/>
              </a:ext>
            </a:extLst>
          </p:cNvPr>
          <p:cNvSpPr txBox="1"/>
          <p:nvPr/>
        </p:nvSpPr>
        <p:spPr>
          <a:xfrm>
            <a:off x="680484" y="2136038"/>
            <a:ext cx="5232636" cy="553998"/>
          </a:xfrm>
          <a:prstGeom prst="rect">
            <a:avLst/>
          </a:prstGeom>
          <a:noFill/>
        </p:spPr>
        <p:txBody>
          <a:bodyPr wrap="square" lIns="0" tIns="0" rIns="0" bIns="0" anchor="ctr" anchorCtr="0">
            <a:spAutoFit/>
          </a:bodyPr>
          <a:lstStyle/>
          <a:p>
            <a:pPr defTabSz="914400">
              <a:defRPr/>
            </a:pPr>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ADHD handler ikke om at være doven. Mange med ADHD arbejder hårdt, men har svært ved at organisere opgaver og holde fokus, hvilket kan føre til udfordringer i arbejdet eller daglige aktiviteter.</a:t>
            </a:r>
          </a:p>
        </p:txBody>
      </p:sp>
      <p:sp>
        <p:nvSpPr>
          <p:cNvPr id="19" name="Rectangle 18">
            <a:extLst>
              <a:ext uri="{FF2B5EF4-FFF2-40B4-BE49-F238E27FC236}">
                <a16:creationId xmlns:a16="http://schemas.microsoft.com/office/drawing/2014/main" id="{8198B308-8F7C-277F-AC4A-3B8854A42745}"/>
              </a:ext>
            </a:extLst>
          </p:cNvPr>
          <p:cNvSpPr/>
          <p:nvPr/>
        </p:nvSpPr>
        <p:spPr>
          <a:xfrm>
            <a:off x="495300" y="3015577"/>
            <a:ext cx="5549557"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400" dirty="0">
              <a:solidFill>
                <a:schemeClr val="dk1"/>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F5296AE6-3172-16AA-E339-09538287E88F}"/>
              </a:ext>
            </a:extLst>
          </p:cNvPr>
          <p:cNvSpPr/>
          <p:nvPr/>
        </p:nvSpPr>
        <p:spPr>
          <a:xfrm>
            <a:off x="495301" y="3148929"/>
            <a:ext cx="5417820" cy="41396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defTabSz="914400">
              <a:spcBef>
                <a:spcPct val="20000"/>
              </a:spcBef>
              <a:buClr>
                <a:srgbClr val="C00000"/>
              </a:buClr>
              <a:defRPr/>
            </a:pPr>
            <a:r>
              <a:rPr lang="da-DK" sz="1400" b="1" dirty="0">
                <a:solidFill>
                  <a:schemeClr val="bg1"/>
                </a:solidFill>
                <a:latin typeface="Calibri" panose="020F0502020204030204" pitchFamily="34" charset="0"/>
                <a:ea typeface="Calibri" panose="020F0502020204030204" pitchFamily="34" charset="0"/>
                <a:cs typeface="Calibri" panose="020F0502020204030204" pitchFamily="34" charset="0"/>
              </a:rPr>
              <a:t>MANGEL PÅ VILJE: </a:t>
            </a:r>
          </a:p>
        </p:txBody>
      </p:sp>
      <p:sp>
        <p:nvSpPr>
          <p:cNvPr id="21" name="TextBox 20">
            <a:extLst>
              <a:ext uri="{FF2B5EF4-FFF2-40B4-BE49-F238E27FC236}">
                <a16:creationId xmlns:a16="http://schemas.microsoft.com/office/drawing/2014/main" id="{A74A0F41-B4D8-1FAC-1DEA-CA7709329922}"/>
              </a:ext>
            </a:extLst>
          </p:cNvPr>
          <p:cNvSpPr txBox="1"/>
          <p:nvPr/>
        </p:nvSpPr>
        <p:spPr>
          <a:xfrm>
            <a:off x="680484" y="3721278"/>
            <a:ext cx="5232636" cy="553998"/>
          </a:xfrm>
          <a:prstGeom prst="rect">
            <a:avLst/>
          </a:prstGeom>
          <a:noFill/>
        </p:spPr>
        <p:txBody>
          <a:bodyPr wrap="square" lIns="0" tIns="0" rIns="0" bIns="0" anchor="ctr" anchorCtr="0">
            <a:spAutoFit/>
          </a:bodyPr>
          <a:lstStyle/>
          <a:p>
            <a:pPr defTabSz="914400">
              <a:defRPr/>
            </a:pPr>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ADHD er ikke et spørgsmål om at mangle vilje eller disciplin. Det er en tilstand, der påvirker hjernens funktion, især evnen til at regulere opmærksomhed og impulskontrol.</a:t>
            </a:r>
          </a:p>
        </p:txBody>
      </p:sp>
      <p:sp>
        <p:nvSpPr>
          <p:cNvPr id="23" name="Rectangle 22">
            <a:extLst>
              <a:ext uri="{FF2B5EF4-FFF2-40B4-BE49-F238E27FC236}">
                <a16:creationId xmlns:a16="http://schemas.microsoft.com/office/drawing/2014/main" id="{E19DA43D-6285-1D66-F678-D7626652E420}"/>
              </a:ext>
            </a:extLst>
          </p:cNvPr>
          <p:cNvSpPr/>
          <p:nvPr/>
        </p:nvSpPr>
        <p:spPr>
          <a:xfrm>
            <a:off x="495300" y="4600815"/>
            <a:ext cx="5549557"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400" dirty="0">
              <a:solidFill>
                <a:schemeClr val="dk1"/>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Rectangle 23">
            <a:extLst>
              <a:ext uri="{FF2B5EF4-FFF2-40B4-BE49-F238E27FC236}">
                <a16:creationId xmlns:a16="http://schemas.microsoft.com/office/drawing/2014/main" id="{B86BF8CC-C32F-AF3B-62A7-65CAB513476A}"/>
              </a:ext>
            </a:extLst>
          </p:cNvPr>
          <p:cNvSpPr/>
          <p:nvPr/>
        </p:nvSpPr>
        <p:spPr>
          <a:xfrm>
            <a:off x="495301" y="4734167"/>
            <a:ext cx="5417820" cy="41396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defTabSz="914400">
              <a:spcBef>
                <a:spcPct val="20000"/>
              </a:spcBef>
              <a:buClr>
                <a:srgbClr val="C00000"/>
              </a:buClr>
              <a:defRPr/>
            </a:pPr>
            <a:r>
              <a:rPr lang="da-DK" sz="1400" b="1" dirty="0">
                <a:solidFill>
                  <a:schemeClr val="bg1"/>
                </a:solidFill>
                <a:latin typeface="Calibri" panose="020F0502020204030204" pitchFamily="34" charset="0"/>
                <a:ea typeface="Calibri" panose="020F0502020204030204" pitchFamily="34" charset="0"/>
                <a:cs typeface="Calibri" panose="020F0502020204030204" pitchFamily="34" charset="0"/>
              </a:rPr>
              <a:t>AT VÆRE "BARE LIDT UOPMÆRKSOM": </a:t>
            </a:r>
          </a:p>
        </p:txBody>
      </p:sp>
      <p:sp>
        <p:nvSpPr>
          <p:cNvPr id="25" name="TextBox 24">
            <a:extLst>
              <a:ext uri="{FF2B5EF4-FFF2-40B4-BE49-F238E27FC236}">
                <a16:creationId xmlns:a16="http://schemas.microsoft.com/office/drawing/2014/main" id="{F64A1A5A-2981-D557-748E-F8F8C3B925C3}"/>
              </a:ext>
            </a:extLst>
          </p:cNvPr>
          <p:cNvSpPr txBox="1"/>
          <p:nvPr/>
        </p:nvSpPr>
        <p:spPr>
          <a:xfrm>
            <a:off x="680484" y="5306516"/>
            <a:ext cx="5232636" cy="553998"/>
          </a:xfrm>
          <a:prstGeom prst="rect">
            <a:avLst/>
          </a:prstGeom>
          <a:noFill/>
        </p:spPr>
        <p:txBody>
          <a:bodyPr wrap="square" lIns="0" tIns="0" rIns="0" bIns="0" anchor="ctr" anchorCtr="0">
            <a:spAutoFit/>
          </a:bodyPr>
          <a:lstStyle/>
          <a:p>
            <a:pPr defTabSz="914400">
              <a:defRPr/>
            </a:pPr>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ADHD er ikke bare at være lidt distraheret eller glemsom. Det er en vedvarende tilstand, hvor personer har svært ved at opretholde fokus over tid, selv på vigtige eller interessante opgaver.</a:t>
            </a:r>
          </a:p>
        </p:txBody>
      </p:sp>
      <p:sp>
        <p:nvSpPr>
          <p:cNvPr id="28" name="Rectangle 27">
            <a:extLst>
              <a:ext uri="{FF2B5EF4-FFF2-40B4-BE49-F238E27FC236}">
                <a16:creationId xmlns:a16="http://schemas.microsoft.com/office/drawing/2014/main" id="{DBB3305B-2814-BCF2-BAD3-6AD60060B352}"/>
              </a:ext>
            </a:extLst>
          </p:cNvPr>
          <p:cNvSpPr/>
          <p:nvPr/>
        </p:nvSpPr>
        <p:spPr>
          <a:xfrm>
            <a:off x="6160202" y="1430337"/>
            <a:ext cx="5549557" cy="1457085"/>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sp>
        <p:nvSpPr>
          <p:cNvPr id="29" name="Rectangle 28">
            <a:extLst>
              <a:ext uri="{FF2B5EF4-FFF2-40B4-BE49-F238E27FC236}">
                <a16:creationId xmlns:a16="http://schemas.microsoft.com/office/drawing/2014/main" id="{8E88AE23-CBED-F0DA-6139-955D7505C4DA}"/>
              </a:ext>
            </a:extLst>
          </p:cNvPr>
          <p:cNvSpPr/>
          <p:nvPr/>
        </p:nvSpPr>
        <p:spPr>
          <a:xfrm>
            <a:off x="6160203" y="1563689"/>
            <a:ext cx="5417820" cy="41396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defTabSz="914400">
              <a:spcBef>
                <a:spcPct val="20000"/>
              </a:spcBef>
              <a:buClr>
                <a:srgbClr val="C00000"/>
              </a:buClr>
              <a:defRPr/>
            </a:pPr>
            <a:r>
              <a:rPr lang="da-DK" sz="1400" b="1" dirty="0">
                <a:solidFill>
                  <a:schemeClr val="bg1"/>
                </a:solidFill>
                <a:latin typeface="Calibri" panose="020F0502020204030204" pitchFamily="34" charset="0"/>
                <a:ea typeface="Calibri" panose="020F0502020204030204" pitchFamily="34" charset="0"/>
                <a:cs typeface="Calibri" panose="020F0502020204030204" pitchFamily="34" charset="0"/>
              </a:rPr>
              <a:t>EN UNDSKYLDNING FOR DÅRLIG OPFØRSEL: </a:t>
            </a:r>
          </a:p>
        </p:txBody>
      </p:sp>
      <p:sp>
        <p:nvSpPr>
          <p:cNvPr id="30" name="TextBox 29">
            <a:extLst>
              <a:ext uri="{FF2B5EF4-FFF2-40B4-BE49-F238E27FC236}">
                <a16:creationId xmlns:a16="http://schemas.microsoft.com/office/drawing/2014/main" id="{4397D757-24C3-83ED-F38F-5B7CDA67EB9F}"/>
              </a:ext>
            </a:extLst>
          </p:cNvPr>
          <p:cNvSpPr txBox="1"/>
          <p:nvPr/>
        </p:nvSpPr>
        <p:spPr>
          <a:xfrm>
            <a:off x="6345386" y="2136039"/>
            <a:ext cx="5232636" cy="553998"/>
          </a:xfrm>
          <a:prstGeom prst="rect">
            <a:avLst/>
          </a:prstGeom>
          <a:noFill/>
        </p:spPr>
        <p:txBody>
          <a:bodyPr wrap="square" lIns="0" tIns="0" rIns="0" bIns="0" anchor="ctr" anchorCtr="0">
            <a:spAutoFit/>
          </a:bodyPr>
          <a:lstStyle/>
          <a:p>
            <a:pPr defTabSz="914400">
              <a:defRPr/>
            </a:pPr>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ADHD er ikke en undskyldning for dårlig opførsel eller manglende ansvar. Selv om det kan føre til impulsivitet eller vanskeligheder med at følge regler, er det ikke et frikort for at opføre sig respektløst eller undgå ansvar.</a:t>
            </a:r>
          </a:p>
        </p:txBody>
      </p:sp>
      <p:sp>
        <p:nvSpPr>
          <p:cNvPr id="32" name="Rectangle 31">
            <a:extLst>
              <a:ext uri="{FF2B5EF4-FFF2-40B4-BE49-F238E27FC236}">
                <a16:creationId xmlns:a16="http://schemas.microsoft.com/office/drawing/2014/main" id="{19C05CE3-A489-1FD6-3C81-A2B730D976EA}"/>
              </a:ext>
            </a:extLst>
          </p:cNvPr>
          <p:cNvSpPr/>
          <p:nvPr/>
        </p:nvSpPr>
        <p:spPr>
          <a:xfrm>
            <a:off x="6160202" y="3015577"/>
            <a:ext cx="5549557" cy="1457085"/>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sp>
        <p:nvSpPr>
          <p:cNvPr id="33" name="Rectangle 32">
            <a:extLst>
              <a:ext uri="{FF2B5EF4-FFF2-40B4-BE49-F238E27FC236}">
                <a16:creationId xmlns:a16="http://schemas.microsoft.com/office/drawing/2014/main" id="{3D53977F-F074-48F2-77DB-AFFE26D11FB2}"/>
              </a:ext>
            </a:extLst>
          </p:cNvPr>
          <p:cNvSpPr/>
          <p:nvPr/>
        </p:nvSpPr>
        <p:spPr>
          <a:xfrm>
            <a:off x="6160203" y="3148929"/>
            <a:ext cx="5417820" cy="41396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defTabSz="914400">
              <a:spcBef>
                <a:spcPct val="20000"/>
              </a:spcBef>
              <a:buClr>
                <a:srgbClr val="C00000"/>
              </a:buClr>
              <a:defRPr/>
            </a:pPr>
            <a:r>
              <a:rPr lang="da-DK" sz="1400" b="1" dirty="0">
                <a:solidFill>
                  <a:schemeClr val="bg1"/>
                </a:solidFill>
                <a:latin typeface="Calibri" panose="020F0502020204030204" pitchFamily="34" charset="0"/>
                <a:ea typeface="Calibri" panose="020F0502020204030204" pitchFamily="34" charset="0"/>
                <a:cs typeface="Calibri" panose="020F0502020204030204" pitchFamily="34" charset="0"/>
              </a:rPr>
              <a:t>KUN NOGET, MAN SER HOS BØRN: </a:t>
            </a:r>
          </a:p>
        </p:txBody>
      </p:sp>
      <p:sp>
        <p:nvSpPr>
          <p:cNvPr id="34" name="TextBox 33">
            <a:extLst>
              <a:ext uri="{FF2B5EF4-FFF2-40B4-BE49-F238E27FC236}">
                <a16:creationId xmlns:a16="http://schemas.microsoft.com/office/drawing/2014/main" id="{E8166C82-3D41-526B-D5F4-0545EEC21403}"/>
              </a:ext>
            </a:extLst>
          </p:cNvPr>
          <p:cNvSpPr txBox="1"/>
          <p:nvPr/>
        </p:nvSpPr>
        <p:spPr>
          <a:xfrm>
            <a:off x="6345386" y="3721278"/>
            <a:ext cx="5232636" cy="553998"/>
          </a:xfrm>
          <a:prstGeom prst="rect">
            <a:avLst/>
          </a:prstGeom>
          <a:noFill/>
        </p:spPr>
        <p:txBody>
          <a:bodyPr wrap="square" lIns="0" tIns="0" rIns="0" bIns="0" anchor="ctr" anchorCtr="0">
            <a:spAutoFit/>
          </a:bodyPr>
          <a:lstStyle/>
          <a:p>
            <a:pPr defTabSz="914400">
              <a:defRPr/>
            </a:pPr>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ADHD fortsætter ofte ind i voksenalderen. Mange voksne har aldrig fået en diagnose som børn, hvilket betyder, at de kan have kæmpet med symptomer hele deres liv uden at forstå, hvad det skyldes.</a:t>
            </a:r>
          </a:p>
        </p:txBody>
      </p:sp>
      <p:sp>
        <p:nvSpPr>
          <p:cNvPr id="36" name="Rectangle 35">
            <a:extLst>
              <a:ext uri="{FF2B5EF4-FFF2-40B4-BE49-F238E27FC236}">
                <a16:creationId xmlns:a16="http://schemas.microsoft.com/office/drawing/2014/main" id="{DAF3D041-85EA-1CCC-08CB-EF91229711CB}"/>
              </a:ext>
            </a:extLst>
          </p:cNvPr>
          <p:cNvSpPr/>
          <p:nvPr/>
        </p:nvSpPr>
        <p:spPr>
          <a:xfrm>
            <a:off x="6160202" y="4600815"/>
            <a:ext cx="5549557" cy="1457085"/>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sp>
        <p:nvSpPr>
          <p:cNvPr id="37" name="Rectangle 36">
            <a:extLst>
              <a:ext uri="{FF2B5EF4-FFF2-40B4-BE49-F238E27FC236}">
                <a16:creationId xmlns:a16="http://schemas.microsoft.com/office/drawing/2014/main" id="{347C275D-04D4-30E9-6D41-5E38B024B2E5}"/>
              </a:ext>
            </a:extLst>
          </p:cNvPr>
          <p:cNvSpPr/>
          <p:nvPr/>
        </p:nvSpPr>
        <p:spPr>
          <a:xfrm>
            <a:off x="6160203" y="4734167"/>
            <a:ext cx="5417820" cy="41396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defTabSz="914400">
              <a:spcBef>
                <a:spcPct val="20000"/>
              </a:spcBef>
              <a:buClr>
                <a:srgbClr val="C00000"/>
              </a:buClr>
              <a:defRPr/>
            </a:pPr>
            <a:r>
              <a:rPr lang="da-DK" sz="1400" b="1" dirty="0">
                <a:solidFill>
                  <a:schemeClr val="bg1"/>
                </a:solidFill>
                <a:latin typeface="Calibri" panose="020F0502020204030204" pitchFamily="34" charset="0"/>
                <a:ea typeface="Calibri" panose="020F0502020204030204" pitchFamily="34" charset="0"/>
                <a:cs typeface="Calibri" panose="020F0502020204030204" pitchFamily="34" charset="0"/>
              </a:rPr>
              <a:t>KUN HYPERAKTIVITET: </a:t>
            </a:r>
          </a:p>
        </p:txBody>
      </p:sp>
      <p:sp>
        <p:nvSpPr>
          <p:cNvPr id="38" name="TextBox 37">
            <a:extLst>
              <a:ext uri="{FF2B5EF4-FFF2-40B4-BE49-F238E27FC236}">
                <a16:creationId xmlns:a16="http://schemas.microsoft.com/office/drawing/2014/main" id="{42C0178D-837D-A216-D675-573AB0703A2D}"/>
              </a:ext>
            </a:extLst>
          </p:cNvPr>
          <p:cNvSpPr txBox="1"/>
          <p:nvPr/>
        </p:nvSpPr>
        <p:spPr>
          <a:xfrm>
            <a:off x="6345386" y="5306516"/>
            <a:ext cx="5232636" cy="553998"/>
          </a:xfrm>
          <a:prstGeom prst="rect">
            <a:avLst/>
          </a:prstGeom>
          <a:noFill/>
        </p:spPr>
        <p:txBody>
          <a:bodyPr wrap="square" lIns="0" tIns="0" rIns="0" bIns="0" anchor="ctr" anchorCtr="0">
            <a:spAutoFit/>
          </a:bodyPr>
          <a:lstStyle/>
          <a:p>
            <a:pPr defTabSz="914400">
              <a:defRPr/>
            </a:pPr>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ADHD er ikke kun relateret til hyperaktivitet. Mange voksne med ADHD oplever ikke den synlige hyperaktivitet, men kan have problemer med opmærksomhed, tidshåndtering og organisering.</a:t>
            </a:r>
          </a:p>
        </p:txBody>
      </p:sp>
      <p:sp>
        <p:nvSpPr>
          <p:cNvPr id="39" name="Graphic 7">
            <a:extLst>
              <a:ext uri="{FF2B5EF4-FFF2-40B4-BE49-F238E27FC236}">
                <a16:creationId xmlns:a16="http://schemas.microsoft.com/office/drawing/2014/main" id="{26DD54C7-AE0E-30CF-4AED-EB02F4404BB8}"/>
              </a:ext>
            </a:extLst>
          </p:cNvPr>
          <p:cNvSpPr/>
          <p:nvPr/>
        </p:nvSpPr>
        <p:spPr>
          <a:xfrm>
            <a:off x="5592701" y="1651370"/>
            <a:ext cx="238604" cy="238604"/>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chemeClr val="bg1"/>
          </a:solidFill>
          <a:ln w="9525" cap="flat">
            <a:noFill/>
            <a:prstDash val="solid"/>
            <a:miter/>
          </a:ln>
        </p:spPr>
        <p:txBody>
          <a:bodyPr rtlCol="0" anchor="ctr"/>
          <a:lstStyle/>
          <a:p>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40" name="Graphic 7">
            <a:extLst>
              <a:ext uri="{FF2B5EF4-FFF2-40B4-BE49-F238E27FC236}">
                <a16:creationId xmlns:a16="http://schemas.microsoft.com/office/drawing/2014/main" id="{9DE160EF-A7AC-EDE1-8F0F-37B5EC21EBA8}"/>
              </a:ext>
            </a:extLst>
          </p:cNvPr>
          <p:cNvSpPr/>
          <p:nvPr/>
        </p:nvSpPr>
        <p:spPr>
          <a:xfrm>
            <a:off x="5592701" y="3236610"/>
            <a:ext cx="238604" cy="238604"/>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chemeClr val="bg1"/>
          </a:solidFill>
          <a:ln w="9525" cap="flat">
            <a:noFill/>
            <a:prstDash val="solid"/>
            <a:miter/>
          </a:ln>
        </p:spPr>
        <p:txBody>
          <a:bodyPr rtlCol="0" anchor="ctr"/>
          <a:lstStyle/>
          <a:p>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45" name="Graphic 7">
            <a:extLst>
              <a:ext uri="{FF2B5EF4-FFF2-40B4-BE49-F238E27FC236}">
                <a16:creationId xmlns:a16="http://schemas.microsoft.com/office/drawing/2014/main" id="{D3506B4E-1805-A6FA-2348-DFEC44A010F6}"/>
              </a:ext>
            </a:extLst>
          </p:cNvPr>
          <p:cNvSpPr/>
          <p:nvPr/>
        </p:nvSpPr>
        <p:spPr>
          <a:xfrm>
            <a:off x="5592701" y="4821848"/>
            <a:ext cx="238604" cy="238604"/>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chemeClr val="bg1"/>
          </a:solidFill>
          <a:ln w="9525" cap="flat">
            <a:noFill/>
            <a:prstDash val="solid"/>
            <a:miter/>
          </a:ln>
        </p:spPr>
        <p:txBody>
          <a:bodyPr rtlCol="0" anchor="ctr"/>
          <a:lstStyle/>
          <a:p>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46" name="Graphic 7">
            <a:extLst>
              <a:ext uri="{FF2B5EF4-FFF2-40B4-BE49-F238E27FC236}">
                <a16:creationId xmlns:a16="http://schemas.microsoft.com/office/drawing/2014/main" id="{28B4F4D7-90D0-7D6B-066F-339A6764C4CA}"/>
              </a:ext>
            </a:extLst>
          </p:cNvPr>
          <p:cNvSpPr/>
          <p:nvPr/>
        </p:nvSpPr>
        <p:spPr>
          <a:xfrm>
            <a:off x="11254071" y="1651370"/>
            <a:ext cx="238604" cy="238604"/>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chemeClr val="bg1"/>
          </a:solidFill>
          <a:ln w="9525" cap="flat">
            <a:noFill/>
            <a:prstDash val="solid"/>
            <a:miter/>
          </a:ln>
        </p:spPr>
        <p:txBody>
          <a:bodyPr rtlCol="0" anchor="ctr"/>
          <a:lstStyle/>
          <a:p>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47" name="Graphic 7">
            <a:extLst>
              <a:ext uri="{FF2B5EF4-FFF2-40B4-BE49-F238E27FC236}">
                <a16:creationId xmlns:a16="http://schemas.microsoft.com/office/drawing/2014/main" id="{FBD1D7C3-6CA9-7850-F2FF-3422499457F4}"/>
              </a:ext>
            </a:extLst>
          </p:cNvPr>
          <p:cNvSpPr/>
          <p:nvPr/>
        </p:nvSpPr>
        <p:spPr>
          <a:xfrm>
            <a:off x="11254071" y="3236610"/>
            <a:ext cx="238604" cy="238604"/>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chemeClr val="bg1"/>
          </a:solidFill>
          <a:ln w="9525" cap="flat">
            <a:noFill/>
            <a:prstDash val="solid"/>
            <a:miter/>
          </a:ln>
        </p:spPr>
        <p:txBody>
          <a:bodyPr rtlCol="0" anchor="ctr"/>
          <a:lstStyle/>
          <a:p>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49" name="Graphic 7">
            <a:extLst>
              <a:ext uri="{FF2B5EF4-FFF2-40B4-BE49-F238E27FC236}">
                <a16:creationId xmlns:a16="http://schemas.microsoft.com/office/drawing/2014/main" id="{7B33A976-C050-A9E4-C27C-5A2BB725664B}"/>
              </a:ext>
            </a:extLst>
          </p:cNvPr>
          <p:cNvSpPr/>
          <p:nvPr/>
        </p:nvSpPr>
        <p:spPr>
          <a:xfrm>
            <a:off x="11254071" y="4821848"/>
            <a:ext cx="238604" cy="238604"/>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chemeClr val="bg1"/>
          </a:solidFill>
          <a:ln w="9525" cap="flat">
            <a:noFill/>
            <a:prstDash val="solid"/>
            <a:miter/>
          </a:ln>
        </p:spPr>
        <p:txBody>
          <a:bodyPr rtlCol="0" anchor="ctr"/>
          <a:lstStyle/>
          <a:p>
            <a:endParaRPr lang="en-ID">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38802438"/>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7" name="Rectangle 23">
            <a:extLst>
              <a:ext uri="{FF2B5EF4-FFF2-40B4-BE49-F238E27FC236}">
                <a16:creationId xmlns:a16="http://schemas.microsoft.com/office/drawing/2014/main" id="{B265BAFD-9259-D331-0E85-778EFC0B3A2C}"/>
              </a:ext>
            </a:extLst>
          </p:cNvPr>
          <p:cNvSpPr/>
          <p:nvPr/>
        </p:nvSpPr>
        <p:spPr>
          <a:xfrm>
            <a:off x="0" y="5294671"/>
            <a:ext cx="12192000" cy="157235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defTabSz="914400">
              <a:spcBef>
                <a:spcPct val="20000"/>
              </a:spcBef>
              <a:buClr>
                <a:srgbClr val="C00000"/>
              </a:buClr>
              <a:defRPr/>
            </a:pPr>
            <a:endParaRPr lang="da-DK" sz="1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09" name="Google Shape;109;p22"/>
          <p:cNvSpPr txBox="1">
            <a:spLocks noGrp="1"/>
          </p:cNvSpPr>
          <p:nvPr>
            <p:ph type="title"/>
          </p:nvPr>
        </p:nvSpPr>
        <p:spPr>
          <a:xfrm>
            <a:off x="4055856" y="96616"/>
            <a:ext cx="4805756" cy="982139"/>
          </a:xfrm>
          <a:prstGeom prst="rect">
            <a:avLst/>
          </a:prstGeom>
        </p:spPr>
        <p:txBody>
          <a:bodyPr spcFirstLastPara="1" vert="horz" wrap="square" lIns="121900" tIns="121900" rIns="121900" bIns="121900" anchor="t" anchorCtr="0">
            <a:normAutofit fontScale="90000"/>
          </a:bodyPr>
          <a:lstStyle/>
          <a:p>
            <a:pPr algn="l" rtl="0"/>
            <a:r>
              <a:rPr lang="da" dirty="0">
                <a:solidFill>
                  <a:srgbClr val="644D79"/>
                </a:solidFill>
                <a:latin typeface="Calibri" panose="020F0502020204030204" pitchFamily="34" charset="0"/>
                <a:ea typeface="Calibri" panose="020F0502020204030204" pitchFamily="34" charset="0"/>
                <a:cs typeface="Calibri" panose="020F0502020204030204" pitchFamily="34" charset="0"/>
              </a:rPr>
              <a:t>Min egen ADHD profil	</a:t>
            </a:r>
            <a:endParaRPr dirty="0">
              <a:solidFill>
                <a:srgbClr val="644D79"/>
              </a:solidFill>
              <a:latin typeface="Calibri" panose="020F0502020204030204" pitchFamily="34" charset="0"/>
              <a:ea typeface="Calibri" panose="020F0502020204030204" pitchFamily="34" charset="0"/>
              <a:cs typeface="Calibri" panose="020F0502020204030204" pitchFamily="34" charset="0"/>
            </a:endParaRPr>
          </a:p>
        </p:txBody>
      </p:sp>
      <p:grpSp>
        <p:nvGrpSpPr>
          <p:cNvPr id="6" name="Gruppe 5">
            <a:extLst>
              <a:ext uri="{FF2B5EF4-FFF2-40B4-BE49-F238E27FC236}">
                <a16:creationId xmlns:a16="http://schemas.microsoft.com/office/drawing/2014/main" id="{11095879-D57D-CE34-8E89-48B5A0BB1BC5}"/>
              </a:ext>
            </a:extLst>
          </p:cNvPr>
          <p:cNvGrpSpPr/>
          <p:nvPr/>
        </p:nvGrpSpPr>
        <p:grpSpPr>
          <a:xfrm>
            <a:off x="6710613" y="1931012"/>
            <a:ext cx="4080289" cy="4263656"/>
            <a:chOff x="7270955" y="1971915"/>
            <a:chExt cx="4395019" cy="4377266"/>
          </a:xfrm>
        </p:grpSpPr>
        <p:sp>
          <p:nvSpPr>
            <p:cNvPr id="2" name="Rectangle 35">
              <a:extLst>
                <a:ext uri="{FF2B5EF4-FFF2-40B4-BE49-F238E27FC236}">
                  <a16:creationId xmlns:a16="http://schemas.microsoft.com/office/drawing/2014/main" id="{AF734F3A-DF23-98A2-177C-2FCF5AC8481A}"/>
                </a:ext>
              </a:extLst>
            </p:cNvPr>
            <p:cNvSpPr/>
            <p:nvPr/>
          </p:nvSpPr>
          <p:spPr>
            <a:xfrm>
              <a:off x="7270955" y="1971915"/>
              <a:ext cx="4395019" cy="4377266"/>
            </a:xfrm>
            <a:prstGeom prst="rect">
              <a:avLst/>
            </a:prstGeom>
            <a:solidFill>
              <a:srgbClr val="F5F1FA"/>
            </a:solidFill>
            <a:ln>
              <a:noFill/>
            </a:ln>
            <a:effectLst>
              <a:outerShdw blurRad="63500" sx="102000" sy="102000" algn="ctr"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pic>
          <p:nvPicPr>
            <p:cNvPr id="111" name="Google Shape;111;p22" title="1743345245749-c7212ef2-ff55-41cf-8d5d-278e7c4a5883_2.jpg"/>
            <p:cNvPicPr preferRelativeResize="0"/>
            <p:nvPr/>
          </p:nvPicPr>
          <p:blipFill>
            <a:blip r:embed="rId3">
              <a:clrChange>
                <a:clrFrom>
                  <a:srgbClr val="FFFFFF"/>
                </a:clrFrom>
                <a:clrTo>
                  <a:srgbClr val="FFFFFF">
                    <a:alpha val="0"/>
                  </a:srgbClr>
                </a:clrTo>
              </a:clrChange>
              <a:alphaModFix/>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p:blipFill>
          <p:spPr>
            <a:xfrm>
              <a:off x="7376552" y="2153265"/>
              <a:ext cx="4215803" cy="4077929"/>
            </a:xfrm>
            <a:prstGeom prst="rect">
              <a:avLst/>
            </a:prstGeom>
            <a:noFill/>
            <a:ln>
              <a:noFill/>
            </a:ln>
          </p:spPr>
        </p:pic>
      </p:grpSp>
      <p:grpSp>
        <p:nvGrpSpPr>
          <p:cNvPr id="5" name="Gruppe 4">
            <a:extLst>
              <a:ext uri="{FF2B5EF4-FFF2-40B4-BE49-F238E27FC236}">
                <a16:creationId xmlns:a16="http://schemas.microsoft.com/office/drawing/2014/main" id="{5B2BCFEC-B703-EB2C-59C4-0C332E616EFA}"/>
              </a:ext>
            </a:extLst>
          </p:cNvPr>
          <p:cNvGrpSpPr/>
          <p:nvPr/>
        </p:nvGrpSpPr>
        <p:grpSpPr>
          <a:xfrm>
            <a:off x="1458855" y="1111687"/>
            <a:ext cx="3850660" cy="5398639"/>
            <a:chOff x="3043184" y="742335"/>
            <a:chExt cx="4080287" cy="5641257"/>
          </a:xfrm>
        </p:grpSpPr>
        <p:sp>
          <p:nvSpPr>
            <p:cNvPr id="3" name="Rectangle 35">
              <a:extLst>
                <a:ext uri="{FF2B5EF4-FFF2-40B4-BE49-F238E27FC236}">
                  <a16:creationId xmlns:a16="http://schemas.microsoft.com/office/drawing/2014/main" id="{2E245443-080A-7322-3F4F-6827EFEB9B9B}"/>
                </a:ext>
              </a:extLst>
            </p:cNvPr>
            <p:cNvSpPr/>
            <p:nvPr/>
          </p:nvSpPr>
          <p:spPr>
            <a:xfrm>
              <a:off x="3043184" y="742335"/>
              <a:ext cx="4080287" cy="5641257"/>
            </a:xfrm>
            <a:prstGeom prst="rect">
              <a:avLst/>
            </a:prstGeom>
            <a:solidFill>
              <a:srgbClr val="F5F1FA"/>
            </a:solidFill>
            <a:ln>
              <a:noFill/>
            </a:ln>
            <a:effectLst>
              <a:outerShdw blurRad="63500" sx="102000" sy="102000" algn="ctr"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pic>
          <p:nvPicPr>
            <p:cNvPr id="110" name="Google Shape;110;p22" title="1743345245749-c7212ef2-ff55-41cf-8d5d-278e7c4a5883_1.jpg"/>
            <p:cNvPicPr preferRelativeResize="0"/>
            <p:nvPr/>
          </p:nvPicPr>
          <p:blipFill>
            <a:blip r:embed="rId5">
              <a:clrChange>
                <a:clrFrom>
                  <a:srgbClr val="FFFFFF"/>
                </a:clrFrom>
                <a:clrTo>
                  <a:srgbClr val="FFFFFF">
                    <a:alpha val="0"/>
                  </a:srgbClr>
                </a:clrTo>
              </a:clrChange>
              <a:alphaModFix/>
              <a:extLst>
                <a:ext uri="{28A0092B-C50C-407E-A947-70E740481C1C}">
                  <a14:useLocalDpi xmlns:a14="http://schemas.microsoft.com/office/drawing/2010/main"/>
                </a:ext>
              </a:extLst>
            </a:blip>
            <a:srcRect/>
            <a:stretch/>
          </p:blipFill>
          <p:spPr>
            <a:xfrm>
              <a:off x="3148781" y="1002889"/>
              <a:ext cx="3974690" cy="5346291"/>
            </a:xfrm>
            <a:prstGeom prst="rect">
              <a:avLst/>
            </a:prstGeom>
            <a:noFill/>
            <a:ln>
              <a:noFill/>
            </a:ln>
          </p:spPr>
        </p:pic>
        <p:sp>
          <p:nvSpPr>
            <p:cNvPr id="4" name="Tekstfelt 3">
              <a:extLst>
                <a:ext uri="{FF2B5EF4-FFF2-40B4-BE49-F238E27FC236}">
                  <a16:creationId xmlns:a16="http://schemas.microsoft.com/office/drawing/2014/main" id="{CDD32F8F-17E7-3AEC-760A-019D5BD0BDA0}"/>
                </a:ext>
              </a:extLst>
            </p:cNvPr>
            <p:cNvSpPr txBox="1"/>
            <p:nvPr/>
          </p:nvSpPr>
          <p:spPr>
            <a:xfrm>
              <a:off x="3837088" y="742335"/>
              <a:ext cx="2492478" cy="253916"/>
            </a:xfrm>
            <a:prstGeom prst="rect">
              <a:avLst/>
            </a:prstGeom>
            <a:noFill/>
          </p:spPr>
          <p:txBody>
            <a:bodyPr wrap="square" rtlCol="0">
              <a:spAutoFit/>
            </a:bodyPr>
            <a:lstStyle/>
            <a:p>
              <a:pPr algn="ctr"/>
              <a:r>
                <a:rPr lang="da-DK" sz="1050" b="1" dirty="0">
                  <a:solidFill>
                    <a:srgbClr val="70578B"/>
                  </a:solidFill>
                </a:rPr>
                <a:t>Min egen ADHD profil</a:t>
              </a:r>
            </a:p>
          </p:txBody>
        </p:sp>
      </p:grpSp>
      <p:sp>
        <p:nvSpPr>
          <p:cNvPr id="8" name="TextBox 7">
            <a:extLst>
              <a:ext uri="{FF2B5EF4-FFF2-40B4-BE49-F238E27FC236}">
                <a16:creationId xmlns:a16="http://schemas.microsoft.com/office/drawing/2014/main" id="{44A1FB05-018A-796E-3FE7-0A1C02030C9E}"/>
              </a:ext>
            </a:extLst>
          </p:cNvPr>
          <p:cNvSpPr txBox="1"/>
          <p:nvPr/>
        </p:nvSpPr>
        <p:spPr>
          <a:xfrm>
            <a:off x="1307805" y="6559254"/>
            <a:ext cx="5284381" cy="218201"/>
          </a:xfrm>
          <a:prstGeom prst="rect">
            <a:avLst/>
          </a:prstGeom>
          <a:noFill/>
        </p:spPr>
        <p:txBody>
          <a:bodyPr wrap="square" rtlCol="0">
            <a:spAutoFit/>
          </a:bodyPr>
          <a:lstStyle/>
          <a:p>
            <a:r>
              <a:rPr lang="en-US" dirty="0"/>
              <a:t>Kilde </a:t>
            </a:r>
            <a:r>
              <a:rPr lang="en-US" dirty="0" err="1"/>
              <a:t>Psykiatrien</a:t>
            </a:r>
            <a:r>
              <a:rPr lang="en-US" dirty="0"/>
              <a:t> , Region </a:t>
            </a:r>
            <a:r>
              <a:rPr lang="en-US" dirty="0" err="1"/>
              <a:t>Midt</a:t>
            </a:r>
            <a:r>
              <a:rPr lang="en-US" dirty="0"/>
              <a:t> </a:t>
            </a:r>
            <a:endParaRPr lang="en-DK"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8804F-F4C0-AB20-3A8E-67A125E81657}"/>
            </a:ext>
          </a:extLst>
        </p:cNvPr>
        <p:cNvGrpSpPr/>
        <p:nvPr/>
      </p:nvGrpSpPr>
      <p:grpSpPr>
        <a:xfrm>
          <a:off x="0" y="0"/>
          <a:ext cx="0" cy="0"/>
          <a:chOff x="0" y="0"/>
          <a:chExt cx="0" cy="0"/>
        </a:xfrm>
      </p:grpSpPr>
      <p:sp>
        <p:nvSpPr>
          <p:cNvPr id="10" name="Titel 1">
            <a:extLst>
              <a:ext uri="{FF2B5EF4-FFF2-40B4-BE49-F238E27FC236}">
                <a16:creationId xmlns:a16="http://schemas.microsoft.com/office/drawing/2014/main" id="{47048B76-086E-00DC-2CD8-648862B94844}"/>
              </a:ext>
            </a:extLst>
          </p:cNvPr>
          <p:cNvSpPr>
            <a:spLocks noGrp="1"/>
          </p:cNvSpPr>
          <p:nvPr>
            <p:ph type="title"/>
          </p:nvPr>
        </p:nvSpPr>
        <p:spPr>
          <a:xfrm>
            <a:off x="500860" y="-794"/>
            <a:ext cx="11214460" cy="1325563"/>
          </a:xfrm>
        </p:spPr>
        <p:txBody>
          <a:bodyPr>
            <a:normAutofit/>
          </a:bodyPr>
          <a:lstStyle/>
          <a:p>
            <a:r>
              <a:rPr lang="da-DK" sz="3600" dirty="0">
                <a:solidFill>
                  <a:srgbClr val="644D79"/>
                </a:solidFill>
              </a:rPr>
              <a:t>Har du mødt en med ADHD… Så har du mødt ÉN med ADHD. </a:t>
            </a:r>
            <a:endParaRPr lang="da-DK" sz="3600" baseline="30000" dirty="0">
              <a:solidFill>
                <a:srgbClr val="644D79"/>
              </a:solidFill>
            </a:endParaRPr>
          </a:p>
        </p:txBody>
      </p:sp>
      <p:sp>
        <p:nvSpPr>
          <p:cNvPr id="18" name="Rectangle 17">
            <a:extLst>
              <a:ext uri="{FF2B5EF4-FFF2-40B4-BE49-F238E27FC236}">
                <a16:creationId xmlns:a16="http://schemas.microsoft.com/office/drawing/2014/main" id="{58BB022A-AA5E-0132-DC8C-CDEC57502C37}"/>
              </a:ext>
            </a:extLst>
          </p:cNvPr>
          <p:cNvSpPr/>
          <p:nvPr/>
        </p:nvSpPr>
        <p:spPr>
          <a:xfrm>
            <a:off x="500861" y="1430338"/>
            <a:ext cx="11214890" cy="859627"/>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0" tIns="0" rIns="182880" bIns="0" rtlCol="0" anchor="ctr"/>
          <a:lstStyle/>
          <a:p>
            <a:pPr>
              <a:buFont typeface="Arial" panose="020B0604020202020204" pitchFamily="34" charset="0"/>
              <a:buNone/>
            </a:pPr>
            <a:r>
              <a:rPr lang="da-DK" sz="1600" b="1" dirty="0">
                <a:solidFill>
                  <a:schemeClr val="tx1">
                    <a:lumMod val="65000"/>
                    <a:lumOff val="35000"/>
                  </a:schemeClr>
                </a:solidFill>
              </a:rPr>
              <a:t>INDIVIDUELLE FORSKELLE </a:t>
            </a:r>
          </a:p>
          <a:p>
            <a:pPr marL="182880" indent="-182880">
              <a:buClr>
                <a:srgbClr val="70578B"/>
              </a:buClr>
              <a:buSzPts val="1100"/>
              <a:buFont typeface="Arial" panose="020B0604020202020204" pitchFamily="34" charset="0"/>
              <a:buChar char="•"/>
            </a:pPr>
            <a:r>
              <a:rPr lang="da-DK" sz="1600" dirty="0">
                <a:solidFill>
                  <a:schemeClr val="tx1">
                    <a:lumMod val="65000"/>
                    <a:lumOff val="35000"/>
                  </a:schemeClr>
                </a:solidFill>
              </a:rPr>
              <a:t>ADHD påvirker mennesker forskelligt, både i sværhedsgrad og i hvilke udfordringer og styrker de har.</a:t>
            </a:r>
          </a:p>
        </p:txBody>
      </p:sp>
      <p:cxnSp>
        <p:nvCxnSpPr>
          <p:cNvPr id="3" name="Straight Connector 2">
            <a:extLst>
              <a:ext uri="{FF2B5EF4-FFF2-40B4-BE49-F238E27FC236}">
                <a16:creationId xmlns:a16="http://schemas.microsoft.com/office/drawing/2014/main" id="{F221C651-0F02-2041-03A3-9DDD0D19F2A4}"/>
              </a:ext>
            </a:extLst>
          </p:cNvPr>
          <p:cNvCxnSpPr>
            <a:cxnSpLocks/>
          </p:cNvCxnSpPr>
          <p:nvPr/>
        </p:nvCxnSpPr>
        <p:spPr>
          <a:xfrm flipH="1">
            <a:off x="500861" y="2331615"/>
            <a:ext cx="10985513"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55B16908-C73F-6BE8-B0C4-31CB83CA6441}"/>
              </a:ext>
            </a:extLst>
          </p:cNvPr>
          <p:cNvSpPr/>
          <p:nvPr/>
        </p:nvSpPr>
        <p:spPr>
          <a:xfrm>
            <a:off x="500861" y="2373265"/>
            <a:ext cx="11214890" cy="859627"/>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0" tIns="0" rIns="182880" bIns="0" rtlCol="0" anchor="ctr"/>
          <a:lstStyle/>
          <a:p>
            <a:pPr>
              <a:buFont typeface="Arial" panose="020B0604020202020204" pitchFamily="34" charset="0"/>
              <a:buNone/>
            </a:pPr>
            <a:r>
              <a:rPr lang="da-DK" sz="1600" b="1" dirty="0">
                <a:solidFill>
                  <a:schemeClr val="tx1">
                    <a:lumMod val="65000"/>
                    <a:lumOff val="35000"/>
                  </a:schemeClr>
                </a:solidFill>
              </a:rPr>
              <a:t>IKKE KUN HYPERAKTIVITET </a:t>
            </a:r>
          </a:p>
          <a:p>
            <a:pPr marL="182880" indent="-182880">
              <a:buClr>
                <a:srgbClr val="70578B"/>
              </a:buClr>
              <a:buSzPts val="1100"/>
              <a:buFont typeface="Arial" panose="020B0604020202020204" pitchFamily="34" charset="0"/>
              <a:buChar char="•"/>
            </a:pPr>
            <a:r>
              <a:rPr lang="da-DK" sz="1600" dirty="0">
                <a:solidFill>
                  <a:schemeClr val="tx1">
                    <a:lumMod val="65000"/>
                    <a:lumOff val="35000"/>
                  </a:schemeClr>
                </a:solidFill>
              </a:rPr>
              <a:t>ADHD kan også vise sig som koncentrationsbesvær, impulsivitet eller indre uro.</a:t>
            </a:r>
          </a:p>
        </p:txBody>
      </p:sp>
      <p:sp>
        <p:nvSpPr>
          <p:cNvPr id="54" name="Rectangle 53">
            <a:extLst>
              <a:ext uri="{FF2B5EF4-FFF2-40B4-BE49-F238E27FC236}">
                <a16:creationId xmlns:a16="http://schemas.microsoft.com/office/drawing/2014/main" id="{58314B71-73E7-CE16-56F0-C727CF25B0AD}"/>
              </a:ext>
            </a:extLst>
          </p:cNvPr>
          <p:cNvSpPr/>
          <p:nvPr/>
        </p:nvSpPr>
        <p:spPr>
          <a:xfrm>
            <a:off x="500861" y="3316192"/>
            <a:ext cx="11214890" cy="859627"/>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0" tIns="0" rIns="182880" bIns="0" rtlCol="0" anchor="ctr"/>
          <a:lstStyle/>
          <a:p>
            <a:pPr>
              <a:buFont typeface="Arial" panose="020B0604020202020204" pitchFamily="34" charset="0"/>
              <a:buNone/>
            </a:pPr>
            <a:r>
              <a:rPr lang="da-DK" sz="1600" b="1" dirty="0">
                <a:solidFill>
                  <a:schemeClr val="tx1">
                    <a:lumMod val="65000"/>
                    <a:lumOff val="35000"/>
                  </a:schemeClr>
                </a:solidFill>
              </a:rPr>
              <a:t>SITUATION BETYDER MEGET </a:t>
            </a:r>
          </a:p>
          <a:p>
            <a:pPr marL="182880" indent="-182880">
              <a:buClr>
                <a:srgbClr val="70578B"/>
              </a:buClr>
              <a:buSzPts val="1100"/>
              <a:buFont typeface="Arial" panose="020B0604020202020204" pitchFamily="34" charset="0"/>
              <a:buChar char="•"/>
            </a:pPr>
            <a:r>
              <a:rPr lang="da-DK" sz="1600" dirty="0">
                <a:solidFill>
                  <a:schemeClr val="tx1">
                    <a:lumMod val="65000"/>
                    <a:lumOff val="35000"/>
                  </a:schemeClr>
                </a:solidFill>
              </a:rPr>
              <a:t>Nogle trives godt i bestemte miljøer, mens andre oplever store udfordringer i samme situation.</a:t>
            </a:r>
          </a:p>
        </p:txBody>
      </p:sp>
      <p:sp>
        <p:nvSpPr>
          <p:cNvPr id="62" name="Rectangle 61">
            <a:extLst>
              <a:ext uri="{FF2B5EF4-FFF2-40B4-BE49-F238E27FC236}">
                <a16:creationId xmlns:a16="http://schemas.microsoft.com/office/drawing/2014/main" id="{E1009D1C-EB8A-C8DC-575F-87BF8909638E}"/>
              </a:ext>
            </a:extLst>
          </p:cNvPr>
          <p:cNvSpPr/>
          <p:nvPr/>
        </p:nvSpPr>
        <p:spPr>
          <a:xfrm>
            <a:off x="500861" y="4259119"/>
            <a:ext cx="11214890" cy="859627"/>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0" tIns="0" rIns="182880" bIns="0" rtlCol="0" anchor="ctr"/>
          <a:lstStyle/>
          <a:p>
            <a:pPr>
              <a:buFont typeface="Arial" panose="020B0604020202020204" pitchFamily="34" charset="0"/>
              <a:buNone/>
            </a:pPr>
            <a:r>
              <a:rPr lang="da-DK" sz="1600" b="1" dirty="0">
                <a:solidFill>
                  <a:schemeClr val="tx1">
                    <a:lumMod val="65000"/>
                    <a:lumOff val="35000"/>
                  </a:schemeClr>
                </a:solidFill>
              </a:rPr>
              <a:t>STÆRKE SIDER </a:t>
            </a:r>
          </a:p>
          <a:p>
            <a:pPr marL="182880" indent="-182880">
              <a:buClr>
                <a:srgbClr val="70578B"/>
              </a:buClr>
              <a:buSzPts val="1100"/>
              <a:buFont typeface="Arial" panose="020B0604020202020204" pitchFamily="34" charset="0"/>
              <a:buChar char="•"/>
            </a:pPr>
            <a:r>
              <a:rPr lang="da-DK" sz="1600" dirty="0">
                <a:solidFill>
                  <a:schemeClr val="tx1">
                    <a:lumMod val="65000"/>
                    <a:lumOff val="35000"/>
                  </a:schemeClr>
                </a:solidFill>
              </a:rPr>
              <a:t>Mange med ADHD er kreative, energiske og idérige, hvilket kan være en stor styrke i de rette omgivelser.</a:t>
            </a:r>
          </a:p>
        </p:txBody>
      </p:sp>
      <p:sp>
        <p:nvSpPr>
          <p:cNvPr id="80" name="Rectangle 79">
            <a:extLst>
              <a:ext uri="{FF2B5EF4-FFF2-40B4-BE49-F238E27FC236}">
                <a16:creationId xmlns:a16="http://schemas.microsoft.com/office/drawing/2014/main" id="{BE409B37-7340-FD0D-E093-14D9363CF6FF}"/>
              </a:ext>
            </a:extLst>
          </p:cNvPr>
          <p:cNvSpPr/>
          <p:nvPr/>
        </p:nvSpPr>
        <p:spPr>
          <a:xfrm>
            <a:off x="500861" y="5202042"/>
            <a:ext cx="11214890" cy="859627"/>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0" tIns="0" rIns="182880" bIns="0" rtlCol="0" anchor="ctr"/>
          <a:lstStyle/>
          <a:p>
            <a:pPr>
              <a:buFont typeface="Arial" panose="020B0604020202020204" pitchFamily="34" charset="0"/>
              <a:buNone/>
            </a:pPr>
            <a:r>
              <a:rPr lang="da-DK" sz="1600" b="1" dirty="0">
                <a:solidFill>
                  <a:schemeClr val="tx1">
                    <a:lumMod val="65000"/>
                    <a:lumOff val="35000"/>
                  </a:schemeClr>
                </a:solidFill>
              </a:rPr>
              <a:t>STRUKTUR OG STØTTE HJÆLPER </a:t>
            </a:r>
          </a:p>
          <a:p>
            <a:pPr marL="182880" indent="-182880">
              <a:buClr>
                <a:srgbClr val="70578B"/>
              </a:buClr>
              <a:buSzPts val="1100"/>
              <a:buFont typeface="Arial" panose="020B0604020202020204" pitchFamily="34" charset="0"/>
              <a:buChar char="•"/>
            </a:pPr>
            <a:r>
              <a:rPr lang="da-DK" sz="1600" dirty="0">
                <a:solidFill>
                  <a:schemeClr val="tx1">
                    <a:lumMod val="65000"/>
                    <a:lumOff val="35000"/>
                  </a:schemeClr>
                </a:solidFill>
              </a:rPr>
              <a:t>Med de rigtige strategier, forståelse og eventuel behandling kan personer med ADHD leve et godt og velfungerende liv.</a:t>
            </a:r>
          </a:p>
        </p:txBody>
      </p:sp>
      <p:grpSp>
        <p:nvGrpSpPr>
          <p:cNvPr id="2" name="Group 1">
            <a:extLst>
              <a:ext uri="{FF2B5EF4-FFF2-40B4-BE49-F238E27FC236}">
                <a16:creationId xmlns:a16="http://schemas.microsoft.com/office/drawing/2014/main" id="{DA97A316-12ED-39E5-F3D9-BC281B70E3E9}"/>
              </a:ext>
            </a:extLst>
          </p:cNvPr>
          <p:cNvGrpSpPr/>
          <p:nvPr/>
        </p:nvGrpSpPr>
        <p:grpSpPr>
          <a:xfrm>
            <a:off x="11486374" y="1430338"/>
            <a:ext cx="705625" cy="3688383"/>
            <a:chOff x="11486374" y="1430338"/>
            <a:chExt cx="705625" cy="3688383"/>
          </a:xfrm>
        </p:grpSpPr>
        <p:grpSp>
          <p:nvGrpSpPr>
            <p:cNvPr id="95" name="Group 94">
              <a:extLst>
                <a:ext uri="{FF2B5EF4-FFF2-40B4-BE49-F238E27FC236}">
                  <a16:creationId xmlns:a16="http://schemas.microsoft.com/office/drawing/2014/main" id="{D8FE8E97-5D3E-9E27-4029-F75BD84F34CD}"/>
                </a:ext>
              </a:extLst>
            </p:cNvPr>
            <p:cNvGrpSpPr/>
            <p:nvPr/>
          </p:nvGrpSpPr>
          <p:grpSpPr>
            <a:xfrm>
              <a:off x="11486374" y="1430338"/>
              <a:ext cx="705625" cy="859536"/>
              <a:chOff x="11486374" y="1449283"/>
              <a:chExt cx="705625" cy="859536"/>
            </a:xfrm>
          </p:grpSpPr>
          <p:sp>
            <p:nvSpPr>
              <p:cNvPr id="11" name="Rectangle 10">
                <a:extLst>
                  <a:ext uri="{FF2B5EF4-FFF2-40B4-BE49-F238E27FC236}">
                    <a16:creationId xmlns:a16="http://schemas.microsoft.com/office/drawing/2014/main" id="{9FE99779-7E8C-E946-287C-91AB948F5EEC}"/>
                  </a:ext>
                </a:extLst>
              </p:cNvPr>
              <p:cNvSpPr/>
              <p:nvPr/>
            </p:nvSpPr>
            <p:spPr>
              <a:xfrm flipH="1">
                <a:off x="11617614" y="1449283"/>
                <a:ext cx="574385" cy="859536"/>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400" b="1" dirty="0">
                  <a:solidFill>
                    <a:schemeClr val="bg1"/>
                  </a:solidFill>
                  <a:latin typeface="Segoe UI" panose="020B0502040204020203" pitchFamily="34" charset="0"/>
                  <a:cs typeface="Segoe UI" panose="020B0502040204020203" pitchFamily="34" charset="0"/>
                </a:endParaRPr>
              </a:p>
            </p:txBody>
          </p:sp>
          <p:grpSp>
            <p:nvGrpSpPr>
              <p:cNvPr id="43" name="Group 42">
                <a:extLst>
                  <a:ext uri="{FF2B5EF4-FFF2-40B4-BE49-F238E27FC236}">
                    <a16:creationId xmlns:a16="http://schemas.microsoft.com/office/drawing/2014/main" id="{8ECCF323-97EF-E1C2-DFAB-E67FE3D388E4}"/>
                  </a:ext>
                </a:extLst>
              </p:cNvPr>
              <p:cNvGrpSpPr/>
              <p:nvPr/>
            </p:nvGrpSpPr>
            <p:grpSpPr>
              <a:xfrm rot="5400000" flipH="1">
                <a:off x="11486374" y="1698249"/>
                <a:ext cx="361692" cy="361692"/>
                <a:chOff x="3111431" y="1413967"/>
                <a:chExt cx="304417" cy="304417"/>
              </a:xfrm>
            </p:grpSpPr>
            <p:sp>
              <p:nvSpPr>
                <p:cNvPr id="44" name="Oval 43">
                  <a:extLst>
                    <a:ext uri="{FF2B5EF4-FFF2-40B4-BE49-F238E27FC236}">
                      <a16:creationId xmlns:a16="http://schemas.microsoft.com/office/drawing/2014/main" id="{ADAE81E2-6C61-0CF0-3C2E-DBE5279A1094}"/>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91B3A7DF-16E5-5271-BE19-825F5D1C6D2D}"/>
                    </a:ext>
                  </a:extLst>
                </p:cNvPr>
                <p:cNvGrpSpPr/>
                <p:nvPr/>
              </p:nvGrpSpPr>
              <p:grpSpPr>
                <a:xfrm>
                  <a:off x="3153306" y="1455844"/>
                  <a:ext cx="220666" cy="220664"/>
                  <a:chOff x="10154583" y="3154385"/>
                  <a:chExt cx="327680" cy="327678"/>
                </a:xfrm>
              </p:grpSpPr>
              <p:sp>
                <p:nvSpPr>
                  <p:cNvPr id="51" name="Oval 50">
                    <a:extLst>
                      <a:ext uri="{FF2B5EF4-FFF2-40B4-BE49-F238E27FC236}">
                        <a16:creationId xmlns:a16="http://schemas.microsoft.com/office/drawing/2014/main" id="{4F7D89B9-5AA4-B6E3-B52A-48D3EF13A82C}"/>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2" name="Freeform 334">
                    <a:extLst>
                      <a:ext uri="{FF2B5EF4-FFF2-40B4-BE49-F238E27FC236}">
                        <a16:creationId xmlns:a16="http://schemas.microsoft.com/office/drawing/2014/main" id="{E4B052BE-308F-DB03-0C42-50B0BB59ED0F}"/>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grpSp>
          <p:nvGrpSpPr>
            <p:cNvPr id="96" name="Group 95">
              <a:extLst>
                <a:ext uri="{FF2B5EF4-FFF2-40B4-BE49-F238E27FC236}">
                  <a16:creationId xmlns:a16="http://schemas.microsoft.com/office/drawing/2014/main" id="{313728D7-51D1-EDFE-CFEA-096141DD4661}"/>
                </a:ext>
              </a:extLst>
            </p:cNvPr>
            <p:cNvGrpSpPr/>
            <p:nvPr/>
          </p:nvGrpSpPr>
          <p:grpSpPr>
            <a:xfrm>
              <a:off x="11486374" y="2373287"/>
              <a:ext cx="705625" cy="859536"/>
              <a:chOff x="11486374" y="2382733"/>
              <a:chExt cx="705625" cy="859536"/>
            </a:xfrm>
          </p:grpSpPr>
          <p:sp>
            <p:nvSpPr>
              <p:cNvPr id="39" name="Rectangle 38">
                <a:extLst>
                  <a:ext uri="{FF2B5EF4-FFF2-40B4-BE49-F238E27FC236}">
                    <a16:creationId xmlns:a16="http://schemas.microsoft.com/office/drawing/2014/main" id="{D106190F-57FC-6D95-DA79-82390A487EFA}"/>
                  </a:ext>
                </a:extLst>
              </p:cNvPr>
              <p:cNvSpPr/>
              <p:nvPr/>
            </p:nvSpPr>
            <p:spPr>
              <a:xfrm flipH="1">
                <a:off x="11617614" y="2382733"/>
                <a:ext cx="574385" cy="859536"/>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400" b="1" dirty="0">
                  <a:solidFill>
                    <a:schemeClr val="bg1"/>
                  </a:solidFill>
                  <a:latin typeface="Segoe UI" panose="020B0502040204020203" pitchFamily="34" charset="0"/>
                  <a:cs typeface="Segoe UI" panose="020B0502040204020203" pitchFamily="34" charset="0"/>
                </a:endParaRPr>
              </a:p>
            </p:txBody>
          </p:sp>
          <p:grpSp>
            <p:nvGrpSpPr>
              <p:cNvPr id="40" name="Group 39">
                <a:extLst>
                  <a:ext uri="{FF2B5EF4-FFF2-40B4-BE49-F238E27FC236}">
                    <a16:creationId xmlns:a16="http://schemas.microsoft.com/office/drawing/2014/main" id="{47AA0560-05F4-7EE8-2AA2-8DD4257E4BEE}"/>
                  </a:ext>
                </a:extLst>
              </p:cNvPr>
              <p:cNvGrpSpPr/>
              <p:nvPr/>
            </p:nvGrpSpPr>
            <p:grpSpPr>
              <a:xfrm rot="5400000" flipH="1">
                <a:off x="11486374" y="2631699"/>
                <a:ext cx="361692" cy="361692"/>
                <a:chOff x="3111431" y="1413967"/>
                <a:chExt cx="304417" cy="304417"/>
              </a:xfrm>
            </p:grpSpPr>
            <p:sp>
              <p:nvSpPr>
                <p:cNvPr id="45" name="Oval 44">
                  <a:extLst>
                    <a:ext uri="{FF2B5EF4-FFF2-40B4-BE49-F238E27FC236}">
                      <a16:creationId xmlns:a16="http://schemas.microsoft.com/office/drawing/2014/main" id="{1B2D9991-F7C9-D202-E176-31DAEAD46FB8}"/>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a:extLst>
                    <a:ext uri="{FF2B5EF4-FFF2-40B4-BE49-F238E27FC236}">
                      <a16:creationId xmlns:a16="http://schemas.microsoft.com/office/drawing/2014/main" id="{15FDD0DA-C9DB-7FC9-ABA2-AED54F4B3E3E}"/>
                    </a:ext>
                  </a:extLst>
                </p:cNvPr>
                <p:cNvGrpSpPr/>
                <p:nvPr/>
              </p:nvGrpSpPr>
              <p:grpSpPr>
                <a:xfrm>
                  <a:off x="3153306" y="1455844"/>
                  <a:ext cx="220666" cy="220664"/>
                  <a:chOff x="10154583" y="3154385"/>
                  <a:chExt cx="327680" cy="327678"/>
                </a:xfrm>
              </p:grpSpPr>
              <p:sp>
                <p:nvSpPr>
                  <p:cNvPr id="47" name="Oval 46">
                    <a:extLst>
                      <a:ext uri="{FF2B5EF4-FFF2-40B4-BE49-F238E27FC236}">
                        <a16:creationId xmlns:a16="http://schemas.microsoft.com/office/drawing/2014/main" id="{7E6AA8B1-9789-0A05-702B-1CC4C63E04C0}"/>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9" name="Freeform 334">
                    <a:extLst>
                      <a:ext uri="{FF2B5EF4-FFF2-40B4-BE49-F238E27FC236}">
                        <a16:creationId xmlns:a16="http://schemas.microsoft.com/office/drawing/2014/main" id="{BDCA24B2-BEE2-97E8-454C-2B167AEEB5C9}"/>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grpSp>
          <p:nvGrpSpPr>
            <p:cNvPr id="97" name="Group 96">
              <a:extLst>
                <a:ext uri="{FF2B5EF4-FFF2-40B4-BE49-F238E27FC236}">
                  <a16:creationId xmlns:a16="http://schemas.microsoft.com/office/drawing/2014/main" id="{39CD4CBF-AA2D-7654-F8FD-4AA888596FE2}"/>
                </a:ext>
              </a:extLst>
            </p:cNvPr>
            <p:cNvGrpSpPr/>
            <p:nvPr/>
          </p:nvGrpSpPr>
          <p:grpSpPr>
            <a:xfrm>
              <a:off x="11486374" y="3316236"/>
              <a:ext cx="705625" cy="859536"/>
              <a:chOff x="11486374" y="3363808"/>
              <a:chExt cx="705625" cy="859536"/>
            </a:xfrm>
          </p:grpSpPr>
          <p:sp>
            <p:nvSpPr>
              <p:cNvPr id="55" name="Rectangle 54">
                <a:extLst>
                  <a:ext uri="{FF2B5EF4-FFF2-40B4-BE49-F238E27FC236}">
                    <a16:creationId xmlns:a16="http://schemas.microsoft.com/office/drawing/2014/main" id="{687A1960-1FD2-6D18-B66B-87E8C2A46F36}"/>
                  </a:ext>
                </a:extLst>
              </p:cNvPr>
              <p:cNvSpPr/>
              <p:nvPr/>
            </p:nvSpPr>
            <p:spPr>
              <a:xfrm flipH="1">
                <a:off x="11617614" y="3363808"/>
                <a:ext cx="574385" cy="859536"/>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400" b="1" dirty="0">
                  <a:solidFill>
                    <a:schemeClr val="bg1"/>
                  </a:solidFill>
                  <a:latin typeface="Segoe UI" panose="020B0502040204020203" pitchFamily="34" charset="0"/>
                  <a:cs typeface="Segoe UI" panose="020B0502040204020203" pitchFamily="34" charset="0"/>
                </a:endParaRPr>
              </a:p>
            </p:txBody>
          </p:sp>
          <p:grpSp>
            <p:nvGrpSpPr>
              <p:cNvPr id="56" name="Group 55">
                <a:extLst>
                  <a:ext uri="{FF2B5EF4-FFF2-40B4-BE49-F238E27FC236}">
                    <a16:creationId xmlns:a16="http://schemas.microsoft.com/office/drawing/2014/main" id="{967D1802-2A56-866E-F009-DD630970E396}"/>
                  </a:ext>
                </a:extLst>
              </p:cNvPr>
              <p:cNvGrpSpPr/>
              <p:nvPr/>
            </p:nvGrpSpPr>
            <p:grpSpPr>
              <a:xfrm rot="5400000" flipH="1">
                <a:off x="11486374" y="3612774"/>
                <a:ext cx="361692" cy="361692"/>
                <a:chOff x="3111431" y="1413967"/>
                <a:chExt cx="304417" cy="304417"/>
              </a:xfrm>
            </p:grpSpPr>
            <p:sp>
              <p:nvSpPr>
                <p:cNvPr id="57" name="Oval 56">
                  <a:extLst>
                    <a:ext uri="{FF2B5EF4-FFF2-40B4-BE49-F238E27FC236}">
                      <a16:creationId xmlns:a16="http://schemas.microsoft.com/office/drawing/2014/main" id="{F5696C25-64D8-5C3F-2D72-F40A83994E65}"/>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a:extLst>
                    <a:ext uri="{FF2B5EF4-FFF2-40B4-BE49-F238E27FC236}">
                      <a16:creationId xmlns:a16="http://schemas.microsoft.com/office/drawing/2014/main" id="{3DEE021A-ABF7-CB8B-A167-639CD4222DDA}"/>
                    </a:ext>
                  </a:extLst>
                </p:cNvPr>
                <p:cNvGrpSpPr/>
                <p:nvPr/>
              </p:nvGrpSpPr>
              <p:grpSpPr>
                <a:xfrm>
                  <a:off x="3153306" y="1455844"/>
                  <a:ext cx="220666" cy="220664"/>
                  <a:chOff x="10154583" y="3154385"/>
                  <a:chExt cx="327680" cy="327678"/>
                </a:xfrm>
              </p:grpSpPr>
              <p:sp>
                <p:nvSpPr>
                  <p:cNvPr id="59" name="Oval 58">
                    <a:extLst>
                      <a:ext uri="{FF2B5EF4-FFF2-40B4-BE49-F238E27FC236}">
                        <a16:creationId xmlns:a16="http://schemas.microsoft.com/office/drawing/2014/main" id="{A3A683E5-2312-EC6F-BD14-5702E9AD1033}"/>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0" name="Freeform 334">
                    <a:extLst>
                      <a:ext uri="{FF2B5EF4-FFF2-40B4-BE49-F238E27FC236}">
                        <a16:creationId xmlns:a16="http://schemas.microsoft.com/office/drawing/2014/main" id="{419B4751-54AE-7734-32C0-5B17DAC5CBCF}"/>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grpSp>
          <p:nvGrpSpPr>
            <p:cNvPr id="98" name="Group 97">
              <a:extLst>
                <a:ext uri="{FF2B5EF4-FFF2-40B4-BE49-F238E27FC236}">
                  <a16:creationId xmlns:a16="http://schemas.microsoft.com/office/drawing/2014/main" id="{71998103-B3ED-6F17-5438-6735F2BAE457}"/>
                </a:ext>
              </a:extLst>
            </p:cNvPr>
            <p:cNvGrpSpPr/>
            <p:nvPr/>
          </p:nvGrpSpPr>
          <p:grpSpPr>
            <a:xfrm>
              <a:off x="11486374" y="4259185"/>
              <a:ext cx="705625" cy="859536"/>
              <a:chOff x="11486374" y="4297258"/>
              <a:chExt cx="705625" cy="859536"/>
            </a:xfrm>
          </p:grpSpPr>
          <p:sp>
            <p:nvSpPr>
              <p:cNvPr id="63" name="Rectangle 62">
                <a:extLst>
                  <a:ext uri="{FF2B5EF4-FFF2-40B4-BE49-F238E27FC236}">
                    <a16:creationId xmlns:a16="http://schemas.microsoft.com/office/drawing/2014/main" id="{503E11A1-A4EB-2BE2-5FD6-7A16578D84B3}"/>
                  </a:ext>
                </a:extLst>
              </p:cNvPr>
              <p:cNvSpPr/>
              <p:nvPr/>
            </p:nvSpPr>
            <p:spPr>
              <a:xfrm flipH="1">
                <a:off x="11617614" y="4297258"/>
                <a:ext cx="574385" cy="859536"/>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400" b="1" dirty="0">
                  <a:solidFill>
                    <a:schemeClr val="bg1"/>
                  </a:solidFill>
                  <a:latin typeface="Segoe UI" panose="020B0502040204020203" pitchFamily="34" charset="0"/>
                  <a:cs typeface="Segoe UI" panose="020B0502040204020203" pitchFamily="34" charset="0"/>
                </a:endParaRPr>
              </a:p>
            </p:txBody>
          </p:sp>
          <p:grpSp>
            <p:nvGrpSpPr>
              <p:cNvPr id="64" name="Group 63">
                <a:extLst>
                  <a:ext uri="{FF2B5EF4-FFF2-40B4-BE49-F238E27FC236}">
                    <a16:creationId xmlns:a16="http://schemas.microsoft.com/office/drawing/2014/main" id="{ADA3C63A-B715-C839-DA7B-FC43B0C230CC}"/>
                  </a:ext>
                </a:extLst>
              </p:cNvPr>
              <p:cNvGrpSpPr/>
              <p:nvPr/>
            </p:nvGrpSpPr>
            <p:grpSpPr>
              <a:xfrm rot="5400000" flipH="1">
                <a:off x="11486374" y="4546224"/>
                <a:ext cx="361692" cy="361692"/>
                <a:chOff x="3111431" y="1413967"/>
                <a:chExt cx="304417" cy="304417"/>
              </a:xfrm>
            </p:grpSpPr>
            <p:sp>
              <p:nvSpPr>
                <p:cNvPr id="65" name="Oval 64">
                  <a:extLst>
                    <a:ext uri="{FF2B5EF4-FFF2-40B4-BE49-F238E27FC236}">
                      <a16:creationId xmlns:a16="http://schemas.microsoft.com/office/drawing/2014/main" id="{AE011EAA-B91D-58C9-E544-CB83D3F25F9C}"/>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6" name="Group 65">
                  <a:extLst>
                    <a:ext uri="{FF2B5EF4-FFF2-40B4-BE49-F238E27FC236}">
                      <a16:creationId xmlns:a16="http://schemas.microsoft.com/office/drawing/2014/main" id="{03184A38-2D15-3F10-D9A0-3F3C4BF0605D}"/>
                    </a:ext>
                  </a:extLst>
                </p:cNvPr>
                <p:cNvGrpSpPr/>
                <p:nvPr/>
              </p:nvGrpSpPr>
              <p:grpSpPr>
                <a:xfrm>
                  <a:off x="3153306" y="1455844"/>
                  <a:ext cx="220666" cy="220664"/>
                  <a:chOff x="10154583" y="3154385"/>
                  <a:chExt cx="327680" cy="327678"/>
                </a:xfrm>
              </p:grpSpPr>
              <p:sp>
                <p:nvSpPr>
                  <p:cNvPr id="67" name="Oval 66">
                    <a:extLst>
                      <a:ext uri="{FF2B5EF4-FFF2-40B4-BE49-F238E27FC236}">
                        <a16:creationId xmlns:a16="http://schemas.microsoft.com/office/drawing/2014/main" id="{43C5D2BD-F6E7-E142-94FB-4B9C99504BC4}"/>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8" name="Freeform 334">
                    <a:extLst>
                      <a:ext uri="{FF2B5EF4-FFF2-40B4-BE49-F238E27FC236}">
                        <a16:creationId xmlns:a16="http://schemas.microsoft.com/office/drawing/2014/main" id="{BF713F6D-C147-DDC6-CFA0-0B14B5A7A516}"/>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grpSp>
      <p:grpSp>
        <p:nvGrpSpPr>
          <p:cNvPr id="99" name="Group 98">
            <a:extLst>
              <a:ext uri="{FF2B5EF4-FFF2-40B4-BE49-F238E27FC236}">
                <a16:creationId xmlns:a16="http://schemas.microsoft.com/office/drawing/2014/main" id="{218E3602-2BCA-4504-7423-48EDB19977EF}"/>
              </a:ext>
            </a:extLst>
          </p:cNvPr>
          <p:cNvGrpSpPr/>
          <p:nvPr/>
        </p:nvGrpSpPr>
        <p:grpSpPr>
          <a:xfrm>
            <a:off x="11486374" y="5202133"/>
            <a:ext cx="705625" cy="859536"/>
            <a:chOff x="11486374" y="5202133"/>
            <a:chExt cx="705625" cy="859536"/>
          </a:xfrm>
        </p:grpSpPr>
        <p:sp>
          <p:nvSpPr>
            <p:cNvPr id="81" name="Rectangle 80">
              <a:extLst>
                <a:ext uri="{FF2B5EF4-FFF2-40B4-BE49-F238E27FC236}">
                  <a16:creationId xmlns:a16="http://schemas.microsoft.com/office/drawing/2014/main" id="{533A5FEC-697A-81A9-688E-8A83635EB2ED}"/>
                </a:ext>
              </a:extLst>
            </p:cNvPr>
            <p:cNvSpPr/>
            <p:nvPr/>
          </p:nvSpPr>
          <p:spPr>
            <a:xfrm flipH="1">
              <a:off x="11617614" y="5202133"/>
              <a:ext cx="574385" cy="859536"/>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400" b="1" dirty="0">
                <a:solidFill>
                  <a:schemeClr val="bg1"/>
                </a:solidFill>
                <a:latin typeface="Segoe UI" panose="020B0502040204020203" pitchFamily="34" charset="0"/>
                <a:cs typeface="Segoe UI" panose="020B0502040204020203" pitchFamily="34" charset="0"/>
              </a:endParaRPr>
            </a:p>
          </p:txBody>
        </p:sp>
        <p:grpSp>
          <p:nvGrpSpPr>
            <p:cNvPr id="82" name="Group 81">
              <a:extLst>
                <a:ext uri="{FF2B5EF4-FFF2-40B4-BE49-F238E27FC236}">
                  <a16:creationId xmlns:a16="http://schemas.microsoft.com/office/drawing/2014/main" id="{2D9FF615-BCE1-EC2E-AAB7-DAB26B149796}"/>
                </a:ext>
              </a:extLst>
            </p:cNvPr>
            <p:cNvGrpSpPr/>
            <p:nvPr/>
          </p:nvGrpSpPr>
          <p:grpSpPr>
            <a:xfrm rot="5400000" flipH="1">
              <a:off x="11486374" y="5451099"/>
              <a:ext cx="361692" cy="361692"/>
              <a:chOff x="3111431" y="1413967"/>
              <a:chExt cx="304417" cy="304417"/>
            </a:xfrm>
          </p:grpSpPr>
          <p:sp>
            <p:nvSpPr>
              <p:cNvPr id="83" name="Oval 82">
                <a:extLst>
                  <a:ext uri="{FF2B5EF4-FFF2-40B4-BE49-F238E27FC236}">
                    <a16:creationId xmlns:a16="http://schemas.microsoft.com/office/drawing/2014/main" id="{D7E8A3AE-26A8-3946-D639-8073E97186FD}"/>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4" name="Group 83">
                <a:extLst>
                  <a:ext uri="{FF2B5EF4-FFF2-40B4-BE49-F238E27FC236}">
                    <a16:creationId xmlns:a16="http://schemas.microsoft.com/office/drawing/2014/main" id="{CD25842E-B1FD-8AA2-74CF-3350B8F72431}"/>
                  </a:ext>
                </a:extLst>
              </p:cNvPr>
              <p:cNvGrpSpPr/>
              <p:nvPr/>
            </p:nvGrpSpPr>
            <p:grpSpPr>
              <a:xfrm>
                <a:off x="3153306" y="1455844"/>
                <a:ext cx="220666" cy="220664"/>
                <a:chOff x="10154583" y="3154385"/>
                <a:chExt cx="327680" cy="327678"/>
              </a:xfrm>
            </p:grpSpPr>
            <p:sp>
              <p:nvSpPr>
                <p:cNvPr id="85" name="Oval 84">
                  <a:extLst>
                    <a:ext uri="{FF2B5EF4-FFF2-40B4-BE49-F238E27FC236}">
                      <a16:creationId xmlns:a16="http://schemas.microsoft.com/office/drawing/2014/main" id="{0A52665E-47A4-9EAF-E5E9-32D05D04A1DE}"/>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6" name="Freeform 334">
                  <a:extLst>
                    <a:ext uri="{FF2B5EF4-FFF2-40B4-BE49-F238E27FC236}">
                      <a16:creationId xmlns:a16="http://schemas.microsoft.com/office/drawing/2014/main" id="{FDB2763C-9C96-9D10-7110-5C8CFA48E964}"/>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cxnSp>
        <p:nvCxnSpPr>
          <p:cNvPr id="92" name="Straight Connector 91">
            <a:extLst>
              <a:ext uri="{FF2B5EF4-FFF2-40B4-BE49-F238E27FC236}">
                <a16:creationId xmlns:a16="http://schemas.microsoft.com/office/drawing/2014/main" id="{C7390980-B94F-9BC1-A4FF-E0F4DEDE1708}"/>
              </a:ext>
            </a:extLst>
          </p:cNvPr>
          <p:cNvCxnSpPr>
            <a:cxnSpLocks/>
          </p:cNvCxnSpPr>
          <p:nvPr/>
        </p:nvCxnSpPr>
        <p:spPr>
          <a:xfrm flipH="1">
            <a:off x="500861" y="3274542"/>
            <a:ext cx="10985513"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3B1E8FF2-1F38-84B4-F5D0-02BB0CA84945}"/>
              </a:ext>
            </a:extLst>
          </p:cNvPr>
          <p:cNvCxnSpPr>
            <a:cxnSpLocks/>
          </p:cNvCxnSpPr>
          <p:nvPr/>
        </p:nvCxnSpPr>
        <p:spPr>
          <a:xfrm flipH="1">
            <a:off x="500861" y="4217469"/>
            <a:ext cx="10985513"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CCA196C-7449-50D4-C570-52EE89BE22FD}"/>
              </a:ext>
            </a:extLst>
          </p:cNvPr>
          <p:cNvCxnSpPr>
            <a:cxnSpLocks/>
          </p:cNvCxnSpPr>
          <p:nvPr/>
        </p:nvCxnSpPr>
        <p:spPr>
          <a:xfrm flipH="1">
            <a:off x="500861" y="5160396"/>
            <a:ext cx="10985513"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5593668"/>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3">
            <a:extLst>
              <a:ext uri="{FF2B5EF4-FFF2-40B4-BE49-F238E27FC236}">
                <a16:creationId xmlns:a16="http://schemas.microsoft.com/office/drawing/2014/main" id="{0E96FF73-40E5-237A-078C-C6714D5C3346}"/>
              </a:ext>
            </a:extLst>
          </p:cNvPr>
          <p:cNvSpPr/>
          <p:nvPr/>
        </p:nvSpPr>
        <p:spPr>
          <a:xfrm>
            <a:off x="0" y="4046220"/>
            <a:ext cx="12192000" cy="2820802"/>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defTabSz="914400">
              <a:spcBef>
                <a:spcPct val="20000"/>
              </a:spcBef>
              <a:buClr>
                <a:srgbClr val="C00000"/>
              </a:buClr>
              <a:defRPr/>
            </a:pPr>
            <a:endParaRPr lang="da-DK" sz="1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Rektangel 18">
            <a:extLst>
              <a:ext uri="{FF2B5EF4-FFF2-40B4-BE49-F238E27FC236}">
                <a16:creationId xmlns:a16="http://schemas.microsoft.com/office/drawing/2014/main" id="{368FE073-50E6-E8FE-8541-AD3D4DD9BB24}"/>
              </a:ext>
            </a:extLst>
          </p:cNvPr>
          <p:cNvSpPr/>
          <p:nvPr/>
        </p:nvSpPr>
        <p:spPr>
          <a:xfrm>
            <a:off x="507380" y="1673961"/>
            <a:ext cx="7780677" cy="2944118"/>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A783EDEA-F768-365A-4956-C90BF6BC5383}"/>
              </a:ext>
            </a:extLst>
          </p:cNvPr>
          <p:cNvSpPr>
            <a:spLocks noGrp="1"/>
          </p:cNvSpPr>
          <p:nvPr>
            <p:ph type="title"/>
          </p:nvPr>
        </p:nvSpPr>
        <p:spPr>
          <a:xfrm>
            <a:off x="507380" y="432485"/>
            <a:ext cx="10572221" cy="1538883"/>
          </a:xfrm>
        </p:spPr>
        <p:txBody>
          <a:bodyPr>
            <a:normAutofit/>
          </a:bodyPr>
          <a:lstStyle/>
          <a:p>
            <a:r>
              <a:rPr lang="en-US" sz="3733" dirty="0">
                <a:solidFill>
                  <a:srgbClr val="70578B"/>
                </a:solidFill>
                <a:latin typeface="Calibri" panose="020F0502020204030204" pitchFamily="34" charset="0"/>
                <a:ea typeface="Calibri" panose="020F0502020204030204" pitchFamily="34" charset="0"/>
                <a:cs typeface="Calibri" panose="020F0502020204030204" pitchFamily="34" charset="0"/>
              </a:rPr>
              <a:t>I</a:t>
            </a:r>
            <a:r>
              <a:rPr lang="da" sz="3733" dirty="0">
                <a:solidFill>
                  <a:srgbClr val="70578B"/>
                </a:solidFill>
                <a:latin typeface="Calibri" panose="020F0502020204030204" pitchFamily="34" charset="0"/>
                <a:ea typeface="Calibri" panose="020F0502020204030204" pitchFamily="34" charset="0"/>
                <a:cs typeface="Calibri" panose="020F0502020204030204" pitchFamily="34" charset="0"/>
              </a:rPr>
              <a:t>kke-medicinsk behandling - kost </a:t>
            </a:r>
            <a:endParaRPr lang="da-DK" sz="5867" baseline="30000" dirty="0">
              <a:solidFill>
                <a:srgbClr val="70578B"/>
              </a:solidFill>
              <a:latin typeface="Calibri" panose="020F0502020204030204" pitchFamily="34" charset="0"/>
              <a:ea typeface="Calibri" panose="020F0502020204030204" pitchFamily="34" charset="0"/>
              <a:cs typeface="Calibri" panose="020F0502020204030204" pitchFamily="34" charset="0"/>
            </a:endParaRPr>
          </a:p>
        </p:txBody>
      </p:sp>
      <p:sp>
        <p:nvSpPr>
          <p:cNvPr id="3" name="Pladsholder til indhold 2">
            <a:extLst>
              <a:ext uri="{FF2B5EF4-FFF2-40B4-BE49-F238E27FC236}">
                <a16:creationId xmlns:a16="http://schemas.microsoft.com/office/drawing/2014/main" id="{2D38E7DE-00DA-AE39-5E0E-87EB3F72DEE2}"/>
              </a:ext>
            </a:extLst>
          </p:cNvPr>
          <p:cNvSpPr>
            <a:spLocks noGrp="1"/>
          </p:cNvSpPr>
          <p:nvPr>
            <p:ph idx="1"/>
          </p:nvPr>
        </p:nvSpPr>
        <p:spPr>
          <a:xfrm>
            <a:off x="670298" y="1952552"/>
            <a:ext cx="7425695" cy="2169825"/>
          </a:xfrm>
        </p:spPr>
        <p:txBody>
          <a:bodyPr>
            <a:normAutofit fontScale="92500" lnSpcReduction="20000"/>
          </a:bodyPr>
          <a:lstStyle/>
          <a:p>
            <a:endParaRPr lang="da-DK"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da-DK" b="1" dirty="0">
                <a:solidFill>
                  <a:schemeClr val="bg1"/>
                </a:solidFill>
                <a:latin typeface="Calibri" panose="020F0502020204030204" pitchFamily="34" charset="0"/>
                <a:ea typeface="Calibri" panose="020F0502020204030204" pitchFamily="34" charset="0"/>
                <a:cs typeface="Calibri" panose="020F0502020204030204" pitchFamily="34" charset="0"/>
              </a:rPr>
              <a:t>Hvorfor fokus på kost:</a:t>
            </a:r>
          </a:p>
          <a:p>
            <a:pPr lvl="1"/>
            <a:r>
              <a:rPr lang="da-DK" dirty="0">
                <a:solidFill>
                  <a:schemeClr val="bg1"/>
                </a:solidFill>
                <a:latin typeface="Calibri" panose="020F0502020204030204" pitchFamily="34" charset="0"/>
                <a:ea typeface="Calibri" panose="020F0502020204030204" pitchFamily="34" charset="0"/>
                <a:cs typeface="Calibri" panose="020F0502020204030204" pitchFamily="34" charset="0"/>
              </a:rPr>
              <a:t>Stabilt blodsukker = mere stabilt energiniveau</a:t>
            </a:r>
          </a:p>
          <a:p>
            <a:pPr lvl="1"/>
            <a:r>
              <a:rPr lang="da-DK" dirty="0">
                <a:solidFill>
                  <a:schemeClr val="bg1"/>
                </a:solidFill>
                <a:latin typeface="Calibri" panose="020F0502020204030204" pitchFamily="34" charset="0"/>
                <a:ea typeface="Calibri" panose="020F0502020204030204" pitchFamily="34" charset="0"/>
                <a:cs typeface="Calibri" panose="020F0502020204030204" pitchFamily="34" charset="0"/>
              </a:rPr>
              <a:t>Kosten påvirker din hjernes ydeevne</a:t>
            </a:r>
          </a:p>
          <a:p>
            <a:pPr lvl="1"/>
            <a:r>
              <a:rPr lang="da-DK" dirty="0">
                <a:solidFill>
                  <a:schemeClr val="bg1"/>
                </a:solidFill>
                <a:latin typeface="Calibri" panose="020F0502020204030204" pitchFamily="34" charset="0"/>
                <a:ea typeface="Calibri" panose="020F0502020204030204" pitchFamily="34" charset="0"/>
                <a:cs typeface="Calibri" panose="020F0502020204030204" pitchFamily="34" charset="0"/>
              </a:rPr>
              <a:t>Kost kan påvirke impulsivitet og hyperaktivitet</a:t>
            </a:r>
          </a:p>
          <a:p>
            <a:pPr lvl="1"/>
            <a:r>
              <a:rPr lang="da-DK" dirty="0">
                <a:solidFill>
                  <a:schemeClr val="bg1"/>
                </a:solidFill>
                <a:latin typeface="Calibri" panose="020F0502020204030204" pitchFamily="34" charset="0"/>
                <a:ea typeface="Calibri" panose="020F0502020204030204" pitchFamily="34" charset="0"/>
                <a:cs typeface="Calibri" panose="020F0502020204030204" pitchFamily="34" charset="0"/>
              </a:rPr>
              <a:t>Kosten kan påvirke din nattesøvn</a:t>
            </a:r>
          </a:p>
        </p:txBody>
      </p:sp>
      <p:grpSp>
        <p:nvGrpSpPr>
          <p:cNvPr id="17" name="Gruppe 16">
            <a:extLst>
              <a:ext uri="{FF2B5EF4-FFF2-40B4-BE49-F238E27FC236}">
                <a16:creationId xmlns:a16="http://schemas.microsoft.com/office/drawing/2014/main" id="{1E164D62-4874-75F0-6768-FAF2655E836B}"/>
              </a:ext>
            </a:extLst>
          </p:cNvPr>
          <p:cNvGrpSpPr/>
          <p:nvPr/>
        </p:nvGrpSpPr>
        <p:grpSpPr>
          <a:xfrm>
            <a:off x="2421933" y="4151020"/>
            <a:ext cx="9709107" cy="2839318"/>
            <a:chOff x="1384792" y="3749743"/>
            <a:chExt cx="10654808" cy="3115877"/>
          </a:xfrm>
        </p:grpSpPr>
        <p:cxnSp>
          <p:nvCxnSpPr>
            <p:cNvPr id="16" name="Lige forbindelse 15">
              <a:extLst>
                <a:ext uri="{FF2B5EF4-FFF2-40B4-BE49-F238E27FC236}">
                  <a16:creationId xmlns:a16="http://schemas.microsoft.com/office/drawing/2014/main" id="{AA00B830-C14B-7C4E-026C-AAB97ACC89BF}"/>
                </a:ext>
              </a:extLst>
            </p:cNvPr>
            <p:cNvCxnSpPr/>
            <p:nvPr/>
          </p:nvCxnSpPr>
          <p:spPr>
            <a:xfrm>
              <a:off x="1524000" y="6499860"/>
              <a:ext cx="10515600" cy="0"/>
            </a:xfrm>
            <a:prstGeom prst="line">
              <a:avLst/>
            </a:prstGeom>
            <a:ln>
              <a:solidFill>
                <a:srgbClr val="70578B"/>
              </a:solidFill>
            </a:ln>
          </p:spPr>
          <p:style>
            <a:lnRef idx="2">
              <a:schemeClr val="accent1"/>
            </a:lnRef>
            <a:fillRef idx="0">
              <a:schemeClr val="accent1"/>
            </a:fillRef>
            <a:effectRef idx="1">
              <a:schemeClr val="accent1"/>
            </a:effectRef>
            <a:fontRef idx="minor">
              <a:schemeClr val="tx1"/>
            </a:fontRef>
          </p:style>
        </p:cxnSp>
        <p:pic>
          <p:nvPicPr>
            <p:cNvPr id="12" name="Billede 11" descr="Et billede, der indeholder cykel, tegning, skitse, sort-hvid&#10;&#10;Indhold genereret af kunstig intelligens kan være forkert.">
              <a:extLst>
                <a:ext uri="{FF2B5EF4-FFF2-40B4-BE49-F238E27FC236}">
                  <a16:creationId xmlns:a16="http://schemas.microsoft.com/office/drawing/2014/main" id="{80CD1FEC-1B04-3DB8-CD8F-3127EE4FA414}"/>
                </a:ext>
              </a:extLst>
            </p:cNvPr>
            <p:cNvPicPr>
              <a:picLocks noChangeAspect="1"/>
            </p:cNvPicPr>
            <p:nvPr/>
          </p:nvPicPr>
          <p:blipFill>
            <a:blip r:embed="rId3" cstate="screen">
              <a:clrChange>
                <a:clrFrom>
                  <a:srgbClr val="FEFEFE"/>
                </a:clrFrom>
                <a:clrTo>
                  <a:srgbClr val="FEFEFE">
                    <a:alpha val="0"/>
                  </a:srgbClr>
                </a:clrTo>
              </a:clrChange>
              <a:duotone>
                <a:srgbClr val="8064A2">
                  <a:shade val="45000"/>
                  <a:satMod val="135000"/>
                </a:srgbClr>
                <a:prstClr val="white"/>
              </a:duotone>
              <a:extLst>
                <a:ext uri="{28A0092B-C50C-407E-A947-70E740481C1C}">
                  <a14:useLocalDpi xmlns:a14="http://schemas.microsoft.com/office/drawing/2010/main"/>
                </a:ext>
              </a:extLst>
            </a:blip>
            <a:stretch>
              <a:fillRect/>
            </a:stretch>
          </p:blipFill>
          <p:spPr>
            <a:xfrm>
              <a:off x="4323573" y="3749743"/>
              <a:ext cx="3678882" cy="3115877"/>
            </a:xfrm>
            <a:prstGeom prst="rect">
              <a:avLst/>
            </a:prstGeom>
          </p:spPr>
        </p:pic>
        <p:pic>
          <p:nvPicPr>
            <p:cNvPr id="13" name="Billede 12" descr="Et billede, der indeholder skitse, tegning, Stregtegning, illustration/afbildning&#10;&#10;Indhold genereret af kunstig intelligens kan være forkert.">
              <a:extLst>
                <a:ext uri="{FF2B5EF4-FFF2-40B4-BE49-F238E27FC236}">
                  <a16:creationId xmlns:a16="http://schemas.microsoft.com/office/drawing/2014/main" id="{9D75EFAC-2B8E-D30F-27AA-D63D86BB2371}"/>
                </a:ext>
              </a:extLst>
            </p:cNvPr>
            <p:cNvPicPr>
              <a:picLocks noChangeAspect="1"/>
            </p:cNvPicPr>
            <p:nvPr/>
          </p:nvPicPr>
          <p:blipFill>
            <a:blip r:embed="rId4" cstate="screen">
              <a:clrChange>
                <a:clrFrom>
                  <a:srgbClr val="FEFEFE"/>
                </a:clrFrom>
                <a:clrTo>
                  <a:srgbClr val="FEFEFE">
                    <a:alpha val="0"/>
                  </a:srgbClr>
                </a:clrTo>
              </a:clrChange>
              <a:duotone>
                <a:srgbClr val="8064A2">
                  <a:shade val="45000"/>
                  <a:satMod val="135000"/>
                </a:srgbClr>
                <a:prstClr val="white"/>
              </a:duotone>
              <a:extLst>
                <a:ext uri="{28A0092B-C50C-407E-A947-70E740481C1C}">
                  <a14:useLocalDpi xmlns:a14="http://schemas.microsoft.com/office/drawing/2010/main"/>
                </a:ext>
              </a:extLst>
            </a:blip>
            <a:stretch>
              <a:fillRect/>
            </a:stretch>
          </p:blipFill>
          <p:spPr>
            <a:xfrm>
              <a:off x="1384792" y="4524037"/>
              <a:ext cx="3287952" cy="2169825"/>
            </a:xfrm>
            <a:prstGeom prst="rect">
              <a:avLst/>
            </a:prstGeom>
          </p:spPr>
        </p:pic>
        <p:pic>
          <p:nvPicPr>
            <p:cNvPr id="14" name="Billede 13" descr="Et billede, der indeholder skitse, tegning, Stregtegning, stregtegning&#10;&#10;Indhold genereret af kunstig intelligens kan være forkert.">
              <a:extLst>
                <a:ext uri="{FF2B5EF4-FFF2-40B4-BE49-F238E27FC236}">
                  <a16:creationId xmlns:a16="http://schemas.microsoft.com/office/drawing/2014/main" id="{6A59E02D-2D83-B71B-A7AD-B3F353D1A077}"/>
                </a:ext>
              </a:extLst>
            </p:cNvPr>
            <p:cNvPicPr>
              <a:picLocks noChangeAspect="1"/>
            </p:cNvPicPr>
            <p:nvPr/>
          </p:nvPicPr>
          <p:blipFill>
            <a:blip r:embed="rId5" cstate="screen">
              <a:clrChange>
                <a:clrFrom>
                  <a:srgbClr val="FEFEFE"/>
                </a:clrFrom>
                <a:clrTo>
                  <a:srgbClr val="FEFEFE">
                    <a:alpha val="0"/>
                  </a:srgbClr>
                </a:clrTo>
              </a:clrChange>
              <a:duotone>
                <a:srgbClr val="8064A2">
                  <a:shade val="45000"/>
                  <a:satMod val="135000"/>
                </a:srgbClr>
                <a:prstClr val="white"/>
              </a:duotone>
              <a:extLst>
                <a:ext uri="{28A0092B-C50C-407E-A947-70E740481C1C}">
                  <a14:useLocalDpi xmlns:a14="http://schemas.microsoft.com/office/drawing/2010/main"/>
                </a:ext>
              </a:extLst>
            </a:blip>
            <a:stretch>
              <a:fillRect/>
            </a:stretch>
          </p:blipFill>
          <p:spPr>
            <a:xfrm>
              <a:off x="7611525" y="3859769"/>
              <a:ext cx="4419643" cy="2946825"/>
            </a:xfrm>
            <a:prstGeom prst="rect">
              <a:avLst/>
            </a:prstGeom>
          </p:spPr>
        </p:pic>
      </p:grpSp>
    </p:spTree>
    <p:extLst>
      <p:ext uri="{BB962C8B-B14F-4D97-AF65-F5344CB8AC3E}">
        <p14:creationId xmlns:p14="http://schemas.microsoft.com/office/powerpoint/2010/main" val="1056776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1">
            <a:extLst>
              <a:ext uri="{FF2B5EF4-FFF2-40B4-BE49-F238E27FC236}">
                <a16:creationId xmlns:a16="http://schemas.microsoft.com/office/drawing/2014/main" id="{E088960A-DDBF-C4C8-2D07-5E76D289864B}"/>
              </a:ext>
            </a:extLst>
          </p:cNvPr>
          <p:cNvSpPr/>
          <p:nvPr/>
        </p:nvSpPr>
        <p:spPr>
          <a:xfrm>
            <a:off x="0" y="3375660"/>
            <a:ext cx="7180861" cy="268224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endParaRPr lang="da-DK" sz="1400" b="1">
              <a:solidFill>
                <a:schemeClr val="dk1"/>
              </a:solidFill>
              <a:latin typeface="+mj-lt"/>
            </a:endParaRPr>
          </a:p>
        </p:txBody>
      </p:sp>
      <p:sp>
        <p:nvSpPr>
          <p:cNvPr id="5" name="Rectangle 86">
            <a:extLst>
              <a:ext uri="{FF2B5EF4-FFF2-40B4-BE49-F238E27FC236}">
                <a16:creationId xmlns:a16="http://schemas.microsoft.com/office/drawing/2014/main" id="{BB9BD268-7039-7C58-C382-33FC5A4D5328}"/>
              </a:ext>
            </a:extLst>
          </p:cNvPr>
          <p:cNvSpPr/>
          <p:nvPr/>
        </p:nvSpPr>
        <p:spPr>
          <a:xfrm>
            <a:off x="495301" y="3088432"/>
            <a:ext cx="6685562" cy="586291"/>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360000" rtlCol="0" anchor="ctr"/>
          <a:lstStyle/>
          <a:p>
            <a:pPr marL="0" indent="0" algn="ctr">
              <a:lnSpc>
                <a:spcPct val="100000"/>
              </a:lnSpc>
              <a:buClr>
                <a:srgbClr val="4472C4"/>
              </a:buClr>
              <a:buFont typeface="Arial" panose="020B0604020202020204" pitchFamily="34" charset="0"/>
              <a:buNone/>
            </a:pPr>
            <a:r>
              <a:rPr lang="da-DK" sz="2000" b="1" dirty="0">
                <a:latin typeface="+mj-lt"/>
              </a:rPr>
              <a:t>USTABILT BLODSUKKER KAN:</a:t>
            </a:r>
          </a:p>
        </p:txBody>
      </p:sp>
      <p:grpSp>
        <p:nvGrpSpPr>
          <p:cNvPr id="34" name="Group 33">
            <a:extLst>
              <a:ext uri="{FF2B5EF4-FFF2-40B4-BE49-F238E27FC236}">
                <a16:creationId xmlns:a16="http://schemas.microsoft.com/office/drawing/2014/main" id="{F34D4668-E7CA-6063-1031-B35A6035FA64}"/>
              </a:ext>
            </a:extLst>
          </p:cNvPr>
          <p:cNvGrpSpPr/>
          <p:nvPr/>
        </p:nvGrpSpPr>
        <p:grpSpPr>
          <a:xfrm>
            <a:off x="820296" y="4727811"/>
            <a:ext cx="5805611" cy="276999"/>
            <a:chOff x="968791" y="4068625"/>
            <a:chExt cx="4423708" cy="432706"/>
          </a:xfrm>
        </p:grpSpPr>
        <p:sp>
          <p:nvSpPr>
            <p:cNvPr id="25" name="Rectangle 3">
              <a:extLst>
                <a:ext uri="{FF2B5EF4-FFF2-40B4-BE49-F238E27FC236}">
                  <a16:creationId xmlns:a16="http://schemas.microsoft.com/office/drawing/2014/main" id="{26EDB1DB-B64F-CEA6-8226-033E46643E41}"/>
                </a:ext>
              </a:extLst>
            </p:cNvPr>
            <p:cNvSpPr txBox="1">
              <a:spLocks noChangeArrowheads="1"/>
            </p:cNvSpPr>
            <p:nvPr/>
          </p:nvSpPr>
          <p:spPr>
            <a:xfrm>
              <a:off x="3462981" y="4068625"/>
              <a:ext cx="1929518" cy="432704"/>
            </a:xfrm>
            <a:prstGeom prst="rect">
              <a:avLst/>
            </a:prstGeom>
          </p:spPr>
          <p:txBody>
            <a:bodyPr wrap="square" lIns="0" tIns="0" rIns="0" bIns="0" anchor="ctr">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eaLnBrk="1" hangingPunct="1"/>
              <a:r>
                <a:rPr lang="da-DK" sz="1800" b="0" dirty="0">
                  <a:solidFill>
                    <a:schemeClr val="tx1">
                      <a:lumMod val="65000"/>
                      <a:lumOff val="35000"/>
                    </a:schemeClr>
                  </a:solidFill>
                  <a:latin typeface="+mj-lt"/>
                </a:rPr>
                <a:t>Træthed</a:t>
              </a:r>
            </a:p>
          </p:txBody>
        </p:sp>
        <p:sp>
          <p:nvSpPr>
            <p:cNvPr id="24" name="Rectangle 3">
              <a:extLst>
                <a:ext uri="{FF2B5EF4-FFF2-40B4-BE49-F238E27FC236}">
                  <a16:creationId xmlns:a16="http://schemas.microsoft.com/office/drawing/2014/main" id="{861B3C7A-35E7-9FED-B303-00498D122FE2}"/>
                </a:ext>
              </a:extLst>
            </p:cNvPr>
            <p:cNvSpPr txBox="1">
              <a:spLocks noChangeArrowheads="1"/>
            </p:cNvSpPr>
            <p:nvPr/>
          </p:nvSpPr>
          <p:spPr>
            <a:xfrm>
              <a:off x="968791" y="4068625"/>
              <a:ext cx="1929518" cy="432706"/>
            </a:xfrm>
            <a:prstGeom prst="rect">
              <a:avLst/>
            </a:prstGeom>
          </p:spPr>
          <p:txBody>
            <a:bodyPr wrap="square" lIns="0" tIns="0" rIns="0" bIns="0" anchor="ctr">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eaLnBrk="1" hangingPunct="1"/>
              <a:r>
                <a:rPr lang="da-DK" sz="1800" b="0">
                  <a:solidFill>
                    <a:schemeClr val="tx1">
                      <a:lumMod val="65000"/>
                      <a:lumOff val="35000"/>
                    </a:schemeClr>
                  </a:solidFill>
                  <a:latin typeface="+mj-lt"/>
                </a:rPr>
                <a:t>Hovedpine</a:t>
              </a:r>
              <a:endParaRPr lang="da-DK" sz="1800" b="0" dirty="0">
                <a:solidFill>
                  <a:schemeClr val="tx1">
                    <a:lumMod val="65000"/>
                    <a:lumOff val="35000"/>
                  </a:schemeClr>
                </a:solidFill>
                <a:latin typeface="+mj-lt"/>
              </a:endParaRPr>
            </a:p>
          </p:txBody>
        </p:sp>
      </p:grpSp>
      <p:grpSp>
        <p:nvGrpSpPr>
          <p:cNvPr id="35" name="Group 34">
            <a:extLst>
              <a:ext uri="{FF2B5EF4-FFF2-40B4-BE49-F238E27FC236}">
                <a16:creationId xmlns:a16="http://schemas.microsoft.com/office/drawing/2014/main" id="{6A98656D-ABBF-2687-AAAB-46B8A8ABA91A}"/>
              </a:ext>
            </a:extLst>
          </p:cNvPr>
          <p:cNvGrpSpPr/>
          <p:nvPr/>
        </p:nvGrpSpPr>
        <p:grpSpPr>
          <a:xfrm>
            <a:off x="820296" y="5522204"/>
            <a:ext cx="5805611" cy="276999"/>
            <a:chOff x="968791" y="4818395"/>
            <a:chExt cx="4423708" cy="432706"/>
          </a:xfrm>
        </p:grpSpPr>
        <p:sp>
          <p:nvSpPr>
            <p:cNvPr id="26" name="Rectangle 3">
              <a:extLst>
                <a:ext uri="{FF2B5EF4-FFF2-40B4-BE49-F238E27FC236}">
                  <a16:creationId xmlns:a16="http://schemas.microsoft.com/office/drawing/2014/main" id="{8D820BA6-2A2E-367C-4C7F-53D1DC8FE23B}"/>
                </a:ext>
              </a:extLst>
            </p:cNvPr>
            <p:cNvSpPr txBox="1">
              <a:spLocks noChangeArrowheads="1"/>
            </p:cNvSpPr>
            <p:nvPr/>
          </p:nvSpPr>
          <p:spPr>
            <a:xfrm>
              <a:off x="968791" y="4818395"/>
              <a:ext cx="1929518" cy="432706"/>
            </a:xfrm>
            <a:prstGeom prst="rect">
              <a:avLst/>
            </a:prstGeom>
          </p:spPr>
          <p:txBody>
            <a:bodyPr wrap="square" lIns="0" tIns="0" rIns="0" bIns="0" anchor="ctr">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eaLnBrk="1" hangingPunct="1"/>
              <a:r>
                <a:rPr lang="da-DK" sz="1800" b="0">
                  <a:solidFill>
                    <a:schemeClr val="tx1">
                      <a:lumMod val="65000"/>
                      <a:lumOff val="35000"/>
                    </a:schemeClr>
                  </a:solidFill>
                  <a:latin typeface="+mj-lt"/>
                </a:rPr>
                <a:t>Hyperaktivitet</a:t>
              </a:r>
              <a:endParaRPr lang="da-DK" sz="1800" b="0" dirty="0">
                <a:solidFill>
                  <a:schemeClr val="tx1">
                    <a:lumMod val="65000"/>
                    <a:lumOff val="35000"/>
                  </a:schemeClr>
                </a:solidFill>
                <a:latin typeface="+mj-lt"/>
              </a:endParaRPr>
            </a:p>
          </p:txBody>
        </p:sp>
        <p:sp>
          <p:nvSpPr>
            <p:cNvPr id="21" name="Rectangle 3">
              <a:extLst>
                <a:ext uri="{FF2B5EF4-FFF2-40B4-BE49-F238E27FC236}">
                  <a16:creationId xmlns:a16="http://schemas.microsoft.com/office/drawing/2014/main" id="{5EAF25D1-7618-61EB-7A97-D83331A5F84F}"/>
                </a:ext>
              </a:extLst>
            </p:cNvPr>
            <p:cNvSpPr txBox="1">
              <a:spLocks noChangeArrowheads="1"/>
            </p:cNvSpPr>
            <p:nvPr/>
          </p:nvSpPr>
          <p:spPr>
            <a:xfrm>
              <a:off x="3462981" y="4818395"/>
              <a:ext cx="1929518" cy="432704"/>
            </a:xfrm>
            <a:prstGeom prst="rect">
              <a:avLst/>
            </a:prstGeom>
          </p:spPr>
          <p:txBody>
            <a:bodyPr wrap="square" lIns="0" tIns="0" rIns="0" bIns="0" anchor="ctr">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eaLnBrk="1" hangingPunct="1"/>
              <a:r>
                <a:rPr lang="da-DK" sz="1800" b="0">
                  <a:solidFill>
                    <a:schemeClr val="tx1">
                      <a:lumMod val="65000"/>
                      <a:lumOff val="35000"/>
                    </a:schemeClr>
                  </a:solidFill>
                  <a:latin typeface="+mj-lt"/>
                </a:rPr>
                <a:t>Uro og stress</a:t>
              </a:r>
              <a:endParaRPr lang="da-DK" sz="1800" b="0" dirty="0">
                <a:solidFill>
                  <a:schemeClr val="tx1">
                    <a:lumMod val="65000"/>
                    <a:lumOff val="35000"/>
                  </a:schemeClr>
                </a:solidFill>
                <a:latin typeface="+mj-lt"/>
              </a:endParaRPr>
            </a:p>
          </p:txBody>
        </p:sp>
      </p:grpSp>
      <p:grpSp>
        <p:nvGrpSpPr>
          <p:cNvPr id="33" name="Group 32">
            <a:extLst>
              <a:ext uri="{FF2B5EF4-FFF2-40B4-BE49-F238E27FC236}">
                <a16:creationId xmlns:a16="http://schemas.microsoft.com/office/drawing/2014/main" id="{6D08A9CA-9720-3019-AB03-7AA23C37C0BE}"/>
              </a:ext>
            </a:extLst>
          </p:cNvPr>
          <p:cNvGrpSpPr/>
          <p:nvPr/>
        </p:nvGrpSpPr>
        <p:grpSpPr>
          <a:xfrm>
            <a:off x="820296" y="3933419"/>
            <a:ext cx="5805611" cy="276999"/>
            <a:chOff x="968791" y="3396708"/>
            <a:chExt cx="4423708" cy="432705"/>
          </a:xfrm>
        </p:grpSpPr>
        <p:sp>
          <p:nvSpPr>
            <p:cNvPr id="23" name="Rectangle 3">
              <a:extLst>
                <a:ext uri="{FF2B5EF4-FFF2-40B4-BE49-F238E27FC236}">
                  <a16:creationId xmlns:a16="http://schemas.microsoft.com/office/drawing/2014/main" id="{81F1810E-6932-2325-AD6C-BFCC3B3F6588}"/>
                </a:ext>
              </a:extLst>
            </p:cNvPr>
            <p:cNvSpPr txBox="1">
              <a:spLocks noChangeArrowheads="1"/>
            </p:cNvSpPr>
            <p:nvPr/>
          </p:nvSpPr>
          <p:spPr>
            <a:xfrm>
              <a:off x="3462981" y="3396708"/>
              <a:ext cx="1929518" cy="432705"/>
            </a:xfrm>
            <a:prstGeom prst="rect">
              <a:avLst/>
            </a:prstGeom>
          </p:spPr>
          <p:txBody>
            <a:bodyPr wrap="square" lIns="0" tIns="0" rIns="0" bIns="0" anchor="ctr">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eaLnBrk="1" hangingPunct="1"/>
              <a:r>
                <a:rPr lang="da-DK" sz="1800" b="0" dirty="0">
                  <a:solidFill>
                    <a:schemeClr val="tx1">
                      <a:lumMod val="65000"/>
                      <a:lumOff val="35000"/>
                    </a:schemeClr>
                  </a:solidFill>
                  <a:latin typeface="+mj-lt"/>
                </a:rPr>
                <a:t>Irritabilitet og vrede</a:t>
              </a:r>
            </a:p>
          </p:txBody>
        </p:sp>
        <p:sp>
          <p:nvSpPr>
            <p:cNvPr id="27" name="Rectangle 3">
              <a:extLst>
                <a:ext uri="{FF2B5EF4-FFF2-40B4-BE49-F238E27FC236}">
                  <a16:creationId xmlns:a16="http://schemas.microsoft.com/office/drawing/2014/main" id="{03CF060D-C11B-3325-48FC-E70F48D773D5}"/>
                </a:ext>
              </a:extLst>
            </p:cNvPr>
            <p:cNvSpPr txBox="1">
              <a:spLocks noChangeArrowheads="1"/>
            </p:cNvSpPr>
            <p:nvPr/>
          </p:nvSpPr>
          <p:spPr>
            <a:xfrm>
              <a:off x="968791" y="3396708"/>
              <a:ext cx="2081241" cy="432705"/>
            </a:xfrm>
            <a:prstGeom prst="rect">
              <a:avLst/>
            </a:prstGeom>
          </p:spPr>
          <p:txBody>
            <a:bodyPr wrap="square" lIns="0" tIns="0" rIns="0" bIns="0" anchor="ctr">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eaLnBrk="1" hangingPunct="1"/>
              <a:r>
                <a:rPr lang="da-DK" sz="1800" b="0" dirty="0">
                  <a:solidFill>
                    <a:schemeClr val="tx1">
                      <a:lumMod val="65000"/>
                      <a:lumOff val="35000"/>
                    </a:schemeClr>
                  </a:solidFill>
                  <a:latin typeface="+mj-lt"/>
                </a:rPr>
                <a:t>Forværre ADHD-symptomer</a:t>
              </a:r>
            </a:p>
          </p:txBody>
        </p:sp>
      </p:grpSp>
      <p:cxnSp>
        <p:nvCxnSpPr>
          <p:cNvPr id="40" name="Straight Connector 39">
            <a:extLst>
              <a:ext uri="{FF2B5EF4-FFF2-40B4-BE49-F238E27FC236}">
                <a16:creationId xmlns:a16="http://schemas.microsoft.com/office/drawing/2014/main" id="{8D89AE79-6453-B7E9-0E3B-5150E1171C17}"/>
              </a:ext>
            </a:extLst>
          </p:cNvPr>
          <p:cNvCxnSpPr>
            <a:cxnSpLocks/>
          </p:cNvCxnSpPr>
          <p:nvPr/>
        </p:nvCxnSpPr>
        <p:spPr>
          <a:xfrm>
            <a:off x="545369" y="5263507"/>
            <a:ext cx="6628707"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64D4A8F-3958-145C-14BD-D06E7A2B56C8}"/>
              </a:ext>
            </a:extLst>
          </p:cNvPr>
          <p:cNvCxnSpPr>
            <a:cxnSpLocks/>
          </p:cNvCxnSpPr>
          <p:nvPr/>
        </p:nvCxnSpPr>
        <p:spPr>
          <a:xfrm>
            <a:off x="545369" y="4469114"/>
            <a:ext cx="6628707"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291" name="Rectangle 3"/>
          <p:cNvSpPr>
            <a:spLocks noGrp="1" noChangeArrowheads="1"/>
          </p:cNvSpPr>
          <p:nvPr>
            <p:ph idx="1"/>
          </p:nvPr>
        </p:nvSpPr>
        <p:spPr>
          <a:xfrm>
            <a:off x="505971" y="1118892"/>
            <a:ext cx="6342228" cy="1873517"/>
          </a:xfrm>
        </p:spPr>
        <p:txBody>
          <a:bodyPr lIns="0" tIns="0" rIns="0" bIns="0">
            <a:normAutofit/>
          </a:bodyPr>
          <a:lstStyle/>
          <a:p>
            <a:pPr marL="0" indent="0">
              <a:buNone/>
            </a:pPr>
            <a:r>
              <a:rPr lang="da-DK" sz="1700" b="0" dirty="0">
                <a:solidFill>
                  <a:schemeClr val="tx1">
                    <a:lumMod val="65000"/>
                    <a:lumOff val="35000"/>
                  </a:schemeClr>
                </a:solidFill>
              </a:rPr>
              <a:t>Insulin er et hormon, der regulerer vores blodsukker. Det samarbejder med resten af vores hormonsystem også vores stresshormoner. Når vi ikke spiser i lang tid, kan blodsukkeret falde lidt, og det kan give træthed eller koncentrationsbesvær. Når vi spiser store mængder hurtige kulhydrater (som hvidt brød og slik), kan blodsukkeret stige og derefter falde hurtigt igen. Det hurtige fald kan få kroppen til at frigive adrenalin, som kan give uro og forværre ADHD-symptomer.</a:t>
            </a:r>
          </a:p>
        </p:txBody>
      </p:sp>
      <p:sp>
        <p:nvSpPr>
          <p:cNvPr id="49" name="Rectangle 48">
            <a:extLst>
              <a:ext uri="{FF2B5EF4-FFF2-40B4-BE49-F238E27FC236}">
                <a16:creationId xmlns:a16="http://schemas.microsoft.com/office/drawing/2014/main" id="{3B3340FC-F38E-26D2-06E1-6A86F91333C6}"/>
              </a:ext>
            </a:extLst>
          </p:cNvPr>
          <p:cNvSpPr/>
          <p:nvPr/>
        </p:nvSpPr>
        <p:spPr>
          <a:xfrm>
            <a:off x="7416385" y="-794"/>
            <a:ext cx="4759615" cy="6058694"/>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a:solidFill>
                <a:srgbClr val="FFFFFF"/>
              </a:solidFill>
              <a:latin typeface="Calibri" panose="020F0502020204030204"/>
            </a:endParaRPr>
          </a:p>
        </p:txBody>
      </p:sp>
      <p:pic>
        <p:nvPicPr>
          <p:cNvPr id="22" name="Billede 21">
            <a:extLst>
              <a:ext uri="{FF2B5EF4-FFF2-40B4-BE49-F238E27FC236}">
                <a16:creationId xmlns:a16="http://schemas.microsoft.com/office/drawing/2014/main" id="{55751528-F227-FD77-D853-790CCC1334DA}"/>
              </a:ext>
            </a:extLst>
          </p:cNvPr>
          <p:cNvPicPr>
            <a:picLocks noChangeAspect="1"/>
          </p:cNvPicPr>
          <p:nvPr/>
        </p:nvPicPr>
        <p:blipFill rotWithShape="1">
          <a:blip r:embed="rId3">
            <a:extLst>
              <a:ext uri="{28A0092B-C50C-407E-A947-70E740481C1C}">
                <a14:useLocalDpi xmlns:a14="http://schemas.microsoft.com/office/drawing/2010/main"/>
              </a:ext>
            </a:extLst>
          </a:blip>
          <a:srcRect l="-2053" t="-20408" b="-15812"/>
          <a:stretch/>
        </p:blipFill>
        <p:spPr>
          <a:xfrm>
            <a:off x="7416386" y="1442852"/>
            <a:ext cx="4299364" cy="4615048"/>
          </a:xfrm>
          <a:prstGeom prst="rect">
            <a:avLst/>
          </a:prstGeom>
          <a:solidFill>
            <a:schemeClr val="bg1"/>
          </a:solidFill>
          <a:ln>
            <a:noFill/>
          </a:ln>
          <a:effectLst>
            <a:outerShdw blurRad="101600" sx="102000" sy="102000" algn="ctr" rotWithShape="0">
              <a:prstClr val="black">
                <a:alpha val="5000"/>
              </a:prstClr>
            </a:outerShdw>
            <a:softEdge rad="0"/>
          </a:effectLst>
        </p:spPr>
      </p:pic>
      <p:cxnSp>
        <p:nvCxnSpPr>
          <p:cNvPr id="51" name="Straight Connector 50">
            <a:extLst>
              <a:ext uri="{FF2B5EF4-FFF2-40B4-BE49-F238E27FC236}">
                <a16:creationId xmlns:a16="http://schemas.microsoft.com/office/drawing/2014/main" id="{6A30F716-B838-55D0-EFE7-40DCF6A18A2A}"/>
              </a:ext>
            </a:extLst>
          </p:cNvPr>
          <p:cNvCxnSpPr>
            <a:cxnSpLocks/>
          </p:cNvCxnSpPr>
          <p:nvPr/>
        </p:nvCxnSpPr>
        <p:spPr>
          <a:xfrm>
            <a:off x="9402238" y="6057900"/>
            <a:ext cx="327660" cy="0"/>
          </a:xfrm>
          <a:prstGeom prst="line">
            <a:avLst/>
          </a:prstGeom>
          <a:ln w="38100">
            <a:solidFill>
              <a:srgbClr val="70578B"/>
            </a:solidFill>
          </a:ln>
        </p:spPr>
        <p:style>
          <a:lnRef idx="1">
            <a:schemeClr val="accent1"/>
          </a:lnRef>
          <a:fillRef idx="0">
            <a:schemeClr val="accent1"/>
          </a:fillRef>
          <a:effectRef idx="0">
            <a:schemeClr val="accent1"/>
          </a:effectRef>
          <a:fontRef idx="minor">
            <a:schemeClr val="tx1"/>
          </a:fontRef>
        </p:style>
      </p:cxnSp>
      <p:sp>
        <p:nvSpPr>
          <p:cNvPr id="7" name="Isosceles Triangle 89">
            <a:extLst>
              <a:ext uri="{FF2B5EF4-FFF2-40B4-BE49-F238E27FC236}">
                <a16:creationId xmlns:a16="http://schemas.microsoft.com/office/drawing/2014/main" id="{6D1F1757-799D-BBE2-2CFB-AC4934AABC9F}"/>
              </a:ext>
            </a:extLst>
          </p:cNvPr>
          <p:cNvSpPr/>
          <p:nvPr/>
        </p:nvSpPr>
        <p:spPr>
          <a:xfrm>
            <a:off x="3451081" y="3588472"/>
            <a:ext cx="774003" cy="92182"/>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latin typeface="+mj-lt"/>
            </a:endParaRPr>
          </a:p>
        </p:txBody>
      </p:sp>
      <p:cxnSp>
        <p:nvCxnSpPr>
          <p:cNvPr id="39" name="Straight Connector 38">
            <a:extLst>
              <a:ext uri="{FF2B5EF4-FFF2-40B4-BE49-F238E27FC236}">
                <a16:creationId xmlns:a16="http://schemas.microsoft.com/office/drawing/2014/main" id="{7DEA14B6-8526-5AA0-8635-2D7E18966865}"/>
              </a:ext>
            </a:extLst>
          </p:cNvPr>
          <p:cNvCxnSpPr>
            <a:cxnSpLocks/>
            <a:stCxn id="7" idx="0"/>
          </p:cNvCxnSpPr>
          <p:nvPr/>
        </p:nvCxnSpPr>
        <p:spPr>
          <a:xfrm flipH="1">
            <a:off x="3838082" y="3588472"/>
            <a:ext cx="1" cy="2469427"/>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A3A98113-2D84-DF2D-32C0-259B30E0F989}"/>
              </a:ext>
            </a:extLst>
          </p:cNvPr>
          <p:cNvSpPr/>
          <p:nvPr/>
        </p:nvSpPr>
        <p:spPr>
          <a:xfrm>
            <a:off x="3751566" y="4375370"/>
            <a:ext cx="173033" cy="18215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mj-lt"/>
            </a:endParaRPr>
          </a:p>
        </p:txBody>
      </p:sp>
      <p:sp>
        <p:nvSpPr>
          <p:cNvPr id="43" name="Oval 42">
            <a:extLst>
              <a:ext uri="{FF2B5EF4-FFF2-40B4-BE49-F238E27FC236}">
                <a16:creationId xmlns:a16="http://schemas.microsoft.com/office/drawing/2014/main" id="{AEA5D6B8-FCAA-6AA7-6C0B-01BE580104BE}"/>
              </a:ext>
            </a:extLst>
          </p:cNvPr>
          <p:cNvSpPr/>
          <p:nvPr/>
        </p:nvSpPr>
        <p:spPr>
          <a:xfrm>
            <a:off x="3751566" y="5172429"/>
            <a:ext cx="173033" cy="18215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mj-lt"/>
            </a:endParaRPr>
          </a:p>
        </p:txBody>
      </p:sp>
      <p:sp>
        <p:nvSpPr>
          <p:cNvPr id="11" name="Titel 1">
            <a:extLst>
              <a:ext uri="{FF2B5EF4-FFF2-40B4-BE49-F238E27FC236}">
                <a16:creationId xmlns:a16="http://schemas.microsoft.com/office/drawing/2014/main" id="{34735BFF-0071-F76D-8BDA-123813F16C57}"/>
              </a:ext>
            </a:extLst>
          </p:cNvPr>
          <p:cNvSpPr>
            <a:spLocks noGrp="1"/>
          </p:cNvSpPr>
          <p:nvPr>
            <p:ph type="title"/>
          </p:nvPr>
        </p:nvSpPr>
        <p:spPr>
          <a:xfrm>
            <a:off x="500860" y="-794"/>
            <a:ext cx="11214460" cy="1325563"/>
          </a:xfrm>
        </p:spPr>
        <p:txBody>
          <a:bodyPr/>
          <a:lstStyle/>
          <a:p>
            <a:r>
              <a:rPr lang="da-DK" dirty="0">
                <a:solidFill>
                  <a:srgbClr val="644D79"/>
                </a:solidFill>
              </a:rPr>
              <a:t>Ustabilt Blodsukker</a:t>
            </a:r>
          </a:p>
        </p:txBody>
      </p:sp>
      <p:sp>
        <p:nvSpPr>
          <p:cNvPr id="2" name="TextBox 1">
            <a:extLst>
              <a:ext uri="{FF2B5EF4-FFF2-40B4-BE49-F238E27FC236}">
                <a16:creationId xmlns:a16="http://schemas.microsoft.com/office/drawing/2014/main" id="{EF839C22-2F53-B407-2187-015D8FCEEC6D}"/>
              </a:ext>
            </a:extLst>
          </p:cNvPr>
          <p:cNvSpPr txBox="1"/>
          <p:nvPr/>
        </p:nvSpPr>
        <p:spPr>
          <a:xfrm>
            <a:off x="200297" y="6261463"/>
            <a:ext cx="9292046" cy="433132"/>
          </a:xfrm>
          <a:prstGeom prst="rect">
            <a:avLst/>
          </a:prstGeom>
          <a:noFill/>
        </p:spPr>
        <p:txBody>
          <a:bodyPr wrap="square" rtlCol="0">
            <a:spAutoFit/>
          </a:bodyPr>
          <a:lstStyle/>
          <a:p>
            <a:pPr marR="0" lvl="0">
              <a:lnSpc>
                <a:spcPct val="107000"/>
              </a:lnSpc>
              <a:spcAft>
                <a:spcPts val="800"/>
              </a:spcAft>
              <a:tabLst>
                <a:tab pos="457200" algn="l"/>
              </a:tabLst>
            </a:pPr>
            <a:r>
              <a:rPr lang="en-US" sz="700" kern="100" dirty="0">
                <a:effectLst/>
                <a:latin typeface="Calibri" panose="020F0502020204030204" pitchFamily="34" charset="0"/>
                <a:ea typeface="Calibri" panose="020F0502020204030204" pitchFamily="34" charset="0"/>
                <a:cs typeface="Times New Roman" panose="02020603050405020304" pitchFamily="18" charset="0"/>
              </a:rPr>
              <a:t>1.</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Benton D. The impact of diet on anti-social, violent and criminal behaviour. </a:t>
            </a:r>
            <a:r>
              <a:rPr lang="en-DK" sz="700" kern="100" dirty="0" err="1">
                <a:effectLst/>
                <a:latin typeface="Calibri" panose="020F0502020204030204" pitchFamily="34" charset="0"/>
                <a:ea typeface="Calibri" panose="020F0502020204030204" pitchFamily="34" charset="0"/>
                <a:cs typeface="Times New Roman" panose="02020603050405020304" pitchFamily="18" charset="0"/>
              </a:rPr>
              <a:t>Neurosci</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 </a:t>
            </a:r>
            <a:r>
              <a:rPr lang="en-DK" sz="700" kern="100" dirty="0" err="1">
                <a:effectLst/>
                <a:latin typeface="Calibri" panose="020F0502020204030204" pitchFamily="34" charset="0"/>
                <a:ea typeface="Calibri" panose="020F0502020204030204" pitchFamily="34" charset="0"/>
                <a:cs typeface="Times New Roman" panose="02020603050405020304" pitchFamily="18" charset="0"/>
              </a:rPr>
              <a:t>Biobehav</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 Rev. 2007;31(5):752–74. DOI: 10.1016/j.neubiorev.2007.02.002</a:t>
            </a:r>
            <a:br>
              <a:rPr lang="en-US" sz="700" kern="100" dirty="0">
                <a:effectLst/>
                <a:latin typeface="Calibri" panose="020F0502020204030204" pitchFamily="34" charset="0"/>
                <a:ea typeface="Calibri" panose="020F0502020204030204" pitchFamily="34" charset="0"/>
                <a:cs typeface="Times New Roman" panose="02020603050405020304" pitchFamily="18" charset="0"/>
              </a:rPr>
            </a:br>
            <a:r>
              <a:rPr lang="en-US" sz="700" kern="100" dirty="0">
                <a:effectLst/>
                <a:latin typeface="Calibri" panose="020F0502020204030204" pitchFamily="34" charset="0"/>
                <a:ea typeface="Calibri" panose="020F0502020204030204" pitchFamily="34" charset="0"/>
                <a:cs typeface="Times New Roman" panose="02020603050405020304" pitchFamily="18" charset="0"/>
              </a:rPr>
              <a:t>2.</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Howard AL, et al. Adherence to the Western dietary pattern is associated with ADHD in adolescents. J Atten </a:t>
            </a:r>
            <a:r>
              <a:rPr lang="en-DK" sz="700" kern="100" dirty="0" err="1">
                <a:effectLst/>
                <a:latin typeface="Calibri" panose="020F0502020204030204" pitchFamily="34" charset="0"/>
                <a:ea typeface="Calibri" panose="020F0502020204030204" pitchFamily="34" charset="0"/>
                <a:cs typeface="Times New Roman" panose="02020603050405020304" pitchFamily="18" charset="0"/>
              </a:rPr>
              <a:t>Disord</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 2011;15(5):403–11. DOI: 10.1177/1087054710365990</a:t>
            </a:r>
            <a:br>
              <a:rPr lang="en-US" sz="700" kern="100" dirty="0">
                <a:effectLst/>
                <a:latin typeface="Calibri" panose="020F0502020204030204" pitchFamily="34" charset="0"/>
                <a:ea typeface="Calibri" panose="020F0502020204030204" pitchFamily="34" charset="0"/>
                <a:cs typeface="Times New Roman" panose="02020603050405020304" pitchFamily="18" charset="0"/>
              </a:rPr>
            </a:br>
            <a:r>
              <a:rPr lang="en-US" sz="700" kern="100" dirty="0">
                <a:effectLst/>
                <a:latin typeface="Calibri" panose="020F0502020204030204" pitchFamily="34" charset="0"/>
                <a:ea typeface="Calibri" panose="020F0502020204030204" pitchFamily="34" charset="0"/>
                <a:cs typeface="Times New Roman" panose="02020603050405020304" pitchFamily="18" charset="0"/>
              </a:rPr>
              <a:t>3. </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Stevens LJ, et al. Dietary sensitivities and ADHD symptoms: a double-blind placebo-controlled study. J Dev </a:t>
            </a:r>
            <a:r>
              <a:rPr lang="en-DK" sz="700" kern="100" dirty="0" err="1">
                <a:effectLst/>
                <a:latin typeface="Calibri" panose="020F0502020204030204" pitchFamily="34" charset="0"/>
                <a:ea typeface="Calibri" panose="020F0502020204030204" pitchFamily="34" charset="0"/>
                <a:cs typeface="Times New Roman" panose="02020603050405020304" pitchFamily="18" charset="0"/>
              </a:rPr>
              <a:t>Behav</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 </a:t>
            </a:r>
            <a:r>
              <a:rPr lang="en-DK" sz="700" kern="100" dirty="0" err="1">
                <a:effectLst/>
                <a:latin typeface="Calibri" panose="020F0502020204030204" pitchFamily="34" charset="0"/>
                <a:ea typeface="Calibri" panose="020F0502020204030204" pitchFamily="34" charset="0"/>
                <a:cs typeface="Times New Roman" panose="02020603050405020304" pitchFamily="18" charset="0"/>
              </a:rPr>
              <a:t>Pediatr</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 2011;32(2):83–91. DOI:    10.1097/DBP.0b013e3181f8e4b8</a:t>
            </a:r>
          </a:p>
        </p:txBody>
      </p:sp>
    </p:spTree>
    <p:extLst>
      <p:ext uri="{BB962C8B-B14F-4D97-AF65-F5344CB8AC3E}">
        <p14:creationId xmlns:p14="http://schemas.microsoft.com/office/powerpoint/2010/main" val="2187496325"/>
      </p:ext>
    </p:extLst>
  </p:cSld>
  <p:clrMapOvr>
    <a:masterClrMapping/>
  </p:clrMapOvr>
  <p:transition spd="slow" advClick="0">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a:extLst>
              <a:ext uri="{FF2B5EF4-FFF2-40B4-BE49-F238E27FC236}">
                <a16:creationId xmlns:a16="http://schemas.microsoft.com/office/drawing/2014/main" id="{BFE4EBE9-C78B-5580-F2E4-6D53507F262B}"/>
              </a:ext>
            </a:extLst>
          </p:cNvPr>
          <p:cNvSpPr txBox="1">
            <a:spLocks/>
          </p:cNvSpPr>
          <p:nvPr/>
        </p:nvSpPr>
        <p:spPr>
          <a:xfrm>
            <a:off x="677524" y="640915"/>
            <a:ext cx="8534983" cy="517001"/>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 sz="3733" dirty="0">
                <a:solidFill>
                  <a:srgbClr val="70578B"/>
                </a:solidFill>
                <a:latin typeface="Calibri" panose="020F0502020204030204" pitchFamily="34" charset="0"/>
                <a:ea typeface="Calibri" panose="020F0502020204030204" pitchFamily="34" charset="0"/>
                <a:cs typeface="Calibri" panose="020F0502020204030204" pitchFamily="34" charset="0"/>
              </a:rPr>
              <a:t>Ikke medicinsk behandling - kost </a:t>
            </a:r>
            <a:endParaRPr lang="da-DK" sz="3733" dirty="0">
              <a:solidFill>
                <a:srgbClr val="70578B"/>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 name="Gruppe 1">
            <a:extLst>
              <a:ext uri="{FF2B5EF4-FFF2-40B4-BE49-F238E27FC236}">
                <a16:creationId xmlns:a16="http://schemas.microsoft.com/office/drawing/2014/main" id="{35F24029-B704-94C4-F26A-3487F181BEE8}"/>
              </a:ext>
            </a:extLst>
          </p:cNvPr>
          <p:cNvGrpSpPr/>
          <p:nvPr/>
        </p:nvGrpSpPr>
        <p:grpSpPr>
          <a:xfrm>
            <a:off x="677524" y="1500733"/>
            <a:ext cx="9685969" cy="3770793"/>
            <a:chOff x="1828507" y="1950673"/>
            <a:chExt cx="8534986" cy="3322710"/>
          </a:xfrm>
        </p:grpSpPr>
        <p:sp>
          <p:nvSpPr>
            <p:cNvPr id="25" name="Rectangle 10">
              <a:extLst>
                <a:ext uri="{FF2B5EF4-FFF2-40B4-BE49-F238E27FC236}">
                  <a16:creationId xmlns:a16="http://schemas.microsoft.com/office/drawing/2014/main" id="{B12ACCFE-FF14-D6E8-20ED-0866E4926460}"/>
                </a:ext>
              </a:extLst>
            </p:cNvPr>
            <p:cNvSpPr/>
            <p:nvPr/>
          </p:nvSpPr>
          <p:spPr>
            <a:xfrm>
              <a:off x="1828508" y="1950673"/>
              <a:ext cx="8534985" cy="74464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633" dirty="0">
                <a:latin typeface="Calibri" panose="020F0502020204030204" pitchFamily="34" charset="0"/>
                <a:ea typeface="Calibri" panose="020F0502020204030204" pitchFamily="34" charset="0"/>
                <a:cs typeface="Calibri" panose="020F0502020204030204" pitchFamily="34" charset="0"/>
              </a:endParaRPr>
            </a:p>
          </p:txBody>
        </p:sp>
        <p:sp>
          <p:nvSpPr>
            <p:cNvPr id="13" name="Tekstfelt 11">
              <a:extLst>
                <a:ext uri="{FF2B5EF4-FFF2-40B4-BE49-F238E27FC236}">
                  <a16:creationId xmlns:a16="http://schemas.microsoft.com/office/drawing/2014/main" id="{D9A40C0B-9E16-1430-54D3-0F844B2DA58E}"/>
                </a:ext>
              </a:extLst>
            </p:cNvPr>
            <p:cNvSpPr txBox="1"/>
            <p:nvPr/>
          </p:nvSpPr>
          <p:spPr>
            <a:xfrm>
              <a:off x="2368310" y="1999581"/>
              <a:ext cx="7455380" cy="664449"/>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pPr marL="0" indent="0">
                <a:buNone/>
              </a:pPr>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Stabil energi og koncentration</a:t>
              </a:r>
            </a:p>
            <a:p>
              <a:r>
                <a:rPr lang="da-DK" sz="1400" dirty="0">
                  <a:latin typeface="Calibri" panose="020F0502020204030204" pitchFamily="34" charset="0"/>
                  <a:ea typeface="Calibri" panose="020F0502020204030204" pitchFamily="34" charset="0"/>
                  <a:cs typeface="Calibri" panose="020F0502020204030204" pitchFamily="34" charset="0"/>
                </a:rPr>
                <a:t>Regelmæssige måltider og langsomme kulhydrater stabiliserer blodsukkeret, hvilket hjælper med at holde fokus og undgå energidyk.</a:t>
              </a:r>
            </a:p>
          </p:txBody>
        </p:sp>
        <p:grpSp>
          <p:nvGrpSpPr>
            <p:cNvPr id="35" name="Group 34">
              <a:extLst>
                <a:ext uri="{FF2B5EF4-FFF2-40B4-BE49-F238E27FC236}">
                  <a16:creationId xmlns:a16="http://schemas.microsoft.com/office/drawing/2014/main" id="{D1445F40-2A75-3719-CF5D-0AF9E94AF652}"/>
                </a:ext>
              </a:extLst>
            </p:cNvPr>
            <p:cNvGrpSpPr/>
            <p:nvPr/>
          </p:nvGrpSpPr>
          <p:grpSpPr>
            <a:xfrm flipH="1">
              <a:off x="1828507" y="2168537"/>
              <a:ext cx="308915" cy="308915"/>
              <a:chOff x="731839" y="1907031"/>
              <a:chExt cx="388301" cy="388301"/>
            </a:xfrm>
          </p:grpSpPr>
          <p:sp>
            <p:nvSpPr>
              <p:cNvPr id="33" name="Rectangle 3">
                <a:extLst>
                  <a:ext uri="{FF2B5EF4-FFF2-40B4-BE49-F238E27FC236}">
                    <a16:creationId xmlns:a16="http://schemas.microsoft.com/office/drawing/2014/main" id="{F1E8AEA6-D0B1-8E05-CF29-BD2F86742B65}"/>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1911"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4" name="Freeform 334">
                <a:extLst>
                  <a:ext uri="{FF2B5EF4-FFF2-40B4-BE49-F238E27FC236}">
                    <a16:creationId xmlns:a16="http://schemas.microsoft.com/office/drawing/2014/main" id="{F26AB2F1-B32A-0816-6D56-6FD92C9D0E55}"/>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2747" tIns="36373" rIns="72747" bIns="36373" numCol="1" anchor="t" anchorCtr="0" compatLnSpc="1">
                <a:prstTxWarp prst="textNoShape">
                  <a:avLst/>
                </a:prstTxWarp>
              </a:bodyPr>
              <a:lstStyle/>
              <a:p>
                <a:endParaRPr lang="id-ID" sz="1633">
                  <a:latin typeface="Calibri" panose="020F0502020204030204" pitchFamily="34" charset="0"/>
                  <a:ea typeface="Calibri" panose="020F0502020204030204" pitchFamily="34" charset="0"/>
                  <a:cs typeface="Calibri" panose="020F0502020204030204" pitchFamily="34" charset="0"/>
                </a:endParaRPr>
              </a:p>
            </p:txBody>
          </p:sp>
        </p:grpSp>
        <p:sp>
          <p:nvSpPr>
            <p:cNvPr id="36" name="Tekstfelt 11">
              <a:extLst>
                <a:ext uri="{FF2B5EF4-FFF2-40B4-BE49-F238E27FC236}">
                  <a16:creationId xmlns:a16="http://schemas.microsoft.com/office/drawing/2014/main" id="{7A4CF100-9E81-FA96-0E3F-F3048A4AB5C1}"/>
                </a:ext>
              </a:extLst>
            </p:cNvPr>
            <p:cNvSpPr txBox="1"/>
            <p:nvPr/>
          </p:nvSpPr>
          <p:spPr>
            <a:xfrm>
              <a:off x="9823692" y="2151597"/>
              <a:ext cx="396931" cy="302110"/>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pPr marL="0" indent="0" algn="r">
                <a:buNone/>
              </a:pPr>
              <a:r>
                <a:rPr lang="da-DK" sz="2228" b="1"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01</a:t>
              </a:r>
            </a:p>
          </p:txBody>
        </p:sp>
        <p:sp>
          <p:nvSpPr>
            <p:cNvPr id="29" name="Rectangle 10">
              <a:extLst>
                <a:ext uri="{FF2B5EF4-FFF2-40B4-BE49-F238E27FC236}">
                  <a16:creationId xmlns:a16="http://schemas.microsoft.com/office/drawing/2014/main" id="{A576F30D-E5BD-E699-4B9F-1DA651304601}"/>
                </a:ext>
              </a:extLst>
            </p:cNvPr>
            <p:cNvSpPr/>
            <p:nvPr/>
          </p:nvSpPr>
          <p:spPr>
            <a:xfrm>
              <a:off x="1828508" y="2810029"/>
              <a:ext cx="8534985" cy="74464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633" dirty="0">
                <a:latin typeface="Calibri" panose="020F0502020204030204" pitchFamily="34" charset="0"/>
                <a:ea typeface="Calibri" panose="020F0502020204030204" pitchFamily="34" charset="0"/>
                <a:cs typeface="Calibri" panose="020F0502020204030204" pitchFamily="34" charset="0"/>
              </a:endParaRPr>
            </a:p>
          </p:txBody>
        </p:sp>
        <p:sp>
          <p:nvSpPr>
            <p:cNvPr id="37" name="Tekstfelt 11">
              <a:extLst>
                <a:ext uri="{FF2B5EF4-FFF2-40B4-BE49-F238E27FC236}">
                  <a16:creationId xmlns:a16="http://schemas.microsoft.com/office/drawing/2014/main" id="{F502FB95-A5D6-8847-1CAE-AA3357CF4B0C}"/>
                </a:ext>
              </a:extLst>
            </p:cNvPr>
            <p:cNvSpPr txBox="1"/>
            <p:nvPr/>
          </p:nvSpPr>
          <p:spPr>
            <a:xfrm>
              <a:off x="2368310" y="2872010"/>
              <a:ext cx="7346472" cy="664449"/>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pPr marL="0" indent="0">
                <a:buNone/>
              </a:pPr>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Protein og sunde fedtstoffer</a:t>
              </a:r>
            </a:p>
            <a:p>
              <a:r>
                <a:rPr lang="da-DK" sz="1400" dirty="0">
                  <a:latin typeface="Calibri" panose="020F0502020204030204" pitchFamily="34" charset="0"/>
                  <a:ea typeface="Calibri" panose="020F0502020204030204" pitchFamily="34" charset="0"/>
                  <a:cs typeface="Calibri" panose="020F0502020204030204" pitchFamily="34" charset="0"/>
                </a:rPr>
                <a:t>Et højt indtag af protein og omega-3 fedtsyrer kan understøtte hjernens funktion, forbedre opmærksomhed og dæmpe impulsivitet.</a:t>
              </a:r>
            </a:p>
          </p:txBody>
        </p:sp>
        <p:grpSp>
          <p:nvGrpSpPr>
            <p:cNvPr id="38" name="Group 37">
              <a:extLst>
                <a:ext uri="{FF2B5EF4-FFF2-40B4-BE49-F238E27FC236}">
                  <a16:creationId xmlns:a16="http://schemas.microsoft.com/office/drawing/2014/main" id="{C7D23E85-E9FC-D929-3C54-5F727C7728B8}"/>
                </a:ext>
              </a:extLst>
            </p:cNvPr>
            <p:cNvGrpSpPr/>
            <p:nvPr/>
          </p:nvGrpSpPr>
          <p:grpSpPr>
            <a:xfrm flipH="1">
              <a:off x="1828507" y="3027893"/>
              <a:ext cx="308915" cy="308915"/>
              <a:chOff x="731839" y="1907031"/>
              <a:chExt cx="388301" cy="388301"/>
            </a:xfrm>
          </p:grpSpPr>
          <p:sp>
            <p:nvSpPr>
              <p:cNvPr id="39" name="Rectangle 3">
                <a:extLst>
                  <a:ext uri="{FF2B5EF4-FFF2-40B4-BE49-F238E27FC236}">
                    <a16:creationId xmlns:a16="http://schemas.microsoft.com/office/drawing/2014/main" id="{4609BDA1-BF74-EABD-8E73-0478D83DFFF8}"/>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1911"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0" name="Freeform 334">
                <a:extLst>
                  <a:ext uri="{FF2B5EF4-FFF2-40B4-BE49-F238E27FC236}">
                    <a16:creationId xmlns:a16="http://schemas.microsoft.com/office/drawing/2014/main" id="{68B30AF4-A716-0A82-EE23-2D9AB4EF294B}"/>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2747" tIns="36373" rIns="72747" bIns="36373" numCol="1" anchor="t" anchorCtr="0" compatLnSpc="1">
                <a:prstTxWarp prst="textNoShape">
                  <a:avLst/>
                </a:prstTxWarp>
              </a:bodyPr>
              <a:lstStyle/>
              <a:p>
                <a:endParaRPr lang="id-ID" sz="1633">
                  <a:latin typeface="Calibri" panose="020F0502020204030204" pitchFamily="34" charset="0"/>
                  <a:ea typeface="Calibri" panose="020F0502020204030204" pitchFamily="34" charset="0"/>
                  <a:cs typeface="Calibri" panose="020F0502020204030204" pitchFamily="34" charset="0"/>
                </a:endParaRPr>
              </a:p>
            </p:txBody>
          </p:sp>
        </p:grpSp>
        <p:sp>
          <p:nvSpPr>
            <p:cNvPr id="41" name="Tekstfelt 11">
              <a:extLst>
                <a:ext uri="{FF2B5EF4-FFF2-40B4-BE49-F238E27FC236}">
                  <a16:creationId xmlns:a16="http://schemas.microsoft.com/office/drawing/2014/main" id="{22FBF418-AA7A-4FE5-F532-4F2CAE74E618}"/>
                </a:ext>
              </a:extLst>
            </p:cNvPr>
            <p:cNvSpPr txBox="1"/>
            <p:nvPr/>
          </p:nvSpPr>
          <p:spPr>
            <a:xfrm>
              <a:off x="9823692" y="3010953"/>
              <a:ext cx="396931" cy="302110"/>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pPr marL="0" indent="0" algn="r">
                <a:buNone/>
              </a:pPr>
              <a:r>
                <a:rPr lang="da-DK" sz="2228" b="1"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02</a:t>
              </a:r>
            </a:p>
          </p:txBody>
        </p:sp>
        <p:sp>
          <p:nvSpPr>
            <p:cNvPr id="30" name="Rectangle 10">
              <a:extLst>
                <a:ext uri="{FF2B5EF4-FFF2-40B4-BE49-F238E27FC236}">
                  <a16:creationId xmlns:a16="http://schemas.microsoft.com/office/drawing/2014/main" id="{A8358465-04A0-C848-E7C9-EFDEF757CE7D}"/>
                </a:ext>
              </a:extLst>
            </p:cNvPr>
            <p:cNvSpPr/>
            <p:nvPr/>
          </p:nvSpPr>
          <p:spPr>
            <a:xfrm>
              <a:off x="1828508" y="3669385"/>
              <a:ext cx="8534985" cy="74464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633" dirty="0">
                <a:latin typeface="Calibri" panose="020F0502020204030204" pitchFamily="34" charset="0"/>
                <a:ea typeface="Calibri" panose="020F0502020204030204" pitchFamily="34" charset="0"/>
                <a:cs typeface="Calibri" panose="020F0502020204030204" pitchFamily="34" charset="0"/>
              </a:endParaRPr>
            </a:p>
          </p:txBody>
        </p:sp>
        <p:sp>
          <p:nvSpPr>
            <p:cNvPr id="42" name="Tekstfelt 11">
              <a:extLst>
                <a:ext uri="{FF2B5EF4-FFF2-40B4-BE49-F238E27FC236}">
                  <a16:creationId xmlns:a16="http://schemas.microsoft.com/office/drawing/2014/main" id="{2073D144-6386-8CB3-F2E1-372FCD0B89DE}"/>
                </a:ext>
              </a:extLst>
            </p:cNvPr>
            <p:cNvSpPr txBox="1"/>
            <p:nvPr/>
          </p:nvSpPr>
          <p:spPr>
            <a:xfrm>
              <a:off x="2368309" y="3709480"/>
              <a:ext cx="7516516" cy="664449"/>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pPr marL="0" indent="0">
                <a:buNone/>
              </a:pPr>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Struktur og planlægning</a:t>
              </a:r>
            </a:p>
            <a:p>
              <a:r>
                <a:rPr lang="da-DK" sz="1400" dirty="0">
                  <a:latin typeface="Calibri" panose="020F0502020204030204" pitchFamily="34" charset="0"/>
                  <a:ea typeface="Calibri" panose="020F0502020204030204" pitchFamily="34" charset="0"/>
                  <a:cs typeface="Calibri" panose="020F0502020204030204" pitchFamily="34" charset="0"/>
                </a:rPr>
                <a:t>En simpel ugeplan eller madforberedelse skaber overblik og reducerer stress i hverdagen, hvilket gør det nemmere at træffe sunde valg.</a:t>
              </a:r>
            </a:p>
          </p:txBody>
        </p:sp>
        <p:grpSp>
          <p:nvGrpSpPr>
            <p:cNvPr id="43" name="Group 42">
              <a:extLst>
                <a:ext uri="{FF2B5EF4-FFF2-40B4-BE49-F238E27FC236}">
                  <a16:creationId xmlns:a16="http://schemas.microsoft.com/office/drawing/2014/main" id="{38EC6F38-24A3-65B1-2F41-8CEA63180B5B}"/>
                </a:ext>
              </a:extLst>
            </p:cNvPr>
            <p:cNvGrpSpPr/>
            <p:nvPr/>
          </p:nvGrpSpPr>
          <p:grpSpPr>
            <a:xfrm flipH="1">
              <a:off x="1828507" y="3887249"/>
              <a:ext cx="308915" cy="308915"/>
              <a:chOff x="731839" y="1907031"/>
              <a:chExt cx="388301" cy="388301"/>
            </a:xfrm>
          </p:grpSpPr>
          <p:sp>
            <p:nvSpPr>
              <p:cNvPr id="44" name="Rectangle 3">
                <a:extLst>
                  <a:ext uri="{FF2B5EF4-FFF2-40B4-BE49-F238E27FC236}">
                    <a16:creationId xmlns:a16="http://schemas.microsoft.com/office/drawing/2014/main" id="{27F93139-50AC-7FA7-F0AE-12EB7F261D55}"/>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1911"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5" name="Freeform 334">
                <a:extLst>
                  <a:ext uri="{FF2B5EF4-FFF2-40B4-BE49-F238E27FC236}">
                    <a16:creationId xmlns:a16="http://schemas.microsoft.com/office/drawing/2014/main" id="{8583B54A-4730-B467-3DDC-6BCCF50147C1}"/>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2747" tIns="36373" rIns="72747" bIns="36373" numCol="1" anchor="t" anchorCtr="0" compatLnSpc="1">
                <a:prstTxWarp prst="textNoShape">
                  <a:avLst/>
                </a:prstTxWarp>
              </a:bodyPr>
              <a:lstStyle/>
              <a:p>
                <a:endParaRPr lang="id-ID" sz="1633">
                  <a:latin typeface="Calibri" panose="020F0502020204030204" pitchFamily="34" charset="0"/>
                  <a:ea typeface="Calibri" panose="020F0502020204030204" pitchFamily="34" charset="0"/>
                  <a:cs typeface="Calibri" panose="020F0502020204030204" pitchFamily="34" charset="0"/>
                </a:endParaRPr>
              </a:p>
            </p:txBody>
          </p:sp>
        </p:grpSp>
        <p:sp>
          <p:nvSpPr>
            <p:cNvPr id="46" name="Tekstfelt 11">
              <a:extLst>
                <a:ext uri="{FF2B5EF4-FFF2-40B4-BE49-F238E27FC236}">
                  <a16:creationId xmlns:a16="http://schemas.microsoft.com/office/drawing/2014/main" id="{36C0E3C8-B3E3-0A0A-5D8E-C83D12400C68}"/>
                </a:ext>
              </a:extLst>
            </p:cNvPr>
            <p:cNvSpPr txBox="1"/>
            <p:nvPr/>
          </p:nvSpPr>
          <p:spPr>
            <a:xfrm>
              <a:off x="9823692" y="3870310"/>
              <a:ext cx="396931" cy="302110"/>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pPr marL="0" indent="0" algn="r">
                <a:buNone/>
              </a:pPr>
              <a:r>
                <a:rPr lang="da-DK" sz="2228" b="1"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03</a:t>
              </a:r>
            </a:p>
          </p:txBody>
        </p:sp>
        <p:sp>
          <p:nvSpPr>
            <p:cNvPr id="31" name="Rectangle 10">
              <a:extLst>
                <a:ext uri="{FF2B5EF4-FFF2-40B4-BE49-F238E27FC236}">
                  <a16:creationId xmlns:a16="http://schemas.microsoft.com/office/drawing/2014/main" id="{129DBD2B-E300-E2E6-1782-5FD8C27FF282}"/>
                </a:ext>
              </a:extLst>
            </p:cNvPr>
            <p:cNvSpPr/>
            <p:nvPr/>
          </p:nvSpPr>
          <p:spPr>
            <a:xfrm>
              <a:off x="1828508" y="4528743"/>
              <a:ext cx="8534985" cy="74464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633" dirty="0">
                <a:latin typeface="Calibri" panose="020F0502020204030204" pitchFamily="34" charset="0"/>
                <a:ea typeface="Calibri" panose="020F0502020204030204" pitchFamily="34" charset="0"/>
                <a:cs typeface="Calibri" panose="020F0502020204030204" pitchFamily="34" charset="0"/>
              </a:endParaRPr>
            </a:p>
          </p:txBody>
        </p:sp>
        <p:sp>
          <p:nvSpPr>
            <p:cNvPr id="47" name="Tekstfelt 11">
              <a:extLst>
                <a:ext uri="{FF2B5EF4-FFF2-40B4-BE49-F238E27FC236}">
                  <a16:creationId xmlns:a16="http://schemas.microsoft.com/office/drawing/2014/main" id="{EDA5D8A5-AFCD-C513-FD80-15387E5B5BB0}"/>
                </a:ext>
              </a:extLst>
            </p:cNvPr>
            <p:cNvSpPr txBox="1"/>
            <p:nvPr/>
          </p:nvSpPr>
          <p:spPr>
            <a:xfrm>
              <a:off x="2368310" y="4568838"/>
              <a:ext cx="7101894" cy="664449"/>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pPr marL="0" indent="0">
                <a:buNone/>
              </a:pPr>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Tilpasning til individuelle behov</a:t>
              </a:r>
            </a:p>
            <a:p>
              <a:r>
                <a:rPr lang="da-DK" sz="1400" dirty="0">
                  <a:latin typeface="Calibri" panose="020F0502020204030204" pitchFamily="34" charset="0"/>
                  <a:ea typeface="Calibri" panose="020F0502020204030204" pitchFamily="34" charset="0"/>
                  <a:cs typeface="Calibri" panose="020F0502020204030204" pitchFamily="34" charset="0"/>
                </a:rPr>
                <a:t>Vær opmærksom på egne udfordringer med impulskontrol, sult/mæthed og sansefølsomhed – og find løsninger, der fungerer for dig i praksis.</a:t>
              </a:r>
            </a:p>
          </p:txBody>
        </p:sp>
        <p:grpSp>
          <p:nvGrpSpPr>
            <p:cNvPr id="48" name="Group 47">
              <a:extLst>
                <a:ext uri="{FF2B5EF4-FFF2-40B4-BE49-F238E27FC236}">
                  <a16:creationId xmlns:a16="http://schemas.microsoft.com/office/drawing/2014/main" id="{7C93FD65-5953-3133-1696-1CF122F8E073}"/>
                </a:ext>
              </a:extLst>
            </p:cNvPr>
            <p:cNvGrpSpPr/>
            <p:nvPr/>
          </p:nvGrpSpPr>
          <p:grpSpPr>
            <a:xfrm flipH="1">
              <a:off x="1828507" y="4746607"/>
              <a:ext cx="308915" cy="308915"/>
              <a:chOff x="731839" y="1907031"/>
              <a:chExt cx="388301" cy="388301"/>
            </a:xfrm>
          </p:grpSpPr>
          <p:sp>
            <p:nvSpPr>
              <p:cNvPr id="49" name="Rectangle 3">
                <a:extLst>
                  <a:ext uri="{FF2B5EF4-FFF2-40B4-BE49-F238E27FC236}">
                    <a16:creationId xmlns:a16="http://schemas.microsoft.com/office/drawing/2014/main" id="{5FE38DEF-7C49-E485-957A-744B55E218A2}"/>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1911"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0" name="Freeform 334">
                <a:extLst>
                  <a:ext uri="{FF2B5EF4-FFF2-40B4-BE49-F238E27FC236}">
                    <a16:creationId xmlns:a16="http://schemas.microsoft.com/office/drawing/2014/main" id="{7222382E-DD37-A572-36DE-DDB38DA9EAFB}"/>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2747" tIns="36373" rIns="72747" bIns="36373" numCol="1" anchor="t" anchorCtr="0" compatLnSpc="1">
                <a:prstTxWarp prst="textNoShape">
                  <a:avLst/>
                </a:prstTxWarp>
              </a:bodyPr>
              <a:lstStyle/>
              <a:p>
                <a:endParaRPr lang="id-ID" sz="1633">
                  <a:latin typeface="Calibri" panose="020F0502020204030204" pitchFamily="34" charset="0"/>
                  <a:ea typeface="Calibri" panose="020F0502020204030204" pitchFamily="34" charset="0"/>
                  <a:cs typeface="Calibri" panose="020F0502020204030204" pitchFamily="34" charset="0"/>
                </a:endParaRPr>
              </a:p>
            </p:txBody>
          </p:sp>
        </p:grpSp>
        <p:sp>
          <p:nvSpPr>
            <p:cNvPr id="51" name="Tekstfelt 11">
              <a:extLst>
                <a:ext uri="{FF2B5EF4-FFF2-40B4-BE49-F238E27FC236}">
                  <a16:creationId xmlns:a16="http://schemas.microsoft.com/office/drawing/2014/main" id="{4A64FA1E-ACD4-2BA1-A095-B7410EC816D7}"/>
                </a:ext>
              </a:extLst>
            </p:cNvPr>
            <p:cNvSpPr txBox="1"/>
            <p:nvPr/>
          </p:nvSpPr>
          <p:spPr>
            <a:xfrm>
              <a:off x="9823692" y="4729666"/>
              <a:ext cx="396931" cy="302110"/>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pPr marL="0" indent="0" algn="r">
                <a:buNone/>
              </a:pPr>
              <a:r>
                <a:rPr lang="da-DK" sz="2228" b="1"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04</a:t>
              </a:r>
            </a:p>
          </p:txBody>
        </p:sp>
      </p:grpSp>
    </p:spTree>
    <p:extLst>
      <p:ext uri="{BB962C8B-B14F-4D97-AF65-F5344CB8AC3E}">
        <p14:creationId xmlns:p14="http://schemas.microsoft.com/office/powerpoint/2010/main" val="3347799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a:extLst>
              <a:ext uri="{FF2B5EF4-FFF2-40B4-BE49-F238E27FC236}">
                <a16:creationId xmlns:a16="http://schemas.microsoft.com/office/drawing/2014/main" id="{5A6AC3A4-39A5-19C0-B4A1-A56FD2D50142}"/>
              </a:ext>
            </a:extLst>
          </p:cNvPr>
          <p:cNvSpPr/>
          <p:nvPr/>
        </p:nvSpPr>
        <p:spPr>
          <a:xfrm>
            <a:off x="0" y="-1"/>
            <a:ext cx="7528806" cy="6858001"/>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8F3047DA-73D2-359D-237B-31295545B323}"/>
              </a:ext>
            </a:extLst>
          </p:cNvPr>
          <p:cNvSpPr>
            <a:spLocks noGrp="1"/>
          </p:cNvSpPr>
          <p:nvPr>
            <p:ph type="title"/>
          </p:nvPr>
        </p:nvSpPr>
        <p:spPr>
          <a:xfrm>
            <a:off x="514775" y="985268"/>
            <a:ext cx="6987049" cy="1477328"/>
          </a:xfrm>
        </p:spPr>
        <p:txBody>
          <a:bodyPr/>
          <a:lstStyle/>
          <a:p>
            <a:r>
              <a:rPr lang="da-DK" sz="4800" dirty="0">
                <a:solidFill>
                  <a:srgbClr val="583D79"/>
                </a:solidFill>
                <a:latin typeface="+mn-lt"/>
              </a:rPr>
              <a:t>Søvnproblemer og ADHD</a:t>
            </a:r>
          </a:p>
        </p:txBody>
      </p:sp>
      <p:sp>
        <p:nvSpPr>
          <p:cNvPr id="3" name="Pladsholder til indhold 2">
            <a:extLst>
              <a:ext uri="{FF2B5EF4-FFF2-40B4-BE49-F238E27FC236}">
                <a16:creationId xmlns:a16="http://schemas.microsoft.com/office/drawing/2014/main" id="{3E51230E-F189-3AC1-D8EC-63122E5500CA}"/>
              </a:ext>
            </a:extLst>
          </p:cNvPr>
          <p:cNvSpPr>
            <a:spLocks noGrp="1"/>
          </p:cNvSpPr>
          <p:nvPr>
            <p:ph idx="1"/>
          </p:nvPr>
        </p:nvSpPr>
        <p:spPr>
          <a:xfrm>
            <a:off x="541759" y="2364466"/>
            <a:ext cx="6987048" cy="923330"/>
          </a:xfrm>
        </p:spPr>
        <p:txBody>
          <a:bodyPr>
            <a:noAutofit/>
          </a:bodyPr>
          <a:lstStyle/>
          <a:p>
            <a:pPr marL="342900" indent="-342900"/>
            <a:r>
              <a:rPr lang="da-DK" sz="1500" b="1" dirty="0">
                <a:solidFill>
                  <a:srgbClr val="583D79"/>
                </a:solidFill>
                <a:latin typeface="Calibri" panose="020F0502020204030204" pitchFamily="34" charset="0"/>
                <a:ea typeface="Calibri" panose="020F0502020204030204" pitchFamily="34" charset="0"/>
                <a:cs typeface="Calibri" panose="020F0502020204030204" pitchFamily="34" charset="0"/>
              </a:rPr>
              <a:t>Hyppigere og ofte været tilstede siden barndommen (60%)  </a:t>
            </a:r>
          </a:p>
          <a:p>
            <a:pPr marL="342900" indent="-342900"/>
            <a:r>
              <a:rPr lang="da-DK" sz="1500" b="1" dirty="0">
                <a:solidFill>
                  <a:srgbClr val="583D79"/>
                </a:solidFill>
                <a:latin typeface="Calibri" panose="020F0502020204030204" pitchFamily="34" charset="0"/>
                <a:ea typeface="Calibri" panose="020F0502020204030204" pitchFamily="34" charset="0"/>
                <a:cs typeface="Calibri" panose="020F0502020204030204" pitchFamily="34" charset="0"/>
              </a:rPr>
              <a:t>ADHD er en reguleringsforstyrrelse. </a:t>
            </a:r>
          </a:p>
          <a:p>
            <a:pPr marL="342900" indent="-342900"/>
            <a:r>
              <a:rPr lang="da-DK" sz="1500" b="1" dirty="0">
                <a:solidFill>
                  <a:srgbClr val="583D79"/>
                </a:solidFill>
                <a:latin typeface="Calibri" panose="020F0502020204030204" pitchFamily="34" charset="0"/>
                <a:ea typeface="Calibri" panose="020F0502020204030204" pitchFamily="34" charset="0"/>
                <a:cs typeface="Calibri" panose="020F0502020204030204" pitchFamily="34" charset="0"/>
              </a:rPr>
              <a:t>Kroppens regulering af vågenhed, søvn og døgnrytme er derfor også påvirket</a:t>
            </a:r>
          </a:p>
        </p:txBody>
      </p:sp>
      <p:pic>
        <p:nvPicPr>
          <p:cNvPr id="8" name="Billede 7">
            <a:extLst>
              <a:ext uri="{FF2B5EF4-FFF2-40B4-BE49-F238E27FC236}">
                <a16:creationId xmlns:a16="http://schemas.microsoft.com/office/drawing/2014/main" id="{01EC4287-507C-7214-4DBF-8861D62C158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458322" y="3447864"/>
            <a:ext cx="7528806" cy="3524436"/>
          </a:xfrm>
          <a:prstGeom prst="rect">
            <a:avLst/>
          </a:prstGeom>
        </p:spPr>
      </p:pic>
      <p:sp>
        <p:nvSpPr>
          <p:cNvPr id="5" name="Pladsholder til indhold 2">
            <a:extLst>
              <a:ext uri="{FF2B5EF4-FFF2-40B4-BE49-F238E27FC236}">
                <a16:creationId xmlns:a16="http://schemas.microsoft.com/office/drawing/2014/main" id="{7C045AEC-97E0-ACD9-9D8F-802FA86F0C3D}"/>
              </a:ext>
            </a:extLst>
          </p:cNvPr>
          <p:cNvSpPr txBox="1">
            <a:spLocks/>
          </p:cNvSpPr>
          <p:nvPr/>
        </p:nvSpPr>
        <p:spPr>
          <a:xfrm>
            <a:off x="1287468" y="4086214"/>
            <a:ext cx="3920198" cy="1231106"/>
          </a:xfrm>
          <a:prstGeom prst="rect">
            <a:avLst/>
          </a:prstGeom>
        </p:spPr>
        <p:txBody>
          <a:bodyPr wrap="square" lIns="0" tIns="0" rIns="0" bIns="0">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marL="493639" lvl="1" indent="-285750" defTabSz="914400">
              <a:buFont typeface="Arial" panose="020B0604020202020204" pitchFamily="34" charset="0"/>
              <a:buChar char="•"/>
            </a:pPr>
            <a:r>
              <a:rPr lang="da-DK" sz="1600" kern="0" dirty="0">
                <a:solidFill>
                  <a:srgbClr val="70578B"/>
                </a:solidFill>
              </a:rPr>
              <a:t>Besvær med at falde i søvn</a:t>
            </a:r>
          </a:p>
          <a:p>
            <a:pPr marL="493639" lvl="1" indent="-285750" defTabSz="914400">
              <a:buFont typeface="Arial" panose="020B0604020202020204" pitchFamily="34" charset="0"/>
              <a:buChar char="•"/>
            </a:pPr>
            <a:r>
              <a:rPr lang="da-DK" sz="1600" kern="0" dirty="0">
                <a:solidFill>
                  <a:srgbClr val="70578B"/>
                </a:solidFill>
              </a:rPr>
              <a:t>Urolig søvn</a:t>
            </a:r>
          </a:p>
          <a:p>
            <a:pPr marL="493639" lvl="1" indent="-285750" defTabSz="914400">
              <a:buFont typeface="Arial" panose="020B0604020202020204" pitchFamily="34" charset="0"/>
              <a:buChar char="•"/>
            </a:pPr>
            <a:r>
              <a:rPr lang="da-DK" sz="1600" kern="0" dirty="0">
                <a:solidFill>
                  <a:srgbClr val="70578B"/>
                </a:solidFill>
              </a:rPr>
              <a:t>Vågner ofte i løbet af natten</a:t>
            </a:r>
          </a:p>
          <a:p>
            <a:pPr marL="493639" lvl="1" indent="-285750" defTabSz="914400">
              <a:buFont typeface="Arial" panose="020B0604020202020204" pitchFamily="34" charset="0"/>
              <a:buChar char="•"/>
            </a:pPr>
            <a:r>
              <a:rPr lang="da-DK" sz="1600" kern="0" dirty="0">
                <a:solidFill>
                  <a:srgbClr val="70578B"/>
                </a:solidFill>
              </a:rPr>
              <a:t>Vågner for tidligt</a:t>
            </a:r>
          </a:p>
          <a:p>
            <a:pPr marL="493639" lvl="1" indent="-285750" defTabSz="914400">
              <a:buFont typeface="Arial" panose="020B0604020202020204" pitchFamily="34" charset="0"/>
              <a:buChar char="•"/>
            </a:pPr>
            <a:r>
              <a:rPr lang="da-DK" sz="1600" kern="0" dirty="0">
                <a:solidFill>
                  <a:srgbClr val="70578B"/>
                </a:solidFill>
              </a:rPr>
              <a:t>Træthed om morgenen trods nattesøvn</a:t>
            </a:r>
          </a:p>
        </p:txBody>
      </p:sp>
      <p:sp>
        <p:nvSpPr>
          <p:cNvPr id="6" name="TextBox 5">
            <a:extLst>
              <a:ext uri="{FF2B5EF4-FFF2-40B4-BE49-F238E27FC236}">
                <a16:creationId xmlns:a16="http://schemas.microsoft.com/office/drawing/2014/main" id="{6C42B3A7-7AA3-AB90-7D1A-AA16D655EAC5}"/>
              </a:ext>
            </a:extLst>
          </p:cNvPr>
          <p:cNvSpPr txBox="1"/>
          <p:nvPr/>
        </p:nvSpPr>
        <p:spPr>
          <a:xfrm>
            <a:off x="569166" y="6130212"/>
            <a:ext cx="6344817" cy="833754"/>
          </a:xfrm>
          <a:prstGeom prst="rect">
            <a:avLst/>
          </a:prstGeom>
          <a:noFill/>
        </p:spPr>
        <p:txBody>
          <a:bodyPr wrap="square" rtlCol="0">
            <a:spAutoFit/>
          </a:bodyPr>
          <a:lstStyle/>
          <a:p>
            <a:pPr>
              <a:buNone/>
            </a:pPr>
            <a:r>
              <a:rPr lang="en-US" sz="700" dirty="0"/>
              <a:t>1. Biederman J, et al. Predictors of persistent ADHD: An 11-year follow-up study. J </a:t>
            </a:r>
            <a:r>
              <a:rPr lang="en-US" sz="700" dirty="0" err="1"/>
              <a:t>Psychiatr</a:t>
            </a:r>
            <a:r>
              <a:rPr lang="en-US" sz="700" dirty="0"/>
              <a:t> Res. 2010;44(10):620–5. doi:10.1016/j.jpsychires.2010.06.009.</a:t>
            </a:r>
          </a:p>
          <a:p>
            <a:r>
              <a:rPr lang="en-US" sz="700" dirty="0"/>
              <a:t>2. Cortese S, et al. Sleep in children with attention-deficit/hyperactivity disorder: Meta-analysis of subjective and objective studies. J Am </a:t>
            </a:r>
            <a:r>
              <a:rPr lang="en-US" sz="700" dirty="0" err="1"/>
              <a:t>Acad</a:t>
            </a:r>
            <a:r>
              <a:rPr lang="en-US" sz="700" dirty="0"/>
              <a:t> Child </a:t>
            </a:r>
            <a:r>
              <a:rPr lang="en-US" sz="700" dirty="0" err="1"/>
              <a:t>Adolesc</a:t>
            </a:r>
            <a:r>
              <a:rPr lang="en-US" sz="700" dirty="0"/>
              <a:t> Psychiatry. 2009;48(9):894–908. doi:10.1097/CHI.0b013e3181b3162d.</a:t>
            </a:r>
          </a:p>
          <a:p>
            <a:pPr fontAlgn="base"/>
            <a:r>
              <a:rPr lang="en-US" sz="700" dirty="0"/>
              <a:t>3. Van der Ham M, et al. J Atten </a:t>
            </a:r>
            <a:r>
              <a:rPr lang="en-US" sz="700" dirty="0" err="1"/>
              <a:t>Disord</a:t>
            </a:r>
            <a:r>
              <a:rPr lang="en-US" sz="700" dirty="0"/>
              <a:t> . 2024 Nov;28(13):1642-1652. </a:t>
            </a:r>
            <a:r>
              <a:rPr lang="en-US" sz="700" dirty="0" err="1"/>
              <a:t>doi</a:t>
            </a:r>
            <a:r>
              <a:rPr lang="en-US" sz="700" dirty="0"/>
              <a:t>: 10.1177/10870547241284477. </a:t>
            </a:r>
            <a:r>
              <a:rPr lang="en-US" sz="700" dirty="0" err="1"/>
              <a:t>Epub</a:t>
            </a:r>
            <a:r>
              <a:rPr lang="en-US" sz="700" dirty="0"/>
              <a:t> 2024 Oct 2.</a:t>
            </a:r>
          </a:p>
          <a:p>
            <a:endParaRPr lang="en-US" sz="700" dirty="0"/>
          </a:p>
          <a:p>
            <a:pPr algn="l"/>
            <a:endParaRPr lang="en-DK" sz="1200" dirty="0"/>
          </a:p>
        </p:txBody>
      </p:sp>
    </p:spTree>
    <p:extLst>
      <p:ext uri="{BB962C8B-B14F-4D97-AF65-F5344CB8AC3E}">
        <p14:creationId xmlns:p14="http://schemas.microsoft.com/office/powerpoint/2010/main" val="3859719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ED0CF4F-6155-C9CA-6AD5-64D46D5A9A84}"/>
              </a:ext>
            </a:extLst>
          </p:cNvPr>
          <p:cNvSpPr/>
          <p:nvPr/>
        </p:nvSpPr>
        <p:spPr>
          <a:xfrm>
            <a:off x="0" y="0"/>
            <a:ext cx="12192000" cy="2506980"/>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043AC5F7-209D-DA60-F12E-656C7912B27C}"/>
              </a:ext>
            </a:extLst>
          </p:cNvPr>
          <p:cNvSpPr>
            <a:spLocks noGrp="1"/>
          </p:cNvSpPr>
          <p:nvPr>
            <p:ph type="title"/>
          </p:nvPr>
        </p:nvSpPr>
        <p:spPr>
          <a:xfrm>
            <a:off x="809888" y="933223"/>
            <a:ext cx="10572221" cy="769441"/>
          </a:xfrm>
        </p:spPr>
        <p:txBody>
          <a:bodyPr/>
          <a:lstStyle/>
          <a:p>
            <a:r>
              <a:rPr lang="da-DK" dirty="0">
                <a:solidFill>
                  <a:schemeClr val="bg1"/>
                </a:solidFill>
                <a:latin typeface="+mn-lt"/>
              </a:rPr>
              <a:t>Dårlig søvn forværrer ADHD symptomer</a:t>
            </a:r>
          </a:p>
        </p:txBody>
      </p:sp>
      <p:sp>
        <p:nvSpPr>
          <p:cNvPr id="3" name="Pladsholder til indhold 2">
            <a:extLst>
              <a:ext uri="{FF2B5EF4-FFF2-40B4-BE49-F238E27FC236}">
                <a16:creationId xmlns:a16="http://schemas.microsoft.com/office/drawing/2014/main" id="{B1FBE3ED-64EA-9CDB-7F8A-265C257FE8FD}"/>
              </a:ext>
            </a:extLst>
          </p:cNvPr>
          <p:cNvSpPr>
            <a:spLocks noGrp="1"/>
          </p:cNvSpPr>
          <p:nvPr>
            <p:ph idx="1"/>
          </p:nvPr>
        </p:nvSpPr>
        <p:spPr>
          <a:xfrm>
            <a:off x="918499" y="3273803"/>
            <a:ext cx="10354997" cy="2154436"/>
          </a:xfrm>
        </p:spPr>
        <p:txBody>
          <a:bodyPr>
            <a:normAutofit fontScale="92500" lnSpcReduction="20000"/>
          </a:bodyPr>
          <a:lstStyle/>
          <a:p>
            <a:pPr marL="457200" indent="-457200">
              <a:buFont typeface="Arial" panose="020B0604020202020204" pitchFamily="34" charset="0"/>
              <a:buChar char="•"/>
            </a:pPr>
            <a:r>
              <a:rPr lang="da-DK" sz="2800" dirty="0">
                <a:solidFill>
                  <a:schemeClr val="tx1">
                    <a:lumMod val="50000"/>
                    <a:lumOff val="50000"/>
                  </a:schemeClr>
                </a:solidFill>
                <a:latin typeface="+mn-lt"/>
              </a:rPr>
              <a:t>Hukommelsen påvirkes</a:t>
            </a:r>
          </a:p>
          <a:p>
            <a:pPr marL="457200" indent="-457200">
              <a:buFont typeface="Arial" panose="020B0604020202020204" pitchFamily="34" charset="0"/>
              <a:buChar char="•"/>
            </a:pPr>
            <a:r>
              <a:rPr lang="da-DK" sz="2800" dirty="0">
                <a:solidFill>
                  <a:schemeClr val="tx1">
                    <a:lumMod val="50000"/>
                    <a:lumOff val="50000"/>
                  </a:schemeClr>
                </a:solidFill>
                <a:latin typeface="+mn-lt"/>
              </a:rPr>
              <a:t>Mere uopmærksom</a:t>
            </a:r>
          </a:p>
          <a:p>
            <a:pPr marL="457200" indent="-457200">
              <a:buFont typeface="Arial" panose="020B0604020202020204" pitchFamily="34" charset="0"/>
              <a:buChar char="•"/>
            </a:pPr>
            <a:r>
              <a:rPr lang="da-DK" sz="2800" dirty="0">
                <a:solidFill>
                  <a:schemeClr val="tx1">
                    <a:lumMod val="50000"/>
                    <a:lumOff val="50000"/>
                  </a:schemeClr>
                </a:solidFill>
                <a:latin typeface="+mn-lt"/>
              </a:rPr>
              <a:t>Planlægnings- og overbliksbesvær</a:t>
            </a:r>
          </a:p>
          <a:p>
            <a:pPr marL="457200" indent="-457200">
              <a:buFont typeface="Arial" panose="020B0604020202020204" pitchFamily="34" charset="0"/>
              <a:buChar char="•"/>
            </a:pPr>
            <a:r>
              <a:rPr lang="da-DK" sz="2800" dirty="0">
                <a:solidFill>
                  <a:schemeClr val="tx1">
                    <a:lumMod val="50000"/>
                    <a:lumOff val="50000"/>
                  </a:schemeClr>
                </a:solidFill>
                <a:latin typeface="+mn-lt"/>
              </a:rPr>
              <a:t>Irritabilitet - lunten er kortere</a:t>
            </a:r>
          </a:p>
          <a:p>
            <a:pPr marL="457200" indent="-457200">
              <a:buFont typeface="Arial" panose="020B0604020202020204" pitchFamily="34" charset="0"/>
              <a:buChar char="•"/>
            </a:pPr>
            <a:r>
              <a:rPr lang="da-DK" sz="2800" dirty="0">
                <a:solidFill>
                  <a:schemeClr val="tx1">
                    <a:lumMod val="50000"/>
                    <a:lumOff val="50000"/>
                  </a:schemeClr>
                </a:solidFill>
                <a:latin typeface="+mn-lt"/>
              </a:rPr>
              <a:t>Sværere ved at vente/mere impulsiv</a:t>
            </a:r>
            <a:endParaRPr lang="da-DK" dirty="0">
              <a:solidFill>
                <a:schemeClr val="tx1">
                  <a:lumMod val="50000"/>
                  <a:lumOff val="50000"/>
                </a:schemeClr>
              </a:solidFill>
              <a:latin typeface="+mn-lt"/>
            </a:endParaRPr>
          </a:p>
        </p:txBody>
      </p:sp>
      <p:pic>
        <p:nvPicPr>
          <p:cNvPr id="13" name="Billede 12">
            <a:extLst>
              <a:ext uri="{FF2B5EF4-FFF2-40B4-BE49-F238E27FC236}">
                <a16:creationId xmlns:a16="http://schemas.microsoft.com/office/drawing/2014/main" id="{4C5E7F5F-473E-1EC7-4090-F9515203AF2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819900" y="1702664"/>
            <a:ext cx="5372100" cy="4785360"/>
          </a:xfrm>
          <a:prstGeom prst="rect">
            <a:avLst/>
          </a:prstGeom>
        </p:spPr>
      </p:pic>
      <p:sp>
        <p:nvSpPr>
          <p:cNvPr id="5" name="TextBox 4">
            <a:extLst>
              <a:ext uri="{FF2B5EF4-FFF2-40B4-BE49-F238E27FC236}">
                <a16:creationId xmlns:a16="http://schemas.microsoft.com/office/drawing/2014/main" id="{08257D21-7D37-1A56-A34E-304B538C57A9}"/>
              </a:ext>
            </a:extLst>
          </p:cNvPr>
          <p:cNvSpPr txBox="1"/>
          <p:nvPr/>
        </p:nvSpPr>
        <p:spPr>
          <a:xfrm>
            <a:off x="918499" y="6488024"/>
            <a:ext cx="7660433" cy="200055"/>
          </a:xfrm>
          <a:prstGeom prst="rect">
            <a:avLst/>
          </a:prstGeom>
          <a:noFill/>
        </p:spPr>
        <p:txBody>
          <a:bodyPr wrap="square" rtlCol="0">
            <a:spAutoFit/>
          </a:bodyPr>
          <a:lstStyle/>
          <a:p>
            <a:pPr algn="l"/>
            <a:r>
              <a:rPr lang="en-US" sz="700" dirty="0" err="1"/>
              <a:t>Cassoff</a:t>
            </a:r>
            <a:r>
              <a:rPr lang="en-US" sz="700" dirty="0"/>
              <a:t>, J., Wiebe, S. T., &amp; Gruber, R. (2013). Sleep patterns and the risk for ADHD: A review. </a:t>
            </a:r>
            <a:r>
              <a:rPr lang="en-US" sz="700" i="1" dirty="0"/>
              <a:t>Nature and Science of Sleep, 4</a:t>
            </a:r>
            <a:r>
              <a:rPr lang="en-US" sz="700" dirty="0"/>
              <a:t>, 73–80. </a:t>
            </a:r>
            <a:r>
              <a:rPr lang="en-US" sz="700" dirty="0">
                <a:hlinkClick r:id="rId3"/>
              </a:rPr>
              <a:t>https://doi.org/10.2147/NSS.S31269</a:t>
            </a:r>
            <a:endParaRPr lang="en-DK" sz="700" dirty="0"/>
          </a:p>
        </p:txBody>
      </p:sp>
    </p:spTree>
    <p:extLst>
      <p:ext uri="{BB962C8B-B14F-4D97-AF65-F5344CB8AC3E}">
        <p14:creationId xmlns:p14="http://schemas.microsoft.com/office/powerpoint/2010/main" val="3676043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FF57AC6-F40D-A587-D7D7-9E2EC3261BDC}"/>
              </a:ext>
            </a:extLst>
          </p:cNvPr>
          <p:cNvSpPr/>
          <p:nvPr/>
        </p:nvSpPr>
        <p:spPr>
          <a:xfrm>
            <a:off x="0" y="5972175"/>
            <a:ext cx="12192000" cy="885825"/>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F1AFD079-F561-CD8A-ED9D-9A03EB1014DD}"/>
              </a:ext>
            </a:extLst>
          </p:cNvPr>
          <p:cNvSpPr>
            <a:spLocks noGrp="1"/>
          </p:cNvSpPr>
          <p:nvPr>
            <p:ph type="title"/>
          </p:nvPr>
        </p:nvSpPr>
        <p:spPr>
          <a:xfrm>
            <a:off x="809889" y="501104"/>
            <a:ext cx="10572221" cy="769441"/>
          </a:xfrm>
        </p:spPr>
        <p:txBody>
          <a:bodyPr/>
          <a:lstStyle/>
          <a:p>
            <a:r>
              <a:rPr lang="da-DK" dirty="0">
                <a:solidFill>
                  <a:srgbClr val="70578B"/>
                </a:solidFill>
                <a:latin typeface="+mn-lt"/>
              </a:rPr>
              <a:t>Døgnrytmen er forskudt ved ADHD</a:t>
            </a:r>
          </a:p>
        </p:txBody>
      </p:sp>
      <p:sp>
        <p:nvSpPr>
          <p:cNvPr id="3" name="Pladsholder til indhold 2">
            <a:extLst>
              <a:ext uri="{FF2B5EF4-FFF2-40B4-BE49-F238E27FC236}">
                <a16:creationId xmlns:a16="http://schemas.microsoft.com/office/drawing/2014/main" id="{3CAA0D24-03B5-495E-DA87-16DEB9A40C74}"/>
              </a:ext>
            </a:extLst>
          </p:cNvPr>
          <p:cNvSpPr>
            <a:spLocks noGrp="1"/>
          </p:cNvSpPr>
          <p:nvPr>
            <p:ph idx="1"/>
          </p:nvPr>
        </p:nvSpPr>
        <p:spPr>
          <a:xfrm>
            <a:off x="6005243" y="1999566"/>
            <a:ext cx="5576618" cy="3323987"/>
          </a:xfrm>
        </p:spPr>
        <p:txBody>
          <a:bodyPr>
            <a:normAutofit lnSpcReduction="10000"/>
          </a:bodyPr>
          <a:lstStyle/>
          <a:p>
            <a:pPr marL="457200" indent="-457200">
              <a:buFont typeface="Arial" panose="020B0604020202020204" pitchFamily="34" charset="0"/>
              <a:buChar char="•"/>
            </a:pPr>
            <a:r>
              <a:rPr lang="da-DK" sz="2400" b="0" dirty="0">
                <a:solidFill>
                  <a:srgbClr val="70578B"/>
                </a:solidFill>
                <a:latin typeface="+mn-lt"/>
              </a:rPr>
              <a:t>Den naturlige rytme er ofte forskudt op til flere timer</a:t>
            </a:r>
          </a:p>
          <a:p>
            <a:pPr marL="457200" indent="-457200">
              <a:buFont typeface="Arial" panose="020B0604020202020204" pitchFamily="34" charset="0"/>
              <a:buChar char="•"/>
            </a:pPr>
            <a:r>
              <a:rPr lang="da-DK" sz="2400" b="0" dirty="0">
                <a:solidFill>
                  <a:srgbClr val="70578B"/>
                </a:solidFill>
                <a:latin typeface="+mn-lt"/>
              </a:rPr>
              <a:t>Produktionen af melatonin kan være påvirket</a:t>
            </a:r>
          </a:p>
          <a:p>
            <a:pPr marL="457200" indent="-457200">
              <a:buFont typeface="Arial" panose="020B0604020202020204" pitchFamily="34" charset="0"/>
              <a:buChar char="•"/>
            </a:pPr>
            <a:r>
              <a:rPr lang="da-DK" sz="2400" b="0" dirty="0">
                <a:solidFill>
                  <a:srgbClr val="70578B"/>
                </a:solidFill>
                <a:latin typeface="+mn-lt"/>
              </a:rPr>
              <a:t>Melatoninfrigørelsen topper senere på aftenen end hos folk uden ADHD</a:t>
            </a:r>
          </a:p>
          <a:p>
            <a:pPr marL="457200" indent="-457200">
              <a:buFont typeface="Arial" panose="020B0604020202020204" pitchFamily="34" charset="0"/>
              <a:buChar char="•"/>
            </a:pPr>
            <a:r>
              <a:rPr lang="da-DK" sz="2400" b="0" dirty="0">
                <a:solidFill>
                  <a:srgbClr val="70578B"/>
                </a:solidFill>
                <a:latin typeface="+mn-lt"/>
              </a:rPr>
              <a:t>Det kan derfor være svært at komme i seng og nå at sove</a:t>
            </a:r>
          </a:p>
          <a:p>
            <a:pPr marL="457200" indent="-457200">
              <a:buFont typeface="Arial" panose="020B0604020202020204" pitchFamily="34" charset="0"/>
              <a:buChar char="•"/>
            </a:pPr>
            <a:r>
              <a:rPr lang="da-DK" sz="2400" b="0" dirty="0">
                <a:solidFill>
                  <a:srgbClr val="70578B"/>
                </a:solidFill>
                <a:latin typeface="+mn-lt"/>
              </a:rPr>
              <a:t>Kronisk søvnunderskud</a:t>
            </a:r>
          </a:p>
        </p:txBody>
      </p:sp>
      <p:pic>
        <p:nvPicPr>
          <p:cNvPr id="8" name="Billede 7">
            <a:extLst>
              <a:ext uri="{FF2B5EF4-FFF2-40B4-BE49-F238E27FC236}">
                <a16:creationId xmlns:a16="http://schemas.microsoft.com/office/drawing/2014/main" id="{FB158D71-5797-2004-5417-A3CC9030925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32" y="938715"/>
            <a:ext cx="6010275" cy="5606599"/>
          </a:xfrm>
          <a:prstGeom prst="rect">
            <a:avLst/>
          </a:prstGeom>
        </p:spPr>
      </p:pic>
      <p:sp>
        <p:nvSpPr>
          <p:cNvPr id="5" name="TextBox 4">
            <a:extLst>
              <a:ext uri="{FF2B5EF4-FFF2-40B4-BE49-F238E27FC236}">
                <a16:creationId xmlns:a16="http://schemas.microsoft.com/office/drawing/2014/main" id="{C7AA982E-0A93-E02C-4EBB-35FD98F0690D}"/>
              </a:ext>
            </a:extLst>
          </p:cNvPr>
          <p:cNvSpPr txBox="1"/>
          <p:nvPr/>
        </p:nvSpPr>
        <p:spPr>
          <a:xfrm>
            <a:off x="1035698" y="6167535"/>
            <a:ext cx="7221894" cy="307777"/>
          </a:xfrm>
          <a:prstGeom prst="rect">
            <a:avLst/>
          </a:prstGeom>
          <a:noFill/>
        </p:spPr>
        <p:txBody>
          <a:bodyPr wrap="square" rtlCol="0">
            <a:spAutoFit/>
          </a:bodyPr>
          <a:lstStyle/>
          <a:p>
            <a:pPr algn="l"/>
            <a:r>
              <a:rPr lang="en-US" sz="700" dirty="0"/>
              <a:t>Coogan, A. N., &amp; McGowan, N. M. (2017). A systematic review of circadian function, chronotype and chronotherapy in ADHD: implications for </a:t>
            </a:r>
            <a:r>
              <a:rPr lang="en-US" sz="700" dirty="0" err="1"/>
              <a:t>aetiology</a:t>
            </a:r>
            <a:r>
              <a:rPr lang="en-US" sz="700" dirty="0"/>
              <a:t> and treatment. </a:t>
            </a:r>
            <a:r>
              <a:rPr lang="en-US" sz="700" i="1" dirty="0"/>
              <a:t>European Neuropsychopharmacology</a:t>
            </a:r>
            <a:r>
              <a:rPr lang="en-US" sz="700" dirty="0"/>
              <a:t>, 27(5), 391–401. https://doi.org/10.1016/j.euroneuro.2017.03.007</a:t>
            </a:r>
            <a:endParaRPr lang="en-DK" sz="700" dirty="0"/>
          </a:p>
        </p:txBody>
      </p:sp>
    </p:spTree>
    <p:extLst>
      <p:ext uri="{BB962C8B-B14F-4D97-AF65-F5344CB8AC3E}">
        <p14:creationId xmlns:p14="http://schemas.microsoft.com/office/powerpoint/2010/main" val="639492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8A180E-94BE-9554-FD11-999BC716F63D}"/>
              </a:ext>
            </a:extLst>
          </p:cNvPr>
          <p:cNvSpPr>
            <a:spLocks noGrp="1"/>
          </p:cNvSpPr>
          <p:nvPr>
            <p:ph type="title"/>
          </p:nvPr>
        </p:nvSpPr>
        <p:spPr>
          <a:xfrm>
            <a:off x="709453" y="244831"/>
            <a:ext cx="10572221" cy="769441"/>
          </a:xfrm>
        </p:spPr>
        <p:txBody>
          <a:bodyPr/>
          <a:lstStyle/>
          <a:p>
            <a:r>
              <a:rPr lang="da-DK" dirty="0">
                <a:solidFill>
                  <a:srgbClr val="70578B"/>
                </a:solidFill>
                <a:latin typeface="Calibri" panose="020F0502020204030204" pitchFamily="34" charset="0"/>
                <a:ea typeface="Calibri" panose="020F0502020204030204" pitchFamily="34" charset="0"/>
                <a:cs typeface="Calibri" panose="020F0502020204030204" pitchFamily="34" charset="0"/>
              </a:rPr>
              <a:t>Hvad kan der gøres?</a:t>
            </a:r>
          </a:p>
        </p:txBody>
      </p:sp>
      <p:sp>
        <p:nvSpPr>
          <p:cNvPr id="4" name="Rektangel 3">
            <a:extLst>
              <a:ext uri="{FF2B5EF4-FFF2-40B4-BE49-F238E27FC236}">
                <a16:creationId xmlns:a16="http://schemas.microsoft.com/office/drawing/2014/main" id="{DA098D76-A1C1-8587-7C36-F923D71B762A}"/>
              </a:ext>
            </a:extLst>
          </p:cNvPr>
          <p:cNvSpPr/>
          <p:nvPr/>
        </p:nvSpPr>
        <p:spPr>
          <a:xfrm>
            <a:off x="0" y="5972175"/>
            <a:ext cx="12192000" cy="885825"/>
          </a:xfrm>
          <a:prstGeom prst="rect">
            <a:avLst/>
          </a:prstGeom>
          <a:solidFill>
            <a:srgbClr val="F2EE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latin typeface="Calibri" panose="020F0502020204030204" pitchFamily="34" charset="0"/>
              <a:ea typeface="Calibri" panose="020F0502020204030204" pitchFamily="34" charset="0"/>
              <a:cs typeface="Calibri" panose="020F0502020204030204" pitchFamily="34" charset="0"/>
            </a:endParaRPr>
          </a:p>
        </p:txBody>
      </p:sp>
      <p:pic>
        <p:nvPicPr>
          <p:cNvPr id="8" name="Billede 7">
            <a:extLst>
              <a:ext uri="{FF2B5EF4-FFF2-40B4-BE49-F238E27FC236}">
                <a16:creationId xmlns:a16="http://schemas.microsoft.com/office/drawing/2014/main" id="{51984825-474A-BEDB-6815-22B692CB07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74005" y="4011354"/>
            <a:ext cx="7317995" cy="3287271"/>
          </a:xfrm>
          <a:prstGeom prst="rect">
            <a:avLst/>
          </a:prstGeom>
        </p:spPr>
      </p:pic>
      <p:sp>
        <p:nvSpPr>
          <p:cNvPr id="3" name="Pladsholder til indhold 2">
            <a:extLst>
              <a:ext uri="{FF2B5EF4-FFF2-40B4-BE49-F238E27FC236}">
                <a16:creationId xmlns:a16="http://schemas.microsoft.com/office/drawing/2014/main" id="{432CEBBB-0899-9545-2AEE-FFBDAC68635B}"/>
              </a:ext>
            </a:extLst>
          </p:cNvPr>
          <p:cNvSpPr>
            <a:spLocks noGrp="1"/>
          </p:cNvSpPr>
          <p:nvPr>
            <p:ph idx="1"/>
          </p:nvPr>
        </p:nvSpPr>
        <p:spPr>
          <a:xfrm>
            <a:off x="709453" y="1059119"/>
            <a:ext cx="10061328" cy="5554049"/>
          </a:xfrm>
        </p:spPr>
        <p:txBody>
          <a:bodyPr>
            <a:normAutofit/>
          </a:bodyPr>
          <a:lstStyle/>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Støt kroppen i en fast døgnrytme</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Gå i seng og stå op på faste tidspunkter</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Undgå at sove om dagen – hvis nødvendigt, så tag en lur inden kl. 15 om eftermiddagen (og ikke over en 1 times varighed) </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Få lys og være aktiv i løbet af dagen</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Særligt naturligt lys først på dagen </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Lysterapilampe kan bruges i den mørke tid eller hvis du mest er indendørs</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Gear ned inden du går i seng</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Nedsæt dit indtag af kaffe, te, og cola om aftenen</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Undgå alkohol om aftenen</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Undgå rygning hvis du vågner om natten</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Nedsæt væske-indtag om aftenen</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Gå ikke sulten eller overmæt i seng</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Sørg for at have rutiner før sengetid</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Brug kun sengen til at sove i – sid i en stol hvis du kun trænger til at hvile dig</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Undgå at se TV i sengen – se TV i en stol</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Sørg for at soveværelset har en behagelig temperatur og er fri for lys og støj</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Tag ikke problemer med i seng - skriv dine tanker ned på et papir om aftenen</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Stå op hvis du ikke kan sove</a:t>
            </a:r>
          </a:p>
          <a:p>
            <a:pPr marL="457200" indent="-457200">
              <a:buFont typeface="Arial" panose="020B0604020202020204" pitchFamily="34" charset="0"/>
              <a:buChar char="•"/>
            </a:pPr>
            <a:endParaRPr lang="da-DK" sz="1700" b="0" dirty="0">
              <a:solidFill>
                <a:srgbClr val="70578B"/>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da-DK" sz="1700" dirty="0">
              <a:solidFill>
                <a:srgbClr val="70578B"/>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da-DK" sz="1700" b="0" dirty="0">
              <a:solidFill>
                <a:srgbClr val="70578B"/>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da-DK" sz="1700" dirty="0">
              <a:solidFill>
                <a:srgbClr val="70578B"/>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da-DK" sz="2200" b="0" dirty="0">
              <a:solidFill>
                <a:srgbClr val="70578B"/>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246754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a:extLst>
              <a:ext uri="{FF2B5EF4-FFF2-40B4-BE49-F238E27FC236}">
                <a16:creationId xmlns:a16="http://schemas.microsoft.com/office/drawing/2014/main" id="{BFE4EBE9-C78B-5580-F2E4-6D53507F262B}"/>
              </a:ext>
            </a:extLst>
          </p:cNvPr>
          <p:cNvSpPr txBox="1">
            <a:spLocks/>
          </p:cNvSpPr>
          <p:nvPr/>
        </p:nvSpPr>
        <p:spPr>
          <a:xfrm>
            <a:off x="731838" y="355333"/>
            <a:ext cx="10728325" cy="6093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a:solidFill>
                  <a:srgbClr val="644D79"/>
                </a:solidFill>
                <a:latin typeface="Calibri" panose="020F0502020204030204" pitchFamily="34" charset="0"/>
                <a:ea typeface="Calibri" panose="020F0502020204030204" pitchFamily="34" charset="0"/>
                <a:cs typeface="Calibri" panose="020F0502020204030204" pitchFamily="34" charset="0"/>
              </a:rPr>
              <a:t>Ikke-medicinsk behandling - søvn</a:t>
            </a:r>
            <a:endParaRPr lang="da-DK" baseline="30000" dirty="0">
              <a:solidFill>
                <a:srgbClr val="644D79"/>
              </a:solidFill>
              <a:latin typeface="Calibri" panose="020F0502020204030204" pitchFamily="34" charset="0"/>
              <a:ea typeface="Calibri" panose="020F0502020204030204" pitchFamily="34" charset="0"/>
              <a:cs typeface="Calibri" panose="020F0502020204030204" pitchFamily="34" charset="0"/>
            </a:endParaRPr>
          </a:p>
        </p:txBody>
      </p:sp>
      <p:sp>
        <p:nvSpPr>
          <p:cNvPr id="25" name="Rectangle 10">
            <a:extLst>
              <a:ext uri="{FF2B5EF4-FFF2-40B4-BE49-F238E27FC236}">
                <a16:creationId xmlns:a16="http://schemas.microsoft.com/office/drawing/2014/main" id="{B12ACCFE-FF14-D6E8-20ED-0866E4926460}"/>
              </a:ext>
            </a:extLst>
          </p:cNvPr>
          <p:cNvSpPr/>
          <p:nvPr/>
        </p:nvSpPr>
        <p:spPr>
          <a:xfrm>
            <a:off x="731835" y="1570768"/>
            <a:ext cx="10728327" cy="936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400" dirty="0">
              <a:latin typeface="Calibri" panose="020F0502020204030204" pitchFamily="34" charset="0"/>
              <a:ea typeface="Calibri" panose="020F0502020204030204" pitchFamily="34" charset="0"/>
              <a:cs typeface="Calibri" panose="020F0502020204030204" pitchFamily="34" charset="0"/>
            </a:endParaRPr>
          </a:p>
        </p:txBody>
      </p:sp>
      <p:sp>
        <p:nvSpPr>
          <p:cNvPr id="13" name="Tekstfelt 11">
            <a:extLst>
              <a:ext uri="{FF2B5EF4-FFF2-40B4-BE49-F238E27FC236}">
                <a16:creationId xmlns:a16="http://schemas.microsoft.com/office/drawing/2014/main" id="{D9A40C0B-9E16-1430-54D3-0F844B2DA58E}"/>
              </a:ext>
            </a:extLst>
          </p:cNvPr>
          <p:cNvSpPr txBox="1"/>
          <p:nvPr/>
        </p:nvSpPr>
        <p:spPr>
          <a:xfrm>
            <a:off x="1410361" y="1884881"/>
            <a:ext cx="8509145" cy="369332"/>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r>
              <a:rPr lang="da-DK" sz="2400" dirty="0">
                <a:latin typeface="Calibri" panose="020F0502020204030204" pitchFamily="34" charset="0"/>
                <a:ea typeface="Calibri" panose="020F0502020204030204" pitchFamily="34" charset="0"/>
                <a:cs typeface="Calibri" panose="020F0502020204030204" pitchFamily="34" charset="0"/>
              </a:rPr>
              <a:t>Søvn er afgørende for fysisk og psykisk helbred</a:t>
            </a:r>
          </a:p>
        </p:txBody>
      </p:sp>
      <p:grpSp>
        <p:nvGrpSpPr>
          <p:cNvPr id="35" name="Group 34">
            <a:extLst>
              <a:ext uri="{FF2B5EF4-FFF2-40B4-BE49-F238E27FC236}">
                <a16:creationId xmlns:a16="http://schemas.microsoft.com/office/drawing/2014/main" id="{D1445F40-2A75-3719-CF5D-0AF9E94AF652}"/>
              </a:ext>
            </a:extLst>
          </p:cNvPr>
          <p:cNvGrpSpPr/>
          <p:nvPr/>
        </p:nvGrpSpPr>
        <p:grpSpPr>
          <a:xfrm flipH="1">
            <a:off x="731835" y="1844619"/>
            <a:ext cx="388301" cy="388301"/>
            <a:chOff x="731839" y="1907031"/>
            <a:chExt cx="388301" cy="388301"/>
          </a:xfrm>
        </p:grpSpPr>
        <p:sp>
          <p:nvSpPr>
            <p:cNvPr id="33" name="Rectangle 3">
              <a:extLst>
                <a:ext uri="{FF2B5EF4-FFF2-40B4-BE49-F238E27FC236}">
                  <a16:creationId xmlns:a16="http://schemas.microsoft.com/office/drawing/2014/main" id="{F1E8AEA6-D0B1-8E05-CF29-BD2F86742B65}"/>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4" name="Freeform 334">
              <a:extLst>
                <a:ext uri="{FF2B5EF4-FFF2-40B4-BE49-F238E27FC236}">
                  <a16:creationId xmlns:a16="http://schemas.microsoft.com/office/drawing/2014/main" id="{F26AB2F1-B32A-0816-6D56-6FD92C9D0E55}"/>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1400">
                <a:latin typeface="Calibri" panose="020F0502020204030204" pitchFamily="34" charset="0"/>
                <a:ea typeface="Calibri" panose="020F0502020204030204" pitchFamily="34" charset="0"/>
                <a:cs typeface="Calibri" panose="020F0502020204030204" pitchFamily="34" charset="0"/>
              </a:endParaRPr>
            </a:p>
          </p:txBody>
        </p:sp>
      </p:grpSp>
      <p:sp>
        <p:nvSpPr>
          <p:cNvPr id="36" name="Tekstfelt 11">
            <a:extLst>
              <a:ext uri="{FF2B5EF4-FFF2-40B4-BE49-F238E27FC236}">
                <a16:creationId xmlns:a16="http://schemas.microsoft.com/office/drawing/2014/main" id="{7A4CF100-9E81-FA96-0E3F-F3048A4AB5C1}"/>
              </a:ext>
            </a:extLst>
          </p:cNvPr>
          <p:cNvSpPr txBox="1"/>
          <p:nvPr/>
        </p:nvSpPr>
        <p:spPr>
          <a:xfrm>
            <a:off x="10781641" y="1823326"/>
            <a:ext cx="498936" cy="430887"/>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pPr marL="0" indent="0" algn="r">
              <a:buNone/>
            </a:pPr>
            <a:r>
              <a:rPr lang="da-DK" sz="2800" b="1" dirty="0">
                <a:solidFill>
                  <a:schemeClr val="bg1">
                    <a:lumMod val="85000"/>
                  </a:schemeClr>
                </a:solidFill>
                <a:latin typeface="Calibri" panose="020F0502020204030204" pitchFamily="34" charset="0"/>
                <a:ea typeface="Calibri" panose="020F0502020204030204" pitchFamily="34" charset="0"/>
                <a:cs typeface="Calibri" panose="020F0502020204030204" pitchFamily="34" charset="0"/>
              </a:rPr>
              <a:t>01</a:t>
            </a:r>
          </a:p>
        </p:txBody>
      </p:sp>
      <p:sp>
        <p:nvSpPr>
          <p:cNvPr id="29" name="Rectangle 10">
            <a:extLst>
              <a:ext uri="{FF2B5EF4-FFF2-40B4-BE49-F238E27FC236}">
                <a16:creationId xmlns:a16="http://schemas.microsoft.com/office/drawing/2014/main" id="{A576F30D-E5BD-E699-4B9F-1DA651304601}"/>
              </a:ext>
            </a:extLst>
          </p:cNvPr>
          <p:cNvSpPr/>
          <p:nvPr/>
        </p:nvSpPr>
        <p:spPr>
          <a:xfrm>
            <a:off x="731835" y="2650964"/>
            <a:ext cx="10728327" cy="936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400" dirty="0">
              <a:latin typeface="Calibri" panose="020F0502020204030204" pitchFamily="34" charset="0"/>
              <a:ea typeface="Calibri" panose="020F0502020204030204" pitchFamily="34" charset="0"/>
              <a:cs typeface="Calibri" panose="020F0502020204030204" pitchFamily="34" charset="0"/>
            </a:endParaRPr>
          </a:p>
        </p:txBody>
      </p:sp>
      <p:sp>
        <p:nvSpPr>
          <p:cNvPr id="37" name="Tekstfelt 11">
            <a:extLst>
              <a:ext uri="{FF2B5EF4-FFF2-40B4-BE49-F238E27FC236}">
                <a16:creationId xmlns:a16="http://schemas.microsoft.com/office/drawing/2014/main" id="{F502FB95-A5D6-8847-1CAE-AA3357CF4B0C}"/>
              </a:ext>
            </a:extLst>
          </p:cNvPr>
          <p:cNvSpPr txBox="1"/>
          <p:nvPr/>
        </p:nvSpPr>
        <p:spPr>
          <a:xfrm>
            <a:off x="1410361" y="2965078"/>
            <a:ext cx="8509145" cy="369332"/>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r>
              <a:rPr lang="da-DK" sz="2400" dirty="0">
                <a:latin typeface="Calibri" panose="020F0502020204030204" pitchFamily="34" charset="0"/>
                <a:ea typeface="Calibri" panose="020F0502020204030204" pitchFamily="34" charset="0"/>
                <a:cs typeface="Calibri" panose="020F0502020204030204" pitchFamily="34" charset="0"/>
              </a:rPr>
              <a:t>God søvn optimerer effekt af medicin og øvrige tiltag</a:t>
            </a:r>
          </a:p>
        </p:txBody>
      </p:sp>
      <p:grpSp>
        <p:nvGrpSpPr>
          <p:cNvPr id="38" name="Group 37">
            <a:extLst>
              <a:ext uri="{FF2B5EF4-FFF2-40B4-BE49-F238E27FC236}">
                <a16:creationId xmlns:a16="http://schemas.microsoft.com/office/drawing/2014/main" id="{C7D23E85-E9FC-D929-3C54-5F727C7728B8}"/>
              </a:ext>
            </a:extLst>
          </p:cNvPr>
          <p:cNvGrpSpPr/>
          <p:nvPr/>
        </p:nvGrpSpPr>
        <p:grpSpPr>
          <a:xfrm flipH="1">
            <a:off x="731835" y="2924815"/>
            <a:ext cx="388301" cy="388301"/>
            <a:chOff x="731839" y="1907031"/>
            <a:chExt cx="388301" cy="388301"/>
          </a:xfrm>
        </p:grpSpPr>
        <p:sp>
          <p:nvSpPr>
            <p:cNvPr id="39" name="Rectangle 3">
              <a:extLst>
                <a:ext uri="{FF2B5EF4-FFF2-40B4-BE49-F238E27FC236}">
                  <a16:creationId xmlns:a16="http://schemas.microsoft.com/office/drawing/2014/main" id="{4609BDA1-BF74-EABD-8E73-0478D83DFFF8}"/>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0" name="Freeform 334">
              <a:extLst>
                <a:ext uri="{FF2B5EF4-FFF2-40B4-BE49-F238E27FC236}">
                  <a16:creationId xmlns:a16="http://schemas.microsoft.com/office/drawing/2014/main" id="{68B30AF4-A716-0A82-EE23-2D9AB4EF294B}"/>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1400">
                <a:latin typeface="Calibri" panose="020F0502020204030204" pitchFamily="34" charset="0"/>
                <a:ea typeface="Calibri" panose="020F0502020204030204" pitchFamily="34" charset="0"/>
                <a:cs typeface="Calibri" panose="020F0502020204030204" pitchFamily="34" charset="0"/>
              </a:endParaRPr>
            </a:p>
          </p:txBody>
        </p:sp>
      </p:grpSp>
      <p:sp>
        <p:nvSpPr>
          <p:cNvPr id="41" name="Tekstfelt 11">
            <a:extLst>
              <a:ext uri="{FF2B5EF4-FFF2-40B4-BE49-F238E27FC236}">
                <a16:creationId xmlns:a16="http://schemas.microsoft.com/office/drawing/2014/main" id="{22FBF418-AA7A-4FE5-F532-4F2CAE74E618}"/>
              </a:ext>
            </a:extLst>
          </p:cNvPr>
          <p:cNvSpPr txBox="1"/>
          <p:nvPr/>
        </p:nvSpPr>
        <p:spPr>
          <a:xfrm>
            <a:off x="10781641" y="2903522"/>
            <a:ext cx="498936" cy="430887"/>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pPr marL="0" indent="0" algn="r">
              <a:buNone/>
            </a:pPr>
            <a:r>
              <a:rPr lang="da-DK" sz="2800" b="1" dirty="0">
                <a:solidFill>
                  <a:schemeClr val="bg1">
                    <a:lumMod val="85000"/>
                  </a:schemeClr>
                </a:solidFill>
                <a:latin typeface="Calibri" panose="020F0502020204030204" pitchFamily="34" charset="0"/>
                <a:ea typeface="Calibri" panose="020F0502020204030204" pitchFamily="34" charset="0"/>
                <a:cs typeface="Calibri" panose="020F0502020204030204" pitchFamily="34" charset="0"/>
              </a:rPr>
              <a:t>02</a:t>
            </a:r>
          </a:p>
        </p:txBody>
      </p:sp>
      <p:sp>
        <p:nvSpPr>
          <p:cNvPr id="30" name="Rectangle 10">
            <a:extLst>
              <a:ext uri="{FF2B5EF4-FFF2-40B4-BE49-F238E27FC236}">
                <a16:creationId xmlns:a16="http://schemas.microsoft.com/office/drawing/2014/main" id="{A8358465-04A0-C848-E7C9-EFDEF757CE7D}"/>
              </a:ext>
            </a:extLst>
          </p:cNvPr>
          <p:cNvSpPr/>
          <p:nvPr/>
        </p:nvSpPr>
        <p:spPr>
          <a:xfrm>
            <a:off x="731835" y="3731160"/>
            <a:ext cx="10728327" cy="936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400" dirty="0">
              <a:latin typeface="Calibri" panose="020F0502020204030204" pitchFamily="34" charset="0"/>
              <a:ea typeface="Calibri" panose="020F0502020204030204" pitchFamily="34" charset="0"/>
              <a:cs typeface="Calibri" panose="020F0502020204030204" pitchFamily="34" charset="0"/>
            </a:endParaRPr>
          </a:p>
        </p:txBody>
      </p:sp>
      <p:sp>
        <p:nvSpPr>
          <p:cNvPr id="42" name="Tekstfelt 11">
            <a:extLst>
              <a:ext uri="{FF2B5EF4-FFF2-40B4-BE49-F238E27FC236}">
                <a16:creationId xmlns:a16="http://schemas.microsoft.com/office/drawing/2014/main" id="{2073D144-6386-8CB3-F2E1-372FCD0B89DE}"/>
              </a:ext>
            </a:extLst>
          </p:cNvPr>
          <p:cNvSpPr txBox="1"/>
          <p:nvPr/>
        </p:nvSpPr>
        <p:spPr>
          <a:xfrm>
            <a:off x="1410361" y="4045273"/>
            <a:ext cx="8509145" cy="369332"/>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r>
              <a:rPr lang="da-DK" sz="2400" dirty="0">
                <a:latin typeface="Calibri" panose="020F0502020204030204" pitchFamily="34" charset="0"/>
                <a:ea typeface="Calibri" panose="020F0502020204030204" pitchFamily="34" charset="0"/>
                <a:cs typeface="Calibri" panose="020F0502020204030204" pitchFamily="34" charset="0"/>
              </a:rPr>
              <a:t>Det er vigtigt at have gode aftenrutiner</a:t>
            </a:r>
          </a:p>
        </p:txBody>
      </p:sp>
      <p:grpSp>
        <p:nvGrpSpPr>
          <p:cNvPr id="43" name="Group 42">
            <a:extLst>
              <a:ext uri="{FF2B5EF4-FFF2-40B4-BE49-F238E27FC236}">
                <a16:creationId xmlns:a16="http://schemas.microsoft.com/office/drawing/2014/main" id="{38EC6F38-24A3-65B1-2F41-8CEA63180B5B}"/>
              </a:ext>
            </a:extLst>
          </p:cNvPr>
          <p:cNvGrpSpPr/>
          <p:nvPr/>
        </p:nvGrpSpPr>
        <p:grpSpPr>
          <a:xfrm flipH="1">
            <a:off x="731835" y="4005011"/>
            <a:ext cx="388301" cy="388301"/>
            <a:chOff x="731839" y="1907031"/>
            <a:chExt cx="388301" cy="388301"/>
          </a:xfrm>
        </p:grpSpPr>
        <p:sp>
          <p:nvSpPr>
            <p:cNvPr id="44" name="Rectangle 3">
              <a:extLst>
                <a:ext uri="{FF2B5EF4-FFF2-40B4-BE49-F238E27FC236}">
                  <a16:creationId xmlns:a16="http://schemas.microsoft.com/office/drawing/2014/main" id="{27F93139-50AC-7FA7-F0AE-12EB7F261D55}"/>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5" name="Freeform 334">
              <a:extLst>
                <a:ext uri="{FF2B5EF4-FFF2-40B4-BE49-F238E27FC236}">
                  <a16:creationId xmlns:a16="http://schemas.microsoft.com/office/drawing/2014/main" id="{8583B54A-4730-B467-3DDC-6BCCF50147C1}"/>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1400">
                <a:latin typeface="Calibri" panose="020F0502020204030204" pitchFamily="34" charset="0"/>
                <a:ea typeface="Calibri" panose="020F0502020204030204" pitchFamily="34" charset="0"/>
                <a:cs typeface="Calibri" panose="020F0502020204030204" pitchFamily="34" charset="0"/>
              </a:endParaRPr>
            </a:p>
          </p:txBody>
        </p:sp>
      </p:grpSp>
      <p:sp>
        <p:nvSpPr>
          <p:cNvPr id="46" name="Tekstfelt 11">
            <a:extLst>
              <a:ext uri="{FF2B5EF4-FFF2-40B4-BE49-F238E27FC236}">
                <a16:creationId xmlns:a16="http://schemas.microsoft.com/office/drawing/2014/main" id="{36C0E3C8-B3E3-0A0A-5D8E-C83D12400C68}"/>
              </a:ext>
            </a:extLst>
          </p:cNvPr>
          <p:cNvSpPr txBox="1"/>
          <p:nvPr/>
        </p:nvSpPr>
        <p:spPr>
          <a:xfrm>
            <a:off x="10781641" y="3983718"/>
            <a:ext cx="498936" cy="430887"/>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pPr marL="0" indent="0" algn="r">
              <a:buNone/>
            </a:pPr>
            <a:r>
              <a:rPr lang="da-DK" sz="2800" b="1" dirty="0">
                <a:solidFill>
                  <a:schemeClr val="bg1">
                    <a:lumMod val="85000"/>
                  </a:schemeClr>
                </a:solidFill>
                <a:latin typeface="Calibri" panose="020F0502020204030204" pitchFamily="34" charset="0"/>
                <a:ea typeface="Calibri" panose="020F0502020204030204" pitchFamily="34" charset="0"/>
                <a:cs typeface="Calibri" panose="020F0502020204030204" pitchFamily="34" charset="0"/>
              </a:rPr>
              <a:t>03</a:t>
            </a:r>
          </a:p>
        </p:txBody>
      </p:sp>
      <p:sp>
        <p:nvSpPr>
          <p:cNvPr id="31" name="Rectangle 10">
            <a:extLst>
              <a:ext uri="{FF2B5EF4-FFF2-40B4-BE49-F238E27FC236}">
                <a16:creationId xmlns:a16="http://schemas.microsoft.com/office/drawing/2014/main" id="{129DBD2B-E300-E2E6-1782-5FD8C27FF282}"/>
              </a:ext>
            </a:extLst>
          </p:cNvPr>
          <p:cNvSpPr/>
          <p:nvPr/>
        </p:nvSpPr>
        <p:spPr>
          <a:xfrm>
            <a:off x="731835" y="4811357"/>
            <a:ext cx="10728327" cy="936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400" dirty="0">
              <a:latin typeface="Calibri" panose="020F0502020204030204" pitchFamily="34" charset="0"/>
              <a:ea typeface="Calibri" panose="020F0502020204030204" pitchFamily="34" charset="0"/>
              <a:cs typeface="Calibri" panose="020F0502020204030204" pitchFamily="34" charset="0"/>
            </a:endParaRPr>
          </a:p>
        </p:txBody>
      </p:sp>
      <p:sp>
        <p:nvSpPr>
          <p:cNvPr id="47" name="Tekstfelt 11">
            <a:extLst>
              <a:ext uri="{FF2B5EF4-FFF2-40B4-BE49-F238E27FC236}">
                <a16:creationId xmlns:a16="http://schemas.microsoft.com/office/drawing/2014/main" id="{EDA5D8A5-AFCD-C513-FD80-15387E5B5BB0}"/>
              </a:ext>
            </a:extLst>
          </p:cNvPr>
          <p:cNvSpPr txBox="1"/>
          <p:nvPr/>
        </p:nvSpPr>
        <p:spPr>
          <a:xfrm>
            <a:off x="1410361" y="4971581"/>
            <a:ext cx="8509145" cy="738664"/>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r>
              <a:rPr lang="da-DK" sz="2400" dirty="0">
                <a:latin typeface="Calibri" panose="020F0502020204030204" pitchFamily="34" charset="0"/>
                <a:ea typeface="Calibri" panose="020F0502020204030204" pitchFamily="34" charset="0"/>
                <a:cs typeface="Calibri" panose="020F0502020204030204" pitchFamily="34" charset="0"/>
              </a:rPr>
              <a:t>Indtagelse af melatonin kan hjælpe med at understøtte den naturlige døgnrytme og skubbe den i den rigtige retning</a:t>
            </a:r>
          </a:p>
        </p:txBody>
      </p:sp>
      <p:grpSp>
        <p:nvGrpSpPr>
          <p:cNvPr id="48" name="Group 47">
            <a:extLst>
              <a:ext uri="{FF2B5EF4-FFF2-40B4-BE49-F238E27FC236}">
                <a16:creationId xmlns:a16="http://schemas.microsoft.com/office/drawing/2014/main" id="{7C93FD65-5953-3133-1696-1CF122F8E073}"/>
              </a:ext>
            </a:extLst>
          </p:cNvPr>
          <p:cNvGrpSpPr/>
          <p:nvPr/>
        </p:nvGrpSpPr>
        <p:grpSpPr>
          <a:xfrm flipH="1">
            <a:off x="731835" y="5085208"/>
            <a:ext cx="388301" cy="388301"/>
            <a:chOff x="731839" y="1907031"/>
            <a:chExt cx="388301" cy="388301"/>
          </a:xfrm>
        </p:grpSpPr>
        <p:sp>
          <p:nvSpPr>
            <p:cNvPr id="49" name="Rectangle 3">
              <a:extLst>
                <a:ext uri="{FF2B5EF4-FFF2-40B4-BE49-F238E27FC236}">
                  <a16:creationId xmlns:a16="http://schemas.microsoft.com/office/drawing/2014/main" id="{5FE38DEF-7C49-E485-957A-744B55E218A2}"/>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0" name="Freeform 334">
              <a:extLst>
                <a:ext uri="{FF2B5EF4-FFF2-40B4-BE49-F238E27FC236}">
                  <a16:creationId xmlns:a16="http://schemas.microsoft.com/office/drawing/2014/main" id="{7222382E-DD37-A572-36DE-DDB38DA9EAFB}"/>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1400">
                <a:latin typeface="Calibri" panose="020F0502020204030204" pitchFamily="34" charset="0"/>
                <a:ea typeface="Calibri" panose="020F0502020204030204" pitchFamily="34" charset="0"/>
                <a:cs typeface="Calibri" panose="020F0502020204030204" pitchFamily="34" charset="0"/>
              </a:endParaRPr>
            </a:p>
          </p:txBody>
        </p:sp>
      </p:grpSp>
      <p:sp>
        <p:nvSpPr>
          <p:cNvPr id="51" name="Tekstfelt 11">
            <a:extLst>
              <a:ext uri="{FF2B5EF4-FFF2-40B4-BE49-F238E27FC236}">
                <a16:creationId xmlns:a16="http://schemas.microsoft.com/office/drawing/2014/main" id="{4A64FA1E-ACD4-2BA1-A095-B7410EC816D7}"/>
              </a:ext>
            </a:extLst>
          </p:cNvPr>
          <p:cNvSpPr txBox="1"/>
          <p:nvPr/>
        </p:nvSpPr>
        <p:spPr>
          <a:xfrm>
            <a:off x="10781641" y="5063915"/>
            <a:ext cx="498936" cy="430887"/>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pPr marL="0" indent="0" algn="r">
              <a:buNone/>
            </a:pPr>
            <a:r>
              <a:rPr lang="da-DK" sz="2800" b="1" dirty="0">
                <a:solidFill>
                  <a:schemeClr val="bg1">
                    <a:lumMod val="85000"/>
                  </a:schemeClr>
                </a:solidFill>
                <a:latin typeface="Calibri" panose="020F0502020204030204" pitchFamily="34" charset="0"/>
                <a:ea typeface="Calibri" panose="020F0502020204030204" pitchFamily="34" charset="0"/>
                <a:cs typeface="Calibri" panose="020F0502020204030204" pitchFamily="34" charset="0"/>
              </a:rPr>
              <a:t>04</a:t>
            </a:r>
          </a:p>
        </p:txBody>
      </p:sp>
      <p:sp>
        <p:nvSpPr>
          <p:cNvPr id="2" name="TextBox 1">
            <a:extLst>
              <a:ext uri="{FF2B5EF4-FFF2-40B4-BE49-F238E27FC236}">
                <a16:creationId xmlns:a16="http://schemas.microsoft.com/office/drawing/2014/main" id="{72589967-5B4C-4150-A41C-376E2431226E}"/>
              </a:ext>
            </a:extLst>
          </p:cNvPr>
          <p:cNvSpPr txBox="1"/>
          <p:nvPr/>
        </p:nvSpPr>
        <p:spPr>
          <a:xfrm>
            <a:off x="1723052" y="5990243"/>
            <a:ext cx="7346351" cy="200055"/>
          </a:xfrm>
          <a:prstGeom prst="rect">
            <a:avLst/>
          </a:prstGeom>
          <a:noFill/>
        </p:spPr>
        <p:txBody>
          <a:bodyPr wrap="square" rtlCol="0">
            <a:spAutoFit/>
          </a:bodyPr>
          <a:lstStyle/>
          <a:p>
            <a:pPr algn="l"/>
            <a:r>
              <a:rPr lang="en-US" sz="700" dirty="0"/>
              <a:t>Hiscock, Harriet, et al. "Impact of a </a:t>
            </a:r>
            <a:r>
              <a:rPr lang="en-US" sz="700" dirty="0" err="1"/>
              <a:t>behavioural</a:t>
            </a:r>
            <a:r>
              <a:rPr lang="en-US" sz="700" dirty="0"/>
              <a:t> sleep intervention on symptoms and sleep in children with ADHD." </a:t>
            </a:r>
            <a:r>
              <a:rPr lang="en-US" sz="700" i="1" dirty="0"/>
              <a:t>BMJ</a:t>
            </a:r>
            <a:r>
              <a:rPr lang="en-US" sz="700" dirty="0"/>
              <a:t>, vol. 350, 2015, p. h68. </a:t>
            </a:r>
            <a:r>
              <a:rPr lang="en-US" sz="700" dirty="0">
                <a:hlinkClick r:id="rId3"/>
              </a:rPr>
              <a:t>https://doi.org/10.1136/bmj.h68</a:t>
            </a:r>
            <a:endParaRPr lang="en-DK" sz="700" dirty="0"/>
          </a:p>
        </p:txBody>
      </p:sp>
    </p:spTree>
    <p:extLst>
      <p:ext uri="{BB962C8B-B14F-4D97-AF65-F5344CB8AC3E}">
        <p14:creationId xmlns:p14="http://schemas.microsoft.com/office/powerpoint/2010/main" val="31853920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5" name="Rectangle 14">
            <a:extLst>
              <a:ext uri="{FF2B5EF4-FFF2-40B4-BE49-F238E27FC236}">
                <a16:creationId xmlns:a16="http://schemas.microsoft.com/office/drawing/2014/main" id="{DE4E549A-D9CB-FCB4-0EC2-A57ED9ED45D7}"/>
              </a:ext>
            </a:extLst>
          </p:cNvPr>
          <p:cNvSpPr/>
          <p:nvPr/>
        </p:nvSpPr>
        <p:spPr>
          <a:xfrm>
            <a:off x="500861" y="2000936"/>
            <a:ext cx="11214888" cy="1092607"/>
          </a:xfrm>
          <a:prstGeom prst="rect">
            <a:avLst/>
          </a:prstGeom>
          <a:no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spAutoFit/>
          </a:bodyPr>
          <a:lstStyle/>
          <a:p>
            <a:pPr marL="171450" marR="0" lvl="0" indent="-171450" algn="l" defTabSz="415778" rtl="0" eaLnBrk="1" fontAlgn="auto" latinLnBrk="0" hangingPunct="1">
              <a:lnSpc>
                <a:spcPct val="100000"/>
              </a:lnSpc>
              <a:spcBef>
                <a:spcPts val="0"/>
              </a:spcBef>
              <a:spcAft>
                <a:spcPts val="600"/>
              </a:spcAft>
              <a:buClr>
                <a:srgbClr val="70578B"/>
              </a:buClr>
              <a:buSzPts val="1100"/>
              <a:buFont typeface="Arial" panose="020B0604020202020204" pitchFamily="34" charset="0"/>
              <a:buChar char="•"/>
              <a:tabLst/>
              <a:defRPr/>
            </a:pPr>
            <a:r>
              <a:rPr kumimoji="0" lang="es-PE" sz="1400" b="1" i="0" u="none" strike="noStrike" kern="1200" cap="none" spc="0" normalizeH="0" baseline="0" noProof="0" dirty="0" err="1">
                <a:ln>
                  <a:noFill/>
                </a:ln>
                <a:solidFill>
                  <a:srgbClr val="70578B"/>
                </a:solidFill>
                <a:effectLst/>
                <a:uLnTx/>
                <a:uFillTx/>
                <a:latin typeface="+mj-lt"/>
                <a:ea typeface="+mn-ea"/>
                <a:cs typeface="+mn-cs"/>
              </a:rPr>
              <a:t>Psykoedukation</a:t>
            </a:r>
            <a:r>
              <a:rPr kumimoji="0" lang="es-PE" sz="1400" b="1" i="0" u="none" strike="noStrike" kern="1200" cap="none" spc="0" normalizeH="0" baseline="0" noProof="0" dirty="0">
                <a:ln>
                  <a:noFill/>
                </a:ln>
                <a:solidFill>
                  <a:srgbClr val="70578B"/>
                </a:solidFill>
                <a:effectLst/>
                <a:uLnTx/>
                <a:uFillTx/>
                <a:latin typeface="+mj-lt"/>
                <a:ea typeface="+mn-ea"/>
                <a:cs typeface="+mn-cs"/>
              </a:rPr>
              <a:t> </a:t>
            </a:r>
            <a:r>
              <a:rPr kumimoji="0" lang="es-PE" sz="1400" b="1"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Viden</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om</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ADHD,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strategier</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til</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hverdagen</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og</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støtte</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til</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forstå</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sin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egen</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diagnose</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a:t>
            </a:r>
          </a:p>
          <a:p>
            <a:pPr marL="171450" marR="0" lvl="0" indent="-171450" algn="l" defTabSz="415778" rtl="0" eaLnBrk="1" fontAlgn="auto" latinLnBrk="0" hangingPunct="1">
              <a:lnSpc>
                <a:spcPct val="100000"/>
              </a:lnSpc>
              <a:spcBef>
                <a:spcPts val="0"/>
              </a:spcBef>
              <a:spcAft>
                <a:spcPts val="600"/>
              </a:spcAft>
              <a:buClr>
                <a:srgbClr val="70578B"/>
              </a:buClr>
              <a:buSzPts val="1100"/>
              <a:buFont typeface="Arial" panose="020B0604020202020204" pitchFamily="34" charset="0"/>
              <a:buChar char="•"/>
              <a:tabLst/>
              <a:defRPr/>
            </a:pPr>
            <a:r>
              <a:rPr kumimoji="0" lang="es-PE" sz="1400" b="1" i="0" u="none" strike="noStrike" kern="1200" cap="none" spc="0" normalizeH="0" baseline="0" noProof="0" dirty="0" err="1">
                <a:ln>
                  <a:noFill/>
                </a:ln>
                <a:solidFill>
                  <a:srgbClr val="70578B"/>
                </a:solidFill>
                <a:effectLst/>
                <a:uLnTx/>
                <a:uFillTx/>
                <a:latin typeface="+mj-lt"/>
                <a:ea typeface="+mn-ea"/>
                <a:cs typeface="+mn-cs"/>
              </a:rPr>
              <a:t>Kognitiv</a:t>
            </a:r>
            <a:r>
              <a:rPr kumimoji="0" lang="es-PE" sz="1400" b="1" i="0" u="none" strike="noStrike" kern="1200" cap="none" spc="0" normalizeH="0" baseline="0" noProof="0" dirty="0">
                <a:ln>
                  <a:noFill/>
                </a:ln>
                <a:solidFill>
                  <a:srgbClr val="70578B"/>
                </a:solidFill>
                <a:effectLst/>
                <a:uLnTx/>
                <a:uFillTx/>
                <a:latin typeface="+mj-lt"/>
                <a:ea typeface="+mn-ea"/>
                <a:cs typeface="+mn-cs"/>
              </a:rPr>
              <a:t> </a:t>
            </a:r>
            <a:r>
              <a:rPr kumimoji="0" lang="es-PE" sz="1400" b="1" i="0" u="none" strike="noStrike" kern="1200" cap="none" spc="0" normalizeH="0" baseline="0" noProof="0" dirty="0" err="1">
                <a:ln>
                  <a:noFill/>
                </a:ln>
                <a:solidFill>
                  <a:srgbClr val="70578B"/>
                </a:solidFill>
                <a:effectLst/>
                <a:uLnTx/>
                <a:uFillTx/>
                <a:latin typeface="+mj-lt"/>
                <a:ea typeface="+mn-ea"/>
                <a:cs typeface="+mn-cs"/>
              </a:rPr>
              <a:t>adfærdsterapi</a:t>
            </a:r>
            <a:r>
              <a:rPr kumimoji="0" lang="es-PE" sz="1400" b="1" i="0" u="none" strike="noStrike" kern="1200" cap="none" spc="0" normalizeH="0" baseline="0" noProof="0" dirty="0">
                <a:ln>
                  <a:noFill/>
                </a:ln>
                <a:solidFill>
                  <a:srgbClr val="70578B"/>
                </a:solidFill>
                <a:effectLst/>
                <a:uLnTx/>
                <a:uFillTx/>
                <a:latin typeface="+mj-lt"/>
                <a:ea typeface="+mn-ea"/>
                <a:cs typeface="+mn-cs"/>
              </a:rPr>
              <a:t> (KAT) </a:t>
            </a:r>
            <a:r>
              <a:rPr kumimoji="0" lang="es-PE" sz="1400" b="1"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Hjælper</a:t>
            </a:r>
            <a:r>
              <a:rPr kumimoji="0" lang="es-PE" sz="140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med</a:t>
            </a:r>
            <a:r>
              <a:rPr kumimoji="0" lang="es-PE" sz="140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t>
            </a:r>
            <a:r>
              <a:rPr kumimoji="0" lang="es-PE" sz="140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håndtere</a:t>
            </a:r>
            <a:r>
              <a:rPr kumimoji="0" lang="es-PE" sz="1400" i="0" u="none" strike="noStrike" kern="1200" cap="none" spc="0" normalizeH="0" baseline="0" noProof="0" dirty="0">
                <a:ln>
                  <a:noFill/>
                </a:ln>
                <a:solidFill>
                  <a:schemeClr val="tx1">
                    <a:lumMod val="65000"/>
                    <a:lumOff val="35000"/>
                  </a:schemeClr>
                </a:solidFill>
                <a:effectLst/>
                <a:uLnTx/>
                <a:uFillTx/>
                <a:latin typeface="+mj-lt"/>
                <a:ea typeface="+mn-ea"/>
                <a:cs typeface="+mn-cs"/>
              </a:rPr>
              <a:t> negative </a:t>
            </a:r>
            <a:r>
              <a:rPr kumimoji="0" lang="es-PE" sz="140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tankemønstre</a:t>
            </a:r>
            <a:r>
              <a:rPr kumimoji="0" lang="es-PE" sz="140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forbedre</a:t>
            </a:r>
            <a:r>
              <a:rPr kumimoji="0" lang="es-PE" sz="140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organisering</a:t>
            </a:r>
            <a:r>
              <a:rPr kumimoji="0" lang="es-PE" sz="140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og</a:t>
            </a:r>
            <a:r>
              <a:rPr kumimoji="0" lang="es-PE" sz="140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impulskontrol</a:t>
            </a:r>
            <a:r>
              <a:rPr kumimoji="0" lang="es-PE" sz="1400" i="0" u="none" strike="noStrike" kern="1200" cap="none" spc="0" normalizeH="0" baseline="0" noProof="0" dirty="0">
                <a:ln>
                  <a:noFill/>
                </a:ln>
                <a:solidFill>
                  <a:schemeClr val="tx1">
                    <a:lumMod val="65000"/>
                    <a:lumOff val="35000"/>
                  </a:schemeClr>
                </a:solidFill>
                <a:effectLst/>
                <a:uLnTx/>
                <a:uFillTx/>
                <a:latin typeface="+mj-lt"/>
                <a:ea typeface="+mn-ea"/>
                <a:cs typeface="+mn-cs"/>
              </a:rPr>
              <a:t>.</a:t>
            </a:r>
          </a:p>
          <a:p>
            <a:pPr marL="171450" marR="0" lvl="0" indent="-171450" algn="l" defTabSz="415778" rtl="0" eaLnBrk="1" fontAlgn="auto" latinLnBrk="0" hangingPunct="1">
              <a:lnSpc>
                <a:spcPct val="100000"/>
              </a:lnSpc>
              <a:spcBef>
                <a:spcPts val="0"/>
              </a:spcBef>
              <a:spcAft>
                <a:spcPts val="600"/>
              </a:spcAft>
              <a:buClr>
                <a:srgbClr val="70578B"/>
              </a:buClr>
              <a:buSzPts val="1100"/>
              <a:buFont typeface="Arial" panose="020B0604020202020204" pitchFamily="34" charset="0"/>
              <a:buChar char="•"/>
              <a:tabLst/>
              <a:defRPr/>
            </a:pPr>
            <a:r>
              <a:rPr kumimoji="0" lang="es-PE" sz="1400" b="1" i="0" u="none" strike="noStrike" kern="1200" cap="none" spc="0" normalizeH="0" baseline="0" noProof="0" dirty="0">
                <a:ln>
                  <a:noFill/>
                </a:ln>
                <a:solidFill>
                  <a:srgbClr val="70578B"/>
                </a:solidFill>
                <a:effectLst/>
                <a:uLnTx/>
                <a:uFillTx/>
                <a:latin typeface="+mj-lt"/>
                <a:ea typeface="+mn-ea"/>
                <a:cs typeface="+mn-cs"/>
              </a:rPr>
              <a:t>Mindfulness &amp; </a:t>
            </a:r>
            <a:r>
              <a:rPr kumimoji="0" lang="es-PE" sz="1400" b="1" i="0" u="none" strike="noStrike" kern="1200" cap="none" spc="0" normalizeH="0" baseline="0" noProof="0" dirty="0" err="1">
                <a:ln>
                  <a:noFill/>
                </a:ln>
                <a:solidFill>
                  <a:srgbClr val="70578B"/>
                </a:solidFill>
                <a:effectLst/>
                <a:uLnTx/>
                <a:uFillTx/>
                <a:latin typeface="+mj-lt"/>
                <a:ea typeface="+mn-ea"/>
                <a:cs typeface="+mn-cs"/>
              </a:rPr>
              <a:t>meditation</a:t>
            </a:r>
            <a:r>
              <a:rPr kumimoji="0" lang="es-PE" sz="1400" b="1" i="0" u="none" strike="noStrike" kern="1200" cap="none" spc="0" normalizeH="0" baseline="0" noProof="0" dirty="0">
                <a:ln>
                  <a:noFill/>
                </a:ln>
                <a:solidFill>
                  <a:srgbClr val="70578B"/>
                </a:solidFill>
                <a:effectLst/>
                <a:uLnTx/>
                <a:uFillTx/>
                <a:latin typeface="+mj-lt"/>
                <a:ea typeface="+mn-ea"/>
                <a:cs typeface="+mn-cs"/>
              </a:rPr>
              <a:t> </a:t>
            </a:r>
            <a:r>
              <a:rPr kumimoji="0" lang="es-PE" sz="1400" b="1"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Kan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forbedre</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opmærksomhed</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reducere</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stress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og</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styrke</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følelsesmæssig</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regulering</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a:t>
            </a:r>
          </a:p>
          <a:p>
            <a:pPr marL="171450" marR="0" lvl="0" indent="-171450" algn="l" defTabSz="415778" rtl="0" eaLnBrk="1" fontAlgn="auto" latinLnBrk="0" hangingPunct="1">
              <a:lnSpc>
                <a:spcPct val="100000"/>
              </a:lnSpc>
              <a:spcBef>
                <a:spcPts val="0"/>
              </a:spcBef>
              <a:spcAft>
                <a:spcPts val="600"/>
              </a:spcAft>
              <a:buClr>
                <a:srgbClr val="70578B"/>
              </a:buClr>
              <a:buSzPts val="1100"/>
              <a:buFont typeface="Arial" panose="020B0604020202020204" pitchFamily="34" charset="0"/>
              <a:buChar char="•"/>
              <a:tabLst/>
              <a:defRPr/>
            </a:pPr>
            <a:r>
              <a:rPr kumimoji="0" lang="es-PE" sz="1400" b="1" i="0" u="none" strike="noStrike" kern="1200" cap="none" spc="0" normalizeH="0" baseline="0" noProof="0" dirty="0">
                <a:ln>
                  <a:noFill/>
                </a:ln>
                <a:solidFill>
                  <a:srgbClr val="70578B"/>
                </a:solidFill>
                <a:effectLst/>
                <a:uLnTx/>
                <a:uFillTx/>
                <a:latin typeface="+mj-lt"/>
                <a:ea typeface="+mn-ea"/>
                <a:cs typeface="+mn-cs"/>
              </a:rPr>
              <a:t>Coaching </a:t>
            </a:r>
            <a:r>
              <a:rPr kumimoji="0" lang="es-PE" sz="1400" b="1"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ADHD-coaching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hjælper</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med</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struktur</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planlægning</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og</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motivation</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til</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tackle</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hverdagen</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bedre</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a:t>
            </a:r>
          </a:p>
        </p:txBody>
      </p:sp>
      <p:sp>
        <p:nvSpPr>
          <p:cNvPr id="24" name="Rectangle 23">
            <a:extLst>
              <a:ext uri="{FF2B5EF4-FFF2-40B4-BE49-F238E27FC236}">
                <a16:creationId xmlns:a16="http://schemas.microsoft.com/office/drawing/2014/main" id="{86DE7B43-E593-6486-80ED-1A601A81C964}"/>
              </a:ext>
            </a:extLst>
          </p:cNvPr>
          <p:cNvSpPr/>
          <p:nvPr/>
        </p:nvSpPr>
        <p:spPr>
          <a:xfrm>
            <a:off x="500861" y="3903407"/>
            <a:ext cx="11214888" cy="507831"/>
          </a:xfrm>
          <a:prstGeom prst="rect">
            <a:avLst/>
          </a:prstGeom>
          <a:no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spAutoFit/>
          </a:bodyPr>
          <a:lstStyle/>
          <a:p>
            <a:pPr marL="171450" marR="0" lvl="0" indent="-171450" algn="l" defTabSz="415778" rtl="0" eaLnBrk="1" fontAlgn="auto" latinLnBrk="0" hangingPunct="1">
              <a:lnSpc>
                <a:spcPct val="100000"/>
              </a:lnSpc>
              <a:spcBef>
                <a:spcPts val="0"/>
              </a:spcBef>
              <a:spcAft>
                <a:spcPts val="600"/>
              </a:spcAft>
              <a:buClr>
                <a:srgbClr val="70578B"/>
              </a:buClr>
              <a:buSzPts val="1100"/>
              <a:buFont typeface="Arial" panose="020B0604020202020204" pitchFamily="34" charset="0"/>
              <a:buChar char="•"/>
              <a:tabLst/>
              <a:defRPr/>
            </a:pPr>
            <a:r>
              <a:rPr kumimoji="0" lang="da-DK" sz="1400" b="1" i="0" u="none" strike="noStrike" kern="1200" cap="none" spc="0" normalizeH="0" baseline="0" noProof="0" dirty="0">
                <a:ln>
                  <a:noFill/>
                </a:ln>
                <a:solidFill>
                  <a:srgbClr val="70578B"/>
                </a:solidFill>
                <a:effectLst/>
                <a:uLnTx/>
                <a:uFillTx/>
                <a:latin typeface="+mj-lt"/>
                <a:ea typeface="+mn-ea"/>
                <a:cs typeface="+mn-cs"/>
              </a:rPr>
              <a:t>Motion &amp; træning </a:t>
            </a:r>
            <a:r>
              <a:rPr kumimoji="0" lang="da-DK" sz="1400" b="1"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da-DK"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Regelmæssig motion (fx styrketræning, løb eller yoga) kan forbedre koncentration og humør.</a:t>
            </a:r>
          </a:p>
          <a:p>
            <a:pPr marL="171450" marR="0" lvl="0" indent="-171450" algn="l" defTabSz="415778" rtl="0" eaLnBrk="1" fontAlgn="auto" latinLnBrk="0" hangingPunct="1">
              <a:lnSpc>
                <a:spcPct val="100000"/>
              </a:lnSpc>
              <a:spcBef>
                <a:spcPts val="0"/>
              </a:spcBef>
              <a:spcAft>
                <a:spcPts val="600"/>
              </a:spcAft>
              <a:buClr>
                <a:srgbClr val="70578B"/>
              </a:buClr>
              <a:buSzPts val="1100"/>
              <a:buFont typeface="Arial" panose="020B0604020202020204" pitchFamily="34" charset="0"/>
              <a:buChar char="•"/>
              <a:tabLst/>
              <a:defRPr/>
            </a:pPr>
            <a:r>
              <a:rPr kumimoji="0" lang="da-DK" sz="1400" b="1" i="0" u="none" strike="noStrike" kern="1200" cap="none" spc="0" normalizeH="0" baseline="0" noProof="0" dirty="0">
                <a:ln>
                  <a:noFill/>
                </a:ln>
                <a:solidFill>
                  <a:srgbClr val="70578B"/>
                </a:solidFill>
                <a:effectLst/>
                <a:uLnTx/>
                <a:uFillTx/>
                <a:latin typeface="+mj-lt"/>
                <a:ea typeface="+mn-ea"/>
                <a:cs typeface="+mn-cs"/>
              </a:rPr>
              <a:t>Natur &amp; dagslys </a:t>
            </a:r>
            <a:r>
              <a:rPr kumimoji="0" lang="da-DK" sz="1400" b="1"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da-DK"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Ophold i naturen og dagslys kan have en positiv effekt på energiniveau og fokus.</a:t>
            </a:r>
          </a:p>
        </p:txBody>
      </p:sp>
      <p:sp>
        <p:nvSpPr>
          <p:cNvPr id="27" name="Rectangle 26">
            <a:extLst>
              <a:ext uri="{FF2B5EF4-FFF2-40B4-BE49-F238E27FC236}">
                <a16:creationId xmlns:a16="http://schemas.microsoft.com/office/drawing/2014/main" id="{4A550D4D-962F-4947-CD8D-BABC0119F313}"/>
              </a:ext>
            </a:extLst>
          </p:cNvPr>
          <p:cNvSpPr/>
          <p:nvPr/>
        </p:nvSpPr>
        <p:spPr>
          <a:xfrm>
            <a:off x="500861" y="5221102"/>
            <a:ext cx="11214888" cy="800219"/>
          </a:xfrm>
          <a:prstGeom prst="rect">
            <a:avLst/>
          </a:prstGeom>
          <a:no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spAutoFit/>
          </a:bodyPr>
          <a:lstStyle/>
          <a:p>
            <a:pPr marL="171450" marR="0" lvl="0" indent="-171450" algn="l" defTabSz="415778" rtl="0" eaLnBrk="1" fontAlgn="auto" latinLnBrk="0" hangingPunct="1">
              <a:lnSpc>
                <a:spcPct val="100000"/>
              </a:lnSpc>
              <a:spcBef>
                <a:spcPts val="0"/>
              </a:spcBef>
              <a:spcAft>
                <a:spcPts val="600"/>
              </a:spcAft>
              <a:buClr>
                <a:srgbClr val="70578B"/>
              </a:buClr>
              <a:buSzPts val="1100"/>
              <a:buFont typeface="Arial" panose="020B0604020202020204" pitchFamily="34" charset="0"/>
              <a:buChar char="•"/>
              <a:tabLst/>
              <a:defRPr/>
            </a:pPr>
            <a:r>
              <a:rPr kumimoji="0" lang="da-DK" sz="1400" b="1" i="0" u="none" strike="noStrike" kern="1200" cap="none" spc="0" normalizeH="0" baseline="0" noProof="0" dirty="0">
                <a:ln>
                  <a:noFill/>
                </a:ln>
                <a:solidFill>
                  <a:srgbClr val="70578B"/>
                </a:solidFill>
                <a:effectLst/>
                <a:uLnTx/>
                <a:uFillTx/>
                <a:latin typeface="+mj-lt"/>
                <a:ea typeface="+mn-ea"/>
                <a:cs typeface="+mn-cs"/>
              </a:rPr>
              <a:t>Planlægningsværktøjer </a:t>
            </a:r>
            <a:r>
              <a:rPr kumimoji="0" lang="da-DK" sz="1400" b="1"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da-DK"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Apps, kalendere, to-do-lister og visuelle påmindelser kan hjælpe med organisering.</a:t>
            </a:r>
          </a:p>
          <a:p>
            <a:pPr marL="171450" marR="0" lvl="0" indent="-171450" algn="l" defTabSz="415778" rtl="0" eaLnBrk="1" fontAlgn="auto" latinLnBrk="0" hangingPunct="1">
              <a:lnSpc>
                <a:spcPct val="100000"/>
              </a:lnSpc>
              <a:spcBef>
                <a:spcPts val="0"/>
              </a:spcBef>
              <a:spcAft>
                <a:spcPts val="600"/>
              </a:spcAft>
              <a:buClr>
                <a:srgbClr val="70578B"/>
              </a:buClr>
              <a:buSzPts val="1100"/>
              <a:buFont typeface="Arial" panose="020B0604020202020204" pitchFamily="34" charset="0"/>
              <a:buChar char="•"/>
              <a:tabLst/>
              <a:defRPr/>
            </a:pPr>
            <a:r>
              <a:rPr lang="da-DK" sz="1400" b="1" dirty="0">
                <a:solidFill>
                  <a:srgbClr val="70578B"/>
                </a:solidFill>
                <a:latin typeface="+mj-lt"/>
              </a:rPr>
              <a:t>Time management strategier </a:t>
            </a:r>
            <a:r>
              <a:rPr lang="da-DK" sz="1400" b="1" dirty="0">
                <a:solidFill>
                  <a:schemeClr val="tx1">
                    <a:lumMod val="65000"/>
                    <a:lumOff val="35000"/>
                  </a:schemeClr>
                </a:solidFill>
                <a:latin typeface="+mj-lt"/>
              </a:rPr>
              <a:t>– </a:t>
            </a:r>
            <a:r>
              <a:rPr kumimoji="0" lang="da-DK"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Teknikker som Pomodoro-metoden kan hjælpe med at fastholde fokus.</a:t>
            </a:r>
          </a:p>
          <a:p>
            <a:pPr marL="171450" marR="0" lvl="0" indent="-171450" algn="l" defTabSz="415778" rtl="0" eaLnBrk="1" fontAlgn="auto" latinLnBrk="0" hangingPunct="1">
              <a:lnSpc>
                <a:spcPct val="100000"/>
              </a:lnSpc>
              <a:spcBef>
                <a:spcPts val="0"/>
              </a:spcBef>
              <a:spcAft>
                <a:spcPts val="600"/>
              </a:spcAft>
              <a:buClr>
                <a:srgbClr val="70578B"/>
              </a:buClr>
              <a:buSzPts val="1100"/>
              <a:buFont typeface="Arial" panose="020B0604020202020204" pitchFamily="34" charset="0"/>
              <a:buChar char="•"/>
              <a:tabLst/>
              <a:defRPr/>
            </a:pPr>
            <a:r>
              <a:rPr lang="da-DK" sz="1400" b="1" dirty="0">
                <a:solidFill>
                  <a:srgbClr val="70578B"/>
                </a:solidFill>
                <a:latin typeface="+mj-lt"/>
              </a:rPr>
              <a:t>Social støtte &amp; netværk </a:t>
            </a:r>
            <a:r>
              <a:rPr lang="da-DK" sz="1400" b="1" dirty="0">
                <a:solidFill>
                  <a:schemeClr val="tx1">
                    <a:lumMod val="65000"/>
                    <a:lumOff val="35000"/>
                  </a:schemeClr>
                </a:solidFill>
                <a:latin typeface="+mj-lt"/>
              </a:rPr>
              <a:t>– </a:t>
            </a:r>
            <a:r>
              <a:rPr kumimoji="0" lang="da-DK"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ADHD-grupper, mentorordninger eller pårørende, der støtter i hverdagen.</a:t>
            </a:r>
          </a:p>
        </p:txBody>
      </p:sp>
      <p:sp>
        <p:nvSpPr>
          <p:cNvPr id="29" name="Tekstfelt 47">
            <a:extLst>
              <a:ext uri="{FF2B5EF4-FFF2-40B4-BE49-F238E27FC236}">
                <a16:creationId xmlns:a16="http://schemas.microsoft.com/office/drawing/2014/main" id="{967196FD-597F-095B-D8CE-2C920D54D021}"/>
              </a:ext>
            </a:extLst>
          </p:cNvPr>
          <p:cNvSpPr txBox="1"/>
          <p:nvPr/>
        </p:nvSpPr>
        <p:spPr>
          <a:xfrm>
            <a:off x="495299" y="6398174"/>
            <a:ext cx="11214460" cy="125868"/>
          </a:xfrm>
          <a:prstGeom prst="rect">
            <a:avLst/>
          </a:prstGeom>
          <a:noFill/>
        </p:spPr>
        <p:txBody>
          <a:bodyPr wrap="square" lIns="0" tIns="0" rIns="0" bIns="0" anchor="ctr" anchorCtr="0">
            <a:spAutoFit/>
          </a:bodyPr>
          <a:lstStyle/>
          <a:p>
            <a:pPr marL="0" lvl="1"/>
            <a:r>
              <a:rPr lang="da-DK" sz="800" dirty="0"/>
              <a:t>Sundhedsstyrelsen. (2021). </a:t>
            </a:r>
            <a:r>
              <a:rPr lang="da-DK" sz="800" i="1" dirty="0"/>
              <a:t>National klinisk retningslinje for udredning og behandling af ADHD hos børn og unge</a:t>
            </a:r>
            <a:r>
              <a:rPr lang="da-DK" sz="800" dirty="0"/>
              <a:t>. Hentet fra https://www.sst.dk/da/udgivelser/2021/NKR-ADHD-hos-boern-og-unge</a:t>
            </a:r>
            <a:endParaRPr lang="da-DK" sz="800" b="1" dirty="0">
              <a:solidFill>
                <a:srgbClr val="70578B"/>
              </a:solidFill>
              <a:ea typeface="Calibri" panose="020F0502020204030204" pitchFamily="34" charset="0"/>
              <a:cs typeface="Calibri" panose="020F0502020204030204" pitchFamily="34" charset="0"/>
            </a:endParaRPr>
          </a:p>
        </p:txBody>
      </p:sp>
      <p:sp>
        <p:nvSpPr>
          <p:cNvPr id="50" name="Titel 1">
            <a:extLst>
              <a:ext uri="{FF2B5EF4-FFF2-40B4-BE49-F238E27FC236}">
                <a16:creationId xmlns:a16="http://schemas.microsoft.com/office/drawing/2014/main" id="{274D9807-3553-4859-054C-2033381A91BA}"/>
              </a:ext>
            </a:extLst>
          </p:cNvPr>
          <p:cNvSpPr txBox="1">
            <a:spLocks/>
          </p:cNvSpPr>
          <p:nvPr/>
        </p:nvSpPr>
        <p:spPr>
          <a:xfrm>
            <a:off x="500860" y="-794"/>
            <a:ext cx="11214460" cy="1325563"/>
          </a:xfrm>
          <a:prstGeom prst="rect">
            <a:avLst/>
          </a:prstGeom>
        </p:spPr>
        <p:txBody>
          <a:bodyPr vert="horz" lIns="91440" tIns="45720" rIns="91440" bIns="45720" rtlCol="0" anchor="ctr">
            <a:normAutofit/>
          </a:bodyPr>
          <a:lstStyle>
            <a:lvl1pPr defTabSz="914400">
              <a:lnSpc>
                <a:spcPct val="90000"/>
              </a:lnSpc>
              <a:spcBef>
                <a:spcPct val="0"/>
              </a:spcBef>
              <a:buNone/>
              <a:defRPr sz="4400">
                <a:solidFill>
                  <a:srgbClr val="644D79"/>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da" dirty="0">
                <a:solidFill>
                  <a:srgbClr val="644D79"/>
                </a:solidFill>
              </a:rPr>
              <a:t>Ikke-medicinsk behandling - alt det andet</a:t>
            </a:r>
            <a:endParaRPr lang="da-DK" dirty="0"/>
          </a:p>
        </p:txBody>
      </p:sp>
      <p:grpSp>
        <p:nvGrpSpPr>
          <p:cNvPr id="8" name="Group 7">
            <a:extLst>
              <a:ext uri="{FF2B5EF4-FFF2-40B4-BE49-F238E27FC236}">
                <a16:creationId xmlns:a16="http://schemas.microsoft.com/office/drawing/2014/main" id="{A132133A-E2BC-4504-B19B-91619BF2D239}"/>
              </a:ext>
            </a:extLst>
          </p:cNvPr>
          <p:cNvGrpSpPr/>
          <p:nvPr/>
        </p:nvGrpSpPr>
        <p:grpSpPr>
          <a:xfrm>
            <a:off x="0" y="1348450"/>
            <a:ext cx="11709759" cy="495108"/>
            <a:chOff x="0" y="1430338"/>
            <a:chExt cx="11709759" cy="495108"/>
          </a:xfrm>
        </p:grpSpPr>
        <p:sp>
          <p:nvSpPr>
            <p:cNvPr id="16" name="Rectangle 3">
              <a:extLst>
                <a:ext uri="{FF2B5EF4-FFF2-40B4-BE49-F238E27FC236}">
                  <a16:creationId xmlns:a16="http://schemas.microsoft.com/office/drawing/2014/main" id="{482D4702-97B7-A8D6-6DC5-F6BC1F077752}"/>
                </a:ext>
              </a:extLst>
            </p:cNvPr>
            <p:cNvSpPr/>
            <p:nvPr/>
          </p:nvSpPr>
          <p:spPr>
            <a:xfrm>
              <a:off x="0" y="1430338"/>
              <a:ext cx="11709759" cy="495108"/>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68000" tIns="108000" bIns="108000" rtlCol="0" anchor="ctr">
              <a:spAutoFit/>
            </a:bodyPr>
            <a:lstStyle/>
            <a:p>
              <a:pPr marL="0" marR="0" lvl="0" indent="0" algn="l" defTabSz="415778" rtl="0" eaLnBrk="1" fontAlgn="auto" latinLnBrk="0" hangingPunct="1">
                <a:lnSpc>
                  <a:spcPct val="100000"/>
                </a:lnSpc>
                <a:spcBef>
                  <a:spcPts val="0"/>
                </a:spcBef>
                <a:spcAft>
                  <a:spcPts val="0"/>
                </a:spcAft>
                <a:buClr>
                  <a:prstClr val="black"/>
                </a:buClr>
                <a:buSzPts val="1100"/>
                <a:buFont typeface="Arial" panose="020B0604020202020204" pitchFamily="34" charset="0"/>
                <a:buNone/>
                <a:tabLst/>
                <a:defRPr/>
              </a:pPr>
              <a:r>
                <a:rPr kumimoji="0" lang="da" sz="1800" i="0" u="none" strike="noStrike" kern="1200" cap="none" spc="0" normalizeH="0" baseline="0" noProof="0" dirty="0">
                  <a:ln>
                    <a:noFill/>
                  </a:ln>
                  <a:solidFill>
                    <a:prstClr val="white"/>
                  </a:solidFill>
                  <a:effectLst/>
                  <a:uLnTx/>
                  <a:uFillTx/>
                  <a:latin typeface="+mj-lt"/>
                  <a:ea typeface="Calibri" panose="020F0502020204030204" pitchFamily="34" charset="0"/>
                  <a:cs typeface="Calibri" panose="020F0502020204030204" pitchFamily="34" charset="0"/>
                </a:rPr>
                <a:t> </a:t>
              </a:r>
              <a:r>
                <a:rPr kumimoji="0" lang="es-PE" sz="1800" i="0" u="none" strike="noStrike" kern="1200" cap="none" spc="0" normalizeH="0" baseline="0" noProof="0" dirty="0" err="1">
                  <a:ln>
                    <a:noFill/>
                  </a:ln>
                  <a:solidFill>
                    <a:prstClr val="white"/>
                  </a:solidFill>
                  <a:effectLst/>
                  <a:uLnTx/>
                  <a:uFillTx/>
                  <a:latin typeface="+mj-lt"/>
                  <a:ea typeface="Calibri" panose="020F0502020204030204" pitchFamily="34" charset="0"/>
                  <a:cs typeface="Calibri" panose="020F0502020204030204" pitchFamily="34" charset="0"/>
                </a:rPr>
                <a:t>Psykologiske</a:t>
              </a:r>
              <a:r>
                <a:rPr kumimoji="0" lang="es-PE" sz="1800" i="0" u="none" strike="noStrike" kern="1200" cap="none" spc="0" normalizeH="0" baseline="0" noProof="0" dirty="0">
                  <a:ln>
                    <a:noFill/>
                  </a:ln>
                  <a:solidFill>
                    <a:prstClr val="white"/>
                  </a:solidFill>
                  <a:effectLst/>
                  <a:uLnTx/>
                  <a:uFillTx/>
                  <a:latin typeface="+mj-lt"/>
                  <a:ea typeface="Calibri" panose="020F0502020204030204" pitchFamily="34" charset="0"/>
                  <a:cs typeface="Calibri" panose="020F0502020204030204" pitchFamily="34" charset="0"/>
                </a:rPr>
                <a:t> </a:t>
              </a:r>
              <a:r>
                <a:rPr kumimoji="0" lang="es-PE" sz="1800" i="0" u="none" strike="noStrike" kern="1200" cap="none" spc="0" normalizeH="0" baseline="0" noProof="0" dirty="0" err="1">
                  <a:ln>
                    <a:noFill/>
                  </a:ln>
                  <a:solidFill>
                    <a:prstClr val="white"/>
                  </a:solidFill>
                  <a:effectLst/>
                  <a:uLnTx/>
                  <a:uFillTx/>
                  <a:latin typeface="+mj-lt"/>
                  <a:ea typeface="Calibri" panose="020F0502020204030204" pitchFamily="34" charset="0"/>
                  <a:cs typeface="Calibri" panose="020F0502020204030204" pitchFamily="34" charset="0"/>
                </a:rPr>
                <a:t>og</a:t>
              </a:r>
              <a:r>
                <a:rPr kumimoji="0" lang="es-PE" sz="1800" i="0" u="none" strike="noStrike" kern="1200" cap="none" spc="0" normalizeH="0" baseline="0" noProof="0" dirty="0">
                  <a:ln>
                    <a:noFill/>
                  </a:ln>
                  <a:solidFill>
                    <a:prstClr val="white"/>
                  </a:solidFill>
                  <a:effectLst/>
                  <a:uLnTx/>
                  <a:uFillTx/>
                  <a:latin typeface="+mj-lt"/>
                  <a:ea typeface="Calibri" panose="020F0502020204030204" pitchFamily="34" charset="0"/>
                  <a:cs typeface="Calibri" panose="020F0502020204030204" pitchFamily="34" charset="0"/>
                </a:rPr>
                <a:t> </a:t>
              </a:r>
              <a:r>
                <a:rPr kumimoji="0" lang="es-PE" sz="1800" i="0" u="none" strike="noStrike" kern="1200" cap="none" spc="0" normalizeH="0" baseline="0" noProof="0" dirty="0" err="1">
                  <a:ln>
                    <a:noFill/>
                  </a:ln>
                  <a:solidFill>
                    <a:prstClr val="white"/>
                  </a:solidFill>
                  <a:effectLst/>
                  <a:uLnTx/>
                  <a:uFillTx/>
                  <a:latin typeface="+mj-lt"/>
                  <a:ea typeface="Calibri" panose="020F0502020204030204" pitchFamily="34" charset="0"/>
                  <a:cs typeface="Calibri" panose="020F0502020204030204" pitchFamily="34" charset="0"/>
                </a:rPr>
                <a:t>terapeutiske</a:t>
              </a:r>
              <a:r>
                <a:rPr kumimoji="0" lang="es-PE" sz="1800" i="0" u="none" strike="noStrike" kern="1200" cap="none" spc="0" normalizeH="0" baseline="0" noProof="0" dirty="0">
                  <a:ln>
                    <a:noFill/>
                  </a:ln>
                  <a:solidFill>
                    <a:prstClr val="white"/>
                  </a:solidFill>
                  <a:effectLst/>
                  <a:uLnTx/>
                  <a:uFillTx/>
                  <a:latin typeface="+mj-lt"/>
                  <a:ea typeface="Calibri" panose="020F0502020204030204" pitchFamily="34" charset="0"/>
                  <a:cs typeface="Calibri" panose="020F0502020204030204" pitchFamily="34" charset="0"/>
                </a:rPr>
                <a:t> </a:t>
              </a:r>
              <a:r>
                <a:rPr kumimoji="0" lang="es-PE" sz="1800" i="0" u="none" strike="noStrike" kern="1200" cap="none" spc="0" normalizeH="0" baseline="0" noProof="0" dirty="0" err="1">
                  <a:ln>
                    <a:noFill/>
                  </a:ln>
                  <a:solidFill>
                    <a:prstClr val="white"/>
                  </a:solidFill>
                  <a:effectLst/>
                  <a:uLnTx/>
                  <a:uFillTx/>
                  <a:latin typeface="+mj-lt"/>
                  <a:ea typeface="Calibri" panose="020F0502020204030204" pitchFamily="34" charset="0"/>
                  <a:cs typeface="Calibri" panose="020F0502020204030204" pitchFamily="34" charset="0"/>
                </a:rPr>
                <a:t>tilgange</a:t>
              </a:r>
              <a:endParaRPr kumimoji="0" lang="es-PE" sz="1800" i="0" u="none" strike="noStrike" kern="1200" cap="none" spc="0" normalizeH="0" baseline="0" noProof="0" dirty="0">
                <a:ln>
                  <a:noFill/>
                </a:ln>
                <a:solidFill>
                  <a:prstClr val="white"/>
                </a:solidFill>
                <a:effectLst/>
                <a:uLnTx/>
                <a:uFillTx/>
                <a:latin typeface="+mj-lt"/>
                <a:ea typeface="Calibri" panose="020F0502020204030204" pitchFamily="34" charset="0"/>
                <a:cs typeface="Calibri" panose="020F0502020204030204" pitchFamily="34" charset="0"/>
              </a:endParaRPr>
            </a:p>
          </p:txBody>
        </p:sp>
        <p:sp>
          <p:nvSpPr>
            <p:cNvPr id="3" name="Graphic 7">
              <a:extLst>
                <a:ext uri="{FF2B5EF4-FFF2-40B4-BE49-F238E27FC236}">
                  <a16:creationId xmlns:a16="http://schemas.microsoft.com/office/drawing/2014/main" id="{4251946A-0C98-E910-13DE-8378F204DBBC}"/>
                </a:ext>
              </a:extLst>
            </p:cNvPr>
            <p:cNvSpPr/>
            <p:nvPr/>
          </p:nvSpPr>
          <p:spPr>
            <a:xfrm>
              <a:off x="11321127" y="1558590"/>
              <a:ext cx="238604" cy="238604"/>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chemeClr val="bg1"/>
            </a:solidFill>
            <a:ln w="9525" cap="flat">
              <a:noFill/>
              <a:prstDash val="solid"/>
              <a:miter/>
            </a:ln>
          </p:spPr>
          <p:txBody>
            <a:bodyPr rtlCol="0" anchor="ctr"/>
            <a:lstStyle/>
            <a:p>
              <a:endParaRPr lang="en-ID"/>
            </a:p>
          </p:txBody>
        </p:sp>
      </p:grpSp>
      <p:grpSp>
        <p:nvGrpSpPr>
          <p:cNvPr id="6" name="Group 5">
            <a:extLst>
              <a:ext uri="{FF2B5EF4-FFF2-40B4-BE49-F238E27FC236}">
                <a16:creationId xmlns:a16="http://schemas.microsoft.com/office/drawing/2014/main" id="{48F07081-4690-BCAE-369C-2D0118C6A41F}"/>
              </a:ext>
            </a:extLst>
          </p:cNvPr>
          <p:cNvGrpSpPr/>
          <p:nvPr/>
        </p:nvGrpSpPr>
        <p:grpSpPr>
          <a:xfrm>
            <a:off x="0" y="3250921"/>
            <a:ext cx="11709759" cy="495108"/>
            <a:chOff x="0" y="3233671"/>
            <a:chExt cx="11709759" cy="495108"/>
          </a:xfrm>
        </p:grpSpPr>
        <p:sp>
          <p:nvSpPr>
            <p:cNvPr id="25" name="Rectangle 3">
              <a:extLst>
                <a:ext uri="{FF2B5EF4-FFF2-40B4-BE49-F238E27FC236}">
                  <a16:creationId xmlns:a16="http://schemas.microsoft.com/office/drawing/2014/main" id="{762C87B0-51E0-58C8-83BC-42BA15627FD5}"/>
                </a:ext>
              </a:extLst>
            </p:cNvPr>
            <p:cNvSpPr/>
            <p:nvPr/>
          </p:nvSpPr>
          <p:spPr>
            <a:xfrm>
              <a:off x="0" y="3233671"/>
              <a:ext cx="11709759" cy="495108"/>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68000" tIns="108000" bIns="108000" rtlCol="0" anchor="ctr">
              <a:spAutoFit/>
            </a:bodyPr>
            <a:lstStyle/>
            <a:p>
              <a:pPr marL="0" marR="0" lvl="0" indent="0" algn="l" defTabSz="415778" rtl="0" eaLnBrk="1" fontAlgn="auto" latinLnBrk="0" hangingPunct="1">
                <a:lnSpc>
                  <a:spcPct val="100000"/>
                </a:lnSpc>
                <a:spcBef>
                  <a:spcPts val="0"/>
                </a:spcBef>
                <a:spcAft>
                  <a:spcPts val="0"/>
                </a:spcAft>
                <a:buClr>
                  <a:prstClr val="black"/>
                </a:buClr>
                <a:buSzPts val="1100"/>
                <a:buFont typeface="Arial" panose="020B0604020202020204" pitchFamily="34" charset="0"/>
                <a:buNone/>
                <a:tabLst/>
                <a:defRPr/>
              </a:pPr>
              <a:r>
                <a:rPr kumimoji="0" lang="da" sz="1800" i="0" u="none" strike="noStrike" kern="1200" cap="none" spc="0" normalizeH="0" baseline="0" noProof="0" dirty="0">
                  <a:ln>
                    <a:noFill/>
                  </a:ln>
                  <a:solidFill>
                    <a:prstClr val="white"/>
                  </a:solidFill>
                  <a:effectLst/>
                  <a:uLnTx/>
                  <a:uFillTx/>
                  <a:latin typeface="+mj-lt"/>
                  <a:ea typeface="Calibri" panose="020F0502020204030204" pitchFamily="34" charset="0"/>
                  <a:cs typeface="Calibri" panose="020F0502020204030204" pitchFamily="34" charset="0"/>
                </a:rPr>
                <a:t> </a:t>
              </a:r>
              <a:r>
                <a:rPr kumimoji="0" lang="es-PE" sz="1800" i="0" u="none" strike="noStrike" kern="1200" cap="none" spc="0" normalizeH="0" baseline="0" noProof="0" dirty="0" err="1">
                  <a:ln>
                    <a:noFill/>
                  </a:ln>
                  <a:solidFill>
                    <a:prstClr val="white"/>
                  </a:solidFill>
                  <a:effectLst/>
                  <a:uLnTx/>
                  <a:uFillTx/>
                  <a:latin typeface="+mj-lt"/>
                  <a:ea typeface="Calibri" panose="020F0502020204030204" pitchFamily="34" charset="0"/>
                  <a:cs typeface="Calibri" panose="020F0502020204030204" pitchFamily="34" charset="0"/>
                </a:rPr>
                <a:t>Fysisk</a:t>
              </a:r>
              <a:r>
                <a:rPr kumimoji="0" lang="es-PE" sz="1800" i="0" u="none" strike="noStrike" kern="1200" cap="none" spc="0" normalizeH="0" baseline="0" noProof="0" dirty="0">
                  <a:ln>
                    <a:noFill/>
                  </a:ln>
                  <a:solidFill>
                    <a:prstClr val="white"/>
                  </a:solidFill>
                  <a:effectLst/>
                  <a:uLnTx/>
                  <a:uFillTx/>
                  <a:latin typeface="+mj-lt"/>
                  <a:ea typeface="Calibri" panose="020F0502020204030204" pitchFamily="34" charset="0"/>
                  <a:cs typeface="Calibri" panose="020F0502020204030204" pitchFamily="34" charset="0"/>
                </a:rPr>
                <a:t> </a:t>
              </a:r>
              <a:r>
                <a:rPr kumimoji="0" lang="es-PE" sz="1800" i="0" u="none" strike="noStrike" kern="1200" cap="none" spc="0" normalizeH="0" baseline="0" noProof="0" dirty="0" err="1">
                  <a:ln>
                    <a:noFill/>
                  </a:ln>
                  <a:solidFill>
                    <a:prstClr val="white"/>
                  </a:solidFill>
                  <a:effectLst/>
                  <a:uLnTx/>
                  <a:uFillTx/>
                  <a:latin typeface="+mj-lt"/>
                  <a:ea typeface="Calibri" panose="020F0502020204030204" pitchFamily="34" charset="0"/>
                  <a:cs typeface="Calibri" panose="020F0502020204030204" pitchFamily="34" charset="0"/>
                </a:rPr>
                <a:t>aktivitet</a:t>
              </a:r>
              <a:r>
                <a:rPr kumimoji="0" lang="es-PE" sz="1800" i="0" u="none" strike="noStrike" kern="1200" cap="none" spc="0" normalizeH="0" baseline="0" noProof="0" dirty="0">
                  <a:ln>
                    <a:noFill/>
                  </a:ln>
                  <a:solidFill>
                    <a:prstClr val="white"/>
                  </a:solidFill>
                  <a:effectLst/>
                  <a:uLnTx/>
                  <a:uFillTx/>
                  <a:latin typeface="+mj-lt"/>
                  <a:ea typeface="Calibri" panose="020F0502020204030204" pitchFamily="34" charset="0"/>
                  <a:cs typeface="Calibri" panose="020F0502020204030204" pitchFamily="34" charset="0"/>
                </a:rPr>
                <a:t> &amp; </a:t>
              </a:r>
              <a:r>
                <a:rPr kumimoji="0" lang="es-PE" sz="1800" i="0" u="none" strike="noStrike" kern="1200" cap="none" spc="0" normalizeH="0" baseline="0" noProof="0" dirty="0" err="1">
                  <a:ln>
                    <a:noFill/>
                  </a:ln>
                  <a:solidFill>
                    <a:prstClr val="white"/>
                  </a:solidFill>
                  <a:effectLst/>
                  <a:uLnTx/>
                  <a:uFillTx/>
                  <a:latin typeface="+mj-lt"/>
                  <a:ea typeface="Calibri" panose="020F0502020204030204" pitchFamily="34" charset="0"/>
                  <a:cs typeface="Calibri" panose="020F0502020204030204" pitchFamily="34" charset="0"/>
                </a:rPr>
                <a:t>livsstil</a:t>
              </a:r>
              <a:endParaRPr kumimoji="0" lang="es-PE" sz="1800" i="0" u="none" strike="noStrike" kern="1200" cap="none" spc="0" normalizeH="0" baseline="0" noProof="0" dirty="0">
                <a:ln>
                  <a:noFill/>
                </a:ln>
                <a:solidFill>
                  <a:prstClr val="white"/>
                </a:solidFill>
                <a:effectLst/>
                <a:uLnTx/>
                <a:uFillTx/>
                <a:latin typeface="+mj-lt"/>
                <a:ea typeface="Calibri" panose="020F0502020204030204" pitchFamily="34" charset="0"/>
                <a:cs typeface="Calibri" panose="020F0502020204030204" pitchFamily="34" charset="0"/>
              </a:endParaRPr>
            </a:p>
          </p:txBody>
        </p:sp>
        <p:sp>
          <p:nvSpPr>
            <p:cNvPr id="4" name="Graphic 7">
              <a:extLst>
                <a:ext uri="{FF2B5EF4-FFF2-40B4-BE49-F238E27FC236}">
                  <a16:creationId xmlns:a16="http://schemas.microsoft.com/office/drawing/2014/main" id="{5932E502-1619-6B9C-3995-AA5364AAE410}"/>
                </a:ext>
              </a:extLst>
            </p:cNvPr>
            <p:cNvSpPr/>
            <p:nvPr/>
          </p:nvSpPr>
          <p:spPr>
            <a:xfrm>
              <a:off x="11321127" y="3361923"/>
              <a:ext cx="238604" cy="238604"/>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chemeClr val="bg1"/>
            </a:solidFill>
            <a:ln w="9525" cap="flat">
              <a:noFill/>
              <a:prstDash val="solid"/>
              <a:miter/>
            </a:ln>
          </p:spPr>
          <p:txBody>
            <a:bodyPr rtlCol="0" anchor="ctr"/>
            <a:lstStyle/>
            <a:p>
              <a:endParaRPr lang="en-ID"/>
            </a:p>
          </p:txBody>
        </p:sp>
      </p:grpSp>
      <p:grpSp>
        <p:nvGrpSpPr>
          <p:cNvPr id="7" name="Group 6">
            <a:extLst>
              <a:ext uri="{FF2B5EF4-FFF2-40B4-BE49-F238E27FC236}">
                <a16:creationId xmlns:a16="http://schemas.microsoft.com/office/drawing/2014/main" id="{92B52F67-C5D0-7EF3-4EC4-D5970AA0F4A8}"/>
              </a:ext>
            </a:extLst>
          </p:cNvPr>
          <p:cNvGrpSpPr/>
          <p:nvPr/>
        </p:nvGrpSpPr>
        <p:grpSpPr>
          <a:xfrm>
            <a:off x="0" y="4568616"/>
            <a:ext cx="11709759" cy="495108"/>
            <a:chOff x="0" y="4608260"/>
            <a:chExt cx="11709759" cy="495108"/>
          </a:xfrm>
        </p:grpSpPr>
        <p:sp>
          <p:nvSpPr>
            <p:cNvPr id="28" name="Rectangle 3">
              <a:extLst>
                <a:ext uri="{FF2B5EF4-FFF2-40B4-BE49-F238E27FC236}">
                  <a16:creationId xmlns:a16="http://schemas.microsoft.com/office/drawing/2014/main" id="{B28F1414-3EAE-B3AB-8E7D-1F2835FD620F}"/>
                </a:ext>
              </a:extLst>
            </p:cNvPr>
            <p:cNvSpPr/>
            <p:nvPr/>
          </p:nvSpPr>
          <p:spPr>
            <a:xfrm>
              <a:off x="0" y="4608260"/>
              <a:ext cx="11709759" cy="495108"/>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68000" tIns="108000" bIns="108000" rtlCol="0" anchor="ctr">
              <a:spAutoFit/>
            </a:bodyPr>
            <a:lstStyle/>
            <a:p>
              <a:pPr marL="0" marR="0" lvl="0" indent="0" algn="l" defTabSz="415778" rtl="0" eaLnBrk="1" fontAlgn="auto" latinLnBrk="0" hangingPunct="1">
                <a:lnSpc>
                  <a:spcPct val="100000"/>
                </a:lnSpc>
                <a:spcBef>
                  <a:spcPts val="0"/>
                </a:spcBef>
                <a:spcAft>
                  <a:spcPts val="0"/>
                </a:spcAft>
                <a:buClr>
                  <a:prstClr val="black"/>
                </a:buClr>
                <a:buSzPts val="1100"/>
                <a:buFont typeface="Arial" panose="020B0604020202020204" pitchFamily="34" charset="0"/>
                <a:buNone/>
                <a:tabLst/>
                <a:defRPr/>
              </a:pPr>
              <a:r>
                <a:rPr kumimoji="0" lang="da" sz="1800" i="0" u="none" strike="noStrike" kern="1200" cap="none" spc="0" normalizeH="0" baseline="0" noProof="0" dirty="0">
                  <a:ln>
                    <a:noFill/>
                  </a:ln>
                  <a:solidFill>
                    <a:prstClr val="white"/>
                  </a:solidFill>
                  <a:effectLst/>
                  <a:uLnTx/>
                  <a:uFillTx/>
                  <a:latin typeface="+mj-lt"/>
                  <a:ea typeface="Calibri" panose="020F0502020204030204" pitchFamily="34" charset="0"/>
                  <a:cs typeface="Calibri" panose="020F0502020204030204" pitchFamily="34" charset="0"/>
                </a:rPr>
                <a:t> </a:t>
              </a:r>
              <a:r>
                <a:rPr kumimoji="0" lang="es-PE" sz="1800" i="0" u="none" strike="noStrike" kern="1200" cap="none" spc="0" normalizeH="0" baseline="0" noProof="0" dirty="0" err="1">
                  <a:ln>
                    <a:noFill/>
                  </a:ln>
                  <a:solidFill>
                    <a:prstClr val="white"/>
                  </a:solidFill>
                  <a:effectLst/>
                  <a:uLnTx/>
                  <a:uFillTx/>
                  <a:latin typeface="+mj-lt"/>
                  <a:ea typeface="Calibri" panose="020F0502020204030204" pitchFamily="34" charset="0"/>
                  <a:cs typeface="Calibri" panose="020F0502020204030204" pitchFamily="34" charset="0"/>
                </a:rPr>
                <a:t>Struktur</a:t>
              </a:r>
              <a:r>
                <a:rPr kumimoji="0" lang="es-PE" sz="1800" i="0" u="none" strike="noStrike" kern="1200" cap="none" spc="0" normalizeH="0" baseline="0" noProof="0" dirty="0">
                  <a:ln>
                    <a:noFill/>
                  </a:ln>
                  <a:solidFill>
                    <a:prstClr val="white"/>
                  </a:solidFill>
                  <a:effectLst/>
                  <a:uLnTx/>
                  <a:uFillTx/>
                  <a:latin typeface="+mj-lt"/>
                  <a:ea typeface="Calibri" panose="020F0502020204030204" pitchFamily="34" charset="0"/>
                  <a:cs typeface="Calibri" panose="020F0502020204030204" pitchFamily="34" charset="0"/>
                </a:rPr>
                <a:t> &amp; </a:t>
              </a:r>
              <a:r>
                <a:rPr kumimoji="0" lang="es-PE" sz="1800" i="0" u="none" strike="noStrike" kern="1200" cap="none" spc="0" normalizeH="0" baseline="0" noProof="0" dirty="0" err="1">
                  <a:ln>
                    <a:noFill/>
                  </a:ln>
                  <a:solidFill>
                    <a:prstClr val="white"/>
                  </a:solidFill>
                  <a:effectLst/>
                  <a:uLnTx/>
                  <a:uFillTx/>
                  <a:latin typeface="+mj-lt"/>
                  <a:ea typeface="Calibri" panose="020F0502020204030204" pitchFamily="34" charset="0"/>
                  <a:cs typeface="Calibri" panose="020F0502020204030204" pitchFamily="34" charset="0"/>
                </a:rPr>
                <a:t>hjælpemidler</a:t>
              </a:r>
              <a:endParaRPr kumimoji="0" lang="es-PE" sz="1800" i="0" u="none" strike="noStrike" kern="1200" cap="none" spc="0" normalizeH="0" baseline="0" noProof="0" dirty="0">
                <a:ln>
                  <a:noFill/>
                </a:ln>
                <a:solidFill>
                  <a:prstClr val="white"/>
                </a:solidFill>
                <a:effectLst/>
                <a:uLnTx/>
                <a:uFillTx/>
                <a:latin typeface="+mj-lt"/>
                <a:ea typeface="Calibri" panose="020F0502020204030204" pitchFamily="34" charset="0"/>
                <a:cs typeface="Calibri" panose="020F0502020204030204" pitchFamily="34" charset="0"/>
              </a:endParaRPr>
            </a:p>
          </p:txBody>
        </p:sp>
        <p:sp>
          <p:nvSpPr>
            <p:cNvPr id="5" name="Graphic 7">
              <a:extLst>
                <a:ext uri="{FF2B5EF4-FFF2-40B4-BE49-F238E27FC236}">
                  <a16:creationId xmlns:a16="http://schemas.microsoft.com/office/drawing/2014/main" id="{CB9E566D-2523-37A0-C8CA-C426F7FEE2F6}"/>
                </a:ext>
              </a:extLst>
            </p:cNvPr>
            <p:cNvSpPr/>
            <p:nvPr/>
          </p:nvSpPr>
          <p:spPr>
            <a:xfrm>
              <a:off x="11321127" y="4736512"/>
              <a:ext cx="238604" cy="238604"/>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chemeClr val="bg1"/>
            </a:solidFill>
            <a:ln w="9525" cap="flat">
              <a:noFill/>
              <a:prstDash val="solid"/>
              <a:miter/>
            </a:ln>
          </p:spPr>
          <p:txBody>
            <a:bodyPr rtlCol="0" anchor="ctr"/>
            <a:lstStyle/>
            <a:p>
              <a:endParaRPr lang="en-ID"/>
            </a:p>
          </p:txBody>
        </p:sp>
      </p:grpSp>
    </p:spTree>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39">
          <a:extLst>
            <a:ext uri="{FF2B5EF4-FFF2-40B4-BE49-F238E27FC236}">
              <a16:creationId xmlns:a16="http://schemas.microsoft.com/office/drawing/2014/main" id="{8E05F5F6-2DB0-5ABA-DACA-21540CCDC77E}"/>
            </a:ext>
          </a:extLst>
        </p:cNvPr>
        <p:cNvGrpSpPr/>
        <p:nvPr/>
      </p:nvGrpSpPr>
      <p:grpSpPr>
        <a:xfrm>
          <a:off x="0" y="0"/>
          <a:ext cx="0" cy="0"/>
          <a:chOff x="0" y="0"/>
          <a:chExt cx="0" cy="0"/>
        </a:xfrm>
      </p:grpSpPr>
      <p:sp>
        <p:nvSpPr>
          <p:cNvPr id="4" name="Rectangle 10">
            <a:extLst>
              <a:ext uri="{FF2B5EF4-FFF2-40B4-BE49-F238E27FC236}">
                <a16:creationId xmlns:a16="http://schemas.microsoft.com/office/drawing/2014/main" id="{9B180F10-D29F-E8DB-F88B-85032CB8EC4C}"/>
              </a:ext>
            </a:extLst>
          </p:cNvPr>
          <p:cNvSpPr/>
          <p:nvPr/>
        </p:nvSpPr>
        <p:spPr>
          <a:xfrm>
            <a:off x="31898" y="1906371"/>
            <a:ext cx="12138838" cy="3514530"/>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2" name="Tekstfelt 47">
            <a:extLst>
              <a:ext uri="{FF2B5EF4-FFF2-40B4-BE49-F238E27FC236}">
                <a16:creationId xmlns:a16="http://schemas.microsoft.com/office/drawing/2014/main" id="{3231524F-F745-5646-5A46-5E7456E1CC30}"/>
              </a:ext>
            </a:extLst>
          </p:cNvPr>
          <p:cNvSpPr txBox="1"/>
          <p:nvPr/>
        </p:nvSpPr>
        <p:spPr>
          <a:xfrm>
            <a:off x="495299" y="6030223"/>
            <a:ext cx="9457084" cy="861774"/>
          </a:xfrm>
          <a:prstGeom prst="rect">
            <a:avLst/>
          </a:prstGeom>
          <a:noFill/>
        </p:spPr>
        <p:txBody>
          <a:bodyPr wrap="square" lIns="0" tIns="0" rIns="0" bIns="0" anchor="ctr" anchorCtr="0">
            <a:spAutoFit/>
          </a:bodyPr>
          <a:lstStyle/>
          <a:p>
            <a:pPr marL="0" lvl="1"/>
            <a:r>
              <a:rPr lang="da-DK" sz="800" b="1" spc="-10" dirty="0">
                <a:solidFill>
                  <a:srgbClr val="70578B"/>
                </a:solidFill>
                <a:ea typeface="Calibri" panose="020F0502020204030204" pitchFamily="34" charset="0"/>
                <a:cs typeface="Calibri" panose="020F0502020204030204" pitchFamily="34" charset="0"/>
              </a:rPr>
              <a:t>KILDER:</a:t>
            </a:r>
          </a:p>
          <a:p>
            <a:pPr marL="0" lvl="1"/>
            <a:r>
              <a:rPr lang="da-DK" sz="800" b="1" spc="-10" dirty="0">
                <a:solidFill>
                  <a:srgbClr val="70578B"/>
                </a:solidFill>
                <a:ea typeface="Calibri" panose="020F0502020204030204" pitchFamily="34" charset="0"/>
                <a:cs typeface="Calibri" panose="020F0502020204030204" pitchFamily="34" charset="0"/>
              </a:rPr>
              <a:t> </a:t>
            </a:r>
            <a:r>
              <a:rPr lang="en-US" sz="800" b="1" dirty="0"/>
              <a:t>1. Sundhed.dk – </a:t>
            </a:r>
            <a:r>
              <a:rPr lang="en-US" sz="800" b="1" dirty="0" err="1"/>
              <a:t>Patienthåndbogen</a:t>
            </a:r>
            <a:r>
              <a:rPr lang="en-US" sz="800" b="1" dirty="0"/>
              <a:t> om ADHD</a:t>
            </a:r>
            <a:br>
              <a:rPr lang="en-US" sz="800" dirty="0"/>
            </a:br>
            <a:r>
              <a:rPr lang="en-US" sz="800" dirty="0"/>
              <a:t>Sundhed.dk. (2024, 7. </a:t>
            </a:r>
            <a:r>
              <a:rPr lang="en-US" sz="800" dirty="0" err="1"/>
              <a:t>november</a:t>
            </a:r>
            <a:r>
              <a:rPr lang="en-US" sz="800" dirty="0"/>
              <a:t>). </a:t>
            </a:r>
            <a:r>
              <a:rPr lang="en-US" sz="800" i="1" dirty="0"/>
              <a:t>ADHD: </a:t>
            </a:r>
            <a:r>
              <a:rPr lang="en-US" sz="800" i="1" dirty="0" err="1"/>
              <a:t>Behandling</a:t>
            </a:r>
            <a:r>
              <a:rPr lang="en-US" sz="800" dirty="0"/>
              <a:t>. </a:t>
            </a:r>
            <a:r>
              <a:rPr lang="en-US" sz="800" dirty="0" err="1"/>
              <a:t>Patienthåndbogen</a:t>
            </a:r>
            <a:r>
              <a:rPr lang="en-US" sz="800" dirty="0"/>
              <a:t>. </a:t>
            </a:r>
            <a:r>
              <a:rPr lang="en-US" sz="800" dirty="0">
                <a:hlinkClick r:id="rId3"/>
              </a:rPr>
              <a:t>https://www.sundhed.dk/borger/patienthaandbogen/psyke/adhd/behandling</a:t>
            </a:r>
            <a:endParaRPr lang="en-US" sz="800" dirty="0"/>
          </a:p>
          <a:p>
            <a:pPr marL="0" lvl="1"/>
            <a:r>
              <a:rPr lang="en-US" sz="800" b="1" dirty="0"/>
              <a:t>2. PubMed – </a:t>
            </a:r>
            <a:r>
              <a:rPr lang="en-US" sz="800" b="1" dirty="0" err="1"/>
              <a:t>Dopamin</a:t>
            </a:r>
            <a:r>
              <a:rPr lang="en-US" sz="800" b="1" dirty="0"/>
              <a:t> </a:t>
            </a:r>
            <a:r>
              <a:rPr lang="en-US" sz="800" b="1" dirty="0" err="1"/>
              <a:t>og</a:t>
            </a:r>
            <a:r>
              <a:rPr lang="en-US" sz="800" b="1" dirty="0"/>
              <a:t> noradrenalin </a:t>
            </a:r>
            <a:r>
              <a:rPr lang="en-US" sz="800" b="1" dirty="0" err="1"/>
              <a:t>i</a:t>
            </a:r>
            <a:r>
              <a:rPr lang="en-US" sz="800" b="1" dirty="0"/>
              <a:t> ADHD</a:t>
            </a:r>
            <a:br>
              <a:rPr lang="en-US" sz="800" dirty="0"/>
            </a:br>
            <a:r>
              <a:rPr lang="en-US" sz="800" dirty="0"/>
              <a:t>Berridge, C. W., &amp; Devilbiss, D. M. (2011, 15. </a:t>
            </a:r>
            <a:r>
              <a:rPr lang="en-US" sz="800" dirty="0" err="1"/>
              <a:t>juni</a:t>
            </a:r>
            <a:r>
              <a:rPr lang="en-US" sz="800" dirty="0"/>
              <a:t>). The roles of dopamine and noradrenaline in the pathophysiology and treatment of attention-deficit/hyperactivity disorder. </a:t>
            </a:r>
            <a:r>
              <a:rPr lang="en-US" sz="800" i="1" dirty="0"/>
              <a:t>PubMed</a:t>
            </a:r>
            <a:r>
              <a:rPr lang="en-US" sz="800" dirty="0"/>
              <a:t>. https://pubmed.ncbi.nlm.nih.gov/</a:t>
            </a:r>
          </a:p>
          <a:p>
            <a:pPr marL="0" lvl="1"/>
            <a:endParaRPr lang="en-US" sz="800" dirty="0"/>
          </a:p>
          <a:p>
            <a:pPr marL="0" lvl="1"/>
            <a:endParaRPr lang="da-DK" sz="800" b="1" spc="-10" dirty="0">
              <a:solidFill>
                <a:srgbClr val="70578B"/>
              </a:solidFill>
              <a:ea typeface="Calibri" panose="020F0502020204030204" pitchFamily="34" charset="0"/>
              <a:cs typeface="Calibri" panose="020F0502020204030204" pitchFamily="34" charset="0"/>
            </a:endParaRPr>
          </a:p>
        </p:txBody>
      </p:sp>
      <p:grpSp>
        <p:nvGrpSpPr>
          <p:cNvPr id="2" name="Group 1">
            <a:extLst>
              <a:ext uri="{FF2B5EF4-FFF2-40B4-BE49-F238E27FC236}">
                <a16:creationId xmlns:a16="http://schemas.microsoft.com/office/drawing/2014/main" id="{9203DA58-2E57-0E89-34D2-31378A38E102}"/>
              </a:ext>
            </a:extLst>
          </p:cNvPr>
          <p:cNvGrpSpPr/>
          <p:nvPr/>
        </p:nvGrpSpPr>
        <p:grpSpPr>
          <a:xfrm>
            <a:off x="0" y="1906371"/>
            <a:ext cx="11940364" cy="3584209"/>
            <a:chOff x="-21064" y="1430337"/>
            <a:chExt cx="11753452" cy="3691574"/>
          </a:xfrm>
        </p:grpSpPr>
        <p:grpSp>
          <p:nvGrpSpPr>
            <p:cNvPr id="53" name="Group 52">
              <a:extLst>
                <a:ext uri="{FF2B5EF4-FFF2-40B4-BE49-F238E27FC236}">
                  <a16:creationId xmlns:a16="http://schemas.microsoft.com/office/drawing/2014/main" id="{0D79A05C-8549-F3F2-1025-CD5EE21DE555}"/>
                </a:ext>
              </a:extLst>
            </p:cNvPr>
            <p:cNvGrpSpPr/>
            <p:nvPr/>
          </p:nvGrpSpPr>
          <p:grpSpPr>
            <a:xfrm>
              <a:off x="600076" y="4238312"/>
              <a:ext cx="11132311" cy="811833"/>
              <a:chOff x="600076" y="3057336"/>
              <a:chExt cx="11132311" cy="1338740"/>
            </a:xfrm>
          </p:grpSpPr>
          <p:sp>
            <p:nvSpPr>
              <p:cNvPr id="30" name="Rectangle 29">
                <a:extLst>
                  <a:ext uri="{FF2B5EF4-FFF2-40B4-BE49-F238E27FC236}">
                    <a16:creationId xmlns:a16="http://schemas.microsoft.com/office/drawing/2014/main" id="{20AF916F-65DD-6942-1D98-22F80392CF73}"/>
                  </a:ext>
                </a:extLst>
              </p:cNvPr>
              <p:cNvSpPr/>
              <p:nvPr/>
            </p:nvSpPr>
            <p:spPr>
              <a:xfrm>
                <a:off x="600076" y="3057336"/>
                <a:ext cx="11132311" cy="133874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400" dirty="0">
                  <a:solidFill>
                    <a:schemeClr val="dk1"/>
                  </a:solidFill>
                  <a:latin typeface="+mn-lt"/>
                </a:endParaRPr>
              </a:p>
            </p:txBody>
          </p:sp>
          <p:sp>
            <p:nvSpPr>
              <p:cNvPr id="36" name="TextBox 35">
                <a:extLst>
                  <a:ext uri="{FF2B5EF4-FFF2-40B4-BE49-F238E27FC236}">
                    <a16:creationId xmlns:a16="http://schemas.microsoft.com/office/drawing/2014/main" id="{F6082826-74A9-1844-5E47-29F79C938757}"/>
                  </a:ext>
                </a:extLst>
              </p:cNvPr>
              <p:cNvSpPr txBox="1"/>
              <p:nvPr/>
            </p:nvSpPr>
            <p:spPr>
              <a:xfrm>
                <a:off x="1038224" y="3384049"/>
                <a:ext cx="9431063" cy="507535"/>
              </a:xfrm>
              <a:prstGeom prst="rect">
                <a:avLst/>
              </a:prstGeom>
              <a:noFill/>
            </p:spPr>
            <p:txBody>
              <a:bodyPr wrap="square" lIns="0" tIns="0" rIns="0" bIns="0" anchor="ctr" anchorCtr="0">
                <a:spAutoFit/>
              </a:bodyPr>
              <a:lstStyle/>
              <a:p>
                <a:pPr defTabSz="914400">
                  <a:defRPr/>
                </a:pPr>
                <a:r>
                  <a:rPr lang="da" sz="2000" dirty="0">
                    <a:solidFill>
                      <a:schemeClr val="dk1"/>
                    </a:solidFill>
                    <a:sym typeface="Calibri"/>
                  </a:rPr>
                  <a:t>Hyperaktivitet og impulsivitet nedsættes. Opmærksomheden kan bedre tilpasses</a:t>
                </a:r>
                <a:endParaRPr lang="da-DK" sz="2000" dirty="0">
                  <a:solidFill>
                    <a:schemeClr val="dk1"/>
                  </a:solidFill>
                </a:endParaRPr>
              </a:p>
            </p:txBody>
          </p:sp>
        </p:grpSp>
        <p:grpSp>
          <p:nvGrpSpPr>
            <p:cNvPr id="55" name="Group 54">
              <a:extLst>
                <a:ext uri="{FF2B5EF4-FFF2-40B4-BE49-F238E27FC236}">
                  <a16:creationId xmlns:a16="http://schemas.microsoft.com/office/drawing/2014/main" id="{D3D882B4-58BF-CCD4-5600-8404364B6675}"/>
                </a:ext>
              </a:extLst>
            </p:cNvPr>
            <p:cNvGrpSpPr/>
            <p:nvPr/>
          </p:nvGrpSpPr>
          <p:grpSpPr>
            <a:xfrm>
              <a:off x="-21064" y="3272499"/>
              <a:ext cx="11753451" cy="1849412"/>
              <a:chOff x="-21064" y="3008159"/>
              <a:chExt cx="11753451" cy="3049743"/>
            </a:xfrm>
          </p:grpSpPr>
          <p:sp>
            <p:nvSpPr>
              <p:cNvPr id="56" name="Rectangle 55">
                <a:extLst>
                  <a:ext uri="{FF2B5EF4-FFF2-40B4-BE49-F238E27FC236}">
                    <a16:creationId xmlns:a16="http://schemas.microsoft.com/office/drawing/2014/main" id="{AF39356F-34A0-760D-9AE7-4B67A1492241}"/>
                  </a:ext>
                </a:extLst>
              </p:cNvPr>
              <p:cNvSpPr/>
              <p:nvPr/>
            </p:nvSpPr>
            <p:spPr>
              <a:xfrm>
                <a:off x="-21064" y="4600817"/>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Segoe UI" panose="020B0502040204020203" pitchFamily="34" charset="0"/>
                  <a:cs typeface="Segoe UI" panose="020B0502040204020203" pitchFamily="34" charset="0"/>
                </a:endParaRPr>
              </a:p>
            </p:txBody>
          </p:sp>
          <p:grpSp>
            <p:nvGrpSpPr>
              <p:cNvPr id="57" name="Group 56">
                <a:extLst>
                  <a:ext uri="{FF2B5EF4-FFF2-40B4-BE49-F238E27FC236}">
                    <a16:creationId xmlns:a16="http://schemas.microsoft.com/office/drawing/2014/main" id="{17523DC9-F7F6-B5FF-3096-F4C8A60025BE}"/>
                  </a:ext>
                </a:extLst>
              </p:cNvPr>
              <p:cNvGrpSpPr/>
              <p:nvPr/>
            </p:nvGrpSpPr>
            <p:grpSpPr>
              <a:xfrm>
                <a:off x="600075" y="3008159"/>
                <a:ext cx="11132312" cy="1439486"/>
                <a:chOff x="600075" y="3008159"/>
                <a:chExt cx="11132312" cy="1439486"/>
              </a:xfrm>
            </p:grpSpPr>
            <p:sp>
              <p:nvSpPr>
                <p:cNvPr id="58" name="Rectangle 57">
                  <a:extLst>
                    <a:ext uri="{FF2B5EF4-FFF2-40B4-BE49-F238E27FC236}">
                      <a16:creationId xmlns:a16="http://schemas.microsoft.com/office/drawing/2014/main" id="{644311E7-083C-8945-12C7-A60A91F875C6}"/>
                    </a:ext>
                  </a:extLst>
                </p:cNvPr>
                <p:cNvSpPr/>
                <p:nvPr/>
              </p:nvSpPr>
              <p:spPr>
                <a:xfrm>
                  <a:off x="600075" y="3008159"/>
                  <a:ext cx="11132312" cy="1439486"/>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400" dirty="0">
                    <a:solidFill>
                      <a:schemeClr val="dk1"/>
                    </a:solidFill>
                    <a:latin typeface="+mn-lt"/>
                  </a:endParaRPr>
                </a:p>
              </p:txBody>
            </p:sp>
            <p:sp>
              <p:nvSpPr>
                <p:cNvPr id="59" name="TextBox 58">
                  <a:extLst>
                    <a:ext uri="{FF2B5EF4-FFF2-40B4-BE49-F238E27FC236}">
                      <a16:creationId xmlns:a16="http://schemas.microsoft.com/office/drawing/2014/main" id="{87D3F264-DEBF-773A-CC61-D7F55B7F1659}"/>
                    </a:ext>
                  </a:extLst>
                </p:cNvPr>
                <p:cNvSpPr txBox="1"/>
                <p:nvPr/>
              </p:nvSpPr>
              <p:spPr>
                <a:xfrm>
                  <a:off x="1038224" y="3421375"/>
                  <a:ext cx="9431063" cy="522738"/>
                </a:xfrm>
                <a:prstGeom prst="rect">
                  <a:avLst/>
                </a:prstGeom>
                <a:noFill/>
              </p:spPr>
              <p:txBody>
                <a:bodyPr wrap="square" lIns="0" tIns="0" rIns="0" bIns="0" anchor="ctr" anchorCtr="0">
                  <a:spAutoFit/>
                </a:bodyPr>
                <a:lstStyle/>
                <a:p>
                  <a:pPr defTabSz="914400">
                    <a:defRPr/>
                  </a:pPr>
                  <a:r>
                    <a:rPr lang="da" sz="2000" dirty="0">
                      <a:solidFill>
                        <a:schemeClr val="dk1"/>
                      </a:solidFill>
                      <a:sym typeface="Calibri"/>
                    </a:rPr>
                    <a:t>Hjernecellerne kommunikerer bedre og irrelevant information filtreres fra</a:t>
                  </a:r>
                  <a:endParaRPr lang="da-DK" sz="2000" dirty="0">
                    <a:solidFill>
                      <a:schemeClr val="dk1"/>
                    </a:solidFill>
                  </a:endParaRPr>
                </a:p>
              </p:txBody>
            </p:sp>
          </p:grpSp>
        </p:grpSp>
        <p:grpSp>
          <p:nvGrpSpPr>
            <p:cNvPr id="129" name="Group 128">
              <a:extLst>
                <a:ext uri="{FF2B5EF4-FFF2-40B4-BE49-F238E27FC236}">
                  <a16:creationId xmlns:a16="http://schemas.microsoft.com/office/drawing/2014/main" id="{6D9F7B06-BB6E-1939-73DD-50D2259C6D3B}"/>
                </a:ext>
              </a:extLst>
            </p:cNvPr>
            <p:cNvGrpSpPr/>
            <p:nvPr/>
          </p:nvGrpSpPr>
          <p:grpSpPr>
            <a:xfrm>
              <a:off x="0" y="2366329"/>
              <a:ext cx="11732388" cy="883599"/>
              <a:chOff x="0" y="4600815"/>
              <a:chExt cx="11732388" cy="1457085"/>
            </a:xfrm>
          </p:grpSpPr>
          <p:sp>
            <p:nvSpPr>
              <p:cNvPr id="130" name="Rectangle 129">
                <a:extLst>
                  <a:ext uri="{FF2B5EF4-FFF2-40B4-BE49-F238E27FC236}">
                    <a16:creationId xmlns:a16="http://schemas.microsoft.com/office/drawing/2014/main" id="{8E516112-4D1D-3134-5124-46E439C69CE4}"/>
                  </a:ext>
                </a:extLst>
              </p:cNvPr>
              <p:cNvSpPr/>
              <p:nvPr/>
            </p:nvSpPr>
            <p:spPr>
              <a:xfrm>
                <a:off x="0" y="4600815"/>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Segoe UI" panose="020B0502040204020203" pitchFamily="34" charset="0"/>
                  <a:cs typeface="Segoe UI" panose="020B0502040204020203" pitchFamily="34" charset="0"/>
                </a:endParaRPr>
              </a:p>
            </p:txBody>
          </p:sp>
          <p:grpSp>
            <p:nvGrpSpPr>
              <p:cNvPr id="131" name="Group 130">
                <a:extLst>
                  <a:ext uri="{FF2B5EF4-FFF2-40B4-BE49-F238E27FC236}">
                    <a16:creationId xmlns:a16="http://schemas.microsoft.com/office/drawing/2014/main" id="{3879771D-664C-CCC4-886A-7ECD45F9608C}"/>
                  </a:ext>
                </a:extLst>
              </p:cNvPr>
              <p:cNvGrpSpPr/>
              <p:nvPr/>
            </p:nvGrpSpPr>
            <p:grpSpPr>
              <a:xfrm>
                <a:off x="616713" y="4638034"/>
                <a:ext cx="11115675" cy="1319115"/>
                <a:chOff x="616713" y="4638034"/>
                <a:chExt cx="11115675" cy="1319115"/>
              </a:xfrm>
            </p:grpSpPr>
            <p:sp>
              <p:nvSpPr>
                <p:cNvPr id="132" name="Rectangle 131">
                  <a:extLst>
                    <a:ext uri="{FF2B5EF4-FFF2-40B4-BE49-F238E27FC236}">
                      <a16:creationId xmlns:a16="http://schemas.microsoft.com/office/drawing/2014/main" id="{C4B071A9-9796-BD7C-3512-18A9768BCD11}"/>
                    </a:ext>
                  </a:extLst>
                </p:cNvPr>
                <p:cNvSpPr/>
                <p:nvPr/>
              </p:nvSpPr>
              <p:spPr>
                <a:xfrm>
                  <a:off x="616713" y="4638034"/>
                  <a:ext cx="11115675" cy="131911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400" dirty="0">
                    <a:solidFill>
                      <a:schemeClr val="dk1"/>
                    </a:solidFill>
                    <a:latin typeface="+mn-lt"/>
                  </a:endParaRPr>
                </a:p>
              </p:txBody>
            </p:sp>
            <p:sp>
              <p:nvSpPr>
                <p:cNvPr id="133" name="TextBox 132">
                  <a:extLst>
                    <a:ext uri="{FF2B5EF4-FFF2-40B4-BE49-F238E27FC236}">
                      <a16:creationId xmlns:a16="http://schemas.microsoft.com/office/drawing/2014/main" id="{0E94427B-4443-1FFF-94D2-E502AAA3CBB6}"/>
                    </a:ext>
                  </a:extLst>
                </p:cNvPr>
                <p:cNvSpPr txBox="1"/>
                <p:nvPr/>
              </p:nvSpPr>
              <p:spPr>
                <a:xfrm>
                  <a:off x="1038224" y="5075590"/>
                  <a:ext cx="9431063" cy="507535"/>
                </a:xfrm>
                <a:prstGeom prst="rect">
                  <a:avLst/>
                </a:prstGeom>
                <a:noFill/>
              </p:spPr>
              <p:txBody>
                <a:bodyPr wrap="square" lIns="0" tIns="0" rIns="0" bIns="0" anchor="ctr" anchorCtr="0">
                  <a:spAutoFit/>
                </a:bodyPr>
                <a:lstStyle/>
                <a:p>
                  <a:pPr defTabSz="914400">
                    <a:defRPr/>
                  </a:pPr>
                  <a:r>
                    <a:rPr lang="da" sz="2000" dirty="0">
                      <a:solidFill>
                        <a:schemeClr val="dk1"/>
                      </a:solidFill>
                      <a:sym typeface="Calibri"/>
                    </a:rPr>
                    <a:t>Det er samme mekanisme og medicin, der også virker ved ADD</a:t>
                  </a:r>
                  <a:endParaRPr lang="da-DK" sz="2000" dirty="0">
                    <a:solidFill>
                      <a:schemeClr val="dk1"/>
                    </a:solidFill>
                  </a:endParaRPr>
                </a:p>
              </p:txBody>
            </p:sp>
          </p:grpSp>
        </p:grpSp>
        <p:grpSp>
          <p:nvGrpSpPr>
            <p:cNvPr id="134" name="Group 133">
              <a:extLst>
                <a:ext uri="{FF2B5EF4-FFF2-40B4-BE49-F238E27FC236}">
                  <a16:creationId xmlns:a16="http://schemas.microsoft.com/office/drawing/2014/main" id="{0F937307-35EF-28AF-638F-036E14F251B9}"/>
                </a:ext>
              </a:extLst>
            </p:cNvPr>
            <p:cNvGrpSpPr/>
            <p:nvPr/>
          </p:nvGrpSpPr>
          <p:grpSpPr>
            <a:xfrm>
              <a:off x="0" y="1430337"/>
              <a:ext cx="11715750" cy="883600"/>
              <a:chOff x="0" y="4600815"/>
              <a:chExt cx="11715750" cy="1457087"/>
            </a:xfrm>
          </p:grpSpPr>
          <p:sp>
            <p:nvSpPr>
              <p:cNvPr id="135" name="Rectangle 134">
                <a:extLst>
                  <a:ext uri="{FF2B5EF4-FFF2-40B4-BE49-F238E27FC236}">
                    <a16:creationId xmlns:a16="http://schemas.microsoft.com/office/drawing/2014/main" id="{0E90D685-B0CD-8172-CFD6-F32503C9ED18}"/>
                  </a:ext>
                </a:extLst>
              </p:cNvPr>
              <p:cNvSpPr/>
              <p:nvPr/>
            </p:nvSpPr>
            <p:spPr>
              <a:xfrm>
                <a:off x="0" y="4600815"/>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Segoe UI" panose="020B0502040204020203" pitchFamily="34" charset="0"/>
                  <a:cs typeface="Segoe UI" panose="020B0502040204020203" pitchFamily="34" charset="0"/>
                </a:endParaRPr>
              </a:p>
            </p:txBody>
          </p:sp>
          <p:grpSp>
            <p:nvGrpSpPr>
              <p:cNvPr id="136" name="Group 135">
                <a:extLst>
                  <a:ext uri="{FF2B5EF4-FFF2-40B4-BE49-F238E27FC236}">
                    <a16:creationId xmlns:a16="http://schemas.microsoft.com/office/drawing/2014/main" id="{1FC9F2D7-8570-4F44-FD02-A2AFD132C1C4}"/>
                  </a:ext>
                </a:extLst>
              </p:cNvPr>
              <p:cNvGrpSpPr/>
              <p:nvPr/>
            </p:nvGrpSpPr>
            <p:grpSpPr>
              <a:xfrm>
                <a:off x="600076" y="4600817"/>
                <a:ext cx="11115674" cy="1457085"/>
                <a:chOff x="600076" y="4600817"/>
                <a:chExt cx="11115674" cy="1457085"/>
              </a:xfrm>
            </p:grpSpPr>
            <p:sp>
              <p:nvSpPr>
                <p:cNvPr id="137" name="Rectangle 136">
                  <a:extLst>
                    <a:ext uri="{FF2B5EF4-FFF2-40B4-BE49-F238E27FC236}">
                      <a16:creationId xmlns:a16="http://schemas.microsoft.com/office/drawing/2014/main" id="{CBA9A7B1-B296-1E4E-8881-9C362EFBCEF0}"/>
                    </a:ext>
                  </a:extLst>
                </p:cNvPr>
                <p:cNvSpPr/>
                <p:nvPr/>
              </p:nvSpPr>
              <p:spPr>
                <a:xfrm>
                  <a:off x="600076" y="4600817"/>
                  <a:ext cx="11115674"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400" dirty="0">
                    <a:solidFill>
                      <a:schemeClr val="dk1"/>
                    </a:solidFill>
                    <a:latin typeface="+mn-lt"/>
                  </a:endParaRPr>
                </a:p>
              </p:txBody>
            </p:sp>
            <p:sp>
              <p:nvSpPr>
                <p:cNvPr id="138" name="TextBox 137">
                  <a:extLst>
                    <a:ext uri="{FF2B5EF4-FFF2-40B4-BE49-F238E27FC236}">
                      <a16:creationId xmlns:a16="http://schemas.microsoft.com/office/drawing/2014/main" id="{DCB8C7FB-8B6B-1920-F71D-539425F8A8FC}"/>
                    </a:ext>
                  </a:extLst>
                </p:cNvPr>
                <p:cNvSpPr txBox="1"/>
                <p:nvPr/>
              </p:nvSpPr>
              <p:spPr>
                <a:xfrm>
                  <a:off x="1038224" y="4831975"/>
                  <a:ext cx="9431063" cy="994767"/>
                </a:xfrm>
                <a:prstGeom prst="rect">
                  <a:avLst/>
                </a:prstGeom>
                <a:noFill/>
              </p:spPr>
              <p:txBody>
                <a:bodyPr wrap="square" lIns="0" tIns="0" rIns="0" bIns="0" anchor="ctr" anchorCtr="0">
                  <a:spAutoFit/>
                </a:bodyPr>
                <a:lstStyle/>
                <a:p>
                  <a:pPr marL="0" indent="0" algn="l" rtl="0">
                    <a:lnSpc>
                      <a:spcPct val="98181"/>
                    </a:lnSpc>
                    <a:spcBef>
                      <a:spcPts val="1333"/>
                    </a:spcBef>
                    <a:buClr>
                      <a:schemeClr val="dk1"/>
                    </a:buClr>
                    <a:buSzPct val="39285"/>
                    <a:buNone/>
                  </a:pPr>
                  <a:r>
                    <a:rPr lang="da-DK" sz="2000" dirty="0">
                      <a:solidFill>
                        <a:schemeClr val="dk1"/>
                      </a:solidFill>
                      <a:latin typeface="Calibri"/>
                      <a:ea typeface="Calibri"/>
                      <a:cs typeface="Calibri"/>
                      <a:sym typeface="Calibri"/>
                    </a:rPr>
                    <a:t>ADHD medicin virker ved at øge mængden af dopamin og noradrenalin, som er de signalstoffer der er vigtigte for vores evne til at holde koncentration og opmærksomhed</a:t>
                  </a:r>
                </a:p>
              </p:txBody>
            </p:sp>
          </p:grpSp>
        </p:grpSp>
      </p:grpSp>
      <p:grpSp>
        <p:nvGrpSpPr>
          <p:cNvPr id="47" name="Group 46">
            <a:extLst>
              <a:ext uri="{FF2B5EF4-FFF2-40B4-BE49-F238E27FC236}">
                <a16:creationId xmlns:a16="http://schemas.microsoft.com/office/drawing/2014/main" id="{1638E751-B55F-CF51-07E5-7A42E5ED2A0F}"/>
              </a:ext>
            </a:extLst>
          </p:cNvPr>
          <p:cNvGrpSpPr/>
          <p:nvPr/>
        </p:nvGrpSpPr>
        <p:grpSpPr>
          <a:xfrm rot="16200000">
            <a:off x="370368" y="4832413"/>
            <a:ext cx="361692" cy="361692"/>
            <a:chOff x="3111431" y="1413967"/>
            <a:chExt cx="304417" cy="304417"/>
          </a:xfrm>
        </p:grpSpPr>
        <p:sp>
          <p:nvSpPr>
            <p:cNvPr id="48" name="Oval 47">
              <a:extLst>
                <a:ext uri="{FF2B5EF4-FFF2-40B4-BE49-F238E27FC236}">
                  <a16:creationId xmlns:a16="http://schemas.microsoft.com/office/drawing/2014/main" id="{7F5FFBD3-8293-B70F-936D-2567AD8A8A65}"/>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53AA5CF0-8245-F1D6-B744-03D36E63C8DC}"/>
                </a:ext>
              </a:extLst>
            </p:cNvPr>
            <p:cNvGrpSpPr/>
            <p:nvPr/>
          </p:nvGrpSpPr>
          <p:grpSpPr>
            <a:xfrm>
              <a:off x="3153306" y="1455844"/>
              <a:ext cx="220666" cy="220664"/>
              <a:chOff x="10154583" y="3154385"/>
              <a:chExt cx="327680" cy="327678"/>
            </a:xfrm>
          </p:grpSpPr>
          <p:sp>
            <p:nvSpPr>
              <p:cNvPr id="50" name="Oval 49">
                <a:extLst>
                  <a:ext uri="{FF2B5EF4-FFF2-40B4-BE49-F238E27FC236}">
                    <a16:creationId xmlns:a16="http://schemas.microsoft.com/office/drawing/2014/main" id="{E93BF24B-ABB4-F30B-728E-04D4A190215C}"/>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1" name="Freeform 334">
                <a:extLst>
                  <a:ext uri="{FF2B5EF4-FFF2-40B4-BE49-F238E27FC236}">
                    <a16:creationId xmlns:a16="http://schemas.microsoft.com/office/drawing/2014/main" id="{3294522D-1922-BA2F-70D6-0FF7220CE97E}"/>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152" name="Group 151">
            <a:extLst>
              <a:ext uri="{FF2B5EF4-FFF2-40B4-BE49-F238E27FC236}">
                <a16:creationId xmlns:a16="http://schemas.microsoft.com/office/drawing/2014/main" id="{63BFDEF6-ED7F-5C97-33F0-75F4D73BE2E7}"/>
              </a:ext>
            </a:extLst>
          </p:cNvPr>
          <p:cNvGrpSpPr/>
          <p:nvPr/>
        </p:nvGrpSpPr>
        <p:grpSpPr>
          <a:xfrm rot="16200000">
            <a:off x="374936" y="3042589"/>
            <a:ext cx="361692" cy="361692"/>
            <a:chOff x="3111431" y="1413967"/>
            <a:chExt cx="304417" cy="304417"/>
          </a:xfrm>
        </p:grpSpPr>
        <p:sp>
          <p:nvSpPr>
            <p:cNvPr id="153" name="Oval 152">
              <a:extLst>
                <a:ext uri="{FF2B5EF4-FFF2-40B4-BE49-F238E27FC236}">
                  <a16:creationId xmlns:a16="http://schemas.microsoft.com/office/drawing/2014/main" id="{BB58A0B6-6988-F056-A92A-6067A1E6EE94}"/>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4" name="Group 153">
              <a:extLst>
                <a:ext uri="{FF2B5EF4-FFF2-40B4-BE49-F238E27FC236}">
                  <a16:creationId xmlns:a16="http://schemas.microsoft.com/office/drawing/2014/main" id="{FEB8468B-3C6D-50ED-8E8B-CC3485DE1906}"/>
                </a:ext>
              </a:extLst>
            </p:cNvPr>
            <p:cNvGrpSpPr/>
            <p:nvPr/>
          </p:nvGrpSpPr>
          <p:grpSpPr>
            <a:xfrm>
              <a:off x="3153306" y="1455844"/>
              <a:ext cx="220666" cy="220664"/>
              <a:chOff x="10154583" y="3154385"/>
              <a:chExt cx="327680" cy="327678"/>
            </a:xfrm>
          </p:grpSpPr>
          <p:sp>
            <p:nvSpPr>
              <p:cNvPr id="155" name="Oval 154">
                <a:extLst>
                  <a:ext uri="{FF2B5EF4-FFF2-40B4-BE49-F238E27FC236}">
                    <a16:creationId xmlns:a16="http://schemas.microsoft.com/office/drawing/2014/main" id="{A78CB840-C17E-9235-3AED-C408E6FEC7F6}"/>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56" name="Freeform 334">
                <a:extLst>
                  <a:ext uri="{FF2B5EF4-FFF2-40B4-BE49-F238E27FC236}">
                    <a16:creationId xmlns:a16="http://schemas.microsoft.com/office/drawing/2014/main" id="{9117268E-B534-E463-1B32-C274EBC790D5}"/>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157" name="Group 156">
            <a:extLst>
              <a:ext uri="{FF2B5EF4-FFF2-40B4-BE49-F238E27FC236}">
                <a16:creationId xmlns:a16="http://schemas.microsoft.com/office/drawing/2014/main" id="{BD2DC984-C7AB-23F7-E26E-C8E01444FC89}"/>
              </a:ext>
            </a:extLst>
          </p:cNvPr>
          <p:cNvGrpSpPr/>
          <p:nvPr/>
        </p:nvGrpSpPr>
        <p:grpSpPr>
          <a:xfrm rot="16200000">
            <a:off x="367618" y="2169087"/>
            <a:ext cx="361692" cy="361692"/>
            <a:chOff x="3111431" y="1413967"/>
            <a:chExt cx="304417" cy="304417"/>
          </a:xfrm>
        </p:grpSpPr>
        <p:sp>
          <p:nvSpPr>
            <p:cNvPr id="158" name="Oval 157">
              <a:extLst>
                <a:ext uri="{FF2B5EF4-FFF2-40B4-BE49-F238E27FC236}">
                  <a16:creationId xmlns:a16="http://schemas.microsoft.com/office/drawing/2014/main" id="{48172F84-38EF-A793-EFC5-A4676E5EB223}"/>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9" name="Group 158">
              <a:extLst>
                <a:ext uri="{FF2B5EF4-FFF2-40B4-BE49-F238E27FC236}">
                  <a16:creationId xmlns:a16="http://schemas.microsoft.com/office/drawing/2014/main" id="{EA0B4AFB-2311-8E99-E043-579A6FE388A2}"/>
                </a:ext>
              </a:extLst>
            </p:cNvPr>
            <p:cNvGrpSpPr/>
            <p:nvPr/>
          </p:nvGrpSpPr>
          <p:grpSpPr>
            <a:xfrm>
              <a:off x="3153306" y="1455844"/>
              <a:ext cx="220666" cy="220664"/>
              <a:chOff x="10154583" y="3154385"/>
              <a:chExt cx="327680" cy="327678"/>
            </a:xfrm>
          </p:grpSpPr>
          <p:sp>
            <p:nvSpPr>
              <p:cNvPr id="160" name="Oval 159">
                <a:extLst>
                  <a:ext uri="{FF2B5EF4-FFF2-40B4-BE49-F238E27FC236}">
                    <a16:creationId xmlns:a16="http://schemas.microsoft.com/office/drawing/2014/main" id="{E4F3E2C5-A5A1-4E60-E92F-2550CCE0A36D}"/>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1" name="Freeform 334">
                <a:extLst>
                  <a:ext uri="{FF2B5EF4-FFF2-40B4-BE49-F238E27FC236}">
                    <a16:creationId xmlns:a16="http://schemas.microsoft.com/office/drawing/2014/main" id="{6D2C072A-BF70-FC4D-9F4F-5AC98F4E8BEA}"/>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sp>
        <p:nvSpPr>
          <p:cNvPr id="165" name="Titel 1">
            <a:extLst>
              <a:ext uri="{FF2B5EF4-FFF2-40B4-BE49-F238E27FC236}">
                <a16:creationId xmlns:a16="http://schemas.microsoft.com/office/drawing/2014/main" id="{0060CFD8-F0E0-0643-0F5E-96E4F5883B6A}"/>
              </a:ext>
            </a:extLst>
          </p:cNvPr>
          <p:cNvSpPr txBox="1">
            <a:spLocks/>
          </p:cNvSpPr>
          <p:nvPr/>
        </p:nvSpPr>
        <p:spPr>
          <a:xfrm>
            <a:off x="500860" y="-794"/>
            <a:ext cx="11214460" cy="1325563"/>
          </a:xfrm>
          <a:prstGeom prst="rect">
            <a:avLst/>
          </a:prstGeom>
        </p:spPr>
        <p:txBody>
          <a:bodyPr vert="horz" lIns="91440" tIns="45720" rIns="91440" bIns="45720" rtlCol="0" anchor="ctr">
            <a:normAutofit/>
          </a:bodyPr>
          <a:lstStyle>
            <a:lvl1pPr defTabSz="914400">
              <a:lnSpc>
                <a:spcPct val="90000"/>
              </a:lnSpc>
              <a:spcBef>
                <a:spcPct val="0"/>
              </a:spcBef>
              <a:buNone/>
              <a:defRPr sz="4400">
                <a:solidFill>
                  <a:srgbClr val="644D79"/>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da" sz="3600" dirty="0"/>
              <a:t>Medicinsk behandling - hvor og hvordan virker det?</a:t>
            </a:r>
            <a:endParaRPr lang="da-DK" sz="3600" dirty="0"/>
          </a:p>
        </p:txBody>
      </p:sp>
      <p:sp>
        <p:nvSpPr>
          <p:cNvPr id="3" name="Rectangle 2">
            <a:extLst>
              <a:ext uri="{FF2B5EF4-FFF2-40B4-BE49-F238E27FC236}">
                <a16:creationId xmlns:a16="http://schemas.microsoft.com/office/drawing/2014/main" id="{0A631100-FCC5-5DC8-C749-7B5C134B2FA3}"/>
              </a:ext>
            </a:extLst>
          </p:cNvPr>
          <p:cNvSpPr/>
          <p:nvPr/>
        </p:nvSpPr>
        <p:spPr>
          <a:xfrm>
            <a:off x="11100" y="3714007"/>
            <a:ext cx="600075" cy="883599"/>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Segoe UI" panose="020B0502040204020203" pitchFamily="34" charset="0"/>
              <a:cs typeface="Segoe UI" panose="020B0502040204020203" pitchFamily="34" charset="0"/>
            </a:endParaRPr>
          </a:p>
        </p:txBody>
      </p:sp>
      <p:grpSp>
        <p:nvGrpSpPr>
          <p:cNvPr id="142" name="Group 141">
            <a:extLst>
              <a:ext uri="{FF2B5EF4-FFF2-40B4-BE49-F238E27FC236}">
                <a16:creationId xmlns:a16="http://schemas.microsoft.com/office/drawing/2014/main" id="{B18B1C76-9356-BFF8-82FF-DA93959CA4D1}"/>
              </a:ext>
            </a:extLst>
          </p:cNvPr>
          <p:cNvGrpSpPr/>
          <p:nvPr/>
        </p:nvGrpSpPr>
        <p:grpSpPr>
          <a:xfrm rot="16200000">
            <a:off x="385405" y="3922891"/>
            <a:ext cx="361692" cy="361692"/>
            <a:chOff x="3111431" y="1413967"/>
            <a:chExt cx="304417" cy="304417"/>
          </a:xfrm>
        </p:grpSpPr>
        <p:sp>
          <p:nvSpPr>
            <p:cNvPr id="143" name="Oval 142">
              <a:extLst>
                <a:ext uri="{FF2B5EF4-FFF2-40B4-BE49-F238E27FC236}">
                  <a16:creationId xmlns:a16="http://schemas.microsoft.com/office/drawing/2014/main" id="{DD621B9F-A5E5-6A94-865E-1EB7FF7FBE6D}"/>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4" name="Group 143">
              <a:extLst>
                <a:ext uri="{FF2B5EF4-FFF2-40B4-BE49-F238E27FC236}">
                  <a16:creationId xmlns:a16="http://schemas.microsoft.com/office/drawing/2014/main" id="{D6D43450-2E02-D22A-7ECE-BE68B752AE0E}"/>
                </a:ext>
              </a:extLst>
            </p:cNvPr>
            <p:cNvGrpSpPr/>
            <p:nvPr/>
          </p:nvGrpSpPr>
          <p:grpSpPr>
            <a:xfrm>
              <a:off x="3153306" y="1455844"/>
              <a:ext cx="220666" cy="220664"/>
              <a:chOff x="10154583" y="3154385"/>
              <a:chExt cx="327680" cy="327678"/>
            </a:xfrm>
          </p:grpSpPr>
          <p:sp>
            <p:nvSpPr>
              <p:cNvPr id="145" name="Oval 144">
                <a:extLst>
                  <a:ext uri="{FF2B5EF4-FFF2-40B4-BE49-F238E27FC236}">
                    <a16:creationId xmlns:a16="http://schemas.microsoft.com/office/drawing/2014/main" id="{333429CD-EA05-CAB5-0975-EF39AB470363}"/>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46" name="Freeform 334">
                <a:extLst>
                  <a:ext uri="{FF2B5EF4-FFF2-40B4-BE49-F238E27FC236}">
                    <a16:creationId xmlns:a16="http://schemas.microsoft.com/office/drawing/2014/main" id="{B32C7920-2AF1-0820-CF9A-BC0B6395A176}"/>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spTree>
    <p:extLst>
      <p:ext uri="{BB962C8B-B14F-4D97-AF65-F5344CB8AC3E}">
        <p14:creationId xmlns:p14="http://schemas.microsoft.com/office/powerpoint/2010/main" val="1816511542"/>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2" name="Rektangel 1">
            <a:extLst>
              <a:ext uri="{FF2B5EF4-FFF2-40B4-BE49-F238E27FC236}">
                <a16:creationId xmlns:a16="http://schemas.microsoft.com/office/drawing/2014/main" id="{636354DE-C3BC-A819-5811-9E5FAB98E947}"/>
              </a:ext>
            </a:extLst>
          </p:cNvPr>
          <p:cNvSpPr/>
          <p:nvPr/>
        </p:nvSpPr>
        <p:spPr>
          <a:xfrm>
            <a:off x="9886122" y="6149009"/>
            <a:ext cx="2305878" cy="7089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5" name="Rectangle 134">
            <a:extLst>
              <a:ext uri="{FF2B5EF4-FFF2-40B4-BE49-F238E27FC236}">
                <a16:creationId xmlns:a16="http://schemas.microsoft.com/office/drawing/2014/main" id="{EA17E15F-863A-4042-F4BA-35F69541EEF5}"/>
              </a:ext>
            </a:extLst>
          </p:cNvPr>
          <p:cNvSpPr/>
          <p:nvPr/>
        </p:nvSpPr>
        <p:spPr>
          <a:xfrm>
            <a:off x="0" y="4617594"/>
            <a:ext cx="12191999" cy="2240406"/>
          </a:xfrm>
          <a:prstGeom prst="rect">
            <a:avLst/>
          </a:prstGeom>
          <a:solidFill>
            <a:srgbClr val="E5DBF2">
              <a:alpha val="44000"/>
            </a:srgb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a:solidFill>
                <a:srgbClr val="FFFFFF"/>
              </a:solidFill>
              <a:latin typeface="Calibri" panose="020F0502020204030204"/>
            </a:endParaRPr>
          </a:p>
        </p:txBody>
      </p:sp>
      <p:sp>
        <p:nvSpPr>
          <p:cNvPr id="131" name="Rectangle 3">
            <a:extLst>
              <a:ext uri="{FF2B5EF4-FFF2-40B4-BE49-F238E27FC236}">
                <a16:creationId xmlns:a16="http://schemas.microsoft.com/office/drawing/2014/main" id="{9BFDF448-BD7A-1752-5A0F-3D8B400F1DDB}"/>
              </a:ext>
            </a:extLst>
          </p:cNvPr>
          <p:cNvSpPr/>
          <p:nvPr/>
        </p:nvSpPr>
        <p:spPr>
          <a:xfrm>
            <a:off x="495300" y="1430338"/>
            <a:ext cx="11220449" cy="57708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0" bIns="0" rtlCol="0" anchor="ctr"/>
          <a:lstStyle/>
          <a:p>
            <a:pPr>
              <a:spcBef>
                <a:spcPct val="20000"/>
              </a:spcBef>
              <a:buClr>
                <a:srgbClr val="C00000"/>
              </a:buClr>
            </a:pPr>
            <a:r>
              <a:rPr lang="da-DK" sz="1800" b="1" dirty="0">
                <a:solidFill>
                  <a:schemeClr val="bg1"/>
                </a:solidFill>
                <a:latin typeface="Segoe UI" panose="020B0502040204020203" pitchFamily="34" charset="0"/>
                <a:cs typeface="Segoe UI" panose="020B0502040204020203" pitchFamily="34" charset="0"/>
              </a:rPr>
              <a:t>ADHD-medicin: Når medicin har mange navne! </a:t>
            </a:r>
          </a:p>
        </p:txBody>
      </p:sp>
      <p:sp>
        <p:nvSpPr>
          <p:cNvPr id="10" name="Google Shape;147;p28">
            <a:extLst>
              <a:ext uri="{FF2B5EF4-FFF2-40B4-BE49-F238E27FC236}">
                <a16:creationId xmlns:a16="http://schemas.microsoft.com/office/drawing/2014/main" id="{2BFC00C2-3288-3E19-CEBB-58BC8B9F2C3C}"/>
              </a:ext>
            </a:extLst>
          </p:cNvPr>
          <p:cNvSpPr txBox="1">
            <a:spLocks/>
          </p:cNvSpPr>
          <p:nvPr/>
        </p:nvSpPr>
        <p:spPr>
          <a:xfrm>
            <a:off x="495300" y="2208048"/>
            <a:ext cx="11214460" cy="784830"/>
          </a:xfrm>
          <a:prstGeom prst="rect">
            <a:avLst/>
          </a:prstGeom>
          <a:solidFill>
            <a:schemeClr val="bg1"/>
          </a:solidFill>
        </p:spPr>
        <p:txBody>
          <a:bodyPr spcFirstLastPara="1" vert="horz" wrap="square" lIns="0" tIns="0" rIns="0" bIns="0" rtlCol="0" anchor="t" anchorCtr="0">
            <a:spAutoFit/>
          </a:bodyPr>
          <a:lstStyle>
            <a:lvl1pPr marL="609585" lvl="0" indent="-457189" algn="l" defTabSz="914400" rtl="0" eaLnBrk="1" latinLnBrk="0" hangingPunct="1">
              <a:lnSpc>
                <a:spcPct val="90000"/>
              </a:lnSpc>
              <a:spcBef>
                <a:spcPts val="0"/>
              </a:spcBef>
              <a:spcAft>
                <a:spcPts val="0"/>
              </a:spcAft>
              <a:buSzPts val="1800"/>
              <a:buFont typeface="Arial" panose="020B0604020202020204" pitchFamily="34" charset="0"/>
              <a:buChar char="●"/>
              <a:defRPr sz="2800" kern="1200">
                <a:solidFill>
                  <a:schemeClr val="tx1"/>
                </a:solidFill>
                <a:latin typeface="+mn-lt"/>
                <a:ea typeface="+mn-ea"/>
                <a:cs typeface="+mn-cs"/>
              </a:defRPr>
            </a:lvl1pPr>
            <a:lvl2pPr marL="1219170" lvl="1" indent="-423323" algn="l" defTabSz="914400" rtl="0" eaLnBrk="1" latinLnBrk="0" hangingPunct="1">
              <a:lnSpc>
                <a:spcPct val="90000"/>
              </a:lnSpc>
              <a:spcBef>
                <a:spcPts val="0"/>
              </a:spcBef>
              <a:spcAft>
                <a:spcPts val="0"/>
              </a:spcAft>
              <a:buSzPts val="1400"/>
              <a:buFont typeface="Arial" panose="020B0604020202020204" pitchFamily="34" charset="0"/>
              <a:buChar char="○"/>
              <a:defRPr sz="2400" kern="1200">
                <a:solidFill>
                  <a:schemeClr val="tx1"/>
                </a:solidFill>
                <a:latin typeface="+mn-lt"/>
                <a:ea typeface="+mn-ea"/>
                <a:cs typeface="+mn-cs"/>
              </a:defRPr>
            </a:lvl2pPr>
            <a:lvl3pPr marL="1828754" lvl="2" indent="-423323" algn="l" defTabSz="914400" rtl="0" eaLnBrk="1" latinLnBrk="0" hangingPunct="1">
              <a:lnSpc>
                <a:spcPct val="90000"/>
              </a:lnSpc>
              <a:spcBef>
                <a:spcPts val="0"/>
              </a:spcBef>
              <a:spcAft>
                <a:spcPts val="0"/>
              </a:spcAft>
              <a:buSzPts val="1400"/>
              <a:buFont typeface="Arial" panose="020B0604020202020204" pitchFamily="34" charset="0"/>
              <a:buChar char="■"/>
              <a:defRPr sz="2000" kern="1200">
                <a:solidFill>
                  <a:schemeClr val="tx1"/>
                </a:solidFill>
                <a:latin typeface="+mn-lt"/>
                <a:ea typeface="+mn-ea"/>
                <a:cs typeface="+mn-cs"/>
              </a:defRPr>
            </a:lvl3pPr>
            <a:lvl4pPr marL="2438339" lvl="3" indent="-423323"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4pPr>
            <a:lvl5pPr marL="3047924" lvl="4" indent="-423323"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5pPr>
            <a:lvl6pPr marL="3657509" lvl="5" indent="-423323"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6pPr>
            <a:lvl7pPr marL="4267093" lvl="6" indent="-423323"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7pPr>
            <a:lvl8pPr marL="4876678" lvl="7" indent="-423323"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8pPr>
            <a:lvl9pPr marL="5486263" lvl="8" indent="-423323"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9pPr>
          </a:lstStyle>
          <a:p>
            <a:pPr marL="0" indent="0" algn="l" rtl="0">
              <a:lnSpc>
                <a:spcPct val="100000"/>
              </a:lnSpc>
              <a:buSzPts val="770"/>
              <a:buNone/>
            </a:pPr>
            <a:r>
              <a:rPr lang="da-DK" sz="1700" dirty="0">
                <a:solidFill>
                  <a:schemeClr val="tx1">
                    <a:lumMod val="65000"/>
                    <a:lumOff val="35000"/>
                  </a:schemeClr>
                </a:solidFill>
                <a:latin typeface="+mn-lt"/>
              </a:rPr>
              <a:t>Hvis du har ADHD, eller kender nogen der har, så har du sikkert oplevet det: medicin, der hedder én ting ét sted og noget helt andet et andet sted eller deles ind i grupper med navne som centralstimulantia og døgndækkkende uden, du helt er informeret om forskellene! </a:t>
            </a:r>
          </a:p>
        </p:txBody>
      </p:sp>
      <p:sp>
        <p:nvSpPr>
          <p:cNvPr id="26" name="Titel 1">
            <a:extLst>
              <a:ext uri="{FF2B5EF4-FFF2-40B4-BE49-F238E27FC236}">
                <a16:creationId xmlns:a16="http://schemas.microsoft.com/office/drawing/2014/main" id="{8CD9968E-AC14-9706-FD88-B2EF8C8D434B}"/>
              </a:ext>
            </a:extLst>
          </p:cNvPr>
          <p:cNvSpPr txBox="1">
            <a:spLocks/>
          </p:cNvSpPr>
          <p:nvPr/>
        </p:nvSpPr>
        <p:spPr>
          <a:xfrm>
            <a:off x="500860" y="-794"/>
            <a:ext cx="11214460" cy="1325563"/>
          </a:xfrm>
          <a:prstGeom prst="rect">
            <a:avLst/>
          </a:prstGeom>
        </p:spPr>
        <p:txBody>
          <a:bodyPr vert="horz" lIns="91440" tIns="45720" rIns="91440" bIns="45720" rtlCol="0" anchor="ctr">
            <a:normAutofit/>
          </a:bodyPr>
          <a:lstStyle>
            <a:lvl1pPr defTabSz="914400">
              <a:lnSpc>
                <a:spcPct val="90000"/>
              </a:lnSpc>
              <a:spcBef>
                <a:spcPct val="0"/>
              </a:spcBef>
              <a:buNone/>
              <a:defRPr sz="4400">
                <a:solidFill>
                  <a:srgbClr val="644D79"/>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da" dirty="0"/>
              <a:t>Medicinsk behandling - præparater</a:t>
            </a:r>
            <a:endParaRPr lang="da-DK" dirty="0"/>
          </a:p>
        </p:txBody>
      </p:sp>
      <p:grpSp>
        <p:nvGrpSpPr>
          <p:cNvPr id="133" name="Group 132">
            <a:extLst>
              <a:ext uri="{FF2B5EF4-FFF2-40B4-BE49-F238E27FC236}">
                <a16:creationId xmlns:a16="http://schemas.microsoft.com/office/drawing/2014/main" id="{A000F53B-E3E2-5BC1-3E71-67E2B1DD34EB}"/>
              </a:ext>
            </a:extLst>
          </p:cNvPr>
          <p:cNvGrpSpPr/>
          <p:nvPr/>
        </p:nvGrpSpPr>
        <p:grpSpPr>
          <a:xfrm>
            <a:off x="500860" y="3068613"/>
            <a:ext cx="11053929" cy="1766150"/>
            <a:chOff x="918729" y="3138475"/>
            <a:chExt cx="10427383" cy="1666042"/>
          </a:xfrm>
        </p:grpSpPr>
        <p:sp>
          <p:nvSpPr>
            <p:cNvPr id="14" name="Rectangle 13">
              <a:extLst>
                <a:ext uri="{FF2B5EF4-FFF2-40B4-BE49-F238E27FC236}">
                  <a16:creationId xmlns:a16="http://schemas.microsoft.com/office/drawing/2014/main" id="{0C361D19-CCD5-929C-2532-AE7A450A6C7D}"/>
                </a:ext>
              </a:extLst>
            </p:cNvPr>
            <p:cNvSpPr/>
            <p:nvPr/>
          </p:nvSpPr>
          <p:spPr>
            <a:xfrm>
              <a:off x="4408380" y="3146695"/>
              <a:ext cx="3423921" cy="79476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936000" tIns="0" rIns="0" bIns="0" rtlCol="0" anchor="ctr"/>
            <a:lstStyle/>
            <a:p>
              <a:pPr defTabSz="914400">
                <a:defRPr/>
              </a:pPr>
              <a:r>
                <a:rPr lang="da-DK" sz="1400" b="1" dirty="0">
                  <a:solidFill>
                    <a:schemeClr val="tx1">
                      <a:lumMod val="65000"/>
                      <a:lumOff val="35000"/>
                    </a:schemeClr>
                  </a:solidFill>
                  <a:latin typeface="+mn-lt"/>
                </a:rPr>
                <a:t>Lisdexamfetamin – </a:t>
              </a:r>
              <a:r>
                <a:rPr lang="da-DK" sz="1400" dirty="0">
                  <a:solidFill>
                    <a:schemeClr val="tx1">
                      <a:lumMod val="65000"/>
                      <a:lumOff val="35000"/>
                    </a:schemeClr>
                  </a:solidFill>
                </a:rPr>
                <a:t>Elvanse</a:t>
              </a:r>
            </a:p>
          </p:txBody>
        </p:sp>
        <p:sp>
          <p:nvSpPr>
            <p:cNvPr id="29" name="Rectangle 28">
              <a:extLst>
                <a:ext uri="{FF2B5EF4-FFF2-40B4-BE49-F238E27FC236}">
                  <a16:creationId xmlns:a16="http://schemas.microsoft.com/office/drawing/2014/main" id="{B76C9AD5-5972-F118-0A2B-93B977494F20}"/>
                </a:ext>
              </a:extLst>
            </p:cNvPr>
            <p:cNvSpPr/>
            <p:nvPr/>
          </p:nvSpPr>
          <p:spPr>
            <a:xfrm>
              <a:off x="4398398" y="4001738"/>
              <a:ext cx="3423921" cy="79476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936000" tIns="0" rIns="0" bIns="0" rtlCol="0" anchor="ctr"/>
            <a:lstStyle/>
            <a:p>
              <a:pPr defTabSz="914400">
                <a:defRPr/>
              </a:pPr>
              <a:r>
                <a:rPr lang="da-DK" sz="1400" b="1" dirty="0">
                  <a:solidFill>
                    <a:schemeClr val="tx1">
                      <a:lumMod val="65000"/>
                      <a:lumOff val="35000"/>
                    </a:schemeClr>
                  </a:solidFill>
                </a:rPr>
                <a:t>Dexamfetamin –  </a:t>
              </a:r>
              <a:r>
                <a:rPr lang="da-DK" sz="1400" dirty="0">
                  <a:solidFill>
                    <a:schemeClr val="tx1">
                      <a:lumMod val="65000"/>
                      <a:lumOff val="35000"/>
                    </a:schemeClr>
                  </a:solidFill>
                </a:rPr>
                <a:t>fx. Attentin</a:t>
              </a:r>
            </a:p>
          </p:txBody>
        </p:sp>
        <p:sp>
          <p:nvSpPr>
            <p:cNvPr id="30" name="Rectangle 29">
              <a:extLst>
                <a:ext uri="{FF2B5EF4-FFF2-40B4-BE49-F238E27FC236}">
                  <a16:creationId xmlns:a16="http://schemas.microsoft.com/office/drawing/2014/main" id="{8B4F5E94-8586-FE2C-CA4B-E7B16BF312DF}"/>
                </a:ext>
              </a:extLst>
            </p:cNvPr>
            <p:cNvSpPr/>
            <p:nvPr/>
          </p:nvSpPr>
          <p:spPr>
            <a:xfrm>
              <a:off x="7922191" y="4009753"/>
              <a:ext cx="3423921" cy="79476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936000" tIns="0" rIns="0" bIns="0" rtlCol="0" anchor="ctr"/>
            <a:lstStyle/>
            <a:p>
              <a:pPr defTabSz="914400">
                <a:defRPr/>
              </a:pPr>
              <a:r>
                <a:rPr lang="da-DK" sz="1400" b="1" dirty="0">
                  <a:solidFill>
                    <a:schemeClr val="tx1">
                      <a:lumMod val="65000"/>
                      <a:lumOff val="35000"/>
                    </a:schemeClr>
                  </a:solidFill>
                  <a:latin typeface="+mn-lt"/>
                </a:rPr>
                <a:t>Atomoxetin – </a:t>
              </a:r>
              <a:r>
                <a:rPr lang="da-DK" sz="1400" dirty="0">
                  <a:solidFill>
                    <a:schemeClr val="tx1">
                      <a:lumMod val="65000"/>
                      <a:lumOff val="35000"/>
                    </a:schemeClr>
                  </a:solidFill>
                </a:rPr>
                <a:t>tidl. Strattera</a:t>
              </a:r>
            </a:p>
          </p:txBody>
        </p:sp>
        <p:sp>
          <p:nvSpPr>
            <p:cNvPr id="40" name="Rectangle 39">
              <a:extLst>
                <a:ext uri="{FF2B5EF4-FFF2-40B4-BE49-F238E27FC236}">
                  <a16:creationId xmlns:a16="http://schemas.microsoft.com/office/drawing/2014/main" id="{91561F1A-787F-8567-7A19-1D7C55001CB2}"/>
                </a:ext>
              </a:extLst>
            </p:cNvPr>
            <p:cNvSpPr/>
            <p:nvPr/>
          </p:nvSpPr>
          <p:spPr>
            <a:xfrm>
              <a:off x="7889327" y="3138475"/>
              <a:ext cx="3456785" cy="79476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936000" tIns="0" rIns="0" bIns="0" rtlCol="0" anchor="ctr"/>
            <a:lstStyle/>
            <a:p>
              <a:pPr defTabSz="914400">
                <a:defRPr/>
              </a:pPr>
              <a:r>
                <a:rPr lang="da-DK" sz="1400" b="1" dirty="0">
                  <a:solidFill>
                    <a:schemeClr val="tx1">
                      <a:lumMod val="65000"/>
                      <a:lumOff val="35000"/>
                    </a:schemeClr>
                  </a:solidFill>
                </a:rPr>
                <a:t>Guanfacin – </a:t>
              </a:r>
              <a:r>
                <a:rPr lang="da-DK" sz="1400" dirty="0">
                  <a:solidFill>
                    <a:schemeClr val="tx1">
                      <a:lumMod val="65000"/>
                      <a:lumOff val="35000"/>
                    </a:schemeClr>
                  </a:solidFill>
                </a:rPr>
                <a:t>Intuniv</a:t>
              </a:r>
            </a:p>
          </p:txBody>
        </p:sp>
        <p:grpSp>
          <p:nvGrpSpPr>
            <p:cNvPr id="58" name="Group 57">
              <a:extLst>
                <a:ext uri="{FF2B5EF4-FFF2-40B4-BE49-F238E27FC236}">
                  <a16:creationId xmlns:a16="http://schemas.microsoft.com/office/drawing/2014/main" id="{7085D124-CC9C-DBA9-BE0C-B2E4F09C44CE}"/>
                </a:ext>
              </a:extLst>
            </p:cNvPr>
            <p:cNvGrpSpPr/>
            <p:nvPr/>
          </p:nvGrpSpPr>
          <p:grpSpPr>
            <a:xfrm>
              <a:off x="4557538" y="3348351"/>
              <a:ext cx="539966" cy="539966"/>
              <a:chOff x="6701536" y="2490023"/>
              <a:chExt cx="539966" cy="539966"/>
            </a:xfrm>
          </p:grpSpPr>
          <p:sp>
            <p:nvSpPr>
              <p:cNvPr id="16" name="Rectangle 10">
                <a:extLst>
                  <a:ext uri="{FF2B5EF4-FFF2-40B4-BE49-F238E27FC236}">
                    <a16:creationId xmlns:a16="http://schemas.microsoft.com/office/drawing/2014/main" id="{C1DE01DB-1D53-4F17-B0E7-673FF078FD4F}"/>
                  </a:ext>
                </a:extLst>
              </p:cNvPr>
              <p:cNvSpPr/>
              <p:nvPr/>
            </p:nvSpPr>
            <p:spPr>
              <a:xfrm>
                <a:off x="6701536" y="2490023"/>
                <a:ext cx="539966" cy="539966"/>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tx1">
                      <a:lumMod val="65000"/>
                      <a:lumOff val="35000"/>
                    </a:schemeClr>
                  </a:solidFill>
                  <a:latin typeface="Segoe UI" panose="020B0502040204020203" pitchFamily="34" charset="0"/>
                  <a:cs typeface="Segoe UI" panose="020B0502040204020203" pitchFamily="34" charset="0"/>
                </a:endParaRPr>
              </a:p>
            </p:txBody>
          </p:sp>
          <p:grpSp>
            <p:nvGrpSpPr>
              <p:cNvPr id="20" name="Group 19">
                <a:extLst>
                  <a:ext uri="{FF2B5EF4-FFF2-40B4-BE49-F238E27FC236}">
                    <a16:creationId xmlns:a16="http://schemas.microsoft.com/office/drawing/2014/main" id="{9B63E6C2-8560-AFD6-97A1-81B97CA57153}"/>
                  </a:ext>
                </a:extLst>
              </p:cNvPr>
              <p:cNvGrpSpPr/>
              <p:nvPr/>
            </p:nvGrpSpPr>
            <p:grpSpPr>
              <a:xfrm flipH="1">
                <a:off x="6839612" y="2628101"/>
                <a:ext cx="263814" cy="263812"/>
                <a:chOff x="731839" y="1907031"/>
                <a:chExt cx="388301" cy="388301"/>
              </a:xfrm>
            </p:grpSpPr>
            <p:sp>
              <p:nvSpPr>
                <p:cNvPr id="21" name="Rectangle 3">
                  <a:extLst>
                    <a:ext uri="{FF2B5EF4-FFF2-40B4-BE49-F238E27FC236}">
                      <a16:creationId xmlns:a16="http://schemas.microsoft.com/office/drawing/2014/main" id="{EEF3520C-0335-501C-23C3-BB23FD1740FE}"/>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22" name="Freeform 334">
                  <a:extLst>
                    <a:ext uri="{FF2B5EF4-FFF2-40B4-BE49-F238E27FC236}">
                      <a16:creationId xmlns:a16="http://schemas.microsoft.com/office/drawing/2014/main" id="{37CECC5A-E38F-B611-0879-3A931373950D}"/>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endParaRPr>
                </a:p>
              </p:txBody>
            </p:sp>
          </p:grpSp>
        </p:grpSp>
        <p:grpSp>
          <p:nvGrpSpPr>
            <p:cNvPr id="60" name="Group 59">
              <a:extLst>
                <a:ext uri="{FF2B5EF4-FFF2-40B4-BE49-F238E27FC236}">
                  <a16:creationId xmlns:a16="http://schemas.microsoft.com/office/drawing/2014/main" id="{942EE424-9670-EC94-EB18-0D3F154051E7}"/>
                </a:ext>
              </a:extLst>
            </p:cNvPr>
            <p:cNvGrpSpPr/>
            <p:nvPr/>
          </p:nvGrpSpPr>
          <p:grpSpPr>
            <a:xfrm>
              <a:off x="975120" y="4238922"/>
              <a:ext cx="539966" cy="539966"/>
              <a:chOff x="975120" y="3846808"/>
              <a:chExt cx="539966" cy="539966"/>
            </a:xfrm>
          </p:grpSpPr>
          <p:sp>
            <p:nvSpPr>
              <p:cNvPr id="31" name="Rectangle 10">
                <a:extLst>
                  <a:ext uri="{FF2B5EF4-FFF2-40B4-BE49-F238E27FC236}">
                    <a16:creationId xmlns:a16="http://schemas.microsoft.com/office/drawing/2014/main" id="{1C11B023-804E-8068-27A0-374B435597FD}"/>
                  </a:ext>
                </a:extLst>
              </p:cNvPr>
              <p:cNvSpPr/>
              <p:nvPr/>
            </p:nvSpPr>
            <p:spPr>
              <a:xfrm>
                <a:off x="975120" y="3846808"/>
                <a:ext cx="539966" cy="539966"/>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tx1">
                      <a:lumMod val="65000"/>
                      <a:lumOff val="35000"/>
                    </a:schemeClr>
                  </a:solidFill>
                  <a:latin typeface="Segoe UI" panose="020B0502040204020203" pitchFamily="34" charset="0"/>
                  <a:cs typeface="Segoe UI" panose="020B0502040204020203" pitchFamily="34" charset="0"/>
                </a:endParaRPr>
              </a:p>
            </p:txBody>
          </p:sp>
          <p:grpSp>
            <p:nvGrpSpPr>
              <p:cNvPr id="33" name="Group 32">
                <a:extLst>
                  <a:ext uri="{FF2B5EF4-FFF2-40B4-BE49-F238E27FC236}">
                    <a16:creationId xmlns:a16="http://schemas.microsoft.com/office/drawing/2014/main" id="{49AF1F9E-8033-CFE4-2930-7636F1558849}"/>
                  </a:ext>
                </a:extLst>
              </p:cNvPr>
              <p:cNvGrpSpPr/>
              <p:nvPr/>
            </p:nvGrpSpPr>
            <p:grpSpPr>
              <a:xfrm flipH="1">
                <a:off x="1113196" y="3984886"/>
                <a:ext cx="263814" cy="263812"/>
                <a:chOff x="731839" y="1907031"/>
                <a:chExt cx="388301" cy="388301"/>
              </a:xfrm>
            </p:grpSpPr>
            <p:sp>
              <p:nvSpPr>
                <p:cNvPr id="37" name="Rectangle 3">
                  <a:extLst>
                    <a:ext uri="{FF2B5EF4-FFF2-40B4-BE49-F238E27FC236}">
                      <a16:creationId xmlns:a16="http://schemas.microsoft.com/office/drawing/2014/main" id="{842B81A7-92CF-06FF-C670-8F0FD90A3728}"/>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38" name="Freeform 334">
                  <a:extLst>
                    <a:ext uri="{FF2B5EF4-FFF2-40B4-BE49-F238E27FC236}">
                      <a16:creationId xmlns:a16="http://schemas.microsoft.com/office/drawing/2014/main" id="{0D1834E4-6584-1299-E3FD-6F3E0D4C8A30}"/>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endParaRPr>
                </a:p>
              </p:txBody>
            </p:sp>
          </p:grpSp>
        </p:grpSp>
        <p:grpSp>
          <p:nvGrpSpPr>
            <p:cNvPr id="57" name="Group 56">
              <a:extLst>
                <a:ext uri="{FF2B5EF4-FFF2-40B4-BE49-F238E27FC236}">
                  <a16:creationId xmlns:a16="http://schemas.microsoft.com/office/drawing/2014/main" id="{214CD5D4-3A1D-2848-7278-E8521233EB5F}"/>
                </a:ext>
              </a:extLst>
            </p:cNvPr>
            <p:cNvGrpSpPr/>
            <p:nvPr/>
          </p:nvGrpSpPr>
          <p:grpSpPr>
            <a:xfrm>
              <a:off x="4557538" y="4107482"/>
              <a:ext cx="539966" cy="539966"/>
              <a:chOff x="6701536" y="3715368"/>
              <a:chExt cx="539966" cy="539966"/>
            </a:xfrm>
          </p:grpSpPr>
          <p:sp>
            <p:nvSpPr>
              <p:cNvPr id="32" name="Rectangle 10">
                <a:extLst>
                  <a:ext uri="{FF2B5EF4-FFF2-40B4-BE49-F238E27FC236}">
                    <a16:creationId xmlns:a16="http://schemas.microsoft.com/office/drawing/2014/main" id="{549BEC44-2079-75AF-A29F-F6641A9A8B62}"/>
                  </a:ext>
                </a:extLst>
              </p:cNvPr>
              <p:cNvSpPr/>
              <p:nvPr/>
            </p:nvSpPr>
            <p:spPr>
              <a:xfrm>
                <a:off x="6701536" y="3715368"/>
                <a:ext cx="539966" cy="539966"/>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tx1">
                      <a:lumMod val="65000"/>
                      <a:lumOff val="35000"/>
                    </a:schemeClr>
                  </a:solidFill>
                  <a:latin typeface="Segoe UI" panose="020B0502040204020203" pitchFamily="34" charset="0"/>
                  <a:cs typeface="Segoe UI" panose="020B0502040204020203" pitchFamily="34" charset="0"/>
                </a:endParaRPr>
              </a:p>
            </p:txBody>
          </p:sp>
          <p:grpSp>
            <p:nvGrpSpPr>
              <p:cNvPr id="34" name="Group 33">
                <a:extLst>
                  <a:ext uri="{FF2B5EF4-FFF2-40B4-BE49-F238E27FC236}">
                    <a16:creationId xmlns:a16="http://schemas.microsoft.com/office/drawing/2014/main" id="{76DDCE1B-940A-72E5-FB60-876E1CFA593F}"/>
                  </a:ext>
                </a:extLst>
              </p:cNvPr>
              <p:cNvGrpSpPr/>
              <p:nvPr/>
            </p:nvGrpSpPr>
            <p:grpSpPr>
              <a:xfrm flipH="1">
                <a:off x="6839612" y="3853443"/>
                <a:ext cx="263814" cy="263812"/>
                <a:chOff x="731839" y="1713559"/>
                <a:chExt cx="388301" cy="388301"/>
              </a:xfrm>
            </p:grpSpPr>
            <p:sp>
              <p:nvSpPr>
                <p:cNvPr id="35" name="Rectangle 3">
                  <a:extLst>
                    <a:ext uri="{FF2B5EF4-FFF2-40B4-BE49-F238E27FC236}">
                      <a16:creationId xmlns:a16="http://schemas.microsoft.com/office/drawing/2014/main" id="{79298DBF-77DE-102F-B8AD-12D4EEFD4FC5}"/>
                    </a:ext>
                  </a:extLst>
                </p:cNvPr>
                <p:cNvSpPr/>
                <p:nvPr/>
              </p:nvSpPr>
              <p:spPr>
                <a:xfrm>
                  <a:off x="731839" y="1713559"/>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36" name="Freeform 334">
                  <a:extLst>
                    <a:ext uri="{FF2B5EF4-FFF2-40B4-BE49-F238E27FC236}">
                      <a16:creationId xmlns:a16="http://schemas.microsoft.com/office/drawing/2014/main" id="{1CA16EB4-FA69-9F29-958C-EF4EB8AC7FD1}"/>
                    </a:ext>
                  </a:extLst>
                </p:cNvPr>
                <p:cNvSpPr>
                  <a:spLocks/>
                </p:cNvSpPr>
                <p:nvPr/>
              </p:nvSpPr>
              <p:spPr bwMode="auto">
                <a:xfrm rot="5400000">
                  <a:off x="838102" y="1899653"/>
                  <a:ext cx="175776"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endParaRPr>
                </a:p>
              </p:txBody>
            </p:sp>
          </p:grpSp>
        </p:grpSp>
        <p:grpSp>
          <p:nvGrpSpPr>
            <p:cNvPr id="130" name="Group 129">
              <a:extLst>
                <a:ext uri="{FF2B5EF4-FFF2-40B4-BE49-F238E27FC236}">
                  <a16:creationId xmlns:a16="http://schemas.microsoft.com/office/drawing/2014/main" id="{78B76489-B368-C42E-B80A-4B1DE6EF9A7F}"/>
                </a:ext>
              </a:extLst>
            </p:cNvPr>
            <p:cNvGrpSpPr/>
            <p:nvPr/>
          </p:nvGrpSpPr>
          <p:grpSpPr>
            <a:xfrm>
              <a:off x="918729" y="3146695"/>
              <a:ext cx="7620239" cy="1649364"/>
              <a:chOff x="918729" y="3146695"/>
              <a:chExt cx="7620239" cy="1649364"/>
            </a:xfrm>
          </p:grpSpPr>
          <p:sp>
            <p:nvSpPr>
              <p:cNvPr id="13" name="Rectangle 12">
                <a:extLst>
                  <a:ext uri="{FF2B5EF4-FFF2-40B4-BE49-F238E27FC236}">
                    <a16:creationId xmlns:a16="http://schemas.microsoft.com/office/drawing/2014/main" id="{D6A7084B-C3B0-6E36-9C4A-6E998ECCBDA0}"/>
                  </a:ext>
                </a:extLst>
              </p:cNvPr>
              <p:cNvSpPr/>
              <p:nvPr/>
            </p:nvSpPr>
            <p:spPr>
              <a:xfrm>
                <a:off x="918729" y="3146695"/>
                <a:ext cx="3417982" cy="164936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936000" tIns="0" rIns="144000" bIns="0" rtlCol="0" anchor="ctr"/>
              <a:lstStyle/>
              <a:p>
                <a:pPr defTabSz="914400">
                  <a:defRPr/>
                </a:pPr>
                <a:r>
                  <a:rPr lang="da-DK" sz="1400" b="1" dirty="0">
                    <a:solidFill>
                      <a:schemeClr val="tx1">
                        <a:lumMod val="65000"/>
                        <a:lumOff val="35000"/>
                      </a:schemeClr>
                    </a:solidFill>
                  </a:rPr>
                  <a:t>Methylphenidat – </a:t>
                </a:r>
                <a:r>
                  <a:rPr lang="da-DK" sz="1400" dirty="0">
                    <a:solidFill>
                      <a:schemeClr val="tx1">
                        <a:lumMod val="65000"/>
                        <a:lumOff val="35000"/>
                      </a:schemeClr>
                    </a:solidFill>
                  </a:rPr>
                  <a:t>fx.      Ritalin, Concerta, Medikinet, Equasym, Motiron...</a:t>
                </a:r>
              </a:p>
            </p:txBody>
          </p:sp>
          <p:grpSp>
            <p:nvGrpSpPr>
              <p:cNvPr id="61" name="Group 60">
                <a:extLst>
                  <a:ext uri="{FF2B5EF4-FFF2-40B4-BE49-F238E27FC236}">
                    <a16:creationId xmlns:a16="http://schemas.microsoft.com/office/drawing/2014/main" id="{C4AA9334-DA0E-1B1E-7F77-293F0336005C}"/>
                  </a:ext>
                </a:extLst>
              </p:cNvPr>
              <p:cNvGrpSpPr/>
              <p:nvPr/>
            </p:nvGrpSpPr>
            <p:grpSpPr>
              <a:xfrm>
                <a:off x="7999002" y="3315551"/>
                <a:ext cx="539966" cy="539966"/>
                <a:chOff x="838462" y="4727596"/>
                <a:chExt cx="539966" cy="539966"/>
              </a:xfrm>
            </p:grpSpPr>
            <p:sp>
              <p:nvSpPr>
                <p:cNvPr id="15" name="Rectangle 10">
                  <a:extLst>
                    <a:ext uri="{FF2B5EF4-FFF2-40B4-BE49-F238E27FC236}">
                      <a16:creationId xmlns:a16="http://schemas.microsoft.com/office/drawing/2014/main" id="{4A5ACCB4-629F-27CA-DB2D-5C0450E9D078}"/>
                    </a:ext>
                  </a:extLst>
                </p:cNvPr>
                <p:cNvSpPr/>
                <p:nvPr/>
              </p:nvSpPr>
              <p:spPr>
                <a:xfrm>
                  <a:off x="838462" y="4727596"/>
                  <a:ext cx="539966" cy="539966"/>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tx1">
                        <a:lumMod val="65000"/>
                        <a:lumOff val="35000"/>
                      </a:schemeClr>
                    </a:solidFill>
                    <a:latin typeface="Segoe UI" panose="020B0502040204020203" pitchFamily="34" charset="0"/>
                    <a:cs typeface="Segoe UI" panose="020B0502040204020203" pitchFamily="34" charset="0"/>
                  </a:endParaRPr>
                </a:p>
              </p:txBody>
            </p:sp>
            <p:grpSp>
              <p:nvGrpSpPr>
                <p:cNvPr id="17" name="Group 16">
                  <a:extLst>
                    <a:ext uri="{FF2B5EF4-FFF2-40B4-BE49-F238E27FC236}">
                      <a16:creationId xmlns:a16="http://schemas.microsoft.com/office/drawing/2014/main" id="{C2304F5E-DCF0-260A-2DE9-C1543F96E849}"/>
                    </a:ext>
                  </a:extLst>
                </p:cNvPr>
                <p:cNvGrpSpPr/>
                <p:nvPr/>
              </p:nvGrpSpPr>
              <p:grpSpPr>
                <a:xfrm flipH="1">
                  <a:off x="976539" y="4881349"/>
                  <a:ext cx="263814" cy="263811"/>
                  <a:chOff x="932984" y="1229490"/>
                  <a:chExt cx="388302" cy="388300"/>
                </a:xfrm>
              </p:grpSpPr>
              <p:sp>
                <p:nvSpPr>
                  <p:cNvPr id="18" name="Rectangle 3">
                    <a:extLst>
                      <a:ext uri="{FF2B5EF4-FFF2-40B4-BE49-F238E27FC236}">
                        <a16:creationId xmlns:a16="http://schemas.microsoft.com/office/drawing/2014/main" id="{8BDEF480-7A30-CBA2-A078-D2E0B827FDD3}"/>
                      </a:ext>
                    </a:extLst>
                  </p:cNvPr>
                  <p:cNvSpPr/>
                  <p:nvPr/>
                </p:nvSpPr>
                <p:spPr>
                  <a:xfrm>
                    <a:off x="932984" y="1229490"/>
                    <a:ext cx="388302" cy="3883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9" name="Freeform 334">
                    <a:extLst>
                      <a:ext uri="{FF2B5EF4-FFF2-40B4-BE49-F238E27FC236}">
                        <a16:creationId xmlns:a16="http://schemas.microsoft.com/office/drawing/2014/main" id="{5480C88C-0614-FF6C-DD27-5272D45E8E87}"/>
                      </a:ext>
                    </a:extLst>
                  </p:cNvPr>
                  <p:cNvSpPr>
                    <a:spLocks/>
                  </p:cNvSpPr>
                  <p:nvPr/>
                </p:nvSpPr>
                <p:spPr bwMode="auto">
                  <a:xfrm rot="5400000">
                    <a:off x="994917" y="1401970"/>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endParaRPr>
                  </a:p>
                </p:txBody>
              </p:sp>
            </p:grpSp>
          </p:grpSp>
        </p:grpSp>
        <p:grpSp>
          <p:nvGrpSpPr>
            <p:cNvPr id="59" name="Group 58">
              <a:extLst>
                <a:ext uri="{FF2B5EF4-FFF2-40B4-BE49-F238E27FC236}">
                  <a16:creationId xmlns:a16="http://schemas.microsoft.com/office/drawing/2014/main" id="{4A7ECD88-43A1-817A-2BF7-AE404A543F62}"/>
                </a:ext>
              </a:extLst>
            </p:cNvPr>
            <p:cNvGrpSpPr/>
            <p:nvPr/>
          </p:nvGrpSpPr>
          <p:grpSpPr>
            <a:xfrm>
              <a:off x="975120" y="3734446"/>
              <a:ext cx="539966" cy="539966"/>
              <a:chOff x="975120" y="2876118"/>
              <a:chExt cx="539966" cy="539966"/>
            </a:xfrm>
          </p:grpSpPr>
          <p:sp>
            <p:nvSpPr>
              <p:cNvPr id="42" name="Rectangle 10">
                <a:extLst>
                  <a:ext uri="{FF2B5EF4-FFF2-40B4-BE49-F238E27FC236}">
                    <a16:creationId xmlns:a16="http://schemas.microsoft.com/office/drawing/2014/main" id="{B53285AE-AB60-AD9C-0EB5-7B2A668DE575}"/>
                  </a:ext>
                </a:extLst>
              </p:cNvPr>
              <p:cNvSpPr/>
              <p:nvPr/>
            </p:nvSpPr>
            <p:spPr>
              <a:xfrm>
                <a:off x="975120" y="2876118"/>
                <a:ext cx="539966" cy="539966"/>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tx1">
                      <a:lumMod val="65000"/>
                      <a:lumOff val="35000"/>
                    </a:schemeClr>
                  </a:solidFill>
                  <a:latin typeface="Segoe UI" panose="020B0502040204020203" pitchFamily="34" charset="0"/>
                  <a:cs typeface="Segoe UI" panose="020B0502040204020203" pitchFamily="34" charset="0"/>
                </a:endParaRPr>
              </a:p>
            </p:txBody>
          </p:sp>
          <p:grpSp>
            <p:nvGrpSpPr>
              <p:cNvPr id="44" name="Group 43">
                <a:extLst>
                  <a:ext uri="{FF2B5EF4-FFF2-40B4-BE49-F238E27FC236}">
                    <a16:creationId xmlns:a16="http://schemas.microsoft.com/office/drawing/2014/main" id="{5F3967FA-B6DF-53C5-5502-4A8D6D50E3E7}"/>
                  </a:ext>
                </a:extLst>
              </p:cNvPr>
              <p:cNvGrpSpPr/>
              <p:nvPr/>
            </p:nvGrpSpPr>
            <p:grpSpPr>
              <a:xfrm flipH="1">
                <a:off x="1121412" y="3022451"/>
                <a:ext cx="263814" cy="263817"/>
                <a:chOff x="719746" y="2487424"/>
                <a:chExt cx="388301" cy="388301"/>
              </a:xfrm>
            </p:grpSpPr>
            <p:sp>
              <p:nvSpPr>
                <p:cNvPr id="48" name="Rectangle 3">
                  <a:extLst>
                    <a:ext uri="{FF2B5EF4-FFF2-40B4-BE49-F238E27FC236}">
                      <a16:creationId xmlns:a16="http://schemas.microsoft.com/office/drawing/2014/main" id="{FC065B7E-3CBA-29E1-6A31-2B22369AA2ED}"/>
                    </a:ext>
                  </a:extLst>
                </p:cNvPr>
                <p:cNvSpPr/>
                <p:nvPr/>
              </p:nvSpPr>
              <p:spPr>
                <a:xfrm>
                  <a:off x="719746" y="2487424"/>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49" name="Freeform 334">
                  <a:extLst>
                    <a:ext uri="{FF2B5EF4-FFF2-40B4-BE49-F238E27FC236}">
                      <a16:creationId xmlns:a16="http://schemas.microsoft.com/office/drawing/2014/main" id="{248B8C01-9CA2-F0E2-CBCA-E8F442414798}"/>
                    </a:ext>
                  </a:extLst>
                </p:cNvPr>
                <p:cNvSpPr>
                  <a:spLocks/>
                </p:cNvSpPr>
                <p:nvPr/>
              </p:nvSpPr>
              <p:spPr bwMode="auto">
                <a:xfrm rot="5400000">
                  <a:off x="826010" y="2613065"/>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endParaRPr>
                </a:p>
              </p:txBody>
            </p:sp>
          </p:grpSp>
        </p:grpSp>
      </p:grpSp>
      <p:sp>
        <p:nvSpPr>
          <p:cNvPr id="134" name="Google Shape;147;p28">
            <a:extLst>
              <a:ext uri="{FF2B5EF4-FFF2-40B4-BE49-F238E27FC236}">
                <a16:creationId xmlns:a16="http://schemas.microsoft.com/office/drawing/2014/main" id="{A9E24223-2D83-A76C-BA9A-D7341B7CB012}"/>
              </a:ext>
            </a:extLst>
          </p:cNvPr>
          <p:cNvSpPr txBox="1">
            <a:spLocks/>
          </p:cNvSpPr>
          <p:nvPr/>
        </p:nvSpPr>
        <p:spPr>
          <a:xfrm>
            <a:off x="655055" y="5383711"/>
            <a:ext cx="11054705" cy="1107996"/>
          </a:xfrm>
          <a:prstGeom prst="rect">
            <a:avLst/>
          </a:prstGeom>
          <a:noFill/>
        </p:spPr>
        <p:txBody>
          <a:bodyPr spcFirstLastPara="1" vert="horz" wrap="square" lIns="0" tIns="0" rIns="0" bIns="0" rtlCol="0" anchor="t" anchorCtr="0">
            <a:spAutoFit/>
          </a:bodyPr>
          <a:lstStyle>
            <a:lvl1pPr marL="609585" lvl="0" indent="-457189" algn="l" defTabSz="914400" rtl="0" eaLnBrk="1" latinLnBrk="0" hangingPunct="1">
              <a:lnSpc>
                <a:spcPct val="90000"/>
              </a:lnSpc>
              <a:spcBef>
                <a:spcPts val="0"/>
              </a:spcBef>
              <a:spcAft>
                <a:spcPts val="0"/>
              </a:spcAft>
              <a:buSzPts val="1800"/>
              <a:buFont typeface="Arial" panose="020B0604020202020204" pitchFamily="34" charset="0"/>
              <a:buChar char="●"/>
              <a:defRPr sz="2800" kern="1200">
                <a:solidFill>
                  <a:schemeClr val="tx1"/>
                </a:solidFill>
                <a:latin typeface="+mn-lt"/>
                <a:ea typeface="+mn-ea"/>
                <a:cs typeface="+mn-cs"/>
              </a:defRPr>
            </a:lvl1pPr>
            <a:lvl2pPr marL="1219170" lvl="1" indent="-423323" algn="l" defTabSz="914400" rtl="0" eaLnBrk="1" latinLnBrk="0" hangingPunct="1">
              <a:lnSpc>
                <a:spcPct val="90000"/>
              </a:lnSpc>
              <a:spcBef>
                <a:spcPts val="0"/>
              </a:spcBef>
              <a:spcAft>
                <a:spcPts val="0"/>
              </a:spcAft>
              <a:buSzPts val="1400"/>
              <a:buFont typeface="Arial" panose="020B0604020202020204" pitchFamily="34" charset="0"/>
              <a:buChar char="○"/>
              <a:defRPr sz="2400" kern="1200">
                <a:solidFill>
                  <a:schemeClr val="tx1"/>
                </a:solidFill>
                <a:latin typeface="+mn-lt"/>
                <a:ea typeface="+mn-ea"/>
                <a:cs typeface="+mn-cs"/>
              </a:defRPr>
            </a:lvl2pPr>
            <a:lvl3pPr marL="1828754" lvl="2" indent="-423323" algn="l" defTabSz="914400" rtl="0" eaLnBrk="1" latinLnBrk="0" hangingPunct="1">
              <a:lnSpc>
                <a:spcPct val="90000"/>
              </a:lnSpc>
              <a:spcBef>
                <a:spcPts val="0"/>
              </a:spcBef>
              <a:spcAft>
                <a:spcPts val="0"/>
              </a:spcAft>
              <a:buSzPts val="1400"/>
              <a:buFont typeface="Arial" panose="020B0604020202020204" pitchFamily="34" charset="0"/>
              <a:buChar char="■"/>
              <a:defRPr sz="2000" kern="1200">
                <a:solidFill>
                  <a:schemeClr val="tx1"/>
                </a:solidFill>
                <a:latin typeface="+mn-lt"/>
                <a:ea typeface="+mn-ea"/>
                <a:cs typeface="+mn-cs"/>
              </a:defRPr>
            </a:lvl3pPr>
            <a:lvl4pPr marL="2438339" lvl="3" indent="-423323"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4pPr>
            <a:lvl5pPr marL="3047924" lvl="4" indent="-423323"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5pPr>
            <a:lvl6pPr marL="3657509" lvl="5" indent="-423323"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6pPr>
            <a:lvl7pPr marL="4267093" lvl="6" indent="-423323"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7pPr>
            <a:lvl8pPr marL="4876678" lvl="7" indent="-423323"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8pPr>
            <a:lvl9pPr marL="5486263" lvl="8" indent="-423323"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9pPr>
          </a:lstStyle>
          <a:p>
            <a:pPr marL="0" indent="0" algn="l" rtl="0">
              <a:lnSpc>
                <a:spcPct val="100000"/>
              </a:lnSpc>
              <a:buClr>
                <a:schemeClr val="dk1"/>
              </a:buClr>
              <a:buSzPts val="770"/>
              <a:buNone/>
            </a:pPr>
            <a:r>
              <a:rPr lang="da-DK" sz="1800" dirty="0">
                <a:solidFill>
                  <a:schemeClr val="tx1">
                    <a:lumMod val="65000"/>
                    <a:lumOff val="35000"/>
                  </a:schemeClr>
                </a:solidFill>
                <a:latin typeface="+mn-lt"/>
              </a:rPr>
              <a:t>At finde rundt i ADHD-medicin kan føles som en blanding af en medicinsk skattejagt og et forsøg på at udtale trylleformularer fra Harry Potter.  </a:t>
            </a:r>
            <a:br>
              <a:rPr lang="da-DK" sz="1800" dirty="0">
                <a:solidFill>
                  <a:schemeClr val="tx1">
                    <a:lumMod val="65000"/>
                    <a:lumOff val="35000"/>
                  </a:schemeClr>
                </a:solidFill>
                <a:latin typeface="+mn-lt"/>
              </a:rPr>
            </a:br>
            <a:br>
              <a:rPr lang="da-DK" sz="1800" dirty="0">
                <a:solidFill>
                  <a:schemeClr val="tx1">
                    <a:lumMod val="65000"/>
                    <a:lumOff val="35000"/>
                  </a:schemeClr>
                </a:solidFill>
                <a:latin typeface="+mn-lt"/>
              </a:rPr>
            </a:br>
            <a:r>
              <a:rPr lang="da-DK" sz="1800" dirty="0">
                <a:solidFill>
                  <a:schemeClr val="tx1">
                    <a:lumMod val="65000"/>
                    <a:lumOff val="35000"/>
                  </a:schemeClr>
                </a:solidFill>
                <a:latin typeface="+mn-lt"/>
              </a:rPr>
              <a:t>Men bare rolig – uanset navnet handler det hele om at finde det, der virker bedst for DIG! </a:t>
            </a:r>
          </a:p>
        </p:txBody>
      </p:sp>
      <p:cxnSp>
        <p:nvCxnSpPr>
          <p:cNvPr id="137" name="Straight Connector 136">
            <a:extLst>
              <a:ext uri="{FF2B5EF4-FFF2-40B4-BE49-F238E27FC236}">
                <a16:creationId xmlns:a16="http://schemas.microsoft.com/office/drawing/2014/main" id="{FF533A0F-51D4-910F-551A-1D894BDC3BB7}"/>
              </a:ext>
            </a:extLst>
          </p:cNvPr>
          <p:cNvCxnSpPr>
            <a:cxnSpLocks/>
          </p:cNvCxnSpPr>
          <p:nvPr/>
        </p:nvCxnSpPr>
        <p:spPr>
          <a:xfrm>
            <a:off x="494460" y="5465420"/>
            <a:ext cx="0" cy="353962"/>
          </a:xfrm>
          <a:prstGeom prst="line">
            <a:avLst/>
          </a:prstGeom>
          <a:ln w="28575">
            <a:solidFill>
              <a:srgbClr val="70578B"/>
            </a:solidFill>
          </a:ln>
        </p:spPr>
        <p:style>
          <a:lnRef idx="2">
            <a:schemeClr val="accent1"/>
          </a:lnRef>
          <a:fillRef idx="0">
            <a:schemeClr val="accent1"/>
          </a:fillRef>
          <a:effectRef idx="1">
            <a:schemeClr val="accent1"/>
          </a:effectRef>
          <a:fontRef idx="minor">
            <a:schemeClr val="tx1"/>
          </a:fontRef>
        </p:style>
      </p:cxnSp>
      <p:sp>
        <p:nvSpPr>
          <p:cNvPr id="4" name="Rectangle 10">
            <a:extLst>
              <a:ext uri="{FF2B5EF4-FFF2-40B4-BE49-F238E27FC236}">
                <a16:creationId xmlns:a16="http://schemas.microsoft.com/office/drawing/2014/main" id="{8D454826-4563-04BF-338A-8DB87399C841}"/>
              </a:ext>
            </a:extLst>
          </p:cNvPr>
          <p:cNvSpPr/>
          <p:nvPr/>
        </p:nvSpPr>
        <p:spPr>
          <a:xfrm>
            <a:off x="8019690" y="4048087"/>
            <a:ext cx="572411" cy="572411"/>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5" name="Freeform 334">
            <a:extLst>
              <a:ext uri="{FF2B5EF4-FFF2-40B4-BE49-F238E27FC236}">
                <a16:creationId xmlns:a16="http://schemas.microsoft.com/office/drawing/2014/main" id="{DDE2B6BA-A0DA-78C7-3074-C3707758845B}"/>
              </a:ext>
            </a:extLst>
          </p:cNvPr>
          <p:cNvSpPr>
            <a:spLocks/>
          </p:cNvSpPr>
          <p:nvPr/>
        </p:nvSpPr>
        <p:spPr bwMode="auto">
          <a:xfrm rot="16200000" flipH="1">
            <a:off x="8310116" y="4250845"/>
            <a:ext cx="126597" cy="63859"/>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endParaRPr>
          </a:p>
        </p:txBody>
      </p:sp>
      <p:sp>
        <p:nvSpPr>
          <p:cNvPr id="6" name="Rectangle 3">
            <a:extLst>
              <a:ext uri="{FF2B5EF4-FFF2-40B4-BE49-F238E27FC236}">
                <a16:creationId xmlns:a16="http://schemas.microsoft.com/office/drawing/2014/main" id="{38453DDF-0846-0CEC-7A1E-E9BBC3C429C9}"/>
              </a:ext>
            </a:extLst>
          </p:cNvPr>
          <p:cNvSpPr/>
          <p:nvPr/>
        </p:nvSpPr>
        <p:spPr>
          <a:xfrm flipH="1">
            <a:off x="8181958" y="4169299"/>
            <a:ext cx="279666" cy="279663"/>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9" name="Freeform 334">
            <a:extLst>
              <a:ext uri="{FF2B5EF4-FFF2-40B4-BE49-F238E27FC236}">
                <a16:creationId xmlns:a16="http://schemas.microsoft.com/office/drawing/2014/main" id="{4EA601AD-7F20-455E-B954-878E0683F1FB}"/>
              </a:ext>
            </a:extLst>
          </p:cNvPr>
          <p:cNvSpPr>
            <a:spLocks/>
          </p:cNvSpPr>
          <p:nvPr/>
        </p:nvSpPr>
        <p:spPr bwMode="auto">
          <a:xfrm rot="16200000" flipH="1">
            <a:off x="8283165" y="4270722"/>
            <a:ext cx="126597" cy="63859"/>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endParaRPr>
          </a:p>
        </p:txBody>
      </p:sp>
    </p:spTree>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94421E25-BD2B-4ABE-8ECC-ECBD8A162976}"/>
              </a:ext>
            </a:extLst>
          </p:cNvPr>
          <p:cNvSpPr/>
          <p:nvPr/>
        </p:nvSpPr>
        <p:spPr>
          <a:xfrm>
            <a:off x="2164080" y="2133839"/>
            <a:ext cx="8290560" cy="2979417"/>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Rektangel 9">
            <a:extLst>
              <a:ext uri="{FF2B5EF4-FFF2-40B4-BE49-F238E27FC236}">
                <a16:creationId xmlns:a16="http://schemas.microsoft.com/office/drawing/2014/main" id="{D4CB4F86-E0E6-6948-EB08-05AB5F7CB398}"/>
              </a:ext>
            </a:extLst>
          </p:cNvPr>
          <p:cNvSpPr/>
          <p:nvPr/>
        </p:nvSpPr>
        <p:spPr>
          <a:xfrm>
            <a:off x="647700" y="1242060"/>
            <a:ext cx="6858000" cy="1424940"/>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a:extLst>
              <a:ext uri="{FF2B5EF4-FFF2-40B4-BE49-F238E27FC236}">
                <a16:creationId xmlns:a16="http://schemas.microsoft.com/office/drawing/2014/main" id="{362D5CF7-FD00-3A04-FADF-D8E9D8D3289F}"/>
              </a:ext>
            </a:extLst>
          </p:cNvPr>
          <p:cNvSpPr/>
          <p:nvPr/>
        </p:nvSpPr>
        <p:spPr>
          <a:xfrm>
            <a:off x="0" y="6309359"/>
            <a:ext cx="12192000" cy="548641"/>
          </a:xfrm>
          <a:prstGeom prst="rect">
            <a:avLst/>
          </a:prstGeom>
          <a:solidFill>
            <a:srgbClr val="F2EE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120F8FE1-D68C-8248-B439-1ACB3A75A770}"/>
              </a:ext>
            </a:extLst>
          </p:cNvPr>
          <p:cNvSpPr>
            <a:spLocks noGrp="1"/>
          </p:cNvSpPr>
          <p:nvPr>
            <p:ph type="title"/>
          </p:nvPr>
        </p:nvSpPr>
        <p:spPr>
          <a:xfrm>
            <a:off x="964221" y="1638628"/>
            <a:ext cx="10572221" cy="769441"/>
          </a:xfrm>
        </p:spPr>
        <p:txBody>
          <a:bodyPr/>
          <a:lstStyle/>
          <a:p>
            <a:r>
              <a:rPr lang="da-DK" dirty="0">
                <a:solidFill>
                  <a:schemeClr val="bg1"/>
                </a:solidFill>
                <a:latin typeface="+mn-lt"/>
              </a:rPr>
              <a:t>Hvad kan medicin gøre?</a:t>
            </a:r>
          </a:p>
        </p:txBody>
      </p:sp>
      <p:sp>
        <p:nvSpPr>
          <p:cNvPr id="3" name="Pladsholder til indhold 2">
            <a:extLst>
              <a:ext uri="{FF2B5EF4-FFF2-40B4-BE49-F238E27FC236}">
                <a16:creationId xmlns:a16="http://schemas.microsoft.com/office/drawing/2014/main" id="{6E07BEEB-7C84-9C52-EA16-EA23DAE74475}"/>
              </a:ext>
            </a:extLst>
          </p:cNvPr>
          <p:cNvSpPr>
            <a:spLocks noGrp="1"/>
          </p:cNvSpPr>
          <p:nvPr>
            <p:ph idx="1"/>
          </p:nvPr>
        </p:nvSpPr>
        <p:spPr>
          <a:xfrm>
            <a:off x="2727960" y="3190727"/>
            <a:ext cx="7299960" cy="2000548"/>
          </a:xfrm>
        </p:spPr>
        <p:txBody>
          <a:bodyPr>
            <a:normAutofit/>
          </a:bodyPr>
          <a:lstStyle/>
          <a:p>
            <a:pPr marL="0" indent="0" algn="l" rtl="0">
              <a:spcAft>
                <a:spcPts val="1600"/>
              </a:spcAft>
              <a:buNone/>
            </a:pPr>
            <a:r>
              <a:rPr lang="da-DK" sz="3600" b="1" dirty="0">
                <a:solidFill>
                  <a:srgbClr val="70578B"/>
                </a:solidFill>
              </a:rPr>
              <a:t>Hvad oplever I, at medicinen har hjulpet jeres pårørende med?</a:t>
            </a:r>
          </a:p>
        </p:txBody>
      </p:sp>
      <p:pic>
        <p:nvPicPr>
          <p:cNvPr id="6" name="Billede 5">
            <a:extLst>
              <a:ext uri="{FF2B5EF4-FFF2-40B4-BE49-F238E27FC236}">
                <a16:creationId xmlns:a16="http://schemas.microsoft.com/office/drawing/2014/main" id="{EC306391-C08F-4953-139F-4C723E85519D}"/>
              </a:ext>
            </a:extLst>
          </p:cNvPr>
          <p:cNvPicPr>
            <a:picLocks noChangeAspect="1"/>
          </p:cNvPicPr>
          <p:nvPr/>
        </p:nvPicPr>
        <p:blipFill>
          <a:blip r:embed="rId2" cstate="screen">
            <a:clrChange>
              <a:clrFrom>
                <a:srgbClr val="FEFEFE"/>
              </a:clrFrom>
              <a:clrTo>
                <a:srgbClr val="FEFEFE">
                  <a:alpha val="0"/>
                </a:srgbClr>
              </a:clrTo>
            </a:clrChange>
            <a:duotone>
              <a:srgbClr val="8064A2">
                <a:shade val="45000"/>
                <a:satMod val="135000"/>
              </a:srgbClr>
              <a:prstClr val="white"/>
            </a:duotone>
            <a:extLst>
              <a:ext uri="{28A0092B-C50C-407E-A947-70E740481C1C}">
                <a14:useLocalDpi xmlns:a14="http://schemas.microsoft.com/office/drawing/2010/main"/>
              </a:ext>
            </a:extLst>
          </a:blip>
          <a:srcRect/>
          <a:stretch/>
        </p:blipFill>
        <p:spPr>
          <a:xfrm flipH="1">
            <a:off x="5334000" y="4582638"/>
            <a:ext cx="6858000" cy="2240280"/>
          </a:xfrm>
          <a:prstGeom prst="rect">
            <a:avLst/>
          </a:prstGeom>
        </p:spPr>
      </p:pic>
    </p:spTree>
    <p:extLst>
      <p:ext uri="{BB962C8B-B14F-4D97-AF65-F5344CB8AC3E}">
        <p14:creationId xmlns:p14="http://schemas.microsoft.com/office/powerpoint/2010/main" val="2531442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0" name="Rektangel 9">
            <a:extLst>
              <a:ext uri="{FF2B5EF4-FFF2-40B4-BE49-F238E27FC236}">
                <a16:creationId xmlns:a16="http://schemas.microsoft.com/office/drawing/2014/main" id="{62A0C496-FA34-F75E-BEFC-E419AD193737}"/>
              </a:ext>
            </a:extLst>
          </p:cNvPr>
          <p:cNvSpPr/>
          <p:nvPr/>
        </p:nvSpPr>
        <p:spPr>
          <a:xfrm>
            <a:off x="0" y="0"/>
            <a:ext cx="3848099" cy="685800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ktangel 10">
            <a:extLst>
              <a:ext uri="{FF2B5EF4-FFF2-40B4-BE49-F238E27FC236}">
                <a16:creationId xmlns:a16="http://schemas.microsoft.com/office/drawing/2014/main" id="{FE19AF4B-815D-2B7D-6CCB-72F82CCAB666}"/>
              </a:ext>
            </a:extLst>
          </p:cNvPr>
          <p:cNvSpPr/>
          <p:nvPr/>
        </p:nvSpPr>
        <p:spPr>
          <a:xfrm>
            <a:off x="8330651" y="0"/>
            <a:ext cx="3848099" cy="685800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Rektangel 11">
            <a:extLst>
              <a:ext uri="{FF2B5EF4-FFF2-40B4-BE49-F238E27FC236}">
                <a16:creationId xmlns:a16="http://schemas.microsoft.com/office/drawing/2014/main" id="{E5B70876-F3D1-D9CE-72F9-CED5E5C642C4}"/>
              </a:ext>
            </a:extLst>
          </p:cNvPr>
          <p:cNvSpPr/>
          <p:nvPr/>
        </p:nvSpPr>
        <p:spPr>
          <a:xfrm>
            <a:off x="1270000" y="486767"/>
            <a:ext cx="9994900" cy="1049933"/>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8" name="Google Shape;158;p30"/>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anchor="t" anchorCtr="0">
            <a:normAutofit fontScale="90000"/>
          </a:bodyPr>
          <a:lstStyle/>
          <a:p>
            <a:pPr algn="ctr" rtl="0"/>
            <a:r>
              <a:rPr lang="da" dirty="0">
                <a:solidFill>
                  <a:schemeClr val="bg1"/>
                </a:solidFill>
              </a:rPr>
              <a:t>Følelsesregulering - emotionel dysregulering </a:t>
            </a:r>
            <a:endParaRPr dirty="0">
              <a:solidFill>
                <a:schemeClr val="bg1"/>
              </a:solidFill>
            </a:endParaRPr>
          </a:p>
        </p:txBody>
      </p:sp>
      <p:sp>
        <p:nvSpPr>
          <p:cNvPr id="159" name="Google Shape;159;p30"/>
          <p:cNvSpPr txBox="1">
            <a:spLocks noGrp="1"/>
          </p:cNvSpPr>
          <p:nvPr>
            <p:ph type="body" idx="1"/>
          </p:nvPr>
        </p:nvSpPr>
        <p:spPr>
          <a:xfrm>
            <a:off x="3472252" y="2059417"/>
            <a:ext cx="5274000" cy="4555200"/>
          </a:xfrm>
          <a:prstGeom prst="rect">
            <a:avLst/>
          </a:prstGeom>
        </p:spPr>
        <p:txBody>
          <a:bodyPr spcFirstLastPara="1" wrap="square" lIns="121900" tIns="121900" rIns="121900" bIns="121900" anchor="t" anchorCtr="0">
            <a:normAutofit/>
          </a:bodyPr>
          <a:lstStyle/>
          <a:p>
            <a:pPr marL="0" indent="0" algn="ctr" rtl="0">
              <a:spcBef>
                <a:spcPts val="1600"/>
              </a:spcBef>
              <a:buNone/>
            </a:pPr>
            <a:r>
              <a:rPr lang="da" dirty="0">
                <a:solidFill>
                  <a:schemeClr val="tx1">
                    <a:lumMod val="75000"/>
                    <a:lumOff val="25000"/>
                  </a:schemeClr>
                </a:solidFill>
              </a:rPr>
              <a:t>Kontrol - kontroltab</a:t>
            </a:r>
            <a:endParaRPr dirty="0">
              <a:solidFill>
                <a:schemeClr val="tx1">
                  <a:lumMod val="75000"/>
                  <a:lumOff val="25000"/>
                </a:schemeClr>
              </a:solidFill>
            </a:endParaRPr>
          </a:p>
          <a:p>
            <a:pPr marL="0" indent="0" algn="ctr" rtl="0">
              <a:spcBef>
                <a:spcPts val="1600"/>
              </a:spcBef>
              <a:buNone/>
            </a:pPr>
            <a:r>
              <a:rPr lang="da" dirty="0">
                <a:solidFill>
                  <a:schemeClr val="tx1">
                    <a:lumMod val="75000"/>
                    <a:lumOff val="25000"/>
                  </a:schemeClr>
                </a:solidFill>
              </a:rPr>
              <a:t>Afhængighed</a:t>
            </a:r>
            <a:endParaRPr dirty="0">
              <a:solidFill>
                <a:schemeClr val="tx1">
                  <a:lumMod val="75000"/>
                  <a:lumOff val="25000"/>
                </a:schemeClr>
              </a:solidFill>
            </a:endParaRPr>
          </a:p>
          <a:p>
            <a:pPr marL="0" indent="0" algn="ctr" rtl="0">
              <a:spcBef>
                <a:spcPts val="1600"/>
              </a:spcBef>
              <a:buNone/>
            </a:pPr>
            <a:r>
              <a:rPr lang="da" dirty="0">
                <a:solidFill>
                  <a:schemeClr val="tx1">
                    <a:lumMod val="75000"/>
                    <a:lumOff val="25000"/>
                  </a:schemeClr>
                </a:solidFill>
              </a:rPr>
              <a:t>Energi og restitution</a:t>
            </a:r>
            <a:endParaRPr dirty="0">
              <a:solidFill>
                <a:schemeClr val="tx1">
                  <a:lumMod val="75000"/>
                  <a:lumOff val="25000"/>
                </a:schemeClr>
              </a:solidFill>
            </a:endParaRPr>
          </a:p>
          <a:p>
            <a:pPr marL="0" indent="0" algn="ctr" rtl="0">
              <a:spcBef>
                <a:spcPts val="1600"/>
              </a:spcBef>
              <a:buNone/>
            </a:pPr>
            <a:r>
              <a:rPr lang="da" dirty="0">
                <a:solidFill>
                  <a:schemeClr val="tx1">
                    <a:lumMod val="75000"/>
                    <a:lumOff val="25000"/>
                  </a:schemeClr>
                </a:solidFill>
              </a:rPr>
              <a:t>Økonomi og “ADHD-afgift” </a:t>
            </a:r>
            <a:endParaRPr dirty="0">
              <a:solidFill>
                <a:schemeClr val="tx1">
                  <a:lumMod val="75000"/>
                  <a:lumOff val="25000"/>
                </a:schemeClr>
              </a:solidFill>
            </a:endParaRPr>
          </a:p>
          <a:p>
            <a:pPr marL="0" indent="0" algn="ctr" rtl="0">
              <a:spcBef>
                <a:spcPts val="1600"/>
              </a:spcBef>
              <a:spcAft>
                <a:spcPts val="1600"/>
              </a:spcAft>
              <a:buNone/>
            </a:pPr>
            <a:r>
              <a:rPr lang="da" dirty="0">
                <a:solidFill>
                  <a:schemeClr val="tx1">
                    <a:lumMod val="75000"/>
                    <a:lumOff val="25000"/>
                  </a:schemeClr>
                </a:solidFill>
              </a:rPr>
              <a:t>Kost og spisemønstre</a:t>
            </a:r>
            <a:endParaRPr dirty="0">
              <a:solidFill>
                <a:schemeClr val="tx1">
                  <a:lumMod val="75000"/>
                  <a:lumOff val="25000"/>
                </a:schemeClr>
              </a:solidFill>
            </a:endParaRPr>
          </a:p>
        </p:txBody>
      </p:sp>
      <p:pic>
        <p:nvPicPr>
          <p:cNvPr id="8" name="Billede 7" descr="Et billede, der indeholder skitse, tegning, Stregtegning, clipart&#10;&#10;Indhold genereret af kunstig intelligens kan være forkert.">
            <a:extLst>
              <a:ext uri="{FF2B5EF4-FFF2-40B4-BE49-F238E27FC236}">
                <a16:creationId xmlns:a16="http://schemas.microsoft.com/office/drawing/2014/main" id="{F74122A6-ED18-9177-C369-13E9469A3149}"/>
              </a:ext>
            </a:extLst>
          </p:cNvPr>
          <p:cNvPicPr>
            <a:picLocks noChangeAspect="1"/>
          </p:cNvPicPr>
          <p:nvPr/>
        </p:nvPicPr>
        <p:blipFill>
          <a:blip r:embed="rId3" cstate="screen">
            <a:clrChange>
              <a:clrFrom>
                <a:srgbClr val="FFFFFF"/>
              </a:clrFrom>
              <a:clrTo>
                <a:srgbClr val="FFFFFF">
                  <a:alpha val="0"/>
                </a:srgbClr>
              </a:clrTo>
            </a:clrChange>
            <a:duotone>
              <a:srgbClr val="8064A2">
                <a:shade val="45000"/>
                <a:satMod val="135000"/>
              </a:srgbClr>
              <a:prstClr val="white"/>
            </a:duotone>
            <a:extLst>
              <a:ext uri="{28A0092B-C50C-407E-A947-70E740481C1C}">
                <a14:useLocalDpi xmlns:a14="http://schemas.microsoft.com/office/drawing/2010/main" val="0"/>
              </a:ext>
            </a:extLst>
          </a:blip>
          <a:srcRect l="20347" r="8901"/>
          <a:stretch/>
        </p:blipFill>
        <p:spPr>
          <a:xfrm>
            <a:off x="39754" y="3144292"/>
            <a:ext cx="3941327" cy="3713708"/>
          </a:xfrm>
          <a:prstGeom prst="rect">
            <a:avLst/>
          </a:prstGeom>
        </p:spPr>
      </p:pic>
      <p:pic>
        <p:nvPicPr>
          <p:cNvPr id="9" name="Billede 8" descr="Et billede, der indeholder skitse, tegning, Stregtegning, illustration/afbildning&#10;&#10;Indhold genereret af kunstig intelligens kan være forkert.">
            <a:extLst>
              <a:ext uri="{FF2B5EF4-FFF2-40B4-BE49-F238E27FC236}">
                <a16:creationId xmlns:a16="http://schemas.microsoft.com/office/drawing/2014/main" id="{6A70FC23-EB56-4629-12E9-F0A03333A1D3}"/>
              </a:ext>
            </a:extLst>
          </p:cNvPr>
          <p:cNvPicPr>
            <a:picLocks noChangeAspect="1"/>
          </p:cNvPicPr>
          <p:nvPr/>
        </p:nvPicPr>
        <p:blipFill>
          <a:blip r:embed="rId4" cstate="screen">
            <a:clrChange>
              <a:clrFrom>
                <a:srgbClr val="FFFFFF"/>
              </a:clrFrom>
              <a:clrTo>
                <a:srgbClr val="FFFFFF">
                  <a:alpha val="0"/>
                </a:srgbClr>
              </a:clrTo>
            </a:clrChange>
            <a:duotone>
              <a:srgbClr val="8064A2">
                <a:shade val="45000"/>
                <a:satMod val="135000"/>
              </a:srgbClr>
              <a:prstClr val="white"/>
            </a:duotone>
            <a:extLst>
              <a:ext uri="{28A0092B-C50C-407E-A947-70E740481C1C}">
                <a14:useLocalDpi xmlns:a14="http://schemas.microsoft.com/office/drawing/2010/main" val="0"/>
              </a:ext>
            </a:extLst>
          </a:blip>
          <a:srcRect l="13075" r="9388"/>
          <a:stretch/>
        </p:blipFill>
        <p:spPr>
          <a:xfrm>
            <a:off x="8786006" y="3209175"/>
            <a:ext cx="3432498" cy="358394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7BD50-DFA2-0115-E464-DF760FA82D4C}"/>
            </a:ext>
          </a:extLst>
        </p:cNvPr>
        <p:cNvGrpSpPr/>
        <p:nvPr/>
      </p:nvGrpSpPr>
      <p:grpSpPr>
        <a:xfrm>
          <a:off x="0" y="0"/>
          <a:ext cx="0" cy="0"/>
          <a:chOff x="0" y="0"/>
          <a:chExt cx="0" cy="0"/>
        </a:xfrm>
      </p:grpSpPr>
      <p:sp>
        <p:nvSpPr>
          <p:cNvPr id="27" name="Rectangle 10">
            <a:extLst>
              <a:ext uri="{FF2B5EF4-FFF2-40B4-BE49-F238E27FC236}">
                <a16:creationId xmlns:a16="http://schemas.microsoft.com/office/drawing/2014/main" id="{436934C1-36BC-380F-BBF5-8D27008AC44B}"/>
              </a:ext>
            </a:extLst>
          </p:cNvPr>
          <p:cNvSpPr/>
          <p:nvPr/>
        </p:nvSpPr>
        <p:spPr>
          <a:xfrm>
            <a:off x="7762875" y="1430338"/>
            <a:ext cx="4429126" cy="4627561"/>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650C5EDA-4F95-1933-A9CA-3909EF6D8A29}"/>
              </a:ext>
            </a:extLst>
          </p:cNvPr>
          <p:cNvSpPr>
            <a:spLocks noGrp="1"/>
          </p:cNvSpPr>
          <p:nvPr>
            <p:ph type="title"/>
          </p:nvPr>
        </p:nvSpPr>
        <p:spPr>
          <a:xfrm>
            <a:off x="500860" y="-794"/>
            <a:ext cx="11214460" cy="1325563"/>
          </a:xfrm>
        </p:spPr>
        <p:txBody>
          <a:bodyPr/>
          <a:lstStyle/>
          <a:p>
            <a:r>
              <a:rPr lang="da-DK" dirty="0">
                <a:solidFill>
                  <a:srgbClr val="644D79"/>
                </a:solidFill>
              </a:rPr>
              <a:t>Overstimulering </a:t>
            </a:r>
          </a:p>
        </p:txBody>
      </p:sp>
      <p:grpSp>
        <p:nvGrpSpPr>
          <p:cNvPr id="9" name="Group 8">
            <a:extLst>
              <a:ext uri="{FF2B5EF4-FFF2-40B4-BE49-F238E27FC236}">
                <a16:creationId xmlns:a16="http://schemas.microsoft.com/office/drawing/2014/main" id="{A6E7F3D7-4D43-201E-4E78-C43C01B1B857}"/>
              </a:ext>
            </a:extLst>
          </p:cNvPr>
          <p:cNvGrpSpPr/>
          <p:nvPr/>
        </p:nvGrpSpPr>
        <p:grpSpPr>
          <a:xfrm>
            <a:off x="0" y="1430337"/>
            <a:ext cx="8267700" cy="1091821"/>
            <a:chOff x="0" y="1430337"/>
            <a:chExt cx="8267700" cy="1457086"/>
          </a:xfrm>
        </p:grpSpPr>
        <p:sp>
          <p:nvSpPr>
            <p:cNvPr id="18" name="Rectangle 17">
              <a:extLst>
                <a:ext uri="{FF2B5EF4-FFF2-40B4-BE49-F238E27FC236}">
                  <a16:creationId xmlns:a16="http://schemas.microsoft.com/office/drawing/2014/main" id="{6B4770C3-AA30-20C3-CD95-68900A614022}"/>
                </a:ext>
              </a:extLst>
            </p:cNvPr>
            <p:cNvSpPr/>
            <p:nvPr/>
          </p:nvSpPr>
          <p:spPr>
            <a:xfrm>
              <a:off x="600074" y="1430337"/>
              <a:ext cx="766762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mn-lt"/>
              </a:endParaRPr>
            </a:p>
          </p:txBody>
        </p:sp>
        <p:sp>
          <p:nvSpPr>
            <p:cNvPr id="11" name="Rectangle 10">
              <a:extLst>
                <a:ext uri="{FF2B5EF4-FFF2-40B4-BE49-F238E27FC236}">
                  <a16:creationId xmlns:a16="http://schemas.microsoft.com/office/drawing/2014/main" id="{589AD460-99BE-E65B-7849-35F9C556D4CA}"/>
                </a:ext>
              </a:extLst>
            </p:cNvPr>
            <p:cNvSpPr/>
            <p:nvPr/>
          </p:nvSpPr>
          <p:spPr>
            <a:xfrm>
              <a:off x="0" y="1430338"/>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5" name="TextBox 14">
              <a:extLst>
                <a:ext uri="{FF2B5EF4-FFF2-40B4-BE49-F238E27FC236}">
                  <a16:creationId xmlns:a16="http://schemas.microsoft.com/office/drawing/2014/main" id="{72E48335-2026-838A-80ED-1B5A9D2E6CE4}"/>
                </a:ext>
              </a:extLst>
            </p:cNvPr>
            <p:cNvSpPr txBox="1"/>
            <p:nvPr/>
          </p:nvSpPr>
          <p:spPr>
            <a:xfrm>
              <a:off x="1038224" y="1655719"/>
              <a:ext cx="6806138" cy="1006319"/>
            </a:xfrm>
            <a:prstGeom prst="rect">
              <a:avLst/>
            </a:prstGeom>
            <a:noFill/>
          </p:spPr>
          <p:txBody>
            <a:bodyPr wrap="square" lIns="0" tIns="0" rIns="0" bIns="0" anchor="ctr" anchorCtr="0">
              <a:spAutoFit/>
            </a:bodyPr>
            <a:lstStyle/>
            <a:p>
              <a:pPr marL="0" indent="0">
                <a:spcAft>
                  <a:spcPts val="600"/>
                </a:spcAft>
                <a:buFont typeface="Arial" panose="020B0604020202020204" pitchFamily="34" charset="0"/>
                <a:buNone/>
              </a:pPr>
              <a:r>
                <a:rPr lang="da-DK" sz="1600" b="1" dirty="0">
                  <a:solidFill>
                    <a:schemeClr val="tx1">
                      <a:lumMod val="65000"/>
                      <a:lumOff val="35000"/>
                    </a:schemeClr>
                  </a:solidFill>
                </a:rPr>
                <a:t>Overstimulering kan føre til mental udmattelse: </a:t>
              </a:r>
            </a:p>
            <a:p>
              <a:r>
                <a:rPr lang="da-DK" sz="1400" dirty="0">
                  <a:solidFill>
                    <a:schemeClr val="tx1">
                      <a:lumMod val="65000"/>
                      <a:lumOff val="35000"/>
                    </a:schemeClr>
                  </a:solidFill>
                </a:rPr>
                <a:t>Når hjernen konstant modtager for mange indtryk, kan det være svært at filtrere det, der er vigtigt, hvilket kan føre til træthed og stress.</a:t>
              </a:r>
            </a:p>
          </p:txBody>
        </p:sp>
      </p:grpSp>
      <p:grpSp>
        <p:nvGrpSpPr>
          <p:cNvPr id="12" name="Group 11">
            <a:extLst>
              <a:ext uri="{FF2B5EF4-FFF2-40B4-BE49-F238E27FC236}">
                <a16:creationId xmlns:a16="http://schemas.microsoft.com/office/drawing/2014/main" id="{5B767D8E-E5B0-8C6F-0A83-74D54FA17B25}"/>
              </a:ext>
            </a:extLst>
          </p:cNvPr>
          <p:cNvGrpSpPr/>
          <p:nvPr/>
        </p:nvGrpSpPr>
        <p:grpSpPr>
          <a:xfrm>
            <a:off x="0" y="2608917"/>
            <a:ext cx="8267700" cy="1091821"/>
            <a:chOff x="0" y="1430337"/>
            <a:chExt cx="8267700" cy="1457086"/>
          </a:xfrm>
        </p:grpSpPr>
        <p:sp>
          <p:nvSpPr>
            <p:cNvPr id="19" name="Rectangle 18">
              <a:extLst>
                <a:ext uri="{FF2B5EF4-FFF2-40B4-BE49-F238E27FC236}">
                  <a16:creationId xmlns:a16="http://schemas.microsoft.com/office/drawing/2014/main" id="{7E1F70B1-CFA6-989D-E221-1712CDEC06CC}"/>
                </a:ext>
              </a:extLst>
            </p:cNvPr>
            <p:cNvSpPr/>
            <p:nvPr/>
          </p:nvSpPr>
          <p:spPr>
            <a:xfrm>
              <a:off x="600074" y="1430337"/>
              <a:ext cx="766762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mn-lt"/>
              </a:endParaRPr>
            </a:p>
          </p:txBody>
        </p:sp>
        <p:sp>
          <p:nvSpPr>
            <p:cNvPr id="20" name="Rectangle 19">
              <a:extLst>
                <a:ext uri="{FF2B5EF4-FFF2-40B4-BE49-F238E27FC236}">
                  <a16:creationId xmlns:a16="http://schemas.microsoft.com/office/drawing/2014/main" id="{224CE557-B095-AAE1-DB4A-2A0B5E54599A}"/>
                </a:ext>
              </a:extLst>
            </p:cNvPr>
            <p:cNvSpPr/>
            <p:nvPr/>
          </p:nvSpPr>
          <p:spPr>
            <a:xfrm>
              <a:off x="0" y="1430338"/>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BDDAC807-CBAA-F2F6-90B9-CF38E90BB7C0}"/>
                </a:ext>
              </a:extLst>
            </p:cNvPr>
            <p:cNvSpPr txBox="1"/>
            <p:nvPr/>
          </p:nvSpPr>
          <p:spPr>
            <a:xfrm>
              <a:off x="1038224" y="1655721"/>
              <a:ext cx="6806138" cy="1006319"/>
            </a:xfrm>
            <a:prstGeom prst="rect">
              <a:avLst/>
            </a:prstGeom>
            <a:noFill/>
          </p:spPr>
          <p:txBody>
            <a:bodyPr wrap="square" lIns="0" tIns="0" rIns="0" bIns="0" anchor="ctr" anchorCtr="0">
              <a:spAutoFit/>
            </a:bodyPr>
            <a:lstStyle/>
            <a:p>
              <a:pPr>
                <a:spcAft>
                  <a:spcPts val="600"/>
                </a:spcAft>
              </a:pPr>
              <a:r>
                <a:rPr lang="da-DK" sz="1600" b="1" dirty="0">
                  <a:solidFill>
                    <a:schemeClr val="tx1">
                      <a:lumMod val="65000"/>
                      <a:lumOff val="35000"/>
                    </a:schemeClr>
                  </a:solidFill>
                </a:rPr>
                <a:t>Sanseindtryk kan blive overvældende: </a:t>
              </a:r>
            </a:p>
            <a:p>
              <a:r>
                <a:rPr lang="da-DK" sz="1400" dirty="0">
                  <a:solidFill>
                    <a:schemeClr val="tx1">
                      <a:lumMod val="65000"/>
                      <a:lumOff val="35000"/>
                    </a:schemeClr>
                  </a:solidFill>
                </a:rPr>
                <a:t>Støj, lys, hurtigt skiftende information (som på sociale medier) og kaos kan hurtigt blive for meget, og det kan påvirke koncentrationen og evnen til at fokusere.</a:t>
              </a:r>
            </a:p>
          </p:txBody>
        </p:sp>
      </p:grpSp>
      <p:grpSp>
        <p:nvGrpSpPr>
          <p:cNvPr id="22" name="Group 21">
            <a:extLst>
              <a:ext uri="{FF2B5EF4-FFF2-40B4-BE49-F238E27FC236}">
                <a16:creationId xmlns:a16="http://schemas.microsoft.com/office/drawing/2014/main" id="{53A7497A-329F-F5FA-3D38-3986B5C164E6}"/>
              </a:ext>
            </a:extLst>
          </p:cNvPr>
          <p:cNvGrpSpPr/>
          <p:nvPr/>
        </p:nvGrpSpPr>
        <p:grpSpPr>
          <a:xfrm>
            <a:off x="0" y="3787497"/>
            <a:ext cx="8267700" cy="1091821"/>
            <a:chOff x="0" y="1430337"/>
            <a:chExt cx="8267700" cy="1457086"/>
          </a:xfrm>
        </p:grpSpPr>
        <p:sp>
          <p:nvSpPr>
            <p:cNvPr id="23" name="Rectangle 22">
              <a:extLst>
                <a:ext uri="{FF2B5EF4-FFF2-40B4-BE49-F238E27FC236}">
                  <a16:creationId xmlns:a16="http://schemas.microsoft.com/office/drawing/2014/main" id="{F07D913C-75C9-BB69-AFCC-FFBFF3C1BABA}"/>
                </a:ext>
              </a:extLst>
            </p:cNvPr>
            <p:cNvSpPr/>
            <p:nvPr/>
          </p:nvSpPr>
          <p:spPr>
            <a:xfrm>
              <a:off x="600074" y="1430337"/>
              <a:ext cx="766762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mn-lt"/>
              </a:endParaRPr>
            </a:p>
          </p:txBody>
        </p:sp>
        <p:sp>
          <p:nvSpPr>
            <p:cNvPr id="24" name="Rectangle 23">
              <a:extLst>
                <a:ext uri="{FF2B5EF4-FFF2-40B4-BE49-F238E27FC236}">
                  <a16:creationId xmlns:a16="http://schemas.microsoft.com/office/drawing/2014/main" id="{3079CC62-726F-367D-D7F0-B760375A5332}"/>
                </a:ext>
              </a:extLst>
            </p:cNvPr>
            <p:cNvSpPr/>
            <p:nvPr/>
          </p:nvSpPr>
          <p:spPr>
            <a:xfrm>
              <a:off x="0" y="1430338"/>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25" name="TextBox 24">
              <a:extLst>
                <a:ext uri="{FF2B5EF4-FFF2-40B4-BE49-F238E27FC236}">
                  <a16:creationId xmlns:a16="http://schemas.microsoft.com/office/drawing/2014/main" id="{ACEE3FDD-0871-8221-E5AF-68D00726212F}"/>
                </a:ext>
              </a:extLst>
            </p:cNvPr>
            <p:cNvSpPr txBox="1"/>
            <p:nvPr/>
          </p:nvSpPr>
          <p:spPr>
            <a:xfrm>
              <a:off x="1038224" y="1655721"/>
              <a:ext cx="6806138" cy="1006319"/>
            </a:xfrm>
            <a:prstGeom prst="rect">
              <a:avLst/>
            </a:prstGeom>
            <a:noFill/>
          </p:spPr>
          <p:txBody>
            <a:bodyPr wrap="square" lIns="0" tIns="0" rIns="0" bIns="0" anchor="ctr" anchorCtr="0">
              <a:spAutoFit/>
            </a:bodyPr>
            <a:lstStyle/>
            <a:p>
              <a:pPr>
                <a:spcAft>
                  <a:spcPts val="600"/>
                </a:spcAft>
              </a:pPr>
              <a:r>
                <a:rPr lang="da-DK" sz="1600" b="1" dirty="0">
                  <a:solidFill>
                    <a:schemeClr val="tx1">
                      <a:lumMod val="65000"/>
                      <a:lumOff val="35000"/>
                    </a:schemeClr>
                  </a:solidFill>
                </a:rPr>
                <a:t>Manglende evne til at filtrere: </a:t>
              </a:r>
            </a:p>
            <a:p>
              <a:r>
                <a:rPr lang="da-DK" sz="1400" dirty="0">
                  <a:solidFill>
                    <a:schemeClr val="tx1">
                      <a:lumMod val="65000"/>
                      <a:lumOff val="35000"/>
                    </a:schemeClr>
                  </a:solidFill>
                </a:rPr>
                <a:t>Voksne med ADHD har ofte svært ved at sortere mellem relevante og irrelevante indtryk, hvilket kan føre til, at de føler sig "overloadede" af omgivelserne.</a:t>
              </a:r>
            </a:p>
          </p:txBody>
        </p:sp>
      </p:grpSp>
      <p:grpSp>
        <p:nvGrpSpPr>
          <p:cNvPr id="26" name="Group 25">
            <a:extLst>
              <a:ext uri="{FF2B5EF4-FFF2-40B4-BE49-F238E27FC236}">
                <a16:creationId xmlns:a16="http://schemas.microsoft.com/office/drawing/2014/main" id="{7D8A699A-1BAA-EC59-B980-38222AAD84BC}"/>
              </a:ext>
            </a:extLst>
          </p:cNvPr>
          <p:cNvGrpSpPr/>
          <p:nvPr/>
        </p:nvGrpSpPr>
        <p:grpSpPr>
          <a:xfrm>
            <a:off x="0" y="4966077"/>
            <a:ext cx="8267700" cy="1091821"/>
            <a:chOff x="0" y="1430337"/>
            <a:chExt cx="8267700" cy="1457086"/>
          </a:xfrm>
        </p:grpSpPr>
        <p:sp>
          <p:nvSpPr>
            <p:cNvPr id="28" name="Rectangle 27">
              <a:extLst>
                <a:ext uri="{FF2B5EF4-FFF2-40B4-BE49-F238E27FC236}">
                  <a16:creationId xmlns:a16="http://schemas.microsoft.com/office/drawing/2014/main" id="{083EBA84-6DD7-014E-2472-11B26ECD5640}"/>
                </a:ext>
              </a:extLst>
            </p:cNvPr>
            <p:cNvSpPr/>
            <p:nvPr/>
          </p:nvSpPr>
          <p:spPr>
            <a:xfrm>
              <a:off x="600074" y="1430337"/>
              <a:ext cx="766762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mn-lt"/>
              </a:endParaRPr>
            </a:p>
          </p:txBody>
        </p:sp>
        <p:sp>
          <p:nvSpPr>
            <p:cNvPr id="29" name="Rectangle 28">
              <a:extLst>
                <a:ext uri="{FF2B5EF4-FFF2-40B4-BE49-F238E27FC236}">
                  <a16:creationId xmlns:a16="http://schemas.microsoft.com/office/drawing/2014/main" id="{8ADA2A03-C3DA-F50D-FFA0-FD1FF485188C}"/>
                </a:ext>
              </a:extLst>
            </p:cNvPr>
            <p:cNvSpPr/>
            <p:nvPr/>
          </p:nvSpPr>
          <p:spPr>
            <a:xfrm>
              <a:off x="0" y="1430338"/>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30" name="TextBox 29">
              <a:extLst>
                <a:ext uri="{FF2B5EF4-FFF2-40B4-BE49-F238E27FC236}">
                  <a16:creationId xmlns:a16="http://schemas.microsoft.com/office/drawing/2014/main" id="{C04B4D49-4146-C3E3-42D5-1E57D129C2CA}"/>
                </a:ext>
              </a:extLst>
            </p:cNvPr>
            <p:cNvSpPr txBox="1"/>
            <p:nvPr/>
          </p:nvSpPr>
          <p:spPr>
            <a:xfrm>
              <a:off x="1038224" y="1655719"/>
              <a:ext cx="6806138" cy="1006319"/>
            </a:xfrm>
            <a:prstGeom prst="rect">
              <a:avLst/>
            </a:prstGeom>
            <a:noFill/>
          </p:spPr>
          <p:txBody>
            <a:bodyPr wrap="square" lIns="0" tIns="0" rIns="0" bIns="0" anchor="ctr" anchorCtr="0">
              <a:spAutoFit/>
            </a:bodyPr>
            <a:lstStyle/>
            <a:p>
              <a:pPr>
                <a:spcAft>
                  <a:spcPts val="600"/>
                </a:spcAft>
              </a:pPr>
              <a:r>
                <a:rPr lang="da-DK" sz="1600" b="1" dirty="0">
                  <a:solidFill>
                    <a:schemeClr val="tx1">
                      <a:lumMod val="65000"/>
                      <a:lumOff val="35000"/>
                    </a:schemeClr>
                  </a:solidFill>
                </a:rPr>
                <a:t>Fysiske symptomer: </a:t>
              </a:r>
            </a:p>
            <a:p>
              <a:r>
                <a:rPr lang="da-DK" sz="1400" dirty="0">
                  <a:solidFill>
                    <a:schemeClr val="tx1">
                      <a:lumMod val="65000"/>
                      <a:lumOff val="35000"/>
                    </a:schemeClr>
                  </a:solidFill>
                </a:rPr>
                <a:t>Overstimulering kan føre til fysiske symptomer som hovedpine, irritabilitet, sveden eller en følelse af at være "spændt op."</a:t>
              </a:r>
            </a:p>
          </p:txBody>
        </p:sp>
      </p:grpSp>
      <p:grpSp>
        <p:nvGrpSpPr>
          <p:cNvPr id="43" name="Group 42">
            <a:extLst>
              <a:ext uri="{FF2B5EF4-FFF2-40B4-BE49-F238E27FC236}">
                <a16:creationId xmlns:a16="http://schemas.microsoft.com/office/drawing/2014/main" id="{9D8AC99F-475E-2248-1E14-1FF0C4B801EF}"/>
              </a:ext>
            </a:extLst>
          </p:cNvPr>
          <p:cNvGrpSpPr/>
          <p:nvPr/>
        </p:nvGrpSpPr>
        <p:grpSpPr>
          <a:xfrm rot="16200000">
            <a:off x="369624" y="1795401"/>
            <a:ext cx="361692" cy="361692"/>
            <a:chOff x="3111431" y="1413967"/>
            <a:chExt cx="304417" cy="304417"/>
          </a:xfrm>
        </p:grpSpPr>
        <p:sp>
          <p:nvSpPr>
            <p:cNvPr id="44" name="Oval 43">
              <a:extLst>
                <a:ext uri="{FF2B5EF4-FFF2-40B4-BE49-F238E27FC236}">
                  <a16:creationId xmlns:a16="http://schemas.microsoft.com/office/drawing/2014/main" id="{DD402AAE-AF56-C7E5-FABD-6A7D64794522}"/>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958F1DE3-B64B-7872-0599-6E100FC7335F}"/>
                </a:ext>
              </a:extLst>
            </p:cNvPr>
            <p:cNvGrpSpPr/>
            <p:nvPr/>
          </p:nvGrpSpPr>
          <p:grpSpPr>
            <a:xfrm>
              <a:off x="3153306" y="1455844"/>
              <a:ext cx="220666" cy="220664"/>
              <a:chOff x="10154583" y="3154385"/>
              <a:chExt cx="327680" cy="327678"/>
            </a:xfrm>
          </p:grpSpPr>
          <p:sp>
            <p:nvSpPr>
              <p:cNvPr id="51" name="Oval 50">
                <a:extLst>
                  <a:ext uri="{FF2B5EF4-FFF2-40B4-BE49-F238E27FC236}">
                    <a16:creationId xmlns:a16="http://schemas.microsoft.com/office/drawing/2014/main" id="{5ED81490-A5FC-5494-71D5-CF15CDE4D3FC}"/>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2" name="Freeform 334">
                <a:extLst>
                  <a:ext uri="{FF2B5EF4-FFF2-40B4-BE49-F238E27FC236}">
                    <a16:creationId xmlns:a16="http://schemas.microsoft.com/office/drawing/2014/main" id="{91CB06C1-4223-1391-3416-BF314E4E618D}"/>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32" name="Group 31">
            <a:extLst>
              <a:ext uri="{FF2B5EF4-FFF2-40B4-BE49-F238E27FC236}">
                <a16:creationId xmlns:a16="http://schemas.microsoft.com/office/drawing/2014/main" id="{A7F7333E-81D4-2772-9B55-B584205E7657}"/>
              </a:ext>
            </a:extLst>
          </p:cNvPr>
          <p:cNvGrpSpPr/>
          <p:nvPr/>
        </p:nvGrpSpPr>
        <p:grpSpPr>
          <a:xfrm rot="16200000">
            <a:off x="369624" y="2973981"/>
            <a:ext cx="361692" cy="361692"/>
            <a:chOff x="3111431" y="1413967"/>
            <a:chExt cx="304417" cy="304417"/>
          </a:xfrm>
        </p:grpSpPr>
        <p:sp>
          <p:nvSpPr>
            <p:cNvPr id="33" name="Oval 32">
              <a:extLst>
                <a:ext uri="{FF2B5EF4-FFF2-40B4-BE49-F238E27FC236}">
                  <a16:creationId xmlns:a16="http://schemas.microsoft.com/office/drawing/2014/main" id="{2A8FDFF4-0328-6601-04F8-AB2C7147A3E3}"/>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71633E30-ABA9-A662-D5C8-4E1DD4521987}"/>
                </a:ext>
              </a:extLst>
            </p:cNvPr>
            <p:cNvGrpSpPr/>
            <p:nvPr/>
          </p:nvGrpSpPr>
          <p:grpSpPr>
            <a:xfrm>
              <a:off x="3153306" y="1455844"/>
              <a:ext cx="220666" cy="220664"/>
              <a:chOff x="10154583" y="3154385"/>
              <a:chExt cx="327680" cy="327678"/>
            </a:xfrm>
          </p:grpSpPr>
          <p:sp>
            <p:nvSpPr>
              <p:cNvPr id="35" name="Oval 34">
                <a:extLst>
                  <a:ext uri="{FF2B5EF4-FFF2-40B4-BE49-F238E27FC236}">
                    <a16:creationId xmlns:a16="http://schemas.microsoft.com/office/drawing/2014/main" id="{CACF9A84-2814-9978-3AA4-59BF88930FD5}"/>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6" name="Freeform 334">
                <a:extLst>
                  <a:ext uri="{FF2B5EF4-FFF2-40B4-BE49-F238E27FC236}">
                    <a16:creationId xmlns:a16="http://schemas.microsoft.com/office/drawing/2014/main" id="{95721A7E-0BF7-4C35-8A42-FDD08C757FE6}"/>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37" name="Group 36">
            <a:extLst>
              <a:ext uri="{FF2B5EF4-FFF2-40B4-BE49-F238E27FC236}">
                <a16:creationId xmlns:a16="http://schemas.microsoft.com/office/drawing/2014/main" id="{1F70E404-CDCB-A746-7591-606FE6519DAB}"/>
              </a:ext>
            </a:extLst>
          </p:cNvPr>
          <p:cNvGrpSpPr/>
          <p:nvPr/>
        </p:nvGrpSpPr>
        <p:grpSpPr>
          <a:xfrm rot="16200000">
            <a:off x="369624" y="4152561"/>
            <a:ext cx="361692" cy="361692"/>
            <a:chOff x="3111431" y="1413967"/>
            <a:chExt cx="304417" cy="304417"/>
          </a:xfrm>
        </p:grpSpPr>
        <p:sp>
          <p:nvSpPr>
            <p:cNvPr id="38" name="Oval 37">
              <a:extLst>
                <a:ext uri="{FF2B5EF4-FFF2-40B4-BE49-F238E27FC236}">
                  <a16:creationId xmlns:a16="http://schemas.microsoft.com/office/drawing/2014/main" id="{311BE098-7996-6F40-C987-51AF852BA591}"/>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69CBF27C-ABA6-AC0A-D4A3-1BA05DCC9ED0}"/>
                </a:ext>
              </a:extLst>
            </p:cNvPr>
            <p:cNvGrpSpPr/>
            <p:nvPr/>
          </p:nvGrpSpPr>
          <p:grpSpPr>
            <a:xfrm>
              <a:off x="3153306" y="1455844"/>
              <a:ext cx="220666" cy="220664"/>
              <a:chOff x="10154583" y="3154385"/>
              <a:chExt cx="327680" cy="327678"/>
            </a:xfrm>
          </p:grpSpPr>
          <p:sp>
            <p:nvSpPr>
              <p:cNvPr id="40" name="Oval 39">
                <a:extLst>
                  <a:ext uri="{FF2B5EF4-FFF2-40B4-BE49-F238E27FC236}">
                    <a16:creationId xmlns:a16="http://schemas.microsoft.com/office/drawing/2014/main" id="{17BA79FC-D168-BF5F-A80D-2D3A68FA3C6F}"/>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5" name="Freeform 334">
                <a:extLst>
                  <a:ext uri="{FF2B5EF4-FFF2-40B4-BE49-F238E27FC236}">
                    <a16:creationId xmlns:a16="http://schemas.microsoft.com/office/drawing/2014/main" id="{2076AAF3-AE7B-DC4E-A6AE-D41357F050E9}"/>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46" name="Group 45">
            <a:extLst>
              <a:ext uri="{FF2B5EF4-FFF2-40B4-BE49-F238E27FC236}">
                <a16:creationId xmlns:a16="http://schemas.microsoft.com/office/drawing/2014/main" id="{5C621390-BE5D-3C76-8CA1-0703756E05ED}"/>
              </a:ext>
            </a:extLst>
          </p:cNvPr>
          <p:cNvGrpSpPr/>
          <p:nvPr/>
        </p:nvGrpSpPr>
        <p:grpSpPr>
          <a:xfrm rot="16200000">
            <a:off x="369624" y="5331141"/>
            <a:ext cx="361692" cy="361692"/>
            <a:chOff x="3111431" y="1413967"/>
            <a:chExt cx="304417" cy="304417"/>
          </a:xfrm>
        </p:grpSpPr>
        <p:sp>
          <p:nvSpPr>
            <p:cNvPr id="47" name="Oval 46">
              <a:extLst>
                <a:ext uri="{FF2B5EF4-FFF2-40B4-BE49-F238E27FC236}">
                  <a16:creationId xmlns:a16="http://schemas.microsoft.com/office/drawing/2014/main" id="{DB6C834A-21DC-726C-8811-6930F8E18498}"/>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77CCA824-EBE2-0C96-7F4C-19D21B991AA6}"/>
                </a:ext>
              </a:extLst>
            </p:cNvPr>
            <p:cNvGrpSpPr/>
            <p:nvPr/>
          </p:nvGrpSpPr>
          <p:grpSpPr>
            <a:xfrm>
              <a:off x="3153306" y="1455844"/>
              <a:ext cx="220666" cy="220664"/>
              <a:chOff x="10154583" y="3154385"/>
              <a:chExt cx="327680" cy="327678"/>
            </a:xfrm>
          </p:grpSpPr>
          <p:sp>
            <p:nvSpPr>
              <p:cNvPr id="53" name="Oval 52">
                <a:extLst>
                  <a:ext uri="{FF2B5EF4-FFF2-40B4-BE49-F238E27FC236}">
                    <a16:creationId xmlns:a16="http://schemas.microsoft.com/office/drawing/2014/main" id="{92BA79CA-E74F-9422-5A3D-D3B616F24215}"/>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4" name="Freeform 334">
                <a:extLst>
                  <a:ext uri="{FF2B5EF4-FFF2-40B4-BE49-F238E27FC236}">
                    <a16:creationId xmlns:a16="http://schemas.microsoft.com/office/drawing/2014/main" id="{8F201253-190B-8923-D3B3-B9235831D866}"/>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pic>
        <p:nvPicPr>
          <p:cNvPr id="4" name="Billede 2">
            <a:extLst>
              <a:ext uri="{FF2B5EF4-FFF2-40B4-BE49-F238E27FC236}">
                <a16:creationId xmlns:a16="http://schemas.microsoft.com/office/drawing/2014/main" id="{13B46381-2E99-2D73-8497-62B992293E58}"/>
              </a:ext>
            </a:extLst>
          </p:cNvPr>
          <p:cNvPicPr>
            <a:picLocks noChangeAspect="1"/>
          </p:cNvPicPr>
          <p:nvPr/>
        </p:nvPicPr>
        <p:blipFill rotWithShape="1">
          <a:blip r:embed="rId3" cstate="screen">
            <a:duotone>
              <a:srgbClr val="8064A2">
                <a:shade val="45000"/>
                <a:satMod val="135000"/>
              </a:srgbClr>
              <a:prstClr val="white"/>
            </a:duotone>
            <a:clrChange>
              <a:clrFrom>
                <a:srgbClr val="FFFFFF"/>
              </a:clrFrom>
              <a:clrTo>
                <a:srgbClr val="FFFFFF">
                  <a:alpha val="0"/>
                </a:srgbClr>
              </a:clrTo>
            </a:clrChange>
            <a:extLst>
              <a:ext uri="{28A0092B-C50C-407E-A947-70E740481C1C}">
                <a14:useLocalDpi xmlns:a14="http://schemas.microsoft.com/office/drawing/2010/main"/>
              </a:ext>
            </a:extLst>
          </a:blip>
          <a:srcRect l="12376" r="12376"/>
          <a:stretch/>
        </p:blipFill>
        <p:spPr>
          <a:xfrm>
            <a:off x="8530182" y="1646280"/>
            <a:ext cx="3185568" cy="4233410"/>
          </a:xfrm>
          <a:prstGeom prst="rect">
            <a:avLst/>
          </a:prstGeom>
        </p:spPr>
      </p:pic>
      <p:sp>
        <p:nvSpPr>
          <p:cNvPr id="57" name="Tekstfelt 39">
            <a:extLst>
              <a:ext uri="{FF2B5EF4-FFF2-40B4-BE49-F238E27FC236}">
                <a16:creationId xmlns:a16="http://schemas.microsoft.com/office/drawing/2014/main" id="{B6126C24-58D9-1D8F-908C-461381973C3C}"/>
              </a:ext>
            </a:extLst>
          </p:cNvPr>
          <p:cNvSpPr txBox="1"/>
          <p:nvPr/>
        </p:nvSpPr>
        <p:spPr>
          <a:xfrm>
            <a:off x="495300" y="1094306"/>
            <a:ext cx="11220449" cy="246221"/>
          </a:xfrm>
          <a:prstGeom prst="rect">
            <a:avLst/>
          </a:prstGeom>
          <a:noFill/>
        </p:spPr>
        <p:txBody>
          <a:bodyPr wrap="square" lIns="0" tIns="0" rIns="0" bIns="0">
            <a:spAutoFit/>
          </a:bodyPr>
          <a:lstStyle/>
          <a:p>
            <a:pPr marL="0" indent="0" defTabSz="415778">
              <a:buFont typeface="Arial" panose="020B0604020202020204" pitchFamily="34" charset="0"/>
              <a:buNone/>
            </a:pPr>
            <a:r>
              <a:rPr lang="da-DK" sz="1600" dirty="0">
                <a:solidFill>
                  <a:schemeClr val="tx1">
                    <a:lumMod val="65000"/>
                    <a:lumOff val="35000"/>
                  </a:schemeClr>
                </a:solidFill>
              </a:rPr>
              <a:t>Overstimulering kan føre til mental udmattelse:</a:t>
            </a:r>
          </a:p>
        </p:txBody>
      </p:sp>
      <p:sp>
        <p:nvSpPr>
          <p:cNvPr id="3" name="TextBox 2">
            <a:extLst>
              <a:ext uri="{FF2B5EF4-FFF2-40B4-BE49-F238E27FC236}">
                <a16:creationId xmlns:a16="http://schemas.microsoft.com/office/drawing/2014/main" id="{7FCBF54D-53F6-0BAE-E6DC-9D3947701928}"/>
              </a:ext>
            </a:extLst>
          </p:cNvPr>
          <p:cNvSpPr txBox="1"/>
          <p:nvPr/>
        </p:nvSpPr>
        <p:spPr>
          <a:xfrm>
            <a:off x="495300" y="6117223"/>
            <a:ext cx="8891588" cy="784830"/>
          </a:xfrm>
          <a:prstGeom prst="rect">
            <a:avLst/>
          </a:prstGeom>
          <a:noFill/>
        </p:spPr>
        <p:txBody>
          <a:bodyPr wrap="square">
            <a:spAutoFit/>
          </a:bodyPr>
          <a:lstStyle/>
          <a:p>
            <a:pPr>
              <a:buNone/>
            </a:pPr>
            <a:r>
              <a:rPr lang="da-DK" sz="800" dirty="0"/>
              <a:t>Kilder</a:t>
            </a:r>
            <a:r>
              <a:rPr lang="da-DK" sz="700" dirty="0"/>
              <a:t>:</a:t>
            </a:r>
            <a:r>
              <a:rPr lang="da-DK" sz="700" i="1" dirty="0"/>
              <a:t>. ‘</a:t>
            </a:r>
          </a:p>
          <a:p>
            <a:r>
              <a:rPr lang="en-US" sz="800" dirty="0"/>
              <a:t>1.Barkley, R. A. (2006). </a:t>
            </a:r>
            <a:r>
              <a:rPr lang="en-US" sz="800" i="1" dirty="0"/>
              <a:t>ADHD: A handbook for diagnosis and treatment</a:t>
            </a:r>
            <a:r>
              <a:rPr lang="en-US" sz="800" dirty="0"/>
              <a:t> (3rd ed.). Guilford Press. </a:t>
            </a:r>
            <a:r>
              <a:rPr lang="en-US" sz="800" dirty="0">
                <a:hlinkClick r:id="rId4"/>
              </a:rPr>
              <a:t>https://www.guilford.com/books/ADHD/Russell-Barkley/9781462542550</a:t>
            </a:r>
            <a:endParaRPr lang="en-US" sz="800" dirty="0"/>
          </a:p>
          <a:p>
            <a:r>
              <a:rPr lang="en-US" sz="800" dirty="0"/>
              <a:t>2.  Von Möller, H., et al. (2014). </a:t>
            </a:r>
            <a:r>
              <a:rPr lang="en-US" sz="800" i="1" dirty="0"/>
              <a:t>ADHD hos </a:t>
            </a:r>
            <a:r>
              <a:rPr lang="en-US" sz="800" i="1" dirty="0" err="1"/>
              <a:t>børn</a:t>
            </a:r>
            <a:r>
              <a:rPr lang="en-US" sz="800" i="1" dirty="0"/>
              <a:t> </a:t>
            </a:r>
            <a:r>
              <a:rPr lang="en-US" sz="800" i="1" dirty="0" err="1"/>
              <a:t>og</a:t>
            </a:r>
            <a:r>
              <a:rPr lang="en-US" sz="800" i="1" dirty="0"/>
              <a:t> </a:t>
            </a:r>
            <a:r>
              <a:rPr lang="en-US" sz="800" i="1" dirty="0" err="1"/>
              <a:t>voksne</a:t>
            </a:r>
            <a:r>
              <a:rPr lang="en-US" sz="800" i="1" dirty="0"/>
              <a:t> – </a:t>
            </a:r>
            <a:r>
              <a:rPr lang="en-US" sz="800" i="1" dirty="0" err="1"/>
              <a:t>en</a:t>
            </a:r>
            <a:r>
              <a:rPr lang="en-US" sz="800" i="1" dirty="0"/>
              <a:t> </a:t>
            </a:r>
            <a:r>
              <a:rPr lang="en-US" sz="800" i="1" dirty="0" err="1"/>
              <a:t>lærebog</a:t>
            </a:r>
            <a:r>
              <a:rPr lang="en-US" sz="800" dirty="0"/>
              <a:t>. Munksgaard.</a:t>
            </a:r>
          </a:p>
          <a:p>
            <a:pPr>
              <a:buNone/>
            </a:pPr>
            <a:endParaRPr lang="en-US" sz="700" dirty="0"/>
          </a:p>
          <a:p>
            <a:endParaRPr lang="en-US" sz="700" dirty="0"/>
          </a:p>
          <a:p>
            <a:pPr lvl="1"/>
            <a:r>
              <a:rPr lang="da-DK" sz="700" i="1" dirty="0"/>
              <a:t> </a:t>
            </a:r>
          </a:p>
        </p:txBody>
      </p:sp>
    </p:spTree>
    <p:extLst>
      <p:ext uri="{BB962C8B-B14F-4D97-AF65-F5344CB8AC3E}">
        <p14:creationId xmlns:p14="http://schemas.microsoft.com/office/powerpoint/2010/main" val="2744738795"/>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99E9F-6064-9E5E-E6CB-B116ED1F378C}"/>
            </a:ext>
          </a:extLst>
        </p:cNvPr>
        <p:cNvGrpSpPr/>
        <p:nvPr/>
      </p:nvGrpSpPr>
      <p:grpSpPr>
        <a:xfrm>
          <a:off x="0" y="0"/>
          <a:ext cx="0" cy="0"/>
          <a:chOff x="0" y="0"/>
          <a:chExt cx="0" cy="0"/>
        </a:xfrm>
      </p:grpSpPr>
      <p:sp>
        <p:nvSpPr>
          <p:cNvPr id="27" name="Rectangle 10">
            <a:extLst>
              <a:ext uri="{FF2B5EF4-FFF2-40B4-BE49-F238E27FC236}">
                <a16:creationId xmlns:a16="http://schemas.microsoft.com/office/drawing/2014/main" id="{45C09882-6DDF-5B52-C4A7-39715EF41A18}"/>
              </a:ext>
            </a:extLst>
          </p:cNvPr>
          <p:cNvSpPr/>
          <p:nvPr/>
        </p:nvSpPr>
        <p:spPr>
          <a:xfrm>
            <a:off x="7762875" y="0"/>
            <a:ext cx="4429126" cy="6057900"/>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6AFE8C33-6539-4FA4-02AF-0DF1BBFCC848}"/>
              </a:ext>
            </a:extLst>
          </p:cNvPr>
          <p:cNvSpPr>
            <a:spLocks noGrp="1"/>
          </p:cNvSpPr>
          <p:nvPr>
            <p:ph type="title"/>
          </p:nvPr>
        </p:nvSpPr>
        <p:spPr>
          <a:xfrm>
            <a:off x="500860" y="-794"/>
            <a:ext cx="11214460" cy="1325563"/>
          </a:xfrm>
        </p:spPr>
        <p:txBody>
          <a:bodyPr/>
          <a:lstStyle/>
          <a:p>
            <a:r>
              <a:rPr lang="da-DK" dirty="0">
                <a:solidFill>
                  <a:srgbClr val="644D79"/>
                </a:solidFill>
              </a:rPr>
              <a:t>Træthed </a:t>
            </a:r>
          </a:p>
        </p:txBody>
      </p:sp>
      <p:pic>
        <p:nvPicPr>
          <p:cNvPr id="2" name="Billede 2" descr="Et billede, der indeholder Stregtegning, skitse, tegning, stregtegning&#10;&#10;Indhold genereret af kunstig intelligens kan være forkert.">
            <a:extLst>
              <a:ext uri="{FF2B5EF4-FFF2-40B4-BE49-F238E27FC236}">
                <a16:creationId xmlns:a16="http://schemas.microsoft.com/office/drawing/2014/main" id="{2DDB1F37-7306-3915-6D67-1C7C6FCDFC36}"/>
              </a:ext>
            </a:extLst>
          </p:cNvPr>
          <p:cNvPicPr>
            <a:picLocks noChangeAspect="1"/>
          </p:cNvPicPr>
          <p:nvPr/>
        </p:nvPicPr>
        <p:blipFill>
          <a:blip r:embed="rId3" cstate="screen">
            <a:clrChange>
              <a:clrFrom>
                <a:srgbClr val="FFFFFF"/>
              </a:clrFrom>
              <a:clrTo>
                <a:srgbClr val="FFFFFF">
                  <a:alpha val="0"/>
                </a:srgbClr>
              </a:clrTo>
            </a:clrChange>
            <a:duotone>
              <a:srgbClr val="8064A2">
                <a:shade val="45000"/>
                <a:satMod val="135000"/>
              </a:srgbClr>
              <a:prstClr val="white"/>
            </a:duotone>
            <a:extLst>
              <a:ext uri="{28A0092B-C50C-407E-A947-70E740481C1C}">
                <a14:useLocalDpi xmlns:a14="http://schemas.microsoft.com/office/drawing/2010/main"/>
              </a:ext>
            </a:extLst>
          </a:blip>
          <a:srcRect/>
          <a:stretch/>
        </p:blipFill>
        <p:spPr>
          <a:xfrm>
            <a:off x="7762875" y="3772936"/>
            <a:ext cx="3952875" cy="2284963"/>
          </a:xfrm>
          <a:prstGeom prst="rect">
            <a:avLst/>
          </a:prstGeom>
        </p:spPr>
      </p:pic>
      <p:grpSp>
        <p:nvGrpSpPr>
          <p:cNvPr id="80" name="Group 79">
            <a:extLst>
              <a:ext uri="{FF2B5EF4-FFF2-40B4-BE49-F238E27FC236}">
                <a16:creationId xmlns:a16="http://schemas.microsoft.com/office/drawing/2014/main" id="{4EA26723-DD62-993B-0C3A-0DE088E74C22}"/>
              </a:ext>
            </a:extLst>
          </p:cNvPr>
          <p:cNvGrpSpPr/>
          <p:nvPr/>
        </p:nvGrpSpPr>
        <p:grpSpPr>
          <a:xfrm>
            <a:off x="478001" y="1430337"/>
            <a:ext cx="11231758" cy="619200"/>
            <a:chOff x="500861" y="1430337"/>
            <a:chExt cx="11190277" cy="619200"/>
          </a:xfrm>
        </p:grpSpPr>
        <p:sp>
          <p:nvSpPr>
            <p:cNvPr id="63" name="Rectangle 62">
              <a:extLst>
                <a:ext uri="{FF2B5EF4-FFF2-40B4-BE49-F238E27FC236}">
                  <a16:creationId xmlns:a16="http://schemas.microsoft.com/office/drawing/2014/main" id="{6BC4F8B7-4A8F-B7ED-15E4-0ADE746DA7A2}"/>
                </a:ext>
              </a:extLst>
            </p:cNvPr>
            <p:cNvSpPr/>
            <p:nvPr/>
          </p:nvSpPr>
          <p:spPr>
            <a:xfrm>
              <a:off x="600073" y="1430337"/>
              <a:ext cx="11091065" cy="618219"/>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252000" tIns="108000" rIns="216000" bIns="108000" rtlCol="0" anchor="ctr">
              <a:spAutoFit/>
            </a:bodyPr>
            <a:lstStyle/>
            <a:p>
              <a:pPr>
                <a:spcAft>
                  <a:spcPts val="600"/>
                </a:spcAft>
              </a:pPr>
              <a:r>
                <a:rPr lang="da-DK" sz="1300" b="1" dirty="0">
                  <a:solidFill>
                    <a:srgbClr val="70578B"/>
                  </a:solidFill>
                </a:rPr>
                <a:t>Søvnproblemer: </a:t>
              </a:r>
              <a:r>
                <a:rPr lang="da-DK" sz="1300" dirty="0">
                  <a:solidFill>
                    <a:schemeClr val="tx1">
                      <a:lumMod val="65000"/>
                      <a:lumOff val="35000"/>
                    </a:schemeClr>
                  </a:solidFill>
                </a:rPr>
                <a:t>Mange voksne med ADHD har problemer med søvnen, som kan omfatte vanskeligheder med at falde i søvn, hyppige opvågninger og dårlig søvnkvalitet. Dårlig søvn forværrer træthed og koncentrationsbesvær i løbet af dagen. </a:t>
              </a:r>
            </a:p>
          </p:txBody>
        </p:sp>
        <p:sp>
          <p:nvSpPr>
            <p:cNvPr id="64" name="Rectangle 63">
              <a:extLst>
                <a:ext uri="{FF2B5EF4-FFF2-40B4-BE49-F238E27FC236}">
                  <a16:creationId xmlns:a16="http://schemas.microsoft.com/office/drawing/2014/main" id="{80BE8487-BF02-633E-0556-512166BC809E}"/>
                </a:ext>
              </a:extLst>
            </p:cNvPr>
            <p:cNvSpPr/>
            <p:nvPr/>
          </p:nvSpPr>
          <p:spPr>
            <a:xfrm>
              <a:off x="500861" y="1430337"/>
              <a:ext cx="99214" cy="6192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Segoe UI" panose="020B0502040204020203" pitchFamily="34" charset="0"/>
                <a:cs typeface="Segoe UI" panose="020B0502040204020203" pitchFamily="34" charset="0"/>
              </a:endParaRPr>
            </a:p>
          </p:txBody>
        </p:sp>
      </p:grpSp>
      <p:grpSp>
        <p:nvGrpSpPr>
          <p:cNvPr id="83" name="Group 82">
            <a:extLst>
              <a:ext uri="{FF2B5EF4-FFF2-40B4-BE49-F238E27FC236}">
                <a16:creationId xmlns:a16="http://schemas.microsoft.com/office/drawing/2014/main" id="{9CAA1020-11AF-6A4C-ECF9-2B46AD568DC8}"/>
              </a:ext>
            </a:extLst>
          </p:cNvPr>
          <p:cNvGrpSpPr/>
          <p:nvPr/>
        </p:nvGrpSpPr>
        <p:grpSpPr>
          <a:xfrm>
            <a:off x="478001" y="3835353"/>
            <a:ext cx="7443714" cy="619200"/>
            <a:chOff x="500861" y="3773917"/>
            <a:chExt cx="7416223" cy="619200"/>
          </a:xfrm>
        </p:grpSpPr>
        <p:sp>
          <p:nvSpPr>
            <p:cNvPr id="66" name="Rectangle 65">
              <a:extLst>
                <a:ext uri="{FF2B5EF4-FFF2-40B4-BE49-F238E27FC236}">
                  <a16:creationId xmlns:a16="http://schemas.microsoft.com/office/drawing/2014/main" id="{62026A45-EB12-6D25-F2C6-2FCA9B3E3822}"/>
                </a:ext>
              </a:extLst>
            </p:cNvPr>
            <p:cNvSpPr/>
            <p:nvPr/>
          </p:nvSpPr>
          <p:spPr>
            <a:xfrm>
              <a:off x="600073" y="3773917"/>
              <a:ext cx="7317011" cy="618219"/>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lIns="252000" tIns="108000" rIns="216000" bIns="108000" rtlCol="0" anchor="ctr">
              <a:spAutoFit/>
            </a:bodyPr>
            <a:lstStyle/>
            <a:p>
              <a:pPr marL="0" indent="0">
                <a:spcAft>
                  <a:spcPts val="600"/>
                </a:spcAft>
                <a:buFont typeface="Arial" panose="020B0604020202020204" pitchFamily="34" charset="0"/>
                <a:buNone/>
              </a:pPr>
              <a:r>
                <a:rPr lang="da-DK" sz="1300" b="1" dirty="0">
                  <a:solidFill>
                    <a:srgbClr val="70578B"/>
                  </a:solidFill>
                </a:rPr>
                <a:t>Kognitiv udmattelse: </a:t>
              </a:r>
              <a:r>
                <a:rPr lang="da-DK" sz="1300" spc="-30" dirty="0">
                  <a:solidFill>
                    <a:schemeClr val="tx1">
                      <a:lumMod val="65000"/>
                      <a:lumOff val="35000"/>
                    </a:schemeClr>
                  </a:solidFill>
                </a:rPr>
                <a:t>Voksne med ADHD bruger ofte ekstra energi på at opretholde opmærksomhed og filtrere sanseindtryk, hvilket kan føre til mental træthed og udmattelse. </a:t>
              </a:r>
            </a:p>
          </p:txBody>
        </p:sp>
        <p:sp>
          <p:nvSpPr>
            <p:cNvPr id="67" name="Rectangle 66">
              <a:extLst>
                <a:ext uri="{FF2B5EF4-FFF2-40B4-BE49-F238E27FC236}">
                  <a16:creationId xmlns:a16="http://schemas.microsoft.com/office/drawing/2014/main" id="{ACD2997B-86D9-4095-4E81-AC8B4470548A}"/>
                </a:ext>
              </a:extLst>
            </p:cNvPr>
            <p:cNvSpPr/>
            <p:nvPr/>
          </p:nvSpPr>
          <p:spPr>
            <a:xfrm>
              <a:off x="500861" y="3773917"/>
              <a:ext cx="99214" cy="6192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Segoe UI" panose="020B0502040204020203" pitchFamily="34" charset="0"/>
                <a:cs typeface="Segoe UI" panose="020B0502040204020203" pitchFamily="34" charset="0"/>
              </a:endParaRPr>
            </a:p>
          </p:txBody>
        </p:sp>
      </p:grpSp>
      <p:grpSp>
        <p:nvGrpSpPr>
          <p:cNvPr id="81" name="Group 80">
            <a:extLst>
              <a:ext uri="{FF2B5EF4-FFF2-40B4-BE49-F238E27FC236}">
                <a16:creationId xmlns:a16="http://schemas.microsoft.com/office/drawing/2014/main" id="{B08B72E1-25D2-21EC-11D7-C63AF14A42CF}"/>
              </a:ext>
            </a:extLst>
          </p:cNvPr>
          <p:cNvGrpSpPr/>
          <p:nvPr/>
        </p:nvGrpSpPr>
        <p:grpSpPr>
          <a:xfrm>
            <a:off x="478001" y="2232009"/>
            <a:ext cx="11231758" cy="619200"/>
            <a:chOff x="500861" y="2211530"/>
            <a:chExt cx="11190277" cy="619200"/>
          </a:xfrm>
        </p:grpSpPr>
        <p:sp>
          <p:nvSpPr>
            <p:cNvPr id="56" name="Rectangle 55">
              <a:extLst>
                <a:ext uri="{FF2B5EF4-FFF2-40B4-BE49-F238E27FC236}">
                  <a16:creationId xmlns:a16="http://schemas.microsoft.com/office/drawing/2014/main" id="{2100B4BB-F7A9-D90B-3223-35C928DDA110}"/>
                </a:ext>
              </a:extLst>
            </p:cNvPr>
            <p:cNvSpPr/>
            <p:nvPr/>
          </p:nvSpPr>
          <p:spPr>
            <a:xfrm>
              <a:off x="600073" y="2211530"/>
              <a:ext cx="11091065" cy="618219"/>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lIns="252000" tIns="108000" rIns="216000" bIns="108000" rtlCol="0" anchor="ctr">
              <a:spAutoFit/>
            </a:bodyPr>
            <a:lstStyle/>
            <a:p>
              <a:pPr>
                <a:spcAft>
                  <a:spcPts val="600"/>
                </a:spcAft>
              </a:pPr>
              <a:r>
                <a:rPr lang="da-DK" sz="1300" b="1" dirty="0">
                  <a:solidFill>
                    <a:srgbClr val="70578B"/>
                  </a:solidFill>
                </a:rPr>
                <a:t>Overdreven mental anstrengelse: </a:t>
              </a:r>
              <a:r>
                <a:rPr lang="da-DK" sz="1300" dirty="0">
                  <a:solidFill>
                    <a:schemeClr val="tx1">
                      <a:lumMod val="65000"/>
                      <a:lumOff val="35000"/>
                    </a:schemeClr>
                  </a:solidFill>
                </a:rPr>
                <a:t>For at holde fokus på opgaver og organisere livet bruger voksne med ADHD ofte mere mental energi, hvilket resulterer i hurtigere udmattelse. </a:t>
              </a:r>
            </a:p>
          </p:txBody>
        </p:sp>
        <p:sp>
          <p:nvSpPr>
            <p:cNvPr id="58" name="Rectangle 57">
              <a:extLst>
                <a:ext uri="{FF2B5EF4-FFF2-40B4-BE49-F238E27FC236}">
                  <a16:creationId xmlns:a16="http://schemas.microsoft.com/office/drawing/2014/main" id="{0DBEB93C-4AF7-821B-69B9-59AE09E0EC55}"/>
                </a:ext>
              </a:extLst>
            </p:cNvPr>
            <p:cNvSpPr/>
            <p:nvPr/>
          </p:nvSpPr>
          <p:spPr>
            <a:xfrm>
              <a:off x="500861" y="2211530"/>
              <a:ext cx="99214" cy="6192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Segoe UI" panose="020B0502040204020203" pitchFamily="34" charset="0"/>
                <a:cs typeface="Segoe UI" panose="020B0502040204020203" pitchFamily="34" charset="0"/>
              </a:endParaRPr>
            </a:p>
          </p:txBody>
        </p:sp>
      </p:grpSp>
      <p:grpSp>
        <p:nvGrpSpPr>
          <p:cNvPr id="84" name="Group 83">
            <a:extLst>
              <a:ext uri="{FF2B5EF4-FFF2-40B4-BE49-F238E27FC236}">
                <a16:creationId xmlns:a16="http://schemas.microsoft.com/office/drawing/2014/main" id="{365B934C-DEFD-FF3F-B418-7CB985864689}"/>
              </a:ext>
            </a:extLst>
          </p:cNvPr>
          <p:cNvGrpSpPr/>
          <p:nvPr/>
        </p:nvGrpSpPr>
        <p:grpSpPr>
          <a:xfrm>
            <a:off x="478001" y="4637025"/>
            <a:ext cx="7443714" cy="619200"/>
            <a:chOff x="500861" y="4555110"/>
            <a:chExt cx="7416223" cy="619200"/>
          </a:xfrm>
        </p:grpSpPr>
        <p:sp>
          <p:nvSpPr>
            <p:cNvPr id="41" name="Rectangle 40">
              <a:extLst>
                <a:ext uri="{FF2B5EF4-FFF2-40B4-BE49-F238E27FC236}">
                  <a16:creationId xmlns:a16="http://schemas.microsoft.com/office/drawing/2014/main" id="{C3222179-3710-07D7-985E-1119FEDE6815}"/>
                </a:ext>
              </a:extLst>
            </p:cNvPr>
            <p:cNvSpPr/>
            <p:nvPr/>
          </p:nvSpPr>
          <p:spPr>
            <a:xfrm>
              <a:off x="600073" y="4555110"/>
              <a:ext cx="7317011" cy="618219"/>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lIns="252000" tIns="108000" rIns="216000" bIns="108000" rtlCol="0" anchor="ctr">
              <a:spAutoFit/>
            </a:bodyPr>
            <a:lstStyle/>
            <a:p>
              <a:pPr>
                <a:spcAft>
                  <a:spcPts val="600"/>
                </a:spcAft>
              </a:pPr>
              <a:r>
                <a:rPr lang="da-DK" sz="1300" b="1" dirty="0">
                  <a:solidFill>
                    <a:srgbClr val="70578B"/>
                  </a:solidFill>
                </a:rPr>
                <a:t>Høje krav og manglende energi: </a:t>
              </a:r>
              <a:r>
                <a:rPr lang="da-DK" sz="1300" spc="-30" dirty="0">
                  <a:solidFill>
                    <a:schemeClr val="tx1">
                      <a:lumMod val="65000"/>
                      <a:lumOff val="35000"/>
                    </a:schemeClr>
                  </a:solidFill>
                </a:rPr>
                <a:t>De konstante krav i hverdagen (arbejde, sociale forpligtelser) kan være svære at håndtere og skabe en følelse af konstant mental og fysisk træthed.</a:t>
              </a:r>
            </a:p>
          </p:txBody>
        </p:sp>
        <p:sp>
          <p:nvSpPr>
            <p:cNvPr id="42" name="Rectangle 41">
              <a:extLst>
                <a:ext uri="{FF2B5EF4-FFF2-40B4-BE49-F238E27FC236}">
                  <a16:creationId xmlns:a16="http://schemas.microsoft.com/office/drawing/2014/main" id="{4278D2C9-A3B2-206F-8C3F-93C5D123E74A}"/>
                </a:ext>
              </a:extLst>
            </p:cNvPr>
            <p:cNvSpPr/>
            <p:nvPr/>
          </p:nvSpPr>
          <p:spPr>
            <a:xfrm>
              <a:off x="500861" y="4555110"/>
              <a:ext cx="99214" cy="6192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Segoe UI" panose="020B0502040204020203" pitchFamily="34" charset="0"/>
                <a:cs typeface="Segoe UI" panose="020B0502040204020203" pitchFamily="34" charset="0"/>
              </a:endParaRPr>
            </a:p>
          </p:txBody>
        </p:sp>
      </p:grpSp>
      <p:grpSp>
        <p:nvGrpSpPr>
          <p:cNvPr id="85" name="Group 84">
            <a:extLst>
              <a:ext uri="{FF2B5EF4-FFF2-40B4-BE49-F238E27FC236}">
                <a16:creationId xmlns:a16="http://schemas.microsoft.com/office/drawing/2014/main" id="{EA9DBEE1-4F58-5BC9-3EED-D80CD9AAD955}"/>
              </a:ext>
            </a:extLst>
          </p:cNvPr>
          <p:cNvGrpSpPr/>
          <p:nvPr/>
        </p:nvGrpSpPr>
        <p:grpSpPr>
          <a:xfrm>
            <a:off x="478001" y="5438699"/>
            <a:ext cx="7443716" cy="619200"/>
            <a:chOff x="500861" y="5336304"/>
            <a:chExt cx="7416225" cy="619200"/>
          </a:xfrm>
        </p:grpSpPr>
        <p:sp>
          <p:nvSpPr>
            <p:cNvPr id="60" name="Rectangle 59">
              <a:extLst>
                <a:ext uri="{FF2B5EF4-FFF2-40B4-BE49-F238E27FC236}">
                  <a16:creationId xmlns:a16="http://schemas.microsoft.com/office/drawing/2014/main" id="{03B3EE57-4E07-CEA1-3AB9-4319AF7322DB}"/>
                </a:ext>
              </a:extLst>
            </p:cNvPr>
            <p:cNvSpPr/>
            <p:nvPr/>
          </p:nvSpPr>
          <p:spPr>
            <a:xfrm>
              <a:off x="600074" y="5336304"/>
              <a:ext cx="7317012" cy="618219"/>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lIns="252000" tIns="108000" rIns="216000" bIns="108000" rtlCol="0" anchor="ctr">
              <a:spAutoFit/>
            </a:bodyPr>
            <a:lstStyle/>
            <a:p>
              <a:pPr>
                <a:spcAft>
                  <a:spcPts val="600"/>
                </a:spcAft>
              </a:pPr>
              <a:r>
                <a:rPr lang="da-DK" sz="1300" b="1" dirty="0">
                  <a:solidFill>
                    <a:srgbClr val="70578B"/>
                  </a:solidFill>
                </a:rPr>
                <a:t>Emotionel belastning: </a:t>
              </a:r>
              <a:r>
                <a:rPr lang="da-DK" sz="1300" dirty="0">
                  <a:solidFill>
                    <a:schemeClr val="tx1">
                      <a:lumMod val="65000"/>
                      <a:lumOff val="35000"/>
                    </a:schemeClr>
                  </a:solidFill>
                </a:rPr>
                <a:t>Impulsivitet og følelsesmæssig reaktivitet kan føre til ekstra stress og følelsesmæssig udmattelse, hvilket bidrager til træthed. </a:t>
              </a:r>
            </a:p>
          </p:txBody>
        </p:sp>
        <p:sp>
          <p:nvSpPr>
            <p:cNvPr id="61" name="Rectangle 60">
              <a:extLst>
                <a:ext uri="{FF2B5EF4-FFF2-40B4-BE49-F238E27FC236}">
                  <a16:creationId xmlns:a16="http://schemas.microsoft.com/office/drawing/2014/main" id="{0228FA39-1FE2-9B8C-AF9E-60823FB10392}"/>
                </a:ext>
              </a:extLst>
            </p:cNvPr>
            <p:cNvSpPr/>
            <p:nvPr/>
          </p:nvSpPr>
          <p:spPr>
            <a:xfrm>
              <a:off x="500861" y="5336304"/>
              <a:ext cx="99214" cy="6192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Segoe UI" panose="020B0502040204020203" pitchFamily="34" charset="0"/>
                <a:cs typeface="Segoe UI" panose="020B0502040204020203" pitchFamily="34" charset="0"/>
              </a:endParaRPr>
            </a:p>
          </p:txBody>
        </p:sp>
      </p:grpSp>
      <p:grpSp>
        <p:nvGrpSpPr>
          <p:cNvPr id="82" name="Group 81">
            <a:extLst>
              <a:ext uri="{FF2B5EF4-FFF2-40B4-BE49-F238E27FC236}">
                <a16:creationId xmlns:a16="http://schemas.microsoft.com/office/drawing/2014/main" id="{F83D7997-9781-BAAE-19FE-661A7DEAA8DA}"/>
              </a:ext>
            </a:extLst>
          </p:cNvPr>
          <p:cNvGrpSpPr/>
          <p:nvPr/>
        </p:nvGrpSpPr>
        <p:grpSpPr>
          <a:xfrm>
            <a:off x="478001" y="3033681"/>
            <a:ext cx="11231758" cy="619200"/>
            <a:chOff x="500861" y="2992724"/>
            <a:chExt cx="11190277" cy="619200"/>
          </a:xfrm>
        </p:grpSpPr>
        <p:sp>
          <p:nvSpPr>
            <p:cNvPr id="16" name="Rectangle 15">
              <a:extLst>
                <a:ext uri="{FF2B5EF4-FFF2-40B4-BE49-F238E27FC236}">
                  <a16:creationId xmlns:a16="http://schemas.microsoft.com/office/drawing/2014/main" id="{50B6750E-FBC6-F47B-E1E2-DFF4B8E690B8}"/>
                </a:ext>
              </a:extLst>
            </p:cNvPr>
            <p:cNvSpPr/>
            <p:nvPr/>
          </p:nvSpPr>
          <p:spPr>
            <a:xfrm>
              <a:off x="600073" y="2992724"/>
              <a:ext cx="11091065" cy="618219"/>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252000" tIns="108000" rIns="216000" bIns="108000" rtlCol="0" anchor="ctr">
              <a:spAutoFit/>
            </a:bodyPr>
            <a:lstStyle/>
            <a:p>
              <a:pPr>
                <a:spcAft>
                  <a:spcPts val="600"/>
                </a:spcAft>
              </a:pPr>
              <a:r>
                <a:rPr lang="da-DK" sz="1300" b="1" dirty="0">
                  <a:solidFill>
                    <a:srgbClr val="70578B"/>
                  </a:solidFill>
                </a:rPr>
                <a:t>Cirkulær træthed: </a:t>
              </a:r>
              <a:r>
                <a:rPr lang="da-DK" sz="1300" dirty="0">
                  <a:solidFill>
                    <a:schemeClr val="tx1">
                      <a:lumMod val="65000"/>
                      <a:lumOff val="35000"/>
                    </a:schemeClr>
                  </a:solidFill>
                </a:rPr>
                <a:t>Søvnforstyrrelser og konstant mental anstrengelse kan skabe en ond cirkel, hvor træthed forværrer ADHD-symptomerne, som så igen forårsager yderligere træthed</a:t>
              </a:r>
            </a:p>
          </p:txBody>
        </p:sp>
        <p:sp>
          <p:nvSpPr>
            <p:cNvPr id="17" name="Rectangle 16">
              <a:extLst>
                <a:ext uri="{FF2B5EF4-FFF2-40B4-BE49-F238E27FC236}">
                  <a16:creationId xmlns:a16="http://schemas.microsoft.com/office/drawing/2014/main" id="{F977E5EB-62C6-4A4C-55D0-006647CD5896}"/>
                </a:ext>
              </a:extLst>
            </p:cNvPr>
            <p:cNvSpPr/>
            <p:nvPr/>
          </p:nvSpPr>
          <p:spPr>
            <a:xfrm>
              <a:off x="500861" y="2992724"/>
              <a:ext cx="99214" cy="6192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Segoe UI" panose="020B0502040204020203" pitchFamily="34" charset="0"/>
                <a:cs typeface="Segoe UI" panose="020B0502040204020203" pitchFamily="34" charset="0"/>
              </a:endParaRPr>
            </a:p>
          </p:txBody>
        </p:sp>
      </p:grpSp>
      <p:cxnSp>
        <p:nvCxnSpPr>
          <p:cNvPr id="4" name="Straight Connector 3">
            <a:extLst>
              <a:ext uri="{FF2B5EF4-FFF2-40B4-BE49-F238E27FC236}">
                <a16:creationId xmlns:a16="http://schemas.microsoft.com/office/drawing/2014/main" id="{259FAAD6-95CC-29E5-77FE-1F962D56FF4B}"/>
              </a:ext>
            </a:extLst>
          </p:cNvPr>
          <p:cNvCxnSpPr>
            <a:cxnSpLocks/>
          </p:cNvCxnSpPr>
          <p:nvPr/>
        </p:nvCxnSpPr>
        <p:spPr>
          <a:xfrm>
            <a:off x="478001" y="2140773"/>
            <a:ext cx="11237749" cy="0"/>
          </a:xfrm>
          <a:prstGeom prst="line">
            <a:avLst/>
          </a:prstGeom>
          <a:ln w="31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E28CE32C-C89F-944E-2362-DB1A08C8BB6D}"/>
              </a:ext>
            </a:extLst>
          </p:cNvPr>
          <p:cNvCxnSpPr>
            <a:cxnSpLocks/>
          </p:cNvCxnSpPr>
          <p:nvPr/>
        </p:nvCxnSpPr>
        <p:spPr>
          <a:xfrm>
            <a:off x="478001" y="2942445"/>
            <a:ext cx="11237749" cy="0"/>
          </a:xfrm>
          <a:prstGeom prst="line">
            <a:avLst/>
          </a:prstGeom>
          <a:ln w="31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B9E27274-AE95-9B5F-35A1-41D7EDCCB3EF}"/>
              </a:ext>
            </a:extLst>
          </p:cNvPr>
          <p:cNvCxnSpPr>
            <a:cxnSpLocks/>
          </p:cNvCxnSpPr>
          <p:nvPr/>
        </p:nvCxnSpPr>
        <p:spPr>
          <a:xfrm>
            <a:off x="478001" y="3744117"/>
            <a:ext cx="11237749" cy="0"/>
          </a:xfrm>
          <a:prstGeom prst="line">
            <a:avLst/>
          </a:prstGeom>
          <a:ln w="31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F18C3EC8-B041-66CD-E944-04FB4C40207D}"/>
              </a:ext>
            </a:extLst>
          </p:cNvPr>
          <p:cNvCxnSpPr>
            <a:cxnSpLocks/>
          </p:cNvCxnSpPr>
          <p:nvPr/>
        </p:nvCxnSpPr>
        <p:spPr>
          <a:xfrm>
            <a:off x="478001" y="4545789"/>
            <a:ext cx="7284874" cy="0"/>
          </a:xfrm>
          <a:prstGeom prst="line">
            <a:avLst/>
          </a:prstGeom>
          <a:ln w="31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6C5862F2-DF88-1ECC-63A3-84B7518F6584}"/>
              </a:ext>
            </a:extLst>
          </p:cNvPr>
          <p:cNvCxnSpPr>
            <a:cxnSpLocks/>
          </p:cNvCxnSpPr>
          <p:nvPr/>
        </p:nvCxnSpPr>
        <p:spPr>
          <a:xfrm>
            <a:off x="478001" y="5347461"/>
            <a:ext cx="7284874" cy="0"/>
          </a:xfrm>
          <a:prstGeom prst="line">
            <a:avLst/>
          </a:prstGeom>
          <a:ln w="31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935A2AA4-86B2-8D7D-D1FA-96619C9151BE}"/>
              </a:ext>
            </a:extLst>
          </p:cNvPr>
          <p:cNvSpPr txBox="1"/>
          <p:nvPr/>
        </p:nvSpPr>
        <p:spPr>
          <a:xfrm>
            <a:off x="478001" y="6056918"/>
            <a:ext cx="9707990" cy="846386"/>
          </a:xfrm>
          <a:prstGeom prst="rect">
            <a:avLst/>
          </a:prstGeom>
          <a:noFill/>
        </p:spPr>
        <p:txBody>
          <a:bodyPr wrap="square">
            <a:spAutoFit/>
          </a:bodyPr>
          <a:lstStyle/>
          <a:p>
            <a:pPr>
              <a:buNone/>
            </a:pPr>
            <a:r>
              <a:rPr lang="da-DK" sz="700" dirty="0"/>
              <a:t>Kilder:</a:t>
            </a:r>
            <a:r>
              <a:rPr lang="da-DK" sz="700" i="1" dirty="0"/>
              <a:t> </a:t>
            </a:r>
            <a:r>
              <a:rPr lang="en-US" sz="700" dirty="0"/>
              <a:t>1. Corkum, P., &amp; </a:t>
            </a:r>
            <a:r>
              <a:rPr lang="en-US" sz="700" dirty="0" err="1"/>
              <a:t>Moldofsky</a:t>
            </a:r>
            <a:r>
              <a:rPr lang="en-US" sz="700" dirty="0"/>
              <a:t>, H. (1995). Sleep problems in children with attention-deficit/hyperactivity disorder. </a:t>
            </a:r>
            <a:r>
              <a:rPr lang="en-US" sz="700" i="1" dirty="0"/>
              <a:t>Journal of the American Academy of Child and Adolescent Psychiatry, 34</a:t>
            </a:r>
            <a:r>
              <a:rPr lang="en-US" sz="700" dirty="0"/>
              <a:t>(4), 537–547. </a:t>
            </a:r>
            <a:r>
              <a:rPr lang="en-US" sz="700" dirty="0">
                <a:hlinkClick r:id="rId4"/>
              </a:rPr>
              <a:t>https://doi.org/10.1097/00004583-199504000-00009</a:t>
            </a:r>
            <a:r>
              <a:rPr lang="en-US" sz="700" dirty="0"/>
              <a:t>  2. Biederman et al   E. (2004). </a:t>
            </a:r>
            <a:r>
              <a:rPr lang="en-US" sz="700" i="1" dirty="0"/>
              <a:t>Gender effects on attention-deficit/hyperactivity disorder in adults: The importance of subtypes</a:t>
            </a:r>
            <a:r>
              <a:rPr lang="en-US" sz="700" dirty="0"/>
              <a:t>. Biological Psychiatry, 57(8), 819–824. </a:t>
            </a:r>
            <a:r>
              <a:rPr lang="en-US" sz="700" dirty="0">
                <a:hlinkClick r:id="rId5"/>
              </a:rPr>
              <a:t>https://doi.org/10.1016/j.biopsych.2003.12.003 3</a:t>
            </a:r>
            <a:r>
              <a:rPr lang="en-US" sz="700" dirty="0"/>
              <a:t>.  3. Faraone et al (2006). The age-dependent decline of attention-deficit/hyperactivity disorder: A meta-analysis of follow-up studies. </a:t>
            </a:r>
            <a:r>
              <a:rPr lang="en-US" sz="700" i="1" dirty="0"/>
              <a:t>Psychological Medicine, 36</a:t>
            </a:r>
            <a:r>
              <a:rPr lang="en-US" sz="700" dirty="0"/>
              <a:t>(2), 159–165. </a:t>
            </a:r>
            <a:r>
              <a:rPr lang="en-US" sz="700" dirty="0">
                <a:hlinkClick r:id="rId6"/>
              </a:rPr>
              <a:t>https://doi.org/10.1017/S003329170500471X</a:t>
            </a:r>
            <a:r>
              <a:rPr lang="en-US" sz="700" dirty="0"/>
              <a:t>  4. </a:t>
            </a:r>
            <a:r>
              <a:rPr lang="en-US" sz="700" dirty="0" err="1"/>
              <a:t>Kooij</a:t>
            </a:r>
            <a:r>
              <a:rPr lang="en-US" sz="700" dirty="0"/>
              <a:t>, S et al  (2010). European consensus statement on diagnosis and treatment of adult ADHD: The European Network Adult ADHD. </a:t>
            </a:r>
            <a:r>
              <a:rPr lang="en-US" sz="700" i="1" dirty="0"/>
              <a:t>BMC Psychiatry, 10</a:t>
            </a:r>
            <a:r>
              <a:rPr lang="en-US" sz="700" dirty="0"/>
              <a:t>, 67. </a:t>
            </a:r>
            <a:r>
              <a:rPr lang="en-US" sz="700" dirty="0">
                <a:hlinkClick r:id="rId7"/>
              </a:rPr>
              <a:t>https://doi.org/10.1186/1471-244X-10-67</a:t>
            </a:r>
            <a:r>
              <a:rPr lang="en-US" sz="700" dirty="0"/>
              <a:t>(  5. Asherson, P. (2012). </a:t>
            </a:r>
            <a:r>
              <a:rPr lang="en-US" sz="700" i="1" dirty="0"/>
              <a:t>Adult attention-deficit hyperactivity disorder: Key conceptual issues</a:t>
            </a:r>
            <a:r>
              <a:rPr lang="en-US" sz="700" dirty="0"/>
              <a:t>. </a:t>
            </a:r>
            <a:r>
              <a:rPr lang="en-US" sz="700" i="1" dirty="0"/>
              <a:t>The Lancet Psychiatry, 3</a:t>
            </a:r>
            <a:r>
              <a:rPr lang="en-US" sz="700" dirty="0"/>
              <a:t>(6), 1–2. </a:t>
            </a:r>
            <a:r>
              <a:rPr lang="en-US" sz="700" dirty="0">
                <a:hlinkClick r:id="rId8"/>
              </a:rPr>
              <a:t>https://doi.org/10.1016/S2215-0366(16)30013-0</a:t>
            </a:r>
            <a:r>
              <a:rPr lang="en-US" sz="700" dirty="0"/>
              <a:t> 6. Fuld reference til </a:t>
            </a:r>
            <a:r>
              <a:rPr lang="en-US" sz="700" dirty="0" err="1"/>
              <a:t>referencelisten:Barkley</a:t>
            </a:r>
            <a:r>
              <a:rPr lang="en-US" sz="700" dirty="0"/>
              <a:t>, R. A. (2006). ADHD: A handbook for diagnosis and treatment (3rd ed.). Guilford Press. https://www.guilford.com/books/ADHD/Russell-Barkley/9781462542550</a:t>
            </a:r>
          </a:p>
          <a:p>
            <a:pPr lvl="1"/>
            <a:r>
              <a:rPr lang="da-DK" sz="700" i="1" dirty="0"/>
              <a:t> </a:t>
            </a:r>
          </a:p>
        </p:txBody>
      </p:sp>
    </p:spTree>
    <p:extLst>
      <p:ext uri="{BB962C8B-B14F-4D97-AF65-F5344CB8AC3E}">
        <p14:creationId xmlns:p14="http://schemas.microsoft.com/office/powerpoint/2010/main" val="3272673033"/>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63787-791F-0F7B-0308-CB7A4E8E428F}"/>
            </a:ext>
          </a:extLst>
        </p:cNvPr>
        <p:cNvGrpSpPr/>
        <p:nvPr/>
      </p:nvGrpSpPr>
      <p:grpSpPr>
        <a:xfrm>
          <a:off x="0" y="0"/>
          <a:ext cx="0" cy="0"/>
          <a:chOff x="0" y="0"/>
          <a:chExt cx="0" cy="0"/>
        </a:xfrm>
      </p:grpSpPr>
      <p:sp>
        <p:nvSpPr>
          <p:cNvPr id="34" name="Rectangle 10">
            <a:extLst>
              <a:ext uri="{FF2B5EF4-FFF2-40B4-BE49-F238E27FC236}">
                <a16:creationId xmlns:a16="http://schemas.microsoft.com/office/drawing/2014/main" id="{2D363AB6-D33F-C3BD-6D8E-16E7656A700E}"/>
              </a:ext>
            </a:extLst>
          </p:cNvPr>
          <p:cNvSpPr/>
          <p:nvPr/>
        </p:nvSpPr>
        <p:spPr>
          <a:xfrm>
            <a:off x="495299" y="2546186"/>
            <a:ext cx="5642814" cy="1191360"/>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5" name="Rectangle 10">
            <a:extLst>
              <a:ext uri="{FF2B5EF4-FFF2-40B4-BE49-F238E27FC236}">
                <a16:creationId xmlns:a16="http://schemas.microsoft.com/office/drawing/2014/main" id="{AE834B6C-E498-E467-07C2-C509FE39FB9C}"/>
              </a:ext>
            </a:extLst>
          </p:cNvPr>
          <p:cNvSpPr/>
          <p:nvPr/>
        </p:nvSpPr>
        <p:spPr>
          <a:xfrm>
            <a:off x="495299" y="4866540"/>
            <a:ext cx="5642814" cy="1191360"/>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3" name="Rectangle 10">
            <a:extLst>
              <a:ext uri="{FF2B5EF4-FFF2-40B4-BE49-F238E27FC236}">
                <a16:creationId xmlns:a16="http://schemas.microsoft.com/office/drawing/2014/main" id="{2DEAE5E5-BAB7-F29E-31D6-7046CBAB76A6}"/>
              </a:ext>
            </a:extLst>
          </p:cNvPr>
          <p:cNvSpPr/>
          <p:nvPr/>
        </p:nvSpPr>
        <p:spPr>
          <a:xfrm>
            <a:off x="6096000" y="1333500"/>
            <a:ext cx="6096001" cy="4724400"/>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0" name="Rectangle 10">
            <a:extLst>
              <a:ext uri="{FF2B5EF4-FFF2-40B4-BE49-F238E27FC236}">
                <a16:creationId xmlns:a16="http://schemas.microsoft.com/office/drawing/2014/main" id="{F8B50C37-0AA1-F0F3-C411-153473AF1E3B}"/>
              </a:ext>
            </a:extLst>
          </p:cNvPr>
          <p:cNvSpPr/>
          <p:nvPr/>
        </p:nvSpPr>
        <p:spPr>
          <a:xfrm>
            <a:off x="7248522" y="1333500"/>
            <a:ext cx="4943479" cy="4724400"/>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E426E80F-411D-F50B-EF31-894ECC54F9B7}"/>
              </a:ext>
            </a:extLst>
          </p:cNvPr>
          <p:cNvSpPr>
            <a:spLocks noGrp="1"/>
          </p:cNvSpPr>
          <p:nvPr>
            <p:ph type="title"/>
          </p:nvPr>
        </p:nvSpPr>
        <p:spPr>
          <a:xfrm>
            <a:off x="500860" y="-794"/>
            <a:ext cx="11214460" cy="1325563"/>
          </a:xfrm>
        </p:spPr>
        <p:txBody>
          <a:bodyPr>
            <a:normAutofit/>
          </a:bodyPr>
          <a:lstStyle/>
          <a:p>
            <a:r>
              <a:rPr lang="da-DK" sz="3600" dirty="0">
                <a:solidFill>
                  <a:srgbClr val="644D79"/>
                </a:solidFill>
              </a:rPr>
              <a:t>Imposter Syndrom ved ADHD</a:t>
            </a:r>
            <a:endParaRPr lang="da-DK" sz="3600" baseline="30000" dirty="0">
              <a:solidFill>
                <a:srgbClr val="644D79"/>
              </a:solidFill>
            </a:endParaRPr>
          </a:p>
        </p:txBody>
      </p:sp>
      <p:sp>
        <p:nvSpPr>
          <p:cNvPr id="18" name="Rectangle 17">
            <a:extLst>
              <a:ext uri="{FF2B5EF4-FFF2-40B4-BE49-F238E27FC236}">
                <a16:creationId xmlns:a16="http://schemas.microsoft.com/office/drawing/2014/main" id="{45BC7F3C-A06C-0CBF-628B-62B3AE46A9FD}"/>
              </a:ext>
            </a:extLst>
          </p:cNvPr>
          <p:cNvSpPr/>
          <p:nvPr/>
        </p:nvSpPr>
        <p:spPr>
          <a:xfrm>
            <a:off x="500861" y="1324770"/>
            <a:ext cx="4933577" cy="1090146"/>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0000" tIns="0" rIns="182880" bIns="0" rtlCol="0" anchor="ctr"/>
          <a:lstStyle/>
          <a:p>
            <a:pPr>
              <a:spcAft>
                <a:spcPts val="400"/>
              </a:spcAft>
              <a:buFont typeface="Arial" panose="020B0604020202020204" pitchFamily="34" charset="0"/>
              <a:buNone/>
            </a:pPr>
            <a:r>
              <a:rPr lang="da-DK" sz="1400" b="1" dirty="0">
                <a:solidFill>
                  <a:srgbClr val="70578B"/>
                </a:solidFill>
              </a:rPr>
              <a:t>KERNEPROBLEMATIK</a:t>
            </a:r>
            <a:r>
              <a:rPr lang="da-DK" sz="1400" b="1" dirty="0">
                <a:solidFill>
                  <a:schemeClr val="dk1"/>
                </a:solidFill>
              </a:rPr>
              <a:t>:</a:t>
            </a:r>
          </a:p>
          <a:p>
            <a:pPr marL="182880" indent="-182880">
              <a:buClr>
                <a:srgbClr val="70578B"/>
              </a:buClr>
              <a:buSzPts val="1100"/>
              <a:buFont typeface="Arial" panose="020B0604020202020204" pitchFamily="34" charset="0"/>
              <a:buChar char="•"/>
            </a:pPr>
            <a:r>
              <a:rPr lang="da-DK" sz="1250" dirty="0">
                <a:solidFill>
                  <a:schemeClr val="tx1">
                    <a:lumMod val="65000"/>
                    <a:lumOff val="35000"/>
                  </a:schemeClr>
                </a:solidFill>
              </a:rPr>
              <a:t>Følelse af at "snyde" eller "fake" sig igennem</a:t>
            </a:r>
          </a:p>
          <a:p>
            <a:pPr marL="182880" indent="-182880">
              <a:buClr>
                <a:srgbClr val="70578B"/>
              </a:buClr>
              <a:buSzPts val="1100"/>
              <a:buFont typeface="Arial" panose="020B0604020202020204" pitchFamily="34" charset="0"/>
              <a:buChar char="•"/>
            </a:pPr>
            <a:r>
              <a:rPr lang="da-DK" sz="1250" dirty="0">
                <a:solidFill>
                  <a:schemeClr val="tx1">
                    <a:lumMod val="65000"/>
                    <a:lumOff val="35000"/>
                  </a:schemeClr>
                </a:solidFill>
              </a:rPr>
              <a:t>Manglende tro på egne evner</a:t>
            </a:r>
          </a:p>
          <a:p>
            <a:pPr marL="182880" indent="-182880">
              <a:buClr>
                <a:srgbClr val="70578B"/>
              </a:buClr>
              <a:buSzPts val="1100"/>
              <a:buFont typeface="Arial" panose="020B0604020202020204" pitchFamily="34" charset="0"/>
              <a:buChar char="•"/>
            </a:pPr>
            <a:r>
              <a:rPr lang="da-DK" sz="1250" dirty="0">
                <a:solidFill>
                  <a:schemeClr val="tx1">
                    <a:lumMod val="65000"/>
                    <a:lumOff val="35000"/>
                  </a:schemeClr>
                </a:solidFill>
              </a:rPr>
              <a:t>Frygt for at blive "afsløret“</a:t>
            </a:r>
          </a:p>
          <a:p>
            <a:pPr marL="182880" indent="-182880">
              <a:buClr>
                <a:srgbClr val="70578B"/>
              </a:buClr>
              <a:buSzPts val="1100"/>
              <a:buFont typeface="Arial" panose="020B0604020202020204" pitchFamily="34" charset="0"/>
              <a:buChar char="•"/>
            </a:pPr>
            <a:r>
              <a:rPr lang="da-DK" sz="1250" dirty="0">
                <a:solidFill>
                  <a:schemeClr val="tx1">
                    <a:lumMod val="65000"/>
                    <a:lumOff val="35000"/>
                  </a:schemeClr>
                </a:solidFill>
              </a:rPr>
              <a:t>Tilskriver succes til held frem for evner</a:t>
            </a:r>
          </a:p>
        </p:txBody>
      </p:sp>
      <p:sp>
        <p:nvSpPr>
          <p:cNvPr id="38" name="Rectangle 37">
            <a:extLst>
              <a:ext uri="{FF2B5EF4-FFF2-40B4-BE49-F238E27FC236}">
                <a16:creationId xmlns:a16="http://schemas.microsoft.com/office/drawing/2014/main" id="{113AFCAA-1F10-53D5-A01F-5B356AC1E369}"/>
              </a:ext>
            </a:extLst>
          </p:cNvPr>
          <p:cNvSpPr/>
          <p:nvPr/>
        </p:nvSpPr>
        <p:spPr>
          <a:xfrm>
            <a:off x="500861" y="2661635"/>
            <a:ext cx="4580425" cy="960462"/>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0000" tIns="0" rIns="182880" bIns="0" rtlCol="0" anchor="ctr"/>
          <a:lstStyle/>
          <a:p>
            <a:pPr>
              <a:spcAft>
                <a:spcPts val="400"/>
              </a:spcAft>
            </a:pPr>
            <a:r>
              <a:rPr lang="da-DK" sz="1400" b="1" dirty="0">
                <a:solidFill>
                  <a:schemeClr val="bg1"/>
                </a:solidFill>
              </a:rPr>
              <a:t>UDLØSENDE FAKTORER VED ADHD:</a:t>
            </a:r>
          </a:p>
          <a:p>
            <a:pPr marL="182880" indent="-182880">
              <a:buClr>
                <a:schemeClr val="bg1"/>
              </a:buClr>
              <a:buSzPts val="1100"/>
              <a:buFont typeface="Arial" panose="020B0604020202020204" pitchFamily="34" charset="0"/>
              <a:buChar char="•"/>
            </a:pPr>
            <a:r>
              <a:rPr lang="da-DK" sz="1250" dirty="0">
                <a:solidFill>
                  <a:schemeClr val="bg1"/>
                </a:solidFill>
              </a:rPr>
              <a:t>Uforudsigelig præstation</a:t>
            </a:r>
          </a:p>
          <a:p>
            <a:pPr marL="182880" indent="-182880">
              <a:buClr>
                <a:schemeClr val="bg1"/>
              </a:buClr>
              <a:buSzPts val="1100"/>
              <a:buFont typeface="Arial" panose="020B0604020202020204" pitchFamily="34" charset="0"/>
              <a:buChar char="•"/>
            </a:pPr>
            <a:r>
              <a:rPr lang="da-DK" sz="1250" dirty="0">
                <a:solidFill>
                  <a:schemeClr val="bg1"/>
                </a:solidFill>
              </a:rPr>
              <a:t>Nogle dage høj funktionsevne</a:t>
            </a:r>
          </a:p>
          <a:p>
            <a:pPr marL="182880" indent="-182880">
              <a:buClr>
                <a:schemeClr val="bg1"/>
              </a:buClr>
              <a:buSzPts val="1100"/>
              <a:buFont typeface="Arial" panose="020B0604020202020204" pitchFamily="34" charset="0"/>
              <a:buChar char="•"/>
            </a:pPr>
            <a:r>
              <a:rPr lang="da-DK" sz="1250" dirty="0">
                <a:solidFill>
                  <a:schemeClr val="bg1"/>
                </a:solidFill>
              </a:rPr>
              <a:t>Andre dage udfordringer med basale opgaver</a:t>
            </a:r>
          </a:p>
        </p:txBody>
      </p:sp>
      <p:sp>
        <p:nvSpPr>
          <p:cNvPr id="54" name="Rectangle 53">
            <a:extLst>
              <a:ext uri="{FF2B5EF4-FFF2-40B4-BE49-F238E27FC236}">
                <a16:creationId xmlns:a16="http://schemas.microsoft.com/office/drawing/2014/main" id="{287B4BDB-550A-F2AD-0EF9-795B15E65DDA}"/>
              </a:ext>
            </a:extLst>
          </p:cNvPr>
          <p:cNvSpPr/>
          <p:nvPr/>
        </p:nvSpPr>
        <p:spPr>
          <a:xfrm>
            <a:off x="500861" y="3868530"/>
            <a:ext cx="5281022" cy="859627"/>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0000" tIns="0" rIns="182880" bIns="0" rtlCol="0" anchor="ctr"/>
          <a:lstStyle/>
          <a:p>
            <a:pPr>
              <a:spcAft>
                <a:spcPts val="400"/>
              </a:spcAft>
            </a:pPr>
            <a:r>
              <a:rPr lang="da-DK" sz="1400" b="1" dirty="0">
                <a:solidFill>
                  <a:srgbClr val="70578B"/>
                </a:solidFill>
              </a:rPr>
              <a:t>KOMPENSATIONSSTRATEGIER:</a:t>
            </a:r>
          </a:p>
          <a:p>
            <a:pPr marL="182880" indent="-182880">
              <a:buClr>
                <a:srgbClr val="70578B"/>
              </a:buClr>
              <a:buSzPts val="1100"/>
              <a:buFont typeface="Arial" panose="020B0604020202020204" pitchFamily="34" charset="0"/>
              <a:buChar char="•"/>
            </a:pPr>
            <a:r>
              <a:rPr lang="da-DK" sz="1250" dirty="0">
                <a:solidFill>
                  <a:schemeClr val="tx1">
                    <a:lumMod val="65000"/>
                    <a:lumOff val="35000"/>
                  </a:schemeClr>
                </a:solidFill>
              </a:rPr>
              <a:t>Overkompenserer</a:t>
            </a:r>
          </a:p>
          <a:p>
            <a:pPr marL="182880" indent="-182880">
              <a:buClr>
                <a:srgbClr val="70578B"/>
              </a:buClr>
              <a:buSzPts val="1100"/>
              <a:buFont typeface="Arial" panose="020B0604020202020204" pitchFamily="34" charset="0"/>
              <a:buChar char="•"/>
            </a:pPr>
            <a:r>
              <a:rPr lang="da-DK" sz="1250" dirty="0">
                <a:solidFill>
                  <a:schemeClr val="tx1">
                    <a:lumMod val="65000"/>
                    <a:lumOff val="35000"/>
                  </a:schemeClr>
                </a:solidFill>
              </a:rPr>
              <a:t>Skjuler ADHD-relaterede udfordringer</a:t>
            </a:r>
          </a:p>
        </p:txBody>
      </p:sp>
      <p:sp>
        <p:nvSpPr>
          <p:cNvPr id="62" name="Rectangle 61">
            <a:extLst>
              <a:ext uri="{FF2B5EF4-FFF2-40B4-BE49-F238E27FC236}">
                <a16:creationId xmlns:a16="http://schemas.microsoft.com/office/drawing/2014/main" id="{733BCEF4-0D8F-D74B-0827-E8C3E4857BDD}"/>
              </a:ext>
            </a:extLst>
          </p:cNvPr>
          <p:cNvSpPr/>
          <p:nvPr/>
        </p:nvSpPr>
        <p:spPr>
          <a:xfrm>
            <a:off x="500861" y="4916788"/>
            <a:ext cx="4933577" cy="1090864"/>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0000" tIns="0" rIns="182880" bIns="0" rtlCol="0" anchor="ctr"/>
          <a:lstStyle/>
          <a:p>
            <a:pPr>
              <a:spcAft>
                <a:spcPts val="400"/>
              </a:spcAft>
              <a:buFont typeface="Arial" panose="020B0604020202020204" pitchFamily="34" charset="0"/>
              <a:buNone/>
            </a:pPr>
            <a:r>
              <a:rPr lang="da-DK" sz="1400" b="1" dirty="0">
                <a:solidFill>
                  <a:schemeClr val="bg1"/>
                </a:solidFill>
              </a:rPr>
              <a:t>KONSEKVENSER:</a:t>
            </a:r>
          </a:p>
          <a:p>
            <a:pPr marL="182880" indent="-182880">
              <a:buClr>
                <a:schemeClr val="bg1"/>
              </a:buClr>
              <a:buSzPts val="1100"/>
              <a:buFont typeface="Arial" panose="020B0604020202020204" pitchFamily="34" charset="0"/>
              <a:buChar char="•"/>
            </a:pPr>
            <a:r>
              <a:rPr lang="da-DK" sz="1250" dirty="0">
                <a:solidFill>
                  <a:schemeClr val="bg1"/>
                </a:solidFill>
              </a:rPr>
              <a:t>Overarbejde for at "bevise sit værd“</a:t>
            </a:r>
          </a:p>
          <a:p>
            <a:pPr marL="182880" indent="-182880">
              <a:buClr>
                <a:schemeClr val="bg1"/>
              </a:buClr>
              <a:buSzPts val="1100"/>
              <a:buFont typeface="Arial" panose="020B0604020202020204" pitchFamily="34" charset="0"/>
              <a:buChar char="•"/>
            </a:pPr>
            <a:r>
              <a:rPr lang="da-DK" sz="1250" dirty="0">
                <a:solidFill>
                  <a:schemeClr val="bg1"/>
                </a:solidFill>
              </a:rPr>
              <a:t>Svært ved at tage imod ros</a:t>
            </a:r>
          </a:p>
          <a:p>
            <a:pPr marL="182880" indent="-182880">
              <a:buClr>
                <a:schemeClr val="bg1"/>
              </a:buClr>
              <a:buSzPts val="1100"/>
              <a:buFont typeface="Arial" panose="020B0604020202020204" pitchFamily="34" charset="0"/>
              <a:buChar char="•"/>
            </a:pPr>
            <a:r>
              <a:rPr lang="da-DK" sz="1250" dirty="0">
                <a:solidFill>
                  <a:schemeClr val="bg1"/>
                </a:solidFill>
              </a:rPr>
              <a:t>Undgår nye udfordringer</a:t>
            </a:r>
          </a:p>
          <a:p>
            <a:pPr marL="182880" indent="-182880">
              <a:buClr>
                <a:schemeClr val="bg1"/>
              </a:buClr>
              <a:buSzPts val="1100"/>
              <a:buFont typeface="Arial" panose="020B0604020202020204" pitchFamily="34" charset="0"/>
              <a:buChar char="•"/>
            </a:pPr>
            <a:r>
              <a:rPr lang="da-DK" sz="1250" dirty="0">
                <a:solidFill>
                  <a:schemeClr val="bg1"/>
                </a:solidFill>
              </a:rPr>
              <a:t>Stress og udbrændthed</a:t>
            </a:r>
          </a:p>
        </p:txBody>
      </p:sp>
      <p:pic>
        <p:nvPicPr>
          <p:cNvPr id="29" name="Billede 5" descr="Et billede, der indeholder skitse, Stregtegning, tegning, illustration/afbildning&#10;&#10;Indhold genereret af kunstig intelligens kan være forkert.">
            <a:extLst>
              <a:ext uri="{FF2B5EF4-FFF2-40B4-BE49-F238E27FC236}">
                <a16:creationId xmlns:a16="http://schemas.microsoft.com/office/drawing/2014/main" id="{5D423799-DA40-5C15-ABF7-6C419614B19F}"/>
              </a:ext>
            </a:extLst>
          </p:cNvPr>
          <p:cNvPicPr>
            <a:picLocks noChangeAspect="1"/>
          </p:cNvPicPr>
          <p:nvPr/>
        </p:nvPicPr>
        <p:blipFill>
          <a:blip r:embed="rId3" cstate="screen">
            <a:duotone>
              <a:srgbClr val="8064A2">
                <a:shade val="45000"/>
                <a:satMod val="135000"/>
              </a:srgbClr>
              <a:prstClr val="white"/>
            </a:duotone>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flipH="1">
            <a:off x="6047089" y="1828110"/>
            <a:ext cx="5656999" cy="4533584"/>
          </a:xfrm>
          <a:prstGeom prst="rect">
            <a:avLst/>
          </a:prstGeom>
        </p:spPr>
      </p:pic>
      <p:grpSp>
        <p:nvGrpSpPr>
          <p:cNvPr id="43" name="Group 42">
            <a:extLst>
              <a:ext uri="{FF2B5EF4-FFF2-40B4-BE49-F238E27FC236}">
                <a16:creationId xmlns:a16="http://schemas.microsoft.com/office/drawing/2014/main" id="{505E3881-ADCB-3419-DC81-115A1AD0155E}"/>
              </a:ext>
            </a:extLst>
          </p:cNvPr>
          <p:cNvGrpSpPr/>
          <p:nvPr/>
        </p:nvGrpSpPr>
        <p:grpSpPr>
          <a:xfrm rot="5400000" flipH="1">
            <a:off x="5899079" y="1689041"/>
            <a:ext cx="361692" cy="361692"/>
            <a:chOff x="3111431" y="1413967"/>
            <a:chExt cx="304417" cy="304417"/>
          </a:xfrm>
        </p:grpSpPr>
        <p:sp>
          <p:nvSpPr>
            <p:cNvPr id="44" name="Oval 43">
              <a:extLst>
                <a:ext uri="{FF2B5EF4-FFF2-40B4-BE49-F238E27FC236}">
                  <a16:creationId xmlns:a16="http://schemas.microsoft.com/office/drawing/2014/main" id="{270CB81D-B541-A920-0009-82C821B42568}"/>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F14121F3-CE73-4BD9-07B9-CF242C5F97FC}"/>
                </a:ext>
              </a:extLst>
            </p:cNvPr>
            <p:cNvGrpSpPr/>
            <p:nvPr/>
          </p:nvGrpSpPr>
          <p:grpSpPr>
            <a:xfrm>
              <a:off x="3153306" y="1455844"/>
              <a:ext cx="220666" cy="220664"/>
              <a:chOff x="10154583" y="3154385"/>
              <a:chExt cx="327680" cy="327678"/>
            </a:xfrm>
          </p:grpSpPr>
          <p:sp>
            <p:nvSpPr>
              <p:cNvPr id="51" name="Oval 50">
                <a:extLst>
                  <a:ext uri="{FF2B5EF4-FFF2-40B4-BE49-F238E27FC236}">
                    <a16:creationId xmlns:a16="http://schemas.microsoft.com/office/drawing/2014/main" id="{F4EA38C9-B842-5BBA-1CE6-C6B540EFFBC7}"/>
                  </a:ext>
                </a:extLst>
              </p:cNvPr>
              <p:cNvSpPr/>
              <p:nvPr/>
            </p:nvSpPr>
            <p:spPr>
              <a:xfrm>
                <a:off x="10154583" y="3154385"/>
                <a:ext cx="327680" cy="327678"/>
              </a:xfrm>
              <a:prstGeom prst="ellipse">
                <a:avLst/>
              </a:prstGeom>
              <a:solidFill>
                <a:srgbClr val="F5F1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2" name="Freeform 334">
                <a:extLst>
                  <a:ext uri="{FF2B5EF4-FFF2-40B4-BE49-F238E27FC236}">
                    <a16:creationId xmlns:a16="http://schemas.microsoft.com/office/drawing/2014/main" id="{B6D6EB8D-0405-355F-3357-0065DC985433}"/>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rgbClr val="70578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7" name="Group 6">
            <a:extLst>
              <a:ext uri="{FF2B5EF4-FFF2-40B4-BE49-F238E27FC236}">
                <a16:creationId xmlns:a16="http://schemas.microsoft.com/office/drawing/2014/main" id="{0BC9AD85-BC53-76BE-82D1-51A334B1CCF4}"/>
              </a:ext>
            </a:extLst>
          </p:cNvPr>
          <p:cNvGrpSpPr/>
          <p:nvPr/>
        </p:nvGrpSpPr>
        <p:grpSpPr>
          <a:xfrm rot="5400000" flipH="1">
            <a:off x="5899079" y="2961064"/>
            <a:ext cx="361692" cy="361692"/>
            <a:chOff x="3111431" y="1413967"/>
            <a:chExt cx="304417" cy="304417"/>
          </a:xfrm>
        </p:grpSpPr>
        <p:sp>
          <p:nvSpPr>
            <p:cNvPr id="8" name="Oval 7">
              <a:extLst>
                <a:ext uri="{FF2B5EF4-FFF2-40B4-BE49-F238E27FC236}">
                  <a16:creationId xmlns:a16="http://schemas.microsoft.com/office/drawing/2014/main" id="{DEB3C0E6-B9C0-0DDB-FDE0-91F1442F23DA}"/>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CF7DC7BA-AFC6-3C0C-E307-D9BC83B9D871}"/>
                </a:ext>
              </a:extLst>
            </p:cNvPr>
            <p:cNvGrpSpPr/>
            <p:nvPr/>
          </p:nvGrpSpPr>
          <p:grpSpPr>
            <a:xfrm>
              <a:off x="3153306" y="1455844"/>
              <a:ext cx="220666" cy="220664"/>
              <a:chOff x="10154583" y="3154385"/>
              <a:chExt cx="327680" cy="327678"/>
            </a:xfrm>
          </p:grpSpPr>
          <p:sp>
            <p:nvSpPr>
              <p:cNvPr id="12" name="Oval 11">
                <a:extLst>
                  <a:ext uri="{FF2B5EF4-FFF2-40B4-BE49-F238E27FC236}">
                    <a16:creationId xmlns:a16="http://schemas.microsoft.com/office/drawing/2014/main" id="{D3CD7435-D305-39D2-AF7A-03EF3CF231B1}"/>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3" name="Freeform 334">
                <a:extLst>
                  <a:ext uri="{FF2B5EF4-FFF2-40B4-BE49-F238E27FC236}">
                    <a16:creationId xmlns:a16="http://schemas.microsoft.com/office/drawing/2014/main" id="{56D4DEF4-96E3-4264-487B-30F8929AD9FE}"/>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16" name="Group 15">
            <a:extLst>
              <a:ext uri="{FF2B5EF4-FFF2-40B4-BE49-F238E27FC236}">
                <a16:creationId xmlns:a16="http://schemas.microsoft.com/office/drawing/2014/main" id="{ABE82C96-0DB3-7AB6-748E-21D2EEB3D7D2}"/>
              </a:ext>
            </a:extLst>
          </p:cNvPr>
          <p:cNvGrpSpPr/>
          <p:nvPr/>
        </p:nvGrpSpPr>
        <p:grpSpPr>
          <a:xfrm rot="5400000" flipH="1">
            <a:off x="5899079" y="4117541"/>
            <a:ext cx="361692" cy="361692"/>
            <a:chOff x="3111431" y="1413967"/>
            <a:chExt cx="304417" cy="304417"/>
          </a:xfrm>
        </p:grpSpPr>
        <p:sp>
          <p:nvSpPr>
            <p:cNvPr id="17" name="Oval 16">
              <a:extLst>
                <a:ext uri="{FF2B5EF4-FFF2-40B4-BE49-F238E27FC236}">
                  <a16:creationId xmlns:a16="http://schemas.microsoft.com/office/drawing/2014/main" id="{5FCBE838-5810-35B8-B6E4-5C7CDC4B8681}"/>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6AA7FCA9-55A3-2DE8-1E78-9F103B3A7CB9}"/>
                </a:ext>
              </a:extLst>
            </p:cNvPr>
            <p:cNvGrpSpPr/>
            <p:nvPr/>
          </p:nvGrpSpPr>
          <p:grpSpPr>
            <a:xfrm>
              <a:off x="3153306" y="1455844"/>
              <a:ext cx="220666" cy="220664"/>
              <a:chOff x="10154583" y="3154385"/>
              <a:chExt cx="327680" cy="327678"/>
            </a:xfrm>
          </p:grpSpPr>
          <p:sp>
            <p:nvSpPr>
              <p:cNvPr id="20" name="Oval 19">
                <a:extLst>
                  <a:ext uri="{FF2B5EF4-FFF2-40B4-BE49-F238E27FC236}">
                    <a16:creationId xmlns:a16="http://schemas.microsoft.com/office/drawing/2014/main" id="{3EFA408C-D7BA-CD71-C7EC-82AD4F7B490F}"/>
                  </a:ext>
                </a:extLst>
              </p:cNvPr>
              <p:cNvSpPr/>
              <p:nvPr/>
            </p:nvSpPr>
            <p:spPr>
              <a:xfrm>
                <a:off x="10154583" y="3154385"/>
                <a:ext cx="327680" cy="327678"/>
              </a:xfrm>
              <a:prstGeom prst="ellipse">
                <a:avLst/>
              </a:prstGeom>
              <a:solidFill>
                <a:srgbClr val="F5F1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1" name="Freeform 334">
                <a:extLst>
                  <a:ext uri="{FF2B5EF4-FFF2-40B4-BE49-F238E27FC236}">
                    <a16:creationId xmlns:a16="http://schemas.microsoft.com/office/drawing/2014/main" id="{6A0D430A-41B5-3CF5-C159-2F5765D764DC}"/>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rgbClr val="70578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24" name="Group 23">
            <a:extLst>
              <a:ext uri="{FF2B5EF4-FFF2-40B4-BE49-F238E27FC236}">
                <a16:creationId xmlns:a16="http://schemas.microsoft.com/office/drawing/2014/main" id="{DF611DC2-760E-F6CC-F0CD-2C0BBFD17C1B}"/>
              </a:ext>
            </a:extLst>
          </p:cNvPr>
          <p:cNvGrpSpPr/>
          <p:nvPr/>
        </p:nvGrpSpPr>
        <p:grpSpPr>
          <a:xfrm rot="5400000" flipH="1">
            <a:off x="5899079" y="5281418"/>
            <a:ext cx="361692" cy="361692"/>
            <a:chOff x="3111431" y="1413967"/>
            <a:chExt cx="304417" cy="304417"/>
          </a:xfrm>
        </p:grpSpPr>
        <p:sp>
          <p:nvSpPr>
            <p:cNvPr id="25" name="Oval 24">
              <a:extLst>
                <a:ext uri="{FF2B5EF4-FFF2-40B4-BE49-F238E27FC236}">
                  <a16:creationId xmlns:a16="http://schemas.microsoft.com/office/drawing/2014/main" id="{A10042ED-C337-400F-2BB1-716E518997C8}"/>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E9351BC7-935A-F75F-D464-F92EF55520A1}"/>
                </a:ext>
              </a:extLst>
            </p:cNvPr>
            <p:cNvGrpSpPr/>
            <p:nvPr/>
          </p:nvGrpSpPr>
          <p:grpSpPr>
            <a:xfrm>
              <a:off x="3153306" y="1455844"/>
              <a:ext cx="220666" cy="220664"/>
              <a:chOff x="10154583" y="3154385"/>
              <a:chExt cx="327680" cy="327678"/>
            </a:xfrm>
          </p:grpSpPr>
          <p:sp>
            <p:nvSpPr>
              <p:cNvPr id="27" name="Oval 26">
                <a:extLst>
                  <a:ext uri="{FF2B5EF4-FFF2-40B4-BE49-F238E27FC236}">
                    <a16:creationId xmlns:a16="http://schemas.microsoft.com/office/drawing/2014/main" id="{15E45DEA-B031-01AF-6FC6-27FC38565BB2}"/>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8" name="Freeform 334">
                <a:extLst>
                  <a:ext uri="{FF2B5EF4-FFF2-40B4-BE49-F238E27FC236}">
                    <a16:creationId xmlns:a16="http://schemas.microsoft.com/office/drawing/2014/main" id="{CEBE4DEF-65C8-29DA-6C64-402CBC8B0BFC}"/>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sp>
        <p:nvSpPr>
          <p:cNvPr id="3" name="Tekstfelt 47">
            <a:extLst>
              <a:ext uri="{FF2B5EF4-FFF2-40B4-BE49-F238E27FC236}">
                <a16:creationId xmlns:a16="http://schemas.microsoft.com/office/drawing/2014/main" id="{3C3C6553-DB7C-DF36-3D06-0ABB83E84027}"/>
              </a:ext>
            </a:extLst>
          </p:cNvPr>
          <p:cNvSpPr txBox="1"/>
          <p:nvPr/>
        </p:nvSpPr>
        <p:spPr>
          <a:xfrm>
            <a:off x="438177" y="6364390"/>
            <a:ext cx="11214460" cy="495200"/>
          </a:xfrm>
          <a:prstGeom prst="rect">
            <a:avLst/>
          </a:prstGeom>
          <a:noFill/>
        </p:spPr>
        <p:txBody>
          <a:bodyPr wrap="square" lIns="0" tIns="0" rIns="0" bIns="0" anchor="ctr" anchorCtr="0">
            <a:spAutoFit/>
          </a:bodyPr>
          <a:lstStyle/>
          <a:p>
            <a:pPr marL="0" lvl="1"/>
            <a:r>
              <a:rPr lang="da-DK" sz="800" b="1" spc="-10" dirty="0">
                <a:solidFill>
                  <a:srgbClr val="70578B"/>
                </a:solidFill>
                <a:ea typeface="Calibri" panose="020F0502020204030204" pitchFamily="34" charset="0"/>
                <a:cs typeface="Calibri" panose="020F0502020204030204" pitchFamily="34" charset="0"/>
              </a:rPr>
              <a:t>KILDER:</a:t>
            </a:r>
          </a:p>
          <a:p>
            <a:pPr marL="0" lvl="1"/>
            <a:r>
              <a:rPr lang="en-US" sz="800" dirty="0"/>
              <a:t>Sedgwick-Müller, J. A., et al. (2022). University students with ADHD: UK Adult ADHD Network consensus. BMC Psychiatry, 22(1), 292. https://doi.org/10.1186/s12888-022-03987-5</a:t>
            </a:r>
          </a:p>
          <a:p>
            <a:pPr fontAlgn="base"/>
            <a:r>
              <a:rPr lang="en-US" dirty="0" err="1"/>
              <a:t>Ginapp</a:t>
            </a:r>
            <a:r>
              <a:rPr lang="en-US" dirty="0"/>
              <a:t> CM, et al. </a:t>
            </a:r>
            <a:r>
              <a:rPr lang="en-US" dirty="0" err="1"/>
              <a:t>PLoS</a:t>
            </a:r>
            <a:r>
              <a:rPr lang="en-US" dirty="0"/>
              <a:t> One  2023 Oct 12;18(10):e0292721. </a:t>
            </a:r>
            <a:r>
              <a:rPr lang="en-US" dirty="0" err="1"/>
              <a:t>doi</a:t>
            </a:r>
            <a:r>
              <a:rPr lang="en-US" dirty="0"/>
              <a:t>: 10.1371/journal.pone.0292721. </a:t>
            </a:r>
            <a:r>
              <a:rPr lang="en-US" dirty="0" err="1"/>
              <a:t>eCollection</a:t>
            </a:r>
            <a:r>
              <a:rPr lang="en-US" dirty="0"/>
              <a:t> 2023.</a:t>
            </a:r>
          </a:p>
          <a:p>
            <a:pPr marL="0" lvl="1"/>
            <a:endParaRPr lang="de-DE" sz="800" b="0" dirty="0">
              <a:solidFill>
                <a:schemeClr val="tx1">
                  <a:lumMod val="65000"/>
                  <a:lumOff val="35000"/>
                </a:schemeClr>
              </a:solidFill>
            </a:endParaRPr>
          </a:p>
        </p:txBody>
      </p:sp>
    </p:spTree>
    <p:extLst>
      <p:ext uri="{BB962C8B-B14F-4D97-AF65-F5344CB8AC3E}">
        <p14:creationId xmlns:p14="http://schemas.microsoft.com/office/powerpoint/2010/main" val="34889571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B7D25-C9D7-EF94-359A-8C0BDD50D21F}"/>
            </a:ext>
          </a:extLst>
        </p:cNvPr>
        <p:cNvGrpSpPr/>
        <p:nvPr/>
      </p:nvGrpSpPr>
      <p:grpSpPr>
        <a:xfrm>
          <a:off x="0" y="0"/>
          <a:ext cx="0" cy="0"/>
          <a:chOff x="0" y="0"/>
          <a:chExt cx="0" cy="0"/>
        </a:xfrm>
      </p:grpSpPr>
      <p:sp>
        <p:nvSpPr>
          <p:cNvPr id="40" name="Rectangle 10">
            <a:extLst>
              <a:ext uri="{FF2B5EF4-FFF2-40B4-BE49-F238E27FC236}">
                <a16:creationId xmlns:a16="http://schemas.microsoft.com/office/drawing/2014/main" id="{3CDAD488-B5D5-EF0C-EB5A-A4BBA486C0C9}"/>
              </a:ext>
            </a:extLst>
          </p:cNvPr>
          <p:cNvSpPr/>
          <p:nvPr/>
        </p:nvSpPr>
        <p:spPr>
          <a:xfrm>
            <a:off x="495299" y="1333500"/>
            <a:ext cx="5642814" cy="2392139"/>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0" name="Rectangle 10">
            <a:extLst>
              <a:ext uri="{FF2B5EF4-FFF2-40B4-BE49-F238E27FC236}">
                <a16:creationId xmlns:a16="http://schemas.microsoft.com/office/drawing/2014/main" id="{3B8709F4-FB13-ABE6-0FE5-16012471EF93}"/>
              </a:ext>
            </a:extLst>
          </p:cNvPr>
          <p:cNvSpPr/>
          <p:nvPr/>
        </p:nvSpPr>
        <p:spPr>
          <a:xfrm>
            <a:off x="6096000" y="3725639"/>
            <a:ext cx="6096001" cy="2332260"/>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7749265B-8CFB-73A4-F0FF-F9340321FA2F}"/>
              </a:ext>
            </a:extLst>
          </p:cNvPr>
          <p:cNvSpPr>
            <a:spLocks noGrp="1"/>
          </p:cNvSpPr>
          <p:nvPr>
            <p:ph type="title"/>
          </p:nvPr>
        </p:nvSpPr>
        <p:spPr>
          <a:xfrm>
            <a:off x="500860" y="-794"/>
            <a:ext cx="11214460" cy="1325563"/>
          </a:xfrm>
        </p:spPr>
        <p:txBody>
          <a:bodyPr>
            <a:normAutofit/>
          </a:bodyPr>
          <a:lstStyle/>
          <a:p>
            <a:r>
              <a:rPr lang="da-DK" sz="3600" dirty="0">
                <a:solidFill>
                  <a:srgbClr val="644D79"/>
                </a:solidFill>
              </a:rPr>
              <a:t>Lavt selvværd og afvisningsfølsomhed (RSD)</a:t>
            </a:r>
            <a:endParaRPr lang="da-DK" sz="3600" baseline="30000" dirty="0">
              <a:solidFill>
                <a:srgbClr val="644D79"/>
              </a:solidFill>
            </a:endParaRPr>
          </a:p>
        </p:txBody>
      </p:sp>
      <p:sp>
        <p:nvSpPr>
          <p:cNvPr id="18" name="Rectangle 17">
            <a:extLst>
              <a:ext uri="{FF2B5EF4-FFF2-40B4-BE49-F238E27FC236}">
                <a16:creationId xmlns:a16="http://schemas.microsoft.com/office/drawing/2014/main" id="{4B5E961E-69D6-1D89-7E2F-15B636374E61}"/>
              </a:ext>
            </a:extLst>
          </p:cNvPr>
          <p:cNvSpPr/>
          <p:nvPr/>
        </p:nvSpPr>
        <p:spPr>
          <a:xfrm>
            <a:off x="500861" y="1984496"/>
            <a:ext cx="3712324" cy="1090146"/>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274320" tIns="0" rIns="182880" bIns="0" rtlCol="0" anchor="ctr"/>
          <a:lstStyle/>
          <a:p>
            <a:pPr>
              <a:buFont typeface="Arial" panose="020B0604020202020204" pitchFamily="34" charset="0"/>
              <a:buNone/>
            </a:pPr>
            <a:r>
              <a:rPr lang="da-DK" sz="1400" b="1" dirty="0">
                <a:solidFill>
                  <a:schemeClr val="bg1"/>
                </a:solidFill>
              </a:rPr>
              <a:t>AFVISNINGSFØLSOMHED (RSD - REJECTION SENSITIVE DYSPHORIA):</a:t>
            </a:r>
          </a:p>
          <a:p>
            <a:pPr>
              <a:buFont typeface="Arial" panose="020B0604020202020204" pitchFamily="34" charset="0"/>
              <a:buNone/>
            </a:pPr>
            <a:endParaRPr lang="da-DK" sz="1400" b="1" dirty="0">
              <a:solidFill>
                <a:schemeClr val="bg1"/>
              </a:solidFill>
            </a:endParaRPr>
          </a:p>
          <a:p>
            <a:pPr marL="182880" indent="-182880">
              <a:buClr>
                <a:schemeClr val="bg1"/>
              </a:buClr>
              <a:buSzPts val="1100"/>
              <a:buFont typeface="Arial" panose="020B0604020202020204" pitchFamily="34" charset="0"/>
              <a:buChar char="•"/>
            </a:pPr>
            <a:r>
              <a:rPr lang="da-DK" sz="1400" dirty="0">
                <a:solidFill>
                  <a:schemeClr val="bg1"/>
                </a:solidFill>
              </a:rPr>
              <a:t>Intens reaktion på oplevet afvisning</a:t>
            </a:r>
          </a:p>
          <a:p>
            <a:pPr marL="182880" indent="-182880">
              <a:buClr>
                <a:schemeClr val="bg1"/>
              </a:buClr>
              <a:buSzPts val="1100"/>
              <a:buFont typeface="Arial" panose="020B0604020202020204" pitchFamily="34" charset="0"/>
              <a:buChar char="•"/>
            </a:pPr>
            <a:r>
              <a:rPr lang="da-DK" sz="1400" dirty="0">
                <a:solidFill>
                  <a:schemeClr val="bg1"/>
                </a:solidFill>
              </a:rPr>
              <a:t>Overdreven følsomhed over for kritik</a:t>
            </a:r>
          </a:p>
          <a:p>
            <a:pPr marL="182880" indent="-182880">
              <a:buClr>
                <a:schemeClr val="bg1"/>
              </a:buClr>
              <a:buSzPts val="1100"/>
              <a:buFont typeface="Arial" panose="020B0604020202020204" pitchFamily="34" charset="0"/>
              <a:buChar char="•"/>
            </a:pPr>
            <a:r>
              <a:rPr lang="da-DK" sz="1400" dirty="0">
                <a:solidFill>
                  <a:schemeClr val="bg1"/>
                </a:solidFill>
              </a:rPr>
              <a:t>Kropslige reaktioner ved afvisning</a:t>
            </a:r>
          </a:p>
          <a:p>
            <a:pPr marL="182880" indent="-182880">
              <a:buClr>
                <a:schemeClr val="bg1"/>
              </a:buClr>
              <a:buSzPts val="1100"/>
              <a:buFont typeface="Arial" panose="020B0604020202020204" pitchFamily="34" charset="0"/>
              <a:buChar char="•"/>
            </a:pPr>
            <a:r>
              <a:rPr lang="da-DK" sz="1400" dirty="0">
                <a:solidFill>
                  <a:schemeClr val="bg1"/>
                </a:solidFill>
              </a:rPr>
              <a:t>Social tilbagetrækning som beskyttelse</a:t>
            </a:r>
          </a:p>
        </p:txBody>
      </p:sp>
      <p:sp>
        <p:nvSpPr>
          <p:cNvPr id="38" name="Rectangle 37">
            <a:extLst>
              <a:ext uri="{FF2B5EF4-FFF2-40B4-BE49-F238E27FC236}">
                <a16:creationId xmlns:a16="http://schemas.microsoft.com/office/drawing/2014/main" id="{3F41C269-72E4-5BB5-AE35-4DA2AF1F9086}"/>
              </a:ext>
            </a:extLst>
          </p:cNvPr>
          <p:cNvSpPr/>
          <p:nvPr/>
        </p:nvSpPr>
        <p:spPr>
          <a:xfrm>
            <a:off x="500861" y="4411538"/>
            <a:ext cx="3563139" cy="960462"/>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274320" tIns="0" rIns="182880" bIns="0" rtlCol="0" anchor="ctr"/>
          <a:lstStyle/>
          <a:p>
            <a:pPr>
              <a:buFont typeface="Arial" panose="020B0604020202020204" pitchFamily="34" charset="0"/>
              <a:buNone/>
            </a:pPr>
            <a:r>
              <a:rPr lang="da-DK" sz="1400" b="1" dirty="0">
                <a:solidFill>
                  <a:srgbClr val="70578B"/>
                </a:solidFill>
              </a:rPr>
              <a:t>SELVBILLEDE OG FØLELSE AF UTILSTRÆKKELIGHED:</a:t>
            </a:r>
          </a:p>
          <a:p>
            <a:pPr>
              <a:buFont typeface="Arial" panose="020B0604020202020204" pitchFamily="34" charset="0"/>
              <a:buNone/>
            </a:pPr>
            <a:endParaRPr lang="da-DK" sz="1400" b="1" dirty="0">
              <a:solidFill>
                <a:srgbClr val="70578B"/>
              </a:solidFill>
            </a:endParaRPr>
          </a:p>
          <a:p>
            <a:pPr marL="182880" indent="-182880">
              <a:buClr>
                <a:srgbClr val="70578B"/>
              </a:buClr>
              <a:buSzPts val="1100"/>
              <a:buFont typeface="Arial" panose="020B0604020202020204" pitchFamily="34" charset="0"/>
              <a:buChar char="•"/>
            </a:pPr>
            <a:r>
              <a:rPr lang="da-DK" sz="1400" dirty="0">
                <a:solidFill>
                  <a:schemeClr val="tx1">
                    <a:lumMod val="65000"/>
                    <a:lumOff val="35000"/>
                  </a:schemeClr>
                </a:solidFill>
              </a:rPr>
              <a:t>Vedvarende selvtvivl</a:t>
            </a:r>
          </a:p>
          <a:p>
            <a:pPr marL="182880" indent="-182880">
              <a:buClr>
                <a:srgbClr val="70578B"/>
              </a:buClr>
              <a:buSzPts val="1100"/>
              <a:buFont typeface="Arial" panose="020B0604020202020204" pitchFamily="34" charset="0"/>
              <a:buChar char="•"/>
            </a:pPr>
            <a:r>
              <a:rPr lang="da-DK" sz="1400" dirty="0">
                <a:solidFill>
                  <a:schemeClr val="tx1">
                    <a:lumMod val="65000"/>
                    <a:lumOff val="35000"/>
                  </a:schemeClr>
                </a:solidFill>
              </a:rPr>
              <a:t>Undervurdering af egne evner</a:t>
            </a:r>
          </a:p>
          <a:p>
            <a:pPr marL="182880" indent="-182880">
              <a:buClr>
                <a:srgbClr val="70578B"/>
              </a:buClr>
              <a:buSzPts val="1100"/>
              <a:buFont typeface="Arial" panose="020B0604020202020204" pitchFamily="34" charset="0"/>
              <a:buChar char="•"/>
            </a:pPr>
            <a:r>
              <a:rPr lang="da-DK" sz="1400" dirty="0">
                <a:solidFill>
                  <a:schemeClr val="tx1">
                    <a:lumMod val="65000"/>
                    <a:lumOff val="35000"/>
                  </a:schemeClr>
                </a:solidFill>
              </a:rPr>
              <a:t>Frygt for at blive "afsløret"</a:t>
            </a:r>
          </a:p>
          <a:p>
            <a:pPr marL="182880" indent="-182880">
              <a:buClr>
                <a:srgbClr val="70578B"/>
              </a:buClr>
              <a:buSzPts val="1100"/>
              <a:buFont typeface="Arial" panose="020B0604020202020204" pitchFamily="34" charset="0"/>
              <a:buChar char="•"/>
            </a:pPr>
            <a:r>
              <a:rPr lang="da-DK" sz="1400" dirty="0">
                <a:solidFill>
                  <a:schemeClr val="tx1">
                    <a:lumMod val="65000"/>
                    <a:lumOff val="35000"/>
                  </a:schemeClr>
                </a:solidFill>
              </a:rPr>
              <a:t>Overdreven selvkritik</a:t>
            </a:r>
          </a:p>
        </p:txBody>
      </p:sp>
      <p:pic>
        <p:nvPicPr>
          <p:cNvPr id="31" name="Billede 5" descr="Et billede, der indeholder skitse, Stregtegning, tegning, kunst&#10;&#10;Indhold genereret af kunstig intelligens kan være forkert.">
            <a:extLst>
              <a:ext uri="{FF2B5EF4-FFF2-40B4-BE49-F238E27FC236}">
                <a16:creationId xmlns:a16="http://schemas.microsoft.com/office/drawing/2014/main" id="{14E2B1EC-7CD8-7808-5539-277296871C89}"/>
              </a:ext>
            </a:extLst>
          </p:cNvPr>
          <p:cNvPicPr>
            <a:picLocks noChangeAspect="1"/>
          </p:cNvPicPr>
          <p:nvPr/>
        </p:nvPicPr>
        <p:blipFill>
          <a:blip r:embed="rId3" cstate="screen">
            <a:clrChange>
              <a:clrFrom>
                <a:srgbClr val="FFFFFF"/>
              </a:clrFrom>
              <a:clrTo>
                <a:srgbClr val="FFFFFF">
                  <a:alpha val="0"/>
                </a:srgbClr>
              </a:clrTo>
            </a:clrChange>
            <a:duotone>
              <a:srgbClr val="8064A2">
                <a:shade val="45000"/>
                <a:satMod val="135000"/>
              </a:srgbClr>
              <a:prstClr val="white"/>
            </a:duotone>
            <a:extLst>
              <a:ext uri="{28A0092B-C50C-407E-A947-70E740481C1C}">
                <a14:useLocalDpi xmlns:a14="http://schemas.microsoft.com/office/drawing/2010/main"/>
              </a:ext>
            </a:extLst>
          </a:blip>
          <a:stretch>
            <a:fillRect/>
          </a:stretch>
        </p:blipFill>
        <p:spPr>
          <a:xfrm>
            <a:off x="6138112" y="701062"/>
            <a:ext cx="6049154" cy="6049154"/>
          </a:xfrm>
          <a:prstGeom prst="rect">
            <a:avLst/>
          </a:prstGeom>
        </p:spPr>
      </p:pic>
      <p:grpSp>
        <p:nvGrpSpPr>
          <p:cNvPr id="43" name="Group 42">
            <a:extLst>
              <a:ext uri="{FF2B5EF4-FFF2-40B4-BE49-F238E27FC236}">
                <a16:creationId xmlns:a16="http://schemas.microsoft.com/office/drawing/2014/main" id="{47173F9A-24E1-DB14-5D7B-58BC2D39C16B}"/>
              </a:ext>
            </a:extLst>
          </p:cNvPr>
          <p:cNvGrpSpPr/>
          <p:nvPr/>
        </p:nvGrpSpPr>
        <p:grpSpPr>
          <a:xfrm rot="5400000" flipH="1">
            <a:off x="5858203" y="2270760"/>
            <a:ext cx="517706" cy="517706"/>
            <a:chOff x="3111431" y="1413967"/>
            <a:chExt cx="304417" cy="304417"/>
          </a:xfrm>
        </p:grpSpPr>
        <p:sp>
          <p:nvSpPr>
            <p:cNvPr id="44" name="Oval 43">
              <a:extLst>
                <a:ext uri="{FF2B5EF4-FFF2-40B4-BE49-F238E27FC236}">
                  <a16:creationId xmlns:a16="http://schemas.microsoft.com/office/drawing/2014/main" id="{5D9B2C7D-5958-CBA5-A84A-87A6ED69D4C0}"/>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F513DDC7-D343-796B-3ECF-11FCCBBBDB12}"/>
                </a:ext>
              </a:extLst>
            </p:cNvPr>
            <p:cNvGrpSpPr/>
            <p:nvPr/>
          </p:nvGrpSpPr>
          <p:grpSpPr>
            <a:xfrm>
              <a:off x="3153310" y="1455843"/>
              <a:ext cx="220666" cy="220664"/>
              <a:chOff x="10154588" y="3154384"/>
              <a:chExt cx="327680" cy="327678"/>
            </a:xfrm>
          </p:grpSpPr>
          <p:sp>
            <p:nvSpPr>
              <p:cNvPr id="51" name="Oval 50">
                <a:extLst>
                  <a:ext uri="{FF2B5EF4-FFF2-40B4-BE49-F238E27FC236}">
                    <a16:creationId xmlns:a16="http://schemas.microsoft.com/office/drawing/2014/main" id="{686F06A9-D5FE-2F15-780E-4551AD017126}"/>
                  </a:ext>
                </a:extLst>
              </p:cNvPr>
              <p:cNvSpPr/>
              <p:nvPr/>
            </p:nvSpPr>
            <p:spPr>
              <a:xfrm>
                <a:off x="10154588" y="3154384"/>
                <a:ext cx="327680" cy="327678"/>
              </a:xfrm>
              <a:prstGeom prst="ellipse">
                <a:avLst/>
              </a:prstGeom>
              <a:solidFill>
                <a:srgbClr val="F5F1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52" name="Freeform 334">
                <a:extLst>
                  <a:ext uri="{FF2B5EF4-FFF2-40B4-BE49-F238E27FC236}">
                    <a16:creationId xmlns:a16="http://schemas.microsoft.com/office/drawing/2014/main" id="{8EC9505B-8451-22E0-49D9-BAF7730E1B15}"/>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rgbClr val="70578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34" name="Group 33">
            <a:extLst>
              <a:ext uri="{FF2B5EF4-FFF2-40B4-BE49-F238E27FC236}">
                <a16:creationId xmlns:a16="http://schemas.microsoft.com/office/drawing/2014/main" id="{8DE241BC-E11C-D15C-1153-D59EE46E9928}"/>
              </a:ext>
            </a:extLst>
          </p:cNvPr>
          <p:cNvGrpSpPr/>
          <p:nvPr/>
        </p:nvGrpSpPr>
        <p:grpSpPr>
          <a:xfrm rot="5400000" flipH="1">
            <a:off x="5858203" y="4632960"/>
            <a:ext cx="517706" cy="517706"/>
            <a:chOff x="3111431" y="1413967"/>
            <a:chExt cx="304417" cy="304417"/>
          </a:xfrm>
        </p:grpSpPr>
        <p:sp>
          <p:nvSpPr>
            <p:cNvPr id="35" name="Oval 34">
              <a:extLst>
                <a:ext uri="{FF2B5EF4-FFF2-40B4-BE49-F238E27FC236}">
                  <a16:creationId xmlns:a16="http://schemas.microsoft.com/office/drawing/2014/main" id="{9506C079-A93A-BD53-F115-77E8D8BD2FAA}"/>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F6325542-5962-4549-D545-330095AA685B}"/>
                </a:ext>
              </a:extLst>
            </p:cNvPr>
            <p:cNvGrpSpPr/>
            <p:nvPr/>
          </p:nvGrpSpPr>
          <p:grpSpPr>
            <a:xfrm>
              <a:off x="3153306" y="1455844"/>
              <a:ext cx="220666" cy="220664"/>
              <a:chOff x="10154583" y="3154385"/>
              <a:chExt cx="327680" cy="327678"/>
            </a:xfrm>
          </p:grpSpPr>
          <p:sp>
            <p:nvSpPr>
              <p:cNvPr id="37" name="Oval 36">
                <a:extLst>
                  <a:ext uri="{FF2B5EF4-FFF2-40B4-BE49-F238E27FC236}">
                    <a16:creationId xmlns:a16="http://schemas.microsoft.com/office/drawing/2014/main" id="{BD8A3817-9DDE-B1CF-0DDA-B685B9796D00}"/>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9" name="Freeform 334">
                <a:extLst>
                  <a:ext uri="{FF2B5EF4-FFF2-40B4-BE49-F238E27FC236}">
                    <a16:creationId xmlns:a16="http://schemas.microsoft.com/office/drawing/2014/main" id="{0E62D665-E166-4D35-0606-653BFAE3813A}"/>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sp>
        <p:nvSpPr>
          <p:cNvPr id="4" name="Tekstfelt 47">
            <a:extLst>
              <a:ext uri="{FF2B5EF4-FFF2-40B4-BE49-F238E27FC236}">
                <a16:creationId xmlns:a16="http://schemas.microsoft.com/office/drawing/2014/main" id="{D936DE56-E454-9E71-C4C5-0AEE390AB6CE}"/>
              </a:ext>
            </a:extLst>
          </p:cNvPr>
          <p:cNvSpPr txBox="1"/>
          <p:nvPr/>
        </p:nvSpPr>
        <p:spPr>
          <a:xfrm>
            <a:off x="0" y="6082761"/>
            <a:ext cx="10148614" cy="623248"/>
          </a:xfrm>
          <a:prstGeom prst="rect">
            <a:avLst/>
          </a:prstGeom>
          <a:noFill/>
        </p:spPr>
        <p:txBody>
          <a:bodyPr wrap="square">
            <a:spAutoFit/>
          </a:bodyPr>
          <a:lstStyle/>
          <a:p>
            <a:pPr marL="457200" lvl="1" indent="0">
              <a:buNone/>
            </a:pPr>
            <a:r>
              <a:rPr lang="da-DK" sz="1050" dirty="0">
                <a:latin typeface="Calibri" panose="020F0502020204030204" pitchFamily="34" charset="0"/>
                <a:ea typeface="Calibri" panose="020F0502020204030204" pitchFamily="34" charset="0"/>
                <a:cs typeface="Calibri" panose="020F0502020204030204" pitchFamily="34" charset="0"/>
              </a:rPr>
              <a:t>Kilder:</a:t>
            </a:r>
          </a:p>
          <a:p>
            <a:pPr marL="457200" lvl="1" indent="0">
              <a:buNone/>
            </a:pPr>
            <a:r>
              <a:rPr lang="en-US" sz="800" dirty="0">
                <a:latin typeface="Calibri" panose="020F0502020204030204" pitchFamily="34" charset="0"/>
                <a:ea typeface="Calibri" panose="020F0502020204030204" pitchFamily="34" charset="0"/>
                <a:cs typeface="Calibri" panose="020F0502020204030204" pitchFamily="34" charset="0"/>
              </a:rPr>
              <a:t>1.Ginapp CM, et al. SSM Qual Res Health . 2023 Jun:3:100223 </a:t>
            </a:r>
          </a:p>
          <a:p>
            <a:pPr marL="457200" lvl="1" indent="0">
              <a:buNone/>
            </a:pPr>
            <a:r>
              <a:rPr lang="en-US" sz="800" dirty="0"/>
              <a:t>2. Sedgwick-</a:t>
            </a:r>
            <a:r>
              <a:rPr lang="en-US" sz="800" dirty="0" err="1"/>
              <a:t>Mülle</a:t>
            </a:r>
            <a:r>
              <a:rPr lang="en-US" sz="800" dirty="0"/>
              <a:t> et al (2022). University students with attention deficit hyperactivity disorder (ADHD): A consensus statement from the UK Adult ADHD Network (UKAAN). </a:t>
            </a:r>
            <a:r>
              <a:rPr lang="en-US" sz="800" i="1" dirty="0"/>
              <a:t>BMC Psychiatry, 22</a:t>
            </a:r>
            <a:r>
              <a:rPr lang="en-US" sz="800" dirty="0"/>
              <a:t>(1), 292. </a:t>
            </a:r>
            <a:r>
              <a:rPr lang="en-US" sz="800" dirty="0">
                <a:hlinkClick r:id="rId4"/>
              </a:rPr>
              <a:t>https://doi.org/10.1186/s12888-022-03898-z</a:t>
            </a:r>
            <a:endParaRPr lang="en-US" sz="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291912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79B4D-679C-C4B2-4D40-92288151670D}"/>
            </a:ext>
          </a:extLst>
        </p:cNvPr>
        <p:cNvGrpSpPr/>
        <p:nvPr/>
      </p:nvGrpSpPr>
      <p:grpSpPr>
        <a:xfrm>
          <a:off x="0" y="0"/>
          <a:ext cx="0" cy="0"/>
          <a:chOff x="0" y="0"/>
          <a:chExt cx="0" cy="0"/>
        </a:xfrm>
      </p:grpSpPr>
      <p:sp>
        <p:nvSpPr>
          <p:cNvPr id="27" name="Rectangle 10">
            <a:extLst>
              <a:ext uri="{FF2B5EF4-FFF2-40B4-BE49-F238E27FC236}">
                <a16:creationId xmlns:a16="http://schemas.microsoft.com/office/drawing/2014/main" id="{25C8AB8B-D560-EFF4-9341-B267A0E85B4B}"/>
              </a:ext>
            </a:extLst>
          </p:cNvPr>
          <p:cNvSpPr/>
          <p:nvPr/>
        </p:nvSpPr>
        <p:spPr>
          <a:xfrm>
            <a:off x="0" y="0"/>
            <a:ext cx="12192001" cy="1911956"/>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0" name="Titel 1">
            <a:extLst>
              <a:ext uri="{FF2B5EF4-FFF2-40B4-BE49-F238E27FC236}">
                <a16:creationId xmlns:a16="http://schemas.microsoft.com/office/drawing/2014/main" id="{6577F145-88AC-E4E0-6461-75388AB62526}"/>
              </a:ext>
            </a:extLst>
          </p:cNvPr>
          <p:cNvSpPr>
            <a:spLocks noGrp="1"/>
          </p:cNvSpPr>
          <p:nvPr>
            <p:ph type="title"/>
          </p:nvPr>
        </p:nvSpPr>
        <p:spPr>
          <a:xfrm>
            <a:off x="536440" y="-270878"/>
            <a:ext cx="11214460" cy="1325563"/>
          </a:xfrm>
        </p:spPr>
        <p:txBody>
          <a:bodyPr/>
          <a:lstStyle/>
          <a:p>
            <a:r>
              <a:rPr lang="da-DK" dirty="0">
                <a:solidFill>
                  <a:srgbClr val="644D79"/>
                </a:solidFill>
                <a:latin typeface="Calibri" panose="020F0502020204030204" pitchFamily="34" charset="0"/>
                <a:ea typeface="Calibri" panose="020F0502020204030204" pitchFamily="34" charset="0"/>
                <a:cs typeface="Calibri" panose="020F0502020204030204" pitchFamily="34" charset="0"/>
              </a:rPr>
              <a:t>Ekstrem kravudgående afærd (PDA) </a:t>
            </a:r>
          </a:p>
        </p:txBody>
      </p:sp>
      <p:grpSp>
        <p:nvGrpSpPr>
          <p:cNvPr id="80" name="Group 79">
            <a:extLst>
              <a:ext uri="{FF2B5EF4-FFF2-40B4-BE49-F238E27FC236}">
                <a16:creationId xmlns:a16="http://schemas.microsoft.com/office/drawing/2014/main" id="{C10A7E81-279F-6A72-1F09-BFC45EC32218}"/>
              </a:ext>
            </a:extLst>
          </p:cNvPr>
          <p:cNvGrpSpPr/>
          <p:nvPr/>
        </p:nvGrpSpPr>
        <p:grpSpPr>
          <a:xfrm>
            <a:off x="554200" y="1917794"/>
            <a:ext cx="11231758" cy="619200"/>
            <a:chOff x="500861" y="1430337"/>
            <a:chExt cx="11190277" cy="619200"/>
          </a:xfrm>
        </p:grpSpPr>
        <p:sp>
          <p:nvSpPr>
            <p:cNvPr id="63" name="Rectangle 62">
              <a:extLst>
                <a:ext uri="{FF2B5EF4-FFF2-40B4-BE49-F238E27FC236}">
                  <a16:creationId xmlns:a16="http://schemas.microsoft.com/office/drawing/2014/main" id="{561E17AA-EEFD-4A13-4E9A-B03BD395AA07}"/>
                </a:ext>
              </a:extLst>
            </p:cNvPr>
            <p:cNvSpPr/>
            <p:nvPr/>
          </p:nvSpPr>
          <p:spPr>
            <a:xfrm>
              <a:off x="600073" y="1430337"/>
              <a:ext cx="11091065" cy="618219"/>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252000" tIns="108000" rIns="216000" bIns="108000" rtlCol="0" anchor="ctr">
              <a:spAutoFit/>
            </a:bodyPr>
            <a:lstStyle/>
            <a:p>
              <a:pPr>
                <a:spcAft>
                  <a:spcPts val="600"/>
                </a:spcAft>
              </a:pPr>
              <a:r>
                <a:rPr lang="da-DK" sz="13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ADHD og PDA overlap: Voksne med ADHD kan også udvise træk af PDA, som inkluderer undgåelse af krav og en tendens til at reagere på opgaver eller forpligtelser med modstand og stress. Begge tilstande kan føre til vanskeligheder med at håndtere hverdagslige opgaver.</a:t>
              </a:r>
              <a:r>
                <a:rPr lang="da-DK" sz="1300" baseline="30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1</a:t>
              </a:r>
              <a:endParaRPr lang="da-DK" sz="13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4" name="Rectangle 63">
              <a:extLst>
                <a:ext uri="{FF2B5EF4-FFF2-40B4-BE49-F238E27FC236}">
                  <a16:creationId xmlns:a16="http://schemas.microsoft.com/office/drawing/2014/main" id="{9C9A0258-8219-0DFB-1526-526E128C85B7}"/>
                </a:ext>
              </a:extLst>
            </p:cNvPr>
            <p:cNvSpPr/>
            <p:nvPr/>
          </p:nvSpPr>
          <p:spPr>
            <a:xfrm>
              <a:off x="500861" y="1430337"/>
              <a:ext cx="99214" cy="6192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83" name="Group 82">
            <a:extLst>
              <a:ext uri="{FF2B5EF4-FFF2-40B4-BE49-F238E27FC236}">
                <a16:creationId xmlns:a16="http://schemas.microsoft.com/office/drawing/2014/main" id="{35ACF97C-C9F9-7968-515E-3BF044D91566}"/>
              </a:ext>
            </a:extLst>
          </p:cNvPr>
          <p:cNvGrpSpPr/>
          <p:nvPr/>
        </p:nvGrpSpPr>
        <p:grpSpPr>
          <a:xfrm>
            <a:off x="554200" y="4322810"/>
            <a:ext cx="11231758" cy="619200"/>
            <a:chOff x="500861" y="3773917"/>
            <a:chExt cx="7416223" cy="619200"/>
          </a:xfrm>
        </p:grpSpPr>
        <p:sp>
          <p:nvSpPr>
            <p:cNvPr id="66" name="Rectangle 65">
              <a:extLst>
                <a:ext uri="{FF2B5EF4-FFF2-40B4-BE49-F238E27FC236}">
                  <a16:creationId xmlns:a16="http://schemas.microsoft.com/office/drawing/2014/main" id="{142E2828-0015-FBC7-E3F1-5A103C0D720A}"/>
                </a:ext>
              </a:extLst>
            </p:cNvPr>
            <p:cNvSpPr/>
            <p:nvPr/>
          </p:nvSpPr>
          <p:spPr>
            <a:xfrm>
              <a:off x="600073" y="3773917"/>
              <a:ext cx="7317011" cy="618219"/>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lIns="252000" tIns="108000" rIns="216000" bIns="108000" rtlCol="0" anchor="ctr">
              <a:spAutoFit/>
            </a:bodyPr>
            <a:lstStyle/>
            <a:p>
              <a:pPr indent="0">
                <a:spcAft>
                  <a:spcPts val="600"/>
                </a:spcAft>
                <a:buFont typeface="Arial" panose="020B0604020202020204" pitchFamily="34" charset="0"/>
                <a:buNone/>
              </a:pPr>
              <a:r>
                <a:rPr lang="da-DK" sz="13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Håndtering af sociale krav: Voksne med både ADHD og PDA kan have svært ved at håndtere sociale krav eller forpligtelser, hvilket fører til frustration, tilbagetrækning og undgåelse af interaktioner.</a:t>
              </a:r>
              <a:r>
                <a:rPr lang="da-DK" sz="1300" baseline="30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1</a:t>
              </a:r>
            </a:p>
          </p:txBody>
        </p:sp>
        <p:sp>
          <p:nvSpPr>
            <p:cNvPr id="67" name="Rectangle 66">
              <a:extLst>
                <a:ext uri="{FF2B5EF4-FFF2-40B4-BE49-F238E27FC236}">
                  <a16:creationId xmlns:a16="http://schemas.microsoft.com/office/drawing/2014/main" id="{B1981DE5-35C4-EF13-B37B-559D14147DB5}"/>
                </a:ext>
              </a:extLst>
            </p:cNvPr>
            <p:cNvSpPr/>
            <p:nvPr/>
          </p:nvSpPr>
          <p:spPr>
            <a:xfrm>
              <a:off x="500861" y="3773917"/>
              <a:ext cx="65752" cy="6192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81" name="Group 80">
            <a:extLst>
              <a:ext uri="{FF2B5EF4-FFF2-40B4-BE49-F238E27FC236}">
                <a16:creationId xmlns:a16="http://schemas.microsoft.com/office/drawing/2014/main" id="{18D50931-D7EA-6279-42E9-B9D581820330}"/>
              </a:ext>
            </a:extLst>
          </p:cNvPr>
          <p:cNvGrpSpPr/>
          <p:nvPr/>
        </p:nvGrpSpPr>
        <p:grpSpPr>
          <a:xfrm>
            <a:off x="554200" y="2719466"/>
            <a:ext cx="11231758" cy="619200"/>
            <a:chOff x="500861" y="2211530"/>
            <a:chExt cx="11190277" cy="619200"/>
          </a:xfrm>
        </p:grpSpPr>
        <p:sp>
          <p:nvSpPr>
            <p:cNvPr id="56" name="Rectangle 55">
              <a:extLst>
                <a:ext uri="{FF2B5EF4-FFF2-40B4-BE49-F238E27FC236}">
                  <a16:creationId xmlns:a16="http://schemas.microsoft.com/office/drawing/2014/main" id="{129C4477-5D4C-AA67-3696-1C0A12D64CD5}"/>
                </a:ext>
              </a:extLst>
            </p:cNvPr>
            <p:cNvSpPr/>
            <p:nvPr/>
          </p:nvSpPr>
          <p:spPr>
            <a:xfrm>
              <a:off x="600073" y="2211530"/>
              <a:ext cx="11091065" cy="618219"/>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lIns="252000" tIns="108000" rIns="216000" bIns="108000" rtlCol="0" anchor="ctr">
              <a:spAutoFit/>
            </a:bodyPr>
            <a:lstStyle/>
            <a:p>
              <a:pPr>
                <a:spcAft>
                  <a:spcPts val="600"/>
                </a:spcAft>
              </a:pPr>
              <a:r>
                <a:rPr lang="da-DK" sz="13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Modstand mod krav og autoritet: Personer med PDA har ofte en stærk modstand mod krav og kan opleve intens angst, når de bliver bedt om at gøre noget, hvilket kan blive forstærket af ADHD's impulsivitet og problemer med impulskontrol. </a:t>
              </a:r>
              <a:r>
                <a:rPr lang="da-DK" sz="1300" baseline="30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2</a:t>
              </a:r>
            </a:p>
          </p:txBody>
        </p:sp>
        <p:sp>
          <p:nvSpPr>
            <p:cNvPr id="58" name="Rectangle 57">
              <a:extLst>
                <a:ext uri="{FF2B5EF4-FFF2-40B4-BE49-F238E27FC236}">
                  <a16:creationId xmlns:a16="http://schemas.microsoft.com/office/drawing/2014/main" id="{A1F5F37B-D163-C8DA-4E85-274B044CA570}"/>
                </a:ext>
              </a:extLst>
            </p:cNvPr>
            <p:cNvSpPr/>
            <p:nvPr/>
          </p:nvSpPr>
          <p:spPr>
            <a:xfrm>
              <a:off x="500861" y="2211530"/>
              <a:ext cx="99214" cy="6192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84" name="Group 83">
            <a:extLst>
              <a:ext uri="{FF2B5EF4-FFF2-40B4-BE49-F238E27FC236}">
                <a16:creationId xmlns:a16="http://schemas.microsoft.com/office/drawing/2014/main" id="{FBFA9FF3-53D6-7602-B5AF-CFE0E4DDD22B}"/>
              </a:ext>
            </a:extLst>
          </p:cNvPr>
          <p:cNvGrpSpPr/>
          <p:nvPr/>
        </p:nvGrpSpPr>
        <p:grpSpPr>
          <a:xfrm>
            <a:off x="554200" y="5124482"/>
            <a:ext cx="11231758" cy="619200"/>
            <a:chOff x="500861" y="4555110"/>
            <a:chExt cx="7416223" cy="619200"/>
          </a:xfrm>
        </p:grpSpPr>
        <p:sp>
          <p:nvSpPr>
            <p:cNvPr id="41" name="Rectangle 40">
              <a:extLst>
                <a:ext uri="{FF2B5EF4-FFF2-40B4-BE49-F238E27FC236}">
                  <a16:creationId xmlns:a16="http://schemas.microsoft.com/office/drawing/2014/main" id="{ACC9032F-B42D-44A2-F165-FA9DDA26A038}"/>
                </a:ext>
              </a:extLst>
            </p:cNvPr>
            <p:cNvSpPr/>
            <p:nvPr/>
          </p:nvSpPr>
          <p:spPr>
            <a:xfrm>
              <a:off x="600073" y="4555110"/>
              <a:ext cx="7317011" cy="618219"/>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lIns="252000" tIns="108000" rIns="216000" bIns="108000" rtlCol="0" anchor="ctr">
              <a:spAutoFit/>
            </a:bodyPr>
            <a:lstStyle/>
            <a:p>
              <a:pPr>
                <a:spcAft>
                  <a:spcPts val="600"/>
                </a:spcAft>
              </a:pPr>
              <a:r>
                <a:rPr lang="da-DK" sz="13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Svært ved at opretholde rutiner og strukturer: ADHD's problemer med organisation og struktur kan forværre PDA-symptomer, hvilket gør det sværere at følge faste rutiner og få udført daglige opgaver.</a:t>
              </a:r>
              <a:r>
                <a:rPr lang="da-DK" sz="1300" baseline="30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4</a:t>
              </a:r>
            </a:p>
          </p:txBody>
        </p:sp>
        <p:sp>
          <p:nvSpPr>
            <p:cNvPr id="42" name="Rectangle 41">
              <a:extLst>
                <a:ext uri="{FF2B5EF4-FFF2-40B4-BE49-F238E27FC236}">
                  <a16:creationId xmlns:a16="http://schemas.microsoft.com/office/drawing/2014/main" id="{7802EB73-E860-B16E-BEE8-764710C27A76}"/>
                </a:ext>
              </a:extLst>
            </p:cNvPr>
            <p:cNvSpPr/>
            <p:nvPr/>
          </p:nvSpPr>
          <p:spPr>
            <a:xfrm>
              <a:off x="500861" y="4555110"/>
              <a:ext cx="65752" cy="6192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85" name="Group 84">
            <a:extLst>
              <a:ext uri="{FF2B5EF4-FFF2-40B4-BE49-F238E27FC236}">
                <a16:creationId xmlns:a16="http://schemas.microsoft.com/office/drawing/2014/main" id="{73931190-4C3F-19D6-580C-213C8809B842}"/>
              </a:ext>
            </a:extLst>
          </p:cNvPr>
          <p:cNvGrpSpPr/>
          <p:nvPr/>
        </p:nvGrpSpPr>
        <p:grpSpPr>
          <a:xfrm>
            <a:off x="554199" y="5926156"/>
            <a:ext cx="11231761" cy="619200"/>
            <a:chOff x="500861" y="5336304"/>
            <a:chExt cx="7416225" cy="619200"/>
          </a:xfrm>
        </p:grpSpPr>
        <p:sp>
          <p:nvSpPr>
            <p:cNvPr id="60" name="Rectangle 59">
              <a:extLst>
                <a:ext uri="{FF2B5EF4-FFF2-40B4-BE49-F238E27FC236}">
                  <a16:creationId xmlns:a16="http://schemas.microsoft.com/office/drawing/2014/main" id="{9955E92A-DDB4-30C1-E842-B8B2C5F8AEBB}"/>
                </a:ext>
              </a:extLst>
            </p:cNvPr>
            <p:cNvSpPr/>
            <p:nvPr/>
          </p:nvSpPr>
          <p:spPr>
            <a:xfrm>
              <a:off x="600074" y="5336304"/>
              <a:ext cx="7317012" cy="618219"/>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lIns="252000" tIns="108000" rIns="216000" bIns="108000" rtlCol="0" anchor="ctr">
              <a:spAutoFit/>
            </a:bodyPr>
            <a:lstStyle/>
            <a:p>
              <a:pPr>
                <a:spcAft>
                  <a:spcPts val="600"/>
                </a:spcAft>
              </a:pPr>
              <a:r>
                <a:rPr lang="da-DK" sz="13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Angst og stress: PDA kan føre til øget angst og stress, som for voksne med ADHD kan blive værre, fordi de allerede kæmper med at håndtere opgaver, der kræver fokus og opmærksomhed.</a:t>
              </a:r>
              <a:r>
                <a:rPr lang="da-DK" sz="1300" baseline="30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1</a:t>
              </a:r>
            </a:p>
          </p:txBody>
        </p:sp>
        <p:sp>
          <p:nvSpPr>
            <p:cNvPr id="61" name="Rectangle 60">
              <a:extLst>
                <a:ext uri="{FF2B5EF4-FFF2-40B4-BE49-F238E27FC236}">
                  <a16:creationId xmlns:a16="http://schemas.microsoft.com/office/drawing/2014/main" id="{CBD42E6E-64A5-AF9D-B848-DCC399C970FF}"/>
                </a:ext>
              </a:extLst>
            </p:cNvPr>
            <p:cNvSpPr/>
            <p:nvPr/>
          </p:nvSpPr>
          <p:spPr>
            <a:xfrm>
              <a:off x="500861" y="5336304"/>
              <a:ext cx="65752" cy="6192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82" name="Group 81">
            <a:extLst>
              <a:ext uri="{FF2B5EF4-FFF2-40B4-BE49-F238E27FC236}">
                <a16:creationId xmlns:a16="http://schemas.microsoft.com/office/drawing/2014/main" id="{C0872571-2606-1922-A01B-71051757F303}"/>
              </a:ext>
            </a:extLst>
          </p:cNvPr>
          <p:cNvGrpSpPr/>
          <p:nvPr/>
        </p:nvGrpSpPr>
        <p:grpSpPr>
          <a:xfrm>
            <a:off x="554200" y="3521138"/>
            <a:ext cx="11231758" cy="619200"/>
            <a:chOff x="500861" y="2992724"/>
            <a:chExt cx="11190277" cy="619200"/>
          </a:xfrm>
        </p:grpSpPr>
        <p:sp>
          <p:nvSpPr>
            <p:cNvPr id="16" name="Rectangle 15">
              <a:extLst>
                <a:ext uri="{FF2B5EF4-FFF2-40B4-BE49-F238E27FC236}">
                  <a16:creationId xmlns:a16="http://schemas.microsoft.com/office/drawing/2014/main" id="{E6BF10E0-BA89-D449-2CFF-04662A3C1255}"/>
                </a:ext>
              </a:extLst>
            </p:cNvPr>
            <p:cNvSpPr/>
            <p:nvPr/>
          </p:nvSpPr>
          <p:spPr>
            <a:xfrm>
              <a:off x="600073" y="2992724"/>
              <a:ext cx="11091065" cy="618219"/>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252000" tIns="108000" rIns="216000" bIns="108000" rtlCol="0" anchor="ctr">
              <a:spAutoFit/>
            </a:bodyPr>
            <a:lstStyle/>
            <a:p>
              <a:pPr>
                <a:spcAft>
                  <a:spcPts val="600"/>
                </a:spcAft>
              </a:pPr>
              <a:r>
                <a:rPr lang="da-DK" sz="13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Kombination af ADHD's impulsivitet og PDA's kravangst: ADHD kan bidrage til øget impulsivitet og mangel på struktur, hvilket gør det sværere at håndtere den angst og undgåelse, der er typisk for PDA.</a:t>
              </a:r>
              <a:r>
                <a:rPr lang="da-DK" sz="1300" baseline="30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3</a:t>
              </a:r>
            </a:p>
          </p:txBody>
        </p:sp>
        <p:sp>
          <p:nvSpPr>
            <p:cNvPr id="17" name="Rectangle 16">
              <a:extLst>
                <a:ext uri="{FF2B5EF4-FFF2-40B4-BE49-F238E27FC236}">
                  <a16:creationId xmlns:a16="http://schemas.microsoft.com/office/drawing/2014/main" id="{9C4B2162-A635-7BE1-6961-64B6D19E4D33}"/>
                </a:ext>
              </a:extLst>
            </p:cNvPr>
            <p:cNvSpPr/>
            <p:nvPr/>
          </p:nvSpPr>
          <p:spPr>
            <a:xfrm>
              <a:off x="500861" y="2992724"/>
              <a:ext cx="99214" cy="6192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cxnSp>
        <p:nvCxnSpPr>
          <p:cNvPr id="4" name="Straight Connector 3">
            <a:extLst>
              <a:ext uri="{FF2B5EF4-FFF2-40B4-BE49-F238E27FC236}">
                <a16:creationId xmlns:a16="http://schemas.microsoft.com/office/drawing/2014/main" id="{88C89545-A1B8-D47C-6FCB-EAABB45D7A09}"/>
              </a:ext>
            </a:extLst>
          </p:cNvPr>
          <p:cNvCxnSpPr>
            <a:cxnSpLocks/>
          </p:cNvCxnSpPr>
          <p:nvPr/>
        </p:nvCxnSpPr>
        <p:spPr>
          <a:xfrm>
            <a:off x="554200" y="2628230"/>
            <a:ext cx="11237749" cy="0"/>
          </a:xfrm>
          <a:prstGeom prst="line">
            <a:avLst/>
          </a:prstGeom>
          <a:ln w="31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0CB96988-34CC-5DC3-C7B8-D48CC2D55A9F}"/>
              </a:ext>
            </a:extLst>
          </p:cNvPr>
          <p:cNvCxnSpPr>
            <a:cxnSpLocks/>
          </p:cNvCxnSpPr>
          <p:nvPr/>
        </p:nvCxnSpPr>
        <p:spPr>
          <a:xfrm>
            <a:off x="554200" y="3429902"/>
            <a:ext cx="11237749" cy="0"/>
          </a:xfrm>
          <a:prstGeom prst="line">
            <a:avLst/>
          </a:prstGeom>
          <a:ln w="31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553805D-1495-EEB9-1E1A-ED968A85B9BF}"/>
              </a:ext>
            </a:extLst>
          </p:cNvPr>
          <p:cNvCxnSpPr>
            <a:cxnSpLocks/>
          </p:cNvCxnSpPr>
          <p:nvPr/>
        </p:nvCxnSpPr>
        <p:spPr>
          <a:xfrm>
            <a:off x="554200" y="4231574"/>
            <a:ext cx="11237749" cy="0"/>
          </a:xfrm>
          <a:prstGeom prst="line">
            <a:avLst/>
          </a:prstGeom>
          <a:ln w="31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4AA1621F-A271-525F-1067-83745D506B15}"/>
              </a:ext>
            </a:extLst>
          </p:cNvPr>
          <p:cNvCxnSpPr>
            <a:cxnSpLocks/>
          </p:cNvCxnSpPr>
          <p:nvPr/>
        </p:nvCxnSpPr>
        <p:spPr>
          <a:xfrm>
            <a:off x="554200" y="5033246"/>
            <a:ext cx="11231758" cy="0"/>
          </a:xfrm>
          <a:prstGeom prst="line">
            <a:avLst/>
          </a:prstGeom>
          <a:ln w="31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1DF38237-549F-BFE8-FEA5-E63A579A7D09}"/>
              </a:ext>
            </a:extLst>
          </p:cNvPr>
          <p:cNvCxnSpPr>
            <a:cxnSpLocks/>
          </p:cNvCxnSpPr>
          <p:nvPr/>
        </p:nvCxnSpPr>
        <p:spPr>
          <a:xfrm>
            <a:off x="554200" y="5834918"/>
            <a:ext cx="11213139" cy="0"/>
          </a:xfrm>
          <a:prstGeom prst="line">
            <a:avLst/>
          </a:prstGeom>
          <a:ln w="31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Tekstfelt 11">
            <a:extLst>
              <a:ext uri="{FF2B5EF4-FFF2-40B4-BE49-F238E27FC236}">
                <a16:creationId xmlns:a16="http://schemas.microsoft.com/office/drawing/2014/main" id="{88C08D90-431D-F669-24FC-F770027C5E99}"/>
              </a:ext>
            </a:extLst>
          </p:cNvPr>
          <p:cNvSpPr txBox="1"/>
          <p:nvPr/>
        </p:nvSpPr>
        <p:spPr>
          <a:xfrm>
            <a:off x="477999" y="684748"/>
            <a:ext cx="11095942" cy="923330"/>
          </a:xfrm>
          <a:prstGeom prst="rect">
            <a:avLst/>
          </a:prstGeom>
          <a:noFill/>
        </p:spPr>
        <p:txBody>
          <a:bodyPr wrap="square">
            <a:spAutoFit/>
          </a:bodyPr>
          <a:lstStyle/>
          <a:p>
            <a:pPr marL="0" indent="0" algn="l" rtl="0">
              <a:buNone/>
            </a:pPr>
            <a:r>
              <a:rPr lang="da-DK" sz="1800" b="1" dirty="0" err="1">
                <a:solidFill>
                  <a:srgbClr val="70578B"/>
                </a:solidFill>
                <a:latin typeface="Calibri" panose="020F0502020204030204" pitchFamily="34" charset="0"/>
                <a:ea typeface="Calibri" panose="020F0502020204030204" pitchFamily="34" charset="0"/>
                <a:cs typeface="Calibri" panose="020F0502020204030204" pitchFamily="34" charset="0"/>
              </a:rPr>
              <a:t>Pathological</a:t>
            </a:r>
            <a:r>
              <a:rPr lang="da-DK" sz="1800" b="1" dirty="0">
                <a:solidFill>
                  <a:srgbClr val="70578B"/>
                </a:solidFill>
                <a:latin typeface="Calibri" panose="020F0502020204030204" pitchFamily="34" charset="0"/>
                <a:ea typeface="Calibri" panose="020F0502020204030204" pitchFamily="34" charset="0"/>
                <a:cs typeface="Calibri" panose="020F0502020204030204" pitchFamily="34" charset="0"/>
              </a:rPr>
              <a:t> Demand </a:t>
            </a:r>
            <a:r>
              <a:rPr lang="da-DK" sz="1800" b="1" dirty="0" err="1">
                <a:solidFill>
                  <a:srgbClr val="70578B"/>
                </a:solidFill>
                <a:latin typeface="Calibri" panose="020F0502020204030204" pitchFamily="34" charset="0"/>
                <a:ea typeface="Calibri" panose="020F0502020204030204" pitchFamily="34" charset="0"/>
                <a:cs typeface="Calibri" panose="020F0502020204030204" pitchFamily="34" charset="0"/>
              </a:rPr>
              <a:t>Avoidance</a:t>
            </a:r>
            <a:r>
              <a:rPr lang="da-DK" sz="1800" b="1" dirty="0">
                <a:solidFill>
                  <a:srgbClr val="70578B"/>
                </a:solidFill>
                <a:latin typeface="Calibri" panose="020F0502020204030204" pitchFamily="34" charset="0"/>
                <a:ea typeface="Calibri" panose="020F0502020204030204" pitchFamily="34" charset="0"/>
                <a:cs typeface="Calibri" panose="020F0502020204030204" pitchFamily="34" charset="0"/>
              </a:rPr>
              <a:t> </a:t>
            </a:r>
            <a:r>
              <a:rPr lang="da-DK" sz="1800" dirty="0">
                <a:solidFill>
                  <a:srgbClr val="70578B"/>
                </a:solidFill>
                <a:latin typeface="Calibri" panose="020F0502020204030204" pitchFamily="34" charset="0"/>
                <a:ea typeface="Calibri" panose="020F0502020204030204" pitchFamily="34" charset="0"/>
                <a:cs typeface="Calibri" panose="020F0502020204030204" pitchFamily="34" charset="0"/>
              </a:rPr>
              <a:t>ekstrem modstand mod krav og forventninger, selv når de er enkle eller velmenende. Denne modstand skyldes ofte en intens angst for at blive kontrolleret eller pålagt forpligtelser, og de reagerer typisk med undgåelse, udslæt eller vrede.</a:t>
            </a:r>
            <a:endParaRPr lang="da-DK" sz="1600" dirty="0">
              <a:solidFill>
                <a:srgbClr val="70578B"/>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3D418467-A24E-6BC3-A45C-4C9EFF70B22B}"/>
              </a:ext>
            </a:extLst>
          </p:cNvPr>
          <p:cNvSpPr txBox="1"/>
          <p:nvPr/>
        </p:nvSpPr>
        <p:spPr>
          <a:xfrm>
            <a:off x="653779" y="6394831"/>
            <a:ext cx="9430747" cy="495200"/>
          </a:xfrm>
          <a:prstGeom prst="rect">
            <a:avLst/>
          </a:prstGeom>
          <a:noFill/>
        </p:spPr>
        <p:txBody>
          <a:bodyPr wrap="square" rtlCol="0">
            <a:spAutoFit/>
          </a:bodyPr>
          <a:lstStyle/>
          <a:p>
            <a:r>
              <a:rPr lang="en-US" sz="600" dirty="0"/>
              <a:t>1. Egan et all 2018 </a:t>
            </a:r>
            <a:r>
              <a:rPr lang="en-US" sz="600" i="1" dirty="0"/>
              <a:t>The pathological demand avoidance (PDA) profile in adult populations: Preliminary evidence of its relationship with ADHD and personality disorders. Journal of Developmental and Physical Disabilities, 30</a:t>
            </a:r>
            <a:r>
              <a:rPr lang="en-US" sz="600" dirty="0"/>
              <a:t>(4), 563–578. </a:t>
            </a:r>
            <a:r>
              <a:rPr lang="en-US" sz="600" dirty="0">
                <a:hlinkClick r:id="rId3"/>
              </a:rPr>
              <a:t>https://doi.org/10.1007/s10882-018-9592-1</a:t>
            </a:r>
            <a:r>
              <a:rPr lang="en-US" sz="600" dirty="0"/>
              <a:t> 2. Woodbury-Smith, M., &amp; Dein, K. (2010). Asperger syndrome and criminal </a:t>
            </a:r>
            <a:r>
              <a:rPr lang="en-US" sz="600" dirty="0" err="1"/>
              <a:t>behaviour</a:t>
            </a:r>
            <a:r>
              <a:rPr lang="en-US" sz="600" dirty="0"/>
              <a:t>. </a:t>
            </a:r>
            <a:r>
              <a:rPr lang="en-US" sz="600" i="1" dirty="0"/>
              <a:t>Advances in Psychiatric Treatment, 16</a:t>
            </a:r>
            <a:r>
              <a:rPr lang="en-US" sz="600" dirty="0"/>
              <a:t>(3), 174–182. </a:t>
            </a:r>
            <a:r>
              <a:rPr lang="en-US" sz="600" dirty="0">
                <a:hlinkClick r:id="rId4"/>
              </a:rPr>
              <a:t>https://doi.org/10.1192/apt.bp.108.006852 3</a:t>
            </a:r>
            <a:r>
              <a:rPr lang="en-US" sz="600" dirty="0"/>
              <a:t>. 3. </a:t>
            </a:r>
            <a:r>
              <a:rPr lang="en-US" sz="600" dirty="0" err="1"/>
              <a:t>Gillberg</a:t>
            </a:r>
            <a:r>
              <a:rPr lang="en-US" sz="600" dirty="0"/>
              <a:t>, C. (2010). </a:t>
            </a:r>
            <a:r>
              <a:rPr lang="en-US" sz="600" i="1" dirty="0"/>
              <a:t>The essence of autism and other neurodevelopmental conditions: Rethinking co-morbidity, assessment, and intervention</a:t>
            </a:r>
            <a:r>
              <a:rPr lang="en-US" sz="600" dirty="0"/>
              <a:t>. London: Jessica Kingsley Publishers. 4.  Husain, M. et all (2016). Impulse control and ADHD: Implications for daily functioning. </a:t>
            </a:r>
            <a:r>
              <a:rPr lang="en-US" sz="600" i="1" dirty="0"/>
              <a:t>Cognitive Neuropsychiatry, 21</a:t>
            </a:r>
            <a:r>
              <a:rPr lang="en-US" sz="600" dirty="0"/>
              <a:t>(4), 300–319. https://doi.org/10.1080/13546805.2016.1197909</a:t>
            </a:r>
          </a:p>
          <a:p>
            <a:endParaRPr lang="en-DK" dirty="0"/>
          </a:p>
        </p:txBody>
      </p:sp>
    </p:spTree>
    <p:extLst>
      <p:ext uri="{BB962C8B-B14F-4D97-AF65-F5344CB8AC3E}">
        <p14:creationId xmlns:p14="http://schemas.microsoft.com/office/powerpoint/2010/main" val="1916555337"/>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4A5CE-6457-ACBF-E7C8-96ABE783F14D}"/>
            </a:ext>
          </a:extLst>
        </p:cNvPr>
        <p:cNvGrpSpPr/>
        <p:nvPr/>
      </p:nvGrpSpPr>
      <p:grpSpPr>
        <a:xfrm>
          <a:off x="0" y="0"/>
          <a:ext cx="0" cy="0"/>
          <a:chOff x="0" y="0"/>
          <a:chExt cx="0" cy="0"/>
        </a:xfrm>
      </p:grpSpPr>
      <p:sp>
        <p:nvSpPr>
          <p:cNvPr id="27" name="Rectangle 10">
            <a:extLst>
              <a:ext uri="{FF2B5EF4-FFF2-40B4-BE49-F238E27FC236}">
                <a16:creationId xmlns:a16="http://schemas.microsoft.com/office/drawing/2014/main" id="{81616BAB-2F54-A14A-C0E6-1FD4958B9427}"/>
              </a:ext>
            </a:extLst>
          </p:cNvPr>
          <p:cNvSpPr/>
          <p:nvPr/>
        </p:nvSpPr>
        <p:spPr>
          <a:xfrm>
            <a:off x="11715750" y="0"/>
            <a:ext cx="476251" cy="1430337"/>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7F12F38F-2EC2-6BF3-5252-CEE5758A102B}"/>
              </a:ext>
            </a:extLst>
          </p:cNvPr>
          <p:cNvSpPr/>
          <p:nvPr/>
        </p:nvSpPr>
        <p:spPr>
          <a:xfrm>
            <a:off x="600074" y="1430337"/>
            <a:ext cx="1111567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400" dirty="0">
              <a:solidFill>
                <a:schemeClr val="dk1"/>
              </a:solidFill>
              <a:latin typeface="+mn-lt"/>
            </a:endParaRPr>
          </a:p>
        </p:txBody>
      </p:sp>
      <p:sp>
        <p:nvSpPr>
          <p:cNvPr id="41" name="Rectangle 40">
            <a:extLst>
              <a:ext uri="{FF2B5EF4-FFF2-40B4-BE49-F238E27FC236}">
                <a16:creationId xmlns:a16="http://schemas.microsoft.com/office/drawing/2014/main" id="{67CB097D-64AF-54CC-162A-042AD55CD9D8}"/>
              </a:ext>
            </a:extLst>
          </p:cNvPr>
          <p:cNvSpPr/>
          <p:nvPr/>
        </p:nvSpPr>
        <p:spPr>
          <a:xfrm>
            <a:off x="600074" y="3015577"/>
            <a:ext cx="1111567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400" dirty="0">
              <a:solidFill>
                <a:schemeClr val="dk1"/>
              </a:solidFill>
              <a:latin typeface="+mn-lt"/>
            </a:endParaRPr>
          </a:p>
        </p:txBody>
      </p:sp>
      <p:sp>
        <p:nvSpPr>
          <p:cNvPr id="42" name="Rectangle 41">
            <a:extLst>
              <a:ext uri="{FF2B5EF4-FFF2-40B4-BE49-F238E27FC236}">
                <a16:creationId xmlns:a16="http://schemas.microsoft.com/office/drawing/2014/main" id="{FF20714D-BE64-97C2-38B5-9564C5B45E17}"/>
              </a:ext>
            </a:extLst>
          </p:cNvPr>
          <p:cNvSpPr/>
          <p:nvPr/>
        </p:nvSpPr>
        <p:spPr>
          <a:xfrm>
            <a:off x="500860" y="4600815"/>
            <a:ext cx="11208899"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defTabSz="914400">
              <a:spcBef>
                <a:spcPct val="20000"/>
              </a:spcBef>
              <a:buClr>
                <a:srgbClr val="C00000"/>
              </a:buClr>
            </a:pPr>
            <a:endParaRPr lang="da-DK" sz="1400" b="1" dirty="0">
              <a:solidFill>
                <a:schemeClr val="bg1"/>
              </a:solidFill>
            </a:endParaRPr>
          </a:p>
        </p:txBody>
      </p:sp>
      <p:sp>
        <p:nvSpPr>
          <p:cNvPr id="10" name="Titel 1">
            <a:extLst>
              <a:ext uri="{FF2B5EF4-FFF2-40B4-BE49-F238E27FC236}">
                <a16:creationId xmlns:a16="http://schemas.microsoft.com/office/drawing/2014/main" id="{08736907-CA0B-7418-14A7-CFD858DD8C13}"/>
              </a:ext>
            </a:extLst>
          </p:cNvPr>
          <p:cNvSpPr>
            <a:spLocks noGrp="1"/>
          </p:cNvSpPr>
          <p:nvPr>
            <p:ph type="title"/>
          </p:nvPr>
        </p:nvSpPr>
        <p:spPr>
          <a:xfrm>
            <a:off x="500860" y="-794"/>
            <a:ext cx="11214460" cy="1325563"/>
          </a:xfrm>
        </p:spPr>
        <p:txBody>
          <a:bodyPr/>
          <a:lstStyle/>
          <a:p>
            <a:r>
              <a:rPr lang="da-DK" dirty="0">
                <a:solidFill>
                  <a:srgbClr val="644D79"/>
                </a:solidFill>
              </a:rPr>
              <a:t>Mestringsstrategier og hvorfor det er vigtigt!</a:t>
            </a:r>
            <a:endParaRPr lang="da-DK" baseline="30000" dirty="0">
              <a:solidFill>
                <a:srgbClr val="644D79"/>
              </a:solidFill>
            </a:endParaRPr>
          </a:p>
        </p:txBody>
      </p:sp>
      <p:sp>
        <p:nvSpPr>
          <p:cNvPr id="11" name="Rectangle 10">
            <a:extLst>
              <a:ext uri="{FF2B5EF4-FFF2-40B4-BE49-F238E27FC236}">
                <a16:creationId xmlns:a16="http://schemas.microsoft.com/office/drawing/2014/main" id="{E91D8D63-90D4-0AFE-A356-6C97F05F9572}"/>
              </a:ext>
            </a:extLst>
          </p:cNvPr>
          <p:cNvSpPr/>
          <p:nvPr/>
        </p:nvSpPr>
        <p:spPr>
          <a:xfrm>
            <a:off x="500861" y="1430338"/>
            <a:ext cx="99214"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400" b="1" dirty="0">
              <a:solidFill>
                <a:schemeClr val="bg1"/>
              </a:solidFill>
              <a:latin typeface="Segoe UI" panose="020B0502040204020203" pitchFamily="34" charset="0"/>
              <a:cs typeface="Segoe UI" panose="020B0502040204020203" pitchFamily="34" charset="0"/>
            </a:endParaRPr>
          </a:p>
        </p:txBody>
      </p:sp>
      <p:sp>
        <p:nvSpPr>
          <p:cNvPr id="13" name="Rectangle 12">
            <a:extLst>
              <a:ext uri="{FF2B5EF4-FFF2-40B4-BE49-F238E27FC236}">
                <a16:creationId xmlns:a16="http://schemas.microsoft.com/office/drawing/2014/main" id="{FBE80C46-7484-A6FD-BB8C-6A13FAEE14E7}"/>
              </a:ext>
            </a:extLst>
          </p:cNvPr>
          <p:cNvSpPr/>
          <p:nvPr/>
        </p:nvSpPr>
        <p:spPr>
          <a:xfrm>
            <a:off x="500861" y="3015577"/>
            <a:ext cx="99214"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US" sz="2400" b="1" dirty="0">
              <a:solidFill>
                <a:schemeClr val="bg1"/>
              </a:solidFill>
              <a:latin typeface="Segoe UI" panose="020B0502040204020203" pitchFamily="34" charset="0"/>
              <a:cs typeface="Segoe UI" panose="020B0502040204020203" pitchFamily="34" charset="0"/>
            </a:endParaRPr>
          </a:p>
        </p:txBody>
      </p:sp>
      <p:sp>
        <p:nvSpPr>
          <p:cNvPr id="15" name="TextBox 14">
            <a:extLst>
              <a:ext uri="{FF2B5EF4-FFF2-40B4-BE49-F238E27FC236}">
                <a16:creationId xmlns:a16="http://schemas.microsoft.com/office/drawing/2014/main" id="{FB87AA37-E346-D290-872F-2BD45515B9AE}"/>
              </a:ext>
            </a:extLst>
          </p:cNvPr>
          <p:cNvSpPr txBox="1"/>
          <p:nvPr/>
        </p:nvSpPr>
        <p:spPr>
          <a:xfrm>
            <a:off x="1038224" y="1851104"/>
            <a:ext cx="10340976" cy="615553"/>
          </a:xfrm>
          <a:prstGeom prst="rect">
            <a:avLst/>
          </a:prstGeom>
          <a:noFill/>
        </p:spPr>
        <p:txBody>
          <a:bodyPr wrap="square" lIns="0" tIns="0" rIns="0" bIns="0" anchor="ctr" anchorCtr="0">
            <a:spAutoFit/>
          </a:bodyPr>
          <a:lstStyle/>
          <a:p>
            <a:pPr defTabSz="914400">
              <a:defRPr/>
            </a:pPr>
            <a:r>
              <a:rPr lang="da-DK" sz="2000" b="1" dirty="0">
                <a:solidFill>
                  <a:schemeClr val="tx1">
                    <a:lumMod val="65000"/>
                    <a:lumOff val="35000"/>
                  </a:schemeClr>
                </a:solidFill>
              </a:rPr>
              <a:t>Mestringsstrategier</a:t>
            </a:r>
            <a:r>
              <a:rPr lang="da-DK" sz="2000" dirty="0">
                <a:solidFill>
                  <a:schemeClr val="tx1">
                    <a:lumMod val="65000"/>
                    <a:lumOff val="35000"/>
                  </a:schemeClr>
                </a:solidFill>
              </a:rPr>
              <a:t> er de værktøjer og tiltag, vi bruger for at navigere i livet med de udfordringer, det bringer – især når ADHD er en del af ligningen.</a:t>
            </a:r>
          </a:p>
        </p:txBody>
      </p:sp>
      <p:sp>
        <p:nvSpPr>
          <p:cNvPr id="16" name="TextBox 15">
            <a:extLst>
              <a:ext uri="{FF2B5EF4-FFF2-40B4-BE49-F238E27FC236}">
                <a16:creationId xmlns:a16="http://schemas.microsoft.com/office/drawing/2014/main" id="{AC1A9AD6-4F68-F563-1277-812AB9B23C5D}"/>
              </a:ext>
            </a:extLst>
          </p:cNvPr>
          <p:cNvSpPr txBox="1"/>
          <p:nvPr/>
        </p:nvSpPr>
        <p:spPr>
          <a:xfrm>
            <a:off x="1038224" y="3128566"/>
            <a:ext cx="7133503" cy="1231106"/>
          </a:xfrm>
          <a:prstGeom prst="rect">
            <a:avLst/>
          </a:prstGeom>
          <a:noFill/>
        </p:spPr>
        <p:txBody>
          <a:bodyPr wrap="square" lIns="0" tIns="0" rIns="0" bIns="0" anchor="ctr" anchorCtr="0">
            <a:spAutoFit/>
          </a:bodyPr>
          <a:lstStyle/>
          <a:p>
            <a:pPr defTabSz="914400">
              <a:defRPr/>
            </a:pPr>
            <a:r>
              <a:rPr lang="da-DK" sz="2000" dirty="0">
                <a:solidFill>
                  <a:schemeClr val="tx1">
                    <a:lumMod val="65000"/>
                    <a:lumOff val="35000"/>
                  </a:schemeClr>
                </a:solidFill>
              </a:rPr>
              <a:t>De hjælper os med at:</a:t>
            </a:r>
          </a:p>
          <a:p>
            <a:pPr marL="182880" indent="-182880" defTabSz="914400">
              <a:buClr>
                <a:srgbClr val="BC89BF"/>
              </a:buClr>
              <a:buFont typeface="Arial" panose="020B0604020202020204" pitchFamily="34" charset="0"/>
              <a:buChar char="•"/>
              <a:defRPr/>
            </a:pPr>
            <a:r>
              <a:rPr lang="da-DK" sz="2000" dirty="0">
                <a:solidFill>
                  <a:schemeClr val="tx1">
                    <a:lumMod val="65000"/>
                    <a:lumOff val="35000"/>
                  </a:schemeClr>
                </a:solidFill>
              </a:rPr>
              <a:t>Frigive mental energi til det, der virkelig betyder noget</a:t>
            </a:r>
          </a:p>
          <a:p>
            <a:pPr marL="182880" indent="-182880" defTabSz="914400">
              <a:buClr>
                <a:srgbClr val="BC89BF"/>
              </a:buClr>
              <a:buFont typeface="Arial" panose="020B0604020202020204" pitchFamily="34" charset="0"/>
              <a:buChar char="•"/>
              <a:defRPr/>
            </a:pPr>
            <a:r>
              <a:rPr lang="da-DK" sz="2000" dirty="0">
                <a:solidFill>
                  <a:schemeClr val="tx1">
                    <a:lumMod val="65000"/>
                    <a:lumOff val="35000"/>
                  </a:schemeClr>
                </a:solidFill>
              </a:rPr>
              <a:t>Skabe mere stabilitet i hverdagen</a:t>
            </a:r>
          </a:p>
          <a:p>
            <a:pPr marL="182880" indent="-182880" defTabSz="914400">
              <a:buClr>
                <a:srgbClr val="BC89BF"/>
              </a:buClr>
              <a:buFont typeface="Arial" panose="020B0604020202020204" pitchFamily="34" charset="0"/>
              <a:buChar char="•"/>
              <a:defRPr/>
            </a:pPr>
            <a:r>
              <a:rPr lang="da-DK" sz="2000" dirty="0">
                <a:solidFill>
                  <a:schemeClr val="tx1">
                    <a:lumMod val="65000"/>
                    <a:lumOff val="35000"/>
                  </a:schemeClr>
                </a:solidFill>
              </a:rPr>
              <a:t>Øge livskvaliteten og mindske belastningen</a:t>
            </a:r>
          </a:p>
        </p:txBody>
      </p:sp>
      <p:sp>
        <p:nvSpPr>
          <p:cNvPr id="17" name="TextBox 16">
            <a:extLst>
              <a:ext uri="{FF2B5EF4-FFF2-40B4-BE49-F238E27FC236}">
                <a16:creationId xmlns:a16="http://schemas.microsoft.com/office/drawing/2014/main" id="{16E23307-D9F8-47D4-2357-56930B752560}"/>
              </a:ext>
            </a:extLst>
          </p:cNvPr>
          <p:cNvSpPr txBox="1"/>
          <p:nvPr/>
        </p:nvSpPr>
        <p:spPr>
          <a:xfrm>
            <a:off x="1038224" y="4867692"/>
            <a:ext cx="10056496" cy="923330"/>
          </a:xfrm>
          <a:prstGeom prst="rect">
            <a:avLst/>
          </a:prstGeom>
          <a:noFill/>
        </p:spPr>
        <p:txBody>
          <a:bodyPr wrap="square" lIns="0" tIns="0" rIns="0" bIns="0" anchor="ctr" anchorCtr="0">
            <a:spAutoFit/>
          </a:bodyPr>
          <a:lstStyle/>
          <a:p>
            <a:pPr defTabSz="914400">
              <a:defRPr/>
            </a:pPr>
            <a:r>
              <a:rPr lang="da-DK" sz="2000" dirty="0">
                <a:solidFill>
                  <a:schemeClr val="bg1"/>
                </a:solidFill>
              </a:rPr>
              <a:t>Ved at finde de rette strategier kan vi ikke bare overleve, men trives! </a:t>
            </a:r>
            <a:br>
              <a:rPr lang="da-DK" sz="2000" dirty="0">
                <a:solidFill>
                  <a:schemeClr val="bg1"/>
                </a:solidFill>
              </a:rPr>
            </a:br>
            <a:r>
              <a:rPr lang="da-DK" sz="2000" i="1" dirty="0">
                <a:solidFill>
                  <a:schemeClr val="bg1"/>
                </a:solidFill>
              </a:rPr>
              <a:t>“Med de rette </a:t>
            </a:r>
            <a:r>
              <a:rPr lang="da-DK" sz="2000" b="1" i="1" dirty="0">
                <a:solidFill>
                  <a:schemeClr val="bg1"/>
                </a:solidFill>
              </a:rPr>
              <a:t>strategier, medicin og støtte </a:t>
            </a:r>
            <a:r>
              <a:rPr lang="da-DK" sz="2000" i="1" dirty="0">
                <a:solidFill>
                  <a:schemeClr val="bg1"/>
                </a:solidFill>
              </a:rPr>
              <a:t>kan mange med ADHD leve et </a:t>
            </a:r>
            <a:r>
              <a:rPr lang="da-DK" sz="2000" b="1" i="1" dirty="0">
                <a:solidFill>
                  <a:schemeClr val="bg1"/>
                </a:solidFill>
              </a:rPr>
              <a:t>succesfuldt og tilfredsstillende liv”. </a:t>
            </a:r>
            <a:r>
              <a:rPr lang="da-DK" sz="2000" b="1" dirty="0">
                <a:solidFill>
                  <a:schemeClr val="bg1"/>
                </a:solidFill>
              </a:rPr>
              <a:t>Kirsten Callesen </a:t>
            </a:r>
            <a:endParaRPr lang="da-DK" sz="2000" dirty="0">
              <a:solidFill>
                <a:schemeClr val="bg1"/>
              </a:solidFill>
            </a:endParaRPr>
          </a:p>
        </p:txBody>
      </p:sp>
      <p:grpSp>
        <p:nvGrpSpPr>
          <p:cNvPr id="43" name="Group 42">
            <a:extLst>
              <a:ext uri="{FF2B5EF4-FFF2-40B4-BE49-F238E27FC236}">
                <a16:creationId xmlns:a16="http://schemas.microsoft.com/office/drawing/2014/main" id="{8FF5024A-A11E-BB6F-F6F7-35C51DACE0DD}"/>
              </a:ext>
            </a:extLst>
          </p:cNvPr>
          <p:cNvGrpSpPr/>
          <p:nvPr/>
        </p:nvGrpSpPr>
        <p:grpSpPr>
          <a:xfrm rot="16200000">
            <a:off x="369624" y="1978025"/>
            <a:ext cx="361692" cy="361692"/>
            <a:chOff x="3111431" y="1413967"/>
            <a:chExt cx="304417" cy="304417"/>
          </a:xfrm>
        </p:grpSpPr>
        <p:sp>
          <p:nvSpPr>
            <p:cNvPr id="44" name="Oval 43">
              <a:extLst>
                <a:ext uri="{FF2B5EF4-FFF2-40B4-BE49-F238E27FC236}">
                  <a16:creationId xmlns:a16="http://schemas.microsoft.com/office/drawing/2014/main" id="{CDCF2565-3885-610F-AEED-E8EBA36DE4E5}"/>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DCC5D2EC-2F65-8547-290A-BA66E6273D7C}"/>
                </a:ext>
              </a:extLst>
            </p:cNvPr>
            <p:cNvGrpSpPr/>
            <p:nvPr/>
          </p:nvGrpSpPr>
          <p:grpSpPr>
            <a:xfrm>
              <a:off x="3153306" y="1455844"/>
              <a:ext cx="220666" cy="220664"/>
              <a:chOff x="10154583" y="3154385"/>
              <a:chExt cx="327680" cy="327678"/>
            </a:xfrm>
          </p:grpSpPr>
          <p:sp>
            <p:nvSpPr>
              <p:cNvPr id="51" name="Oval 50">
                <a:extLst>
                  <a:ext uri="{FF2B5EF4-FFF2-40B4-BE49-F238E27FC236}">
                    <a16:creationId xmlns:a16="http://schemas.microsoft.com/office/drawing/2014/main" id="{502439CA-8899-D80A-A0E5-F5B678001BD7}"/>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2" name="Freeform 334">
                <a:extLst>
                  <a:ext uri="{FF2B5EF4-FFF2-40B4-BE49-F238E27FC236}">
                    <a16:creationId xmlns:a16="http://schemas.microsoft.com/office/drawing/2014/main" id="{88CC4994-D581-7A6B-9B7A-B9DEC2FA2A6C}"/>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68" name="Group 67">
            <a:extLst>
              <a:ext uri="{FF2B5EF4-FFF2-40B4-BE49-F238E27FC236}">
                <a16:creationId xmlns:a16="http://schemas.microsoft.com/office/drawing/2014/main" id="{05F40E79-804A-B8A6-2E4C-DA484AF532D1}"/>
              </a:ext>
            </a:extLst>
          </p:cNvPr>
          <p:cNvGrpSpPr/>
          <p:nvPr/>
        </p:nvGrpSpPr>
        <p:grpSpPr>
          <a:xfrm rot="16200000">
            <a:off x="369624" y="3563273"/>
            <a:ext cx="361692" cy="361692"/>
            <a:chOff x="3111431" y="1413967"/>
            <a:chExt cx="304417" cy="304417"/>
          </a:xfrm>
        </p:grpSpPr>
        <p:sp>
          <p:nvSpPr>
            <p:cNvPr id="69" name="Oval 68">
              <a:extLst>
                <a:ext uri="{FF2B5EF4-FFF2-40B4-BE49-F238E27FC236}">
                  <a16:creationId xmlns:a16="http://schemas.microsoft.com/office/drawing/2014/main" id="{83743AA7-5615-F0B7-1605-0A4B155D5636}"/>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0" name="Group 69">
              <a:extLst>
                <a:ext uri="{FF2B5EF4-FFF2-40B4-BE49-F238E27FC236}">
                  <a16:creationId xmlns:a16="http://schemas.microsoft.com/office/drawing/2014/main" id="{DD37642B-505C-AB44-28AD-C5947DE2514D}"/>
                </a:ext>
              </a:extLst>
            </p:cNvPr>
            <p:cNvGrpSpPr/>
            <p:nvPr/>
          </p:nvGrpSpPr>
          <p:grpSpPr>
            <a:xfrm>
              <a:off x="3153306" y="1455844"/>
              <a:ext cx="220666" cy="220664"/>
              <a:chOff x="10154583" y="3154385"/>
              <a:chExt cx="327680" cy="327678"/>
            </a:xfrm>
          </p:grpSpPr>
          <p:sp>
            <p:nvSpPr>
              <p:cNvPr id="71" name="Oval 70">
                <a:extLst>
                  <a:ext uri="{FF2B5EF4-FFF2-40B4-BE49-F238E27FC236}">
                    <a16:creationId xmlns:a16="http://schemas.microsoft.com/office/drawing/2014/main" id="{EC6FAEE8-29F3-EC58-2922-596ADD9E6B50}"/>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2" name="Freeform 334">
                <a:extLst>
                  <a:ext uri="{FF2B5EF4-FFF2-40B4-BE49-F238E27FC236}">
                    <a16:creationId xmlns:a16="http://schemas.microsoft.com/office/drawing/2014/main" id="{793EBCFD-CCD6-EAE0-06CE-E139B102D731}"/>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sp>
        <p:nvSpPr>
          <p:cNvPr id="2" name="Graphic 7">
            <a:extLst>
              <a:ext uri="{FF2B5EF4-FFF2-40B4-BE49-F238E27FC236}">
                <a16:creationId xmlns:a16="http://schemas.microsoft.com/office/drawing/2014/main" id="{F261216A-B372-ED0F-6B1C-4108D5F83AF2}"/>
              </a:ext>
            </a:extLst>
          </p:cNvPr>
          <p:cNvSpPr/>
          <p:nvPr/>
        </p:nvSpPr>
        <p:spPr>
          <a:xfrm>
            <a:off x="11232810" y="4755062"/>
            <a:ext cx="324000" cy="324000"/>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chemeClr val="bg1"/>
          </a:solidFill>
          <a:ln w="9525" cap="flat">
            <a:noFill/>
            <a:prstDash val="solid"/>
            <a:miter/>
          </a:ln>
        </p:spPr>
        <p:txBody>
          <a:bodyPr rtlCol="0" anchor="ctr"/>
          <a:lstStyle/>
          <a:p>
            <a:endParaRPr lang="en-ID"/>
          </a:p>
        </p:txBody>
      </p:sp>
    </p:spTree>
    <p:extLst>
      <p:ext uri="{BB962C8B-B14F-4D97-AF65-F5344CB8AC3E}">
        <p14:creationId xmlns:p14="http://schemas.microsoft.com/office/powerpoint/2010/main" val="38194188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2" name="Tekstfelt 1">
            <a:extLst>
              <a:ext uri="{FF2B5EF4-FFF2-40B4-BE49-F238E27FC236}">
                <a16:creationId xmlns:a16="http://schemas.microsoft.com/office/drawing/2014/main" id="{0808D465-8AD9-A98B-10FA-2B60561CAF4A}"/>
              </a:ext>
            </a:extLst>
          </p:cNvPr>
          <p:cNvSpPr txBox="1"/>
          <p:nvPr/>
        </p:nvSpPr>
        <p:spPr>
          <a:xfrm>
            <a:off x="653143" y="310713"/>
            <a:ext cx="9928825" cy="998991"/>
          </a:xfrm>
          <a:prstGeom prst="rect">
            <a:avLst/>
          </a:prstGeom>
          <a:noFill/>
        </p:spPr>
        <p:txBody>
          <a:bodyPr wrap="square">
            <a:spAutoFit/>
          </a:bodyPr>
          <a:lstStyle/>
          <a:p>
            <a:r>
              <a:rPr kumimoji="1" lang="da-DK" sz="2946" b="1" dirty="0">
                <a:solidFill>
                  <a:srgbClr val="70578B"/>
                </a:solidFill>
                <a:latin typeface="Calibri" panose="020F0502020204030204" pitchFamily="34" charset="0"/>
                <a:cs typeface="Calibri" panose="020F0502020204030204" pitchFamily="34" charset="0"/>
              </a:rPr>
              <a:t>Hvordan ADHD påvirker evnen til at planlægge og styre adfærd funktioner i hverdagen</a:t>
            </a:r>
            <a:endParaRPr kumimoji="1" lang="da-DK" sz="2000" dirty="0">
              <a:solidFill>
                <a:srgbClr val="70578B"/>
              </a:solidFill>
              <a:latin typeface="Calibri" panose="020F0502020204030204" pitchFamily="34" charset="0"/>
              <a:cs typeface="Calibri" panose="020F0502020204030204" pitchFamily="34" charset="0"/>
            </a:endParaRPr>
          </a:p>
        </p:txBody>
      </p:sp>
      <p:pic>
        <p:nvPicPr>
          <p:cNvPr id="4" name="Google Shape;74;p16">
            <a:extLst>
              <a:ext uri="{FF2B5EF4-FFF2-40B4-BE49-F238E27FC236}">
                <a16:creationId xmlns:a16="http://schemas.microsoft.com/office/drawing/2014/main" id="{2A5A342E-39E5-E8B5-3C95-BBD906A6323D}"/>
              </a:ext>
            </a:extLst>
          </p:cNvPr>
          <p:cNvPicPr preferRelativeResize="0"/>
          <p:nvPr/>
        </p:nvPicPr>
        <p:blipFill>
          <a:blip r:embed="rId3">
            <a:alphaModFix/>
            <a:duotone>
              <a:srgbClr val="8064A2">
                <a:shade val="45000"/>
                <a:satMod val="135000"/>
              </a:srgbClr>
              <a:prstClr val="white"/>
            </a:duotone>
            <a:extLst>
              <a:ext uri="{28A0092B-C50C-407E-A947-70E740481C1C}">
                <a14:useLocalDpi xmlns:a14="http://schemas.microsoft.com/office/drawing/2010/main"/>
              </a:ext>
            </a:extLst>
          </a:blip>
          <a:srcRect/>
          <a:stretch/>
        </p:blipFill>
        <p:spPr>
          <a:xfrm>
            <a:off x="127930" y="1311308"/>
            <a:ext cx="11502787" cy="495701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B2EE6-13E5-69C7-6BCC-23D94130A6F8}"/>
            </a:ext>
          </a:extLst>
        </p:cNvPr>
        <p:cNvGrpSpPr/>
        <p:nvPr/>
      </p:nvGrpSpPr>
      <p:grpSpPr>
        <a:xfrm>
          <a:off x="0" y="0"/>
          <a:ext cx="0" cy="0"/>
          <a:chOff x="0" y="0"/>
          <a:chExt cx="0" cy="0"/>
        </a:xfrm>
      </p:grpSpPr>
      <p:sp>
        <p:nvSpPr>
          <p:cNvPr id="3" name="Rektangel 2">
            <a:extLst>
              <a:ext uri="{FF2B5EF4-FFF2-40B4-BE49-F238E27FC236}">
                <a16:creationId xmlns:a16="http://schemas.microsoft.com/office/drawing/2014/main" id="{62B5A242-0DFF-2961-3C84-F3073E5A1870}"/>
              </a:ext>
            </a:extLst>
          </p:cNvPr>
          <p:cNvSpPr/>
          <p:nvPr/>
        </p:nvSpPr>
        <p:spPr>
          <a:xfrm>
            <a:off x="9886122" y="6149009"/>
            <a:ext cx="2305878" cy="7089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0" name="Rectangle 3">
            <a:extLst>
              <a:ext uri="{FF2B5EF4-FFF2-40B4-BE49-F238E27FC236}">
                <a16:creationId xmlns:a16="http://schemas.microsoft.com/office/drawing/2014/main" id="{72A178EB-9D62-EBF0-FD72-9D3E067626AB}"/>
              </a:ext>
            </a:extLst>
          </p:cNvPr>
          <p:cNvSpPr/>
          <p:nvPr/>
        </p:nvSpPr>
        <p:spPr>
          <a:xfrm>
            <a:off x="546520" y="449119"/>
            <a:ext cx="987689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5" name="Rectangle 10">
            <a:extLst>
              <a:ext uri="{FF2B5EF4-FFF2-40B4-BE49-F238E27FC236}">
                <a16:creationId xmlns:a16="http://schemas.microsoft.com/office/drawing/2014/main" id="{1B250D72-E2F2-A05B-DDC9-FB6ADBAC5593}"/>
              </a:ext>
            </a:extLst>
          </p:cNvPr>
          <p:cNvSpPr/>
          <p:nvPr/>
        </p:nvSpPr>
        <p:spPr>
          <a:xfrm>
            <a:off x="590810" y="1354699"/>
            <a:ext cx="4775990" cy="4200453"/>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Tekstfelt 11">
            <a:extLst>
              <a:ext uri="{FF2B5EF4-FFF2-40B4-BE49-F238E27FC236}">
                <a16:creationId xmlns:a16="http://schemas.microsoft.com/office/drawing/2014/main" id="{7E2F4162-A88A-1F50-FF12-07D939C06EC5}"/>
              </a:ext>
            </a:extLst>
          </p:cNvPr>
          <p:cNvSpPr txBox="1"/>
          <p:nvPr/>
        </p:nvSpPr>
        <p:spPr>
          <a:xfrm>
            <a:off x="748282" y="1482796"/>
            <a:ext cx="4292900" cy="2862322"/>
          </a:xfrm>
          <a:prstGeom prst="rect">
            <a:avLst/>
          </a:prstGeom>
          <a:noFill/>
        </p:spPr>
        <p:txBody>
          <a:bodyPr wrap="square">
            <a:spAutoFit/>
          </a:bodyPr>
          <a:lstStyle/>
          <a:p>
            <a:pPr marL="285750" indent="-285750">
              <a:buFont typeface="Arial" panose="020B0604020202020204" pitchFamily="34" charset="0"/>
              <a:buChar char="•"/>
            </a:pPr>
            <a:r>
              <a:rPr lang="da-DK" sz="2000" dirty="0" err="1">
                <a:solidFill>
                  <a:schemeClr val="tx1">
                    <a:lumMod val="65000"/>
                    <a:lumOff val="35000"/>
                  </a:schemeClr>
                </a:solidFill>
              </a:rPr>
              <a:t>APP’s</a:t>
            </a:r>
            <a:endParaRPr lang="da-DK" sz="2000" dirty="0">
              <a:solidFill>
                <a:schemeClr val="tx1">
                  <a:lumMod val="65000"/>
                  <a:lumOff val="35000"/>
                </a:schemeClr>
              </a:solidFill>
            </a:endParaRPr>
          </a:p>
          <a:p>
            <a:pPr marL="285750" indent="-285750">
              <a:buFont typeface="Arial" panose="020B0604020202020204" pitchFamily="34" charset="0"/>
              <a:buChar char="•"/>
            </a:pPr>
            <a:r>
              <a:rPr lang="da-DK" sz="2000" dirty="0">
                <a:solidFill>
                  <a:schemeClr val="tx1">
                    <a:lumMod val="65000"/>
                    <a:lumOff val="35000"/>
                  </a:schemeClr>
                </a:solidFill>
              </a:rPr>
              <a:t>Alarmer</a:t>
            </a:r>
          </a:p>
          <a:p>
            <a:pPr marL="285750" indent="-285750">
              <a:buFont typeface="Arial" panose="020B0604020202020204" pitchFamily="34" charset="0"/>
              <a:buChar char="•"/>
            </a:pPr>
            <a:r>
              <a:rPr lang="da-DK" sz="2000" dirty="0">
                <a:solidFill>
                  <a:schemeClr val="tx1">
                    <a:lumMod val="65000"/>
                    <a:lumOff val="35000"/>
                  </a:schemeClr>
                </a:solidFill>
              </a:rPr>
              <a:t>Mobil</a:t>
            </a:r>
          </a:p>
          <a:p>
            <a:pPr marL="285750" indent="-285750">
              <a:buFont typeface="Arial" panose="020B0604020202020204" pitchFamily="34" charset="0"/>
              <a:buChar char="•"/>
            </a:pPr>
            <a:r>
              <a:rPr lang="da-DK" sz="2000" dirty="0">
                <a:solidFill>
                  <a:schemeClr val="tx1">
                    <a:lumMod val="65000"/>
                    <a:lumOff val="35000"/>
                  </a:schemeClr>
                </a:solidFill>
              </a:rPr>
              <a:t>Ure (Smartwatch,)Time timer</a:t>
            </a:r>
          </a:p>
          <a:p>
            <a:pPr marL="285750" indent="-285750">
              <a:buFont typeface="Arial" panose="020B0604020202020204" pitchFamily="34" charset="0"/>
              <a:buChar char="•"/>
            </a:pPr>
            <a:r>
              <a:rPr lang="da-DK" sz="2000" dirty="0">
                <a:solidFill>
                  <a:schemeClr val="tx1">
                    <a:lumMod val="65000"/>
                    <a:lumOff val="35000"/>
                  </a:schemeClr>
                </a:solidFill>
              </a:rPr>
              <a:t>Kalender (fysisk eller digital)</a:t>
            </a:r>
          </a:p>
          <a:p>
            <a:pPr marL="285750" indent="-285750">
              <a:buFont typeface="Arial" panose="020B0604020202020204" pitchFamily="34" charset="0"/>
              <a:buChar char="•"/>
            </a:pPr>
            <a:r>
              <a:rPr lang="da-DK" sz="2000" dirty="0">
                <a:solidFill>
                  <a:schemeClr val="tx1">
                    <a:lumMod val="65000"/>
                    <a:lumOff val="35000"/>
                  </a:schemeClr>
                </a:solidFill>
              </a:rPr>
              <a:t>Ugeplan</a:t>
            </a:r>
          </a:p>
          <a:p>
            <a:pPr marL="285750" indent="-285750">
              <a:buFont typeface="Arial" panose="020B0604020202020204" pitchFamily="34" charset="0"/>
              <a:buChar char="•"/>
            </a:pPr>
            <a:r>
              <a:rPr lang="da-DK" sz="2000" dirty="0">
                <a:solidFill>
                  <a:schemeClr val="tx1">
                    <a:lumMod val="65000"/>
                    <a:lumOff val="35000"/>
                  </a:schemeClr>
                </a:solidFill>
              </a:rPr>
              <a:t>Doseringsæsker</a:t>
            </a:r>
          </a:p>
          <a:p>
            <a:pPr marL="285750" indent="-285750">
              <a:buFont typeface="Arial" panose="020B0604020202020204" pitchFamily="34" charset="0"/>
              <a:buChar char="•"/>
            </a:pPr>
            <a:r>
              <a:rPr lang="da-DK" sz="2000" dirty="0">
                <a:solidFill>
                  <a:schemeClr val="tx1">
                    <a:lumMod val="65000"/>
                    <a:lumOff val="35000"/>
                  </a:schemeClr>
                </a:solidFill>
              </a:rPr>
              <a:t>Nøglevedhæng til medicin</a:t>
            </a:r>
          </a:p>
          <a:p>
            <a:endParaRPr lang="da-DK" sz="2000" dirty="0">
              <a:solidFill>
                <a:schemeClr val="tx1">
                  <a:lumMod val="65000"/>
                  <a:lumOff val="35000"/>
                </a:schemeClr>
              </a:solidFill>
            </a:endParaRPr>
          </a:p>
        </p:txBody>
      </p:sp>
      <p:sp>
        <p:nvSpPr>
          <p:cNvPr id="40" name="Tekstfelt 39">
            <a:extLst>
              <a:ext uri="{FF2B5EF4-FFF2-40B4-BE49-F238E27FC236}">
                <a16:creationId xmlns:a16="http://schemas.microsoft.com/office/drawing/2014/main" id="{864C67A9-248F-08AE-A062-6DA13DE3566C}"/>
              </a:ext>
            </a:extLst>
          </p:cNvPr>
          <p:cNvSpPr txBox="1"/>
          <p:nvPr/>
        </p:nvSpPr>
        <p:spPr>
          <a:xfrm>
            <a:off x="1233824" y="606986"/>
            <a:ext cx="8633615" cy="461665"/>
          </a:xfrm>
          <a:prstGeom prst="rect">
            <a:avLst/>
          </a:prstGeom>
          <a:noFill/>
        </p:spPr>
        <p:txBody>
          <a:bodyPr wrap="square">
            <a:spAutoFit/>
          </a:bodyPr>
          <a:lstStyle/>
          <a:p>
            <a:pPr algn="ctr"/>
            <a:r>
              <a:rPr lang="en-US" sz="2400" b="1" dirty="0" err="1">
                <a:solidFill>
                  <a:schemeClr val="bg1"/>
                </a:solidFill>
                <a:latin typeface="Calibri" panose="020F0502020204030204" pitchFamily="34" charset="0"/>
                <a:ea typeface="Calibri" panose="020F0502020204030204" pitchFamily="34" charset="0"/>
                <a:cs typeface="Calibri" panose="020F0502020204030204" pitchFamily="34" charset="0"/>
              </a:rPr>
              <a:t>Værktøjer</a:t>
            </a:r>
            <a:endPar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7" name="Rectangle 10">
            <a:extLst>
              <a:ext uri="{FF2B5EF4-FFF2-40B4-BE49-F238E27FC236}">
                <a16:creationId xmlns:a16="http://schemas.microsoft.com/office/drawing/2014/main" id="{298F9098-C7B3-39F4-E0F0-F8BC2AC1AB59}"/>
              </a:ext>
            </a:extLst>
          </p:cNvPr>
          <p:cNvSpPr/>
          <p:nvPr/>
        </p:nvSpPr>
        <p:spPr>
          <a:xfrm>
            <a:off x="5519200" y="1354698"/>
            <a:ext cx="4904217" cy="4200454"/>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ekstfelt 1">
            <a:extLst>
              <a:ext uri="{FF2B5EF4-FFF2-40B4-BE49-F238E27FC236}">
                <a16:creationId xmlns:a16="http://schemas.microsoft.com/office/drawing/2014/main" id="{4354CD7C-BA6C-349C-537B-813EB038329E}"/>
              </a:ext>
            </a:extLst>
          </p:cNvPr>
          <p:cNvSpPr txBox="1"/>
          <p:nvPr/>
        </p:nvSpPr>
        <p:spPr>
          <a:xfrm>
            <a:off x="5844819" y="1415466"/>
            <a:ext cx="4292900" cy="3785652"/>
          </a:xfrm>
          <a:prstGeom prst="rect">
            <a:avLst/>
          </a:prstGeom>
          <a:noFill/>
        </p:spPr>
        <p:txBody>
          <a:bodyPr wrap="square">
            <a:spAutoFit/>
          </a:bodyPr>
          <a:lstStyle/>
          <a:p>
            <a:pPr marL="285750" indent="-285750">
              <a:buFont typeface="Arial" panose="020B0604020202020204" pitchFamily="34" charset="0"/>
              <a:buChar char="•"/>
            </a:pPr>
            <a:r>
              <a:rPr lang="da-DK" sz="2000" dirty="0">
                <a:solidFill>
                  <a:schemeClr val="tx1">
                    <a:lumMod val="65000"/>
                    <a:lumOff val="35000"/>
                  </a:schemeClr>
                </a:solidFill>
              </a:rPr>
              <a:t>Budgetskema</a:t>
            </a:r>
          </a:p>
          <a:p>
            <a:pPr marL="285750" indent="-285750">
              <a:buFont typeface="Arial" panose="020B0604020202020204" pitchFamily="34" charset="0"/>
              <a:buChar char="•"/>
            </a:pPr>
            <a:r>
              <a:rPr lang="da-DK" sz="2000" dirty="0">
                <a:solidFill>
                  <a:schemeClr val="tx1">
                    <a:lumMod val="65000"/>
                    <a:lumOff val="35000"/>
                  </a:schemeClr>
                </a:solidFill>
              </a:rPr>
              <a:t>Indkøbslister</a:t>
            </a:r>
          </a:p>
          <a:p>
            <a:pPr marL="285750" indent="-285750">
              <a:buFont typeface="Arial" panose="020B0604020202020204" pitchFamily="34" charset="0"/>
              <a:buChar char="•"/>
            </a:pPr>
            <a:r>
              <a:rPr lang="da-DK" sz="2000" dirty="0">
                <a:solidFill>
                  <a:schemeClr val="tx1">
                    <a:lumMod val="65000"/>
                    <a:lumOff val="35000"/>
                  </a:schemeClr>
                </a:solidFill>
              </a:rPr>
              <a:t>Fastlagte pauser</a:t>
            </a:r>
          </a:p>
          <a:p>
            <a:pPr marL="285750" indent="-285750">
              <a:buFont typeface="Arial" panose="020B0604020202020204" pitchFamily="34" charset="0"/>
              <a:buChar char="•"/>
            </a:pPr>
            <a:r>
              <a:rPr lang="da-DK" sz="2000" dirty="0">
                <a:solidFill>
                  <a:schemeClr val="tx1">
                    <a:lumMod val="65000"/>
                    <a:lumOff val="35000"/>
                  </a:schemeClr>
                </a:solidFill>
              </a:rPr>
              <a:t>To-do liste</a:t>
            </a:r>
          </a:p>
          <a:p>
            <a:pPr marL="285750" indent="-285750">
              <a:buFont typeface="Arial" panose="020B0604020202020204" pitchFamily="34" charset="0"/>
              <a:buChar char="•"/>
            </a:pPr>
            <a:r>
              <a:rPr lang="da-DK" sz="2000" dirty="0">
                <a:solidFill>
                  <a:schemeClr val="tx1">
                    <a:lumMod val="65000"/>
                    <a:lumOff val="35000"/>
                  </a:schemeClr>
                </a:solidFill>
              </a:rPr>
              <a:t>Ta-da liste </a:t>
            </a:r>
          </a:p>
          <a:p>
            <a:pPr marL="285750" indent="-285750">
              <a:buFont typeface="Arial" panose="020B0604020202020204" pitchFamily="34" charset="0"/>
              <a:buChar char="•"/>
            </a:pPr>
            <a:r>
              <a:rPr lang="da-DK" sz="2000" dirty="0">
                <a:solidFill>
                  <a:schemeClr val="tx1">
                    <a:lumMod val="65000"/>
                    <a:lumOff val="35000"/>
                  </a:schemeClr>
                </a:solidFill>
              </a:rPr>
              <a:t>Whiteboard</a:t>
            </a:r>
          </a:p>
          <a:p>
            <a:pPr marL="285750" indent="-285750">
              <a:buFont typeface="Arial" panose="020B0604020202020204" pitchFamily="34" charset="0"/>
              <a:buChar char="•"/>
            </a:pPr>
            <a:r>
              <a:rPr lang="da-DK" sz="2000" dirty="0">
                <a:solidFill>
                  <a:schemeClr val="tx1">
                    <a:lumMod val="65000"/>
                    <a:lumOff val="35000"/>
                  </a:schemeClr>
                </a:solidFill>
              </a:rPr>
              <a:t>Motivation - belønning</a:t>
            </a:r>
          </a:p>
          <a:p>
            <a:pPr marL="285750" indent="-285750">
              <a:buFont typeface="Arial" panose="020B0604020202020204" pitchFamily="34" charset="0"/>
              <a:buChar char="•"/>
            </a:pPr>
            <a:r>
              <a:rPr lang="da-DK" sz="2000" dirty="0" err="1">
                <a:solidFill>
                  <a:schemeClr val="tx1">
                    <a:lumMod val="65000"/>
                    <a:lumOff val="35000"/>
                  </a:schemeClr>
                </a:solidFill>
              </a:rPr>
              <a:t>Fidget</a:t>
            </a:r>
            <a:r>
              <a:rPr lang="da-DK" sz="2000" dirty="0">
                <a:solidFill>
                  <a:schemeClr val="tx1">
                    <a:lumMod val="65000"/>
                    <a:lumOff val="35000"/>
                  </a:schemeClr>
                </a:solidFill>
              </a:rPr>
              <a:t> </a:t>
            </a:r>
            <a:r>
              <a:rPr lang="da-DK" sz="2000" dirty="0" err="1">
                <a:solidFill>
                  <a:schemeClr val="tx1">
                    <a:lumMod val="65000"/>
                    <a:lumOff val="35000"/>
                  </a:schemeClr>
                </a:solidFill>
              </a:rPr>
              <a:t>toys</a:t>
            </a:r>
            <a:r>
              <a:rPr lang="da-DK" sz="2000" dirty="0">
                <a:solidFill>
                  <a:schemeClr val="tx1">
                    <a:lumMod val="65000"/>
                    <a:lumOff val="35000"/>
                  </a:schemeClr>
                </a:solidFill>
              </a:rPr>
              <a:t> - </a:t>
            </a:r>
            <a:r>
              <a:rPr lang="da-DK" sz="2000" dirty="0" err="1">
                <a:solidFill>
                  <a:schemeClr val="tx1">
                    <a:lumMod val="65000"/>
                    <a:lumOff val="35000"/>
                  </a:schemeClr>
                </a:solidFill>
              </a:rPr>
              <a:t>dimseting</a:t>
            </a:r>
            <a:r>
              <a:rPr lang="da-DK" sz="2000" dirty="0">
                <a:solidFill>
                  <a:schemeClr val="tx1">
                    <a:lumMod val="65000"/>
                    <a:lumOff val="35000"/>
                  </a:schemeClr>
                </a:solidFill>
              </a:rPr>
              <a:t> </a:t>
            </a:r>
          </a:p>
          <a:p>
            <a:pPr marL="285750" indent="-285750">
              <a:buFont typeface="Arial" panose="020B0604020202020204" pitchFamily="34" charset="0"/>
              <a:buChar char="•"/>
            </a:pPr>
            <a:r>
              <a:rPr lang="da-DK" sz="2000" dirty="0">
                <a:solidFill>
                  <a:schemeClr val="tx1">
                    <a:lumMod val="65000"/>
                    <a:lumOff val="35000"/>
                  </a:schemeClr>
                </a:solidFill>
              </a:rPr>
              <a:t>Tyngdedyne, tæpper, veste osv. </a:t>
            </a:r>
          </a:p>
          <a:p>
            <a:pPr marL="285750" indent="-285750">
              <a:buFont typeface="Arial" panose="020B0604020202020204" pitchFamily="34" charset="0"/>
              <a:buChar char="•"/>
            </a:pPr>
            <a:endParaRPr lang="da-DK" sz="2000" dirty="0">
              <a:solidFill>
                <a:schemeClr val="tx1">
                  <a:lumMod val="65000"/>
                  <a:lumOff val="35000"/>
                </a:schemeClr>
              </a:solidFill>
            </a:endParaRPr>
          </a:p>
          <a:p>
            <a:pPr marL="285750" indent="-285750">
              <a:buFont typeface="Arial" panose="020B0604020202020204" pitchFamily="34" charset="0"/>
              <a:buChar char="•"/>
            </a:pPr>
            <a:endParaRPr lang="da-DK" sz="2000" dirty="0">
              <a:solidFill>
                <a:schemeClr val="tx1">
                  <a:lumMod val="65000"/>
                  <a:lumOff val="35000"/>
                </a:schemeClr>
              </a:solidFill>
            </a:endParaRPr>
          </a:p>
          <a:p>
            <a:endParaRPr lang="da-DK" sz="2000" dirty="0">
              <a:solidFill>
                <a:schemeClr val="tx1">
                  <a:lumMod val="65000"/>
                  <a:lumOff val="35000"/>
                </a:schemeClr>
              </a:solidFill>
            </a:endParaRPr>
          </a:p>
        </p:txBody>
      </p:sp>
      <p:pic>
        <p:nvPicPr>
          <p:cNvPr id="4" name="Billede 3">
            <a:extLst>
              <a:ext uri="{FF2B5EF4-FFF2-40B4-BE49-F238E27FC236}">
                <a16:creationId xmlns:a16="http://schemas.microsoft.com/office/drawing/2014/main" id="{FDB96DC7-23A1-061C-D08B-8196B94C7F41}"/>
              </a:ext>
            </a:extLst>
          </p:cNvPr>
          <p:cNvPicPr>
            <a:picLocks noChangeAspect="1"/>
          </p:cNvPicPr>
          <p:nvPr/>
        </p:nvPicPr>
        <p:blipFill>
          <a:blip r:embed="rId3" cstate="screen">
            <a:clrChange>
              <a:clrFrom>
                <a:srgbClr val="FFFFFF"/>
              </a:clrFrom>
              <a:clrTo>
                <a:srgbClr val="FFFFFF">
                  <a:alpha val="0"/>
                </a:srgbClr>
              </a:clrTo>
            </a:clrChange>
            <a:duotone>
              <a:srgbClr val="8064A2">
                <a:shade val="45000"/>
                <a:satMod val="135000"/>
              </a:srgbClr>
              <a:prstClr val="white"/>
            </a:duotone>
            <a:extLst>
              <a:ext uri="{28A0092B-C50C-407E-A947-70E740481C1C}">
                <a14:useLocalDpi xmlns:a14="http://schemas.microsoft.com/office/drawing/2010/main"/>
              </a:ext>
            </a:extLst>
          </a:blip>
          <a:stretch>
            <a:fillRect/>
          </a:stretch>
        </p:blipFill>
        <p:spPr>
          <a:xfrm>
            <a:off x="7328951" y="3610116"/>
            <a:ext cx="5587666" cy="3725421"/>
          </a:xfrm>
          <a:prstGeom prst="rect">
            <a:avLst/>
          </a:prstGeom>
        </p:spPr>
      </p:pic>
    </p:spTree>
    <p:extLst>
      <p:ext uri="{BB962C8B-B14F-4D97-AF65-F5344CB8AC3E}">
        <p14:creationId xmlns:p14="http://schemas.microsoft.com/office/powerpoint/2010/main" val="86961787"/>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1F35F-C89D-553B-5522-05D908C4A4FD}"/>
            </a:ext>
          </a:extLst>
        </p:cNvPr>
        <p:cNvGrpSpPr/>
        <p:nvPr/>
      </p:nvGrpSpPr>
      <p:grpSpPr>
        <a:xfrm>
          <a:off x="0" y="0"/>
          <a:ext cx="0" cy="0"/>
          <a:chOff x="0" y="0"/>
          <a:chExt cx="0" cy="0"/>
        </a:xfrm>
      </p:grpSpPr>
      <p:sp>
        <p:nvSpPr>
          <p:cNvPr id="27" name="Rectangle 10">
            <a:extLst>
              <a:ext uri="{FF2B5EF4-FFF2-40B4-BE49-F238E27FC236}">
                <a16:creationId xmlns:a16="http://schemas.microsoft.com/office/drawing/2014/main" id="{BE5ADE5E-6200-6D37-2B42-C7FCC5D82586}"/>
              </a:ext>
            </a:extLst>
          </p:cNvPr>
          <p:cNvSpPr/>
          <p:nvPr/>
        </p:nvSpPr>
        <p:spPr>
          <a:xfrm>
            <a:off x="6347167" y="4225089"/>
            <a:ext cx="5844834" cy="1832811"/>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4489E5A2-60EA-6488-B3E3-3A7036285B40}"/>
              </a:ext>
            </a:extLst>
          </p:cNvPr>
          <p:cNvSpPr>
            <a:spLocks noGrp="1"/>
          </p:cNvSpPr>
          <p:nvPr>
            <p:ph type="title"/>
          </p:nvPr>
        </p:nvSpPr>
        <p:spPr>
          <a:xfrm>
            <a:off x="500860" y="-794"/>
            <a:ext cx="11214460" cy="1325563"/>
          </a:xfrm>
        </p:spPr>
        <p:txBody>
          <a:bodyPr/>
          <a:lstStyle/>
          <a:p>
            <a:r>
              <a:rPr lang="da-DK" dirty="0">
                <a:solidFill>
                  <a:srgbClr val="644D79"/>
                </a:solidFill>
              </a:rPr>
              <a:t>Støtte i brugen af mestringsstrategier </a:t>
            </a:r>
          </a:p>
        </p:txBody>
      </p:sp>
      <p:sp>
        <p:nvSpPr>
          <p:cNvPr id="112" name="Rectangle 111">
            <a:extLst>
              <a:ext uri="{FF2B5EF4-FFF2-40B4-BE49-F238E27FC236}">
                <a16:creationId xmlns:a16="http://schemas.microsoft.com/office/drawing/2014/main" id="{87D0C033-0502-B406-9BA6-8397AFDA869F}"/>
              </a:ext>
            </a:extLst>
          </p:cNvPr>
          <p:cNvSpPr/>
          <p:nvPr/>
        </p:nvSpPr>
        <p:spPr>
          <a:xfrm>
            <a:off x="500860" y="1336394"/>
            <a:ext cx="5368583" cy="86991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pPr defTabSz="914400">
              <a:defRPr/>
            </a:pPr>
            <a:r>
              <a:rPr lang="da-DK" sz="1100" b="1" dirty="0">
                <a:solidFill>
                  <a:srgbClr val="70578B"/>
                </a:solidFill>
              </a:rPr>
              <a:t>Skabe et støttende miljø</a:t>
            </a:r>
          </a:p>
          <a:p>
            <a:pPr defTabSz="914400">
              <a:defRPr/>
            </a:pPr>
            <a:r>
              <a:rPr lang="da-DK" sz="1100" dirty="0">
                <a:solidFill>
                  <a:schemeClr val="dk1"/>
                </a:solidFill>
              </a:rPr>
              <a:t>Vær tålmodig og forstående</a:t>
            </a:r>
          </a:p>
          <a:p>
            <a:pPr defTabSz="914400">
              <a:defRPr/>
            </a:pPr>
            <a:r>
              <a:rPr lang="da-DK" sz="1100" dirty="0">
                <a:solidFill>
                  <a:schemeClr val="dk1"/>
                </a:solidFill>
              </a:rPr>
              <a:t>Skabe en rolig og struktureret atmosfære</a:t>
            </a:r>
          </a:p>
        </p:txBody>
      </p:sp>
      <p:sp>
        <p:nvSpPr>
          <p:cNvPr id="113" name="Rectangle 10">
            <a:extLst>
              <a:ext uri="{FF2B5EF4-FFF2-40B4-BE49-F238E27FC236}">
                <a16:creationId xmlns:a16="http://schemas.microsoft.com/office/drawing/2014/main" id="{B006007B-EBF5-38BC-4793-25EAD2ECD946}"/>
              </a:ext>
            </a:extLst>
          </p:cNvPr>
          <p:cNvSpPr/>
          <p:nvPr/>
        </p:nvSpPr>
        <p:spPr>
          <a:xfrm>
            <a:off x="728160" y="1445292"/>
            <a:ext cx="789501" cy="652118"/>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spcBef>
                <a:spcPct val="20000"/>
              </a:spcBef>
              <a:buClr>
                <a:srgbClr val="C00000"/>
              </a:buClr>
            </a:pPr>
            <a:endParaRPr lang="en-ID" sz="1800" b="1" dirty="0">
              <a:solidFill>
                <a:schemeClr val="bg1"/>
              </a:solidFill>
              <a:cs typeface="Segoe UI" panose="020B0502040204020203" pitchFamily="34" charset="0"/>
            </a:endParaRPr>
          </a:p>
        </p:txBody>
      </p:sp>
      <p:sp>
        <p:nvSpPr>
          <p:cNvPr id="115" name="Rectangle 3">
            <a:extLst>
              <a:ext uri="{FF2B5EF4-FFF2-40B4-BE49-F238E27FC236}">
                <a16:creationId xmlns:a16="http://schemas.microsoft.com/office/drawing/2014/main" id="{E4FD172B-69F7-A8D6-60C1-F8F872081C2C}"/>
              </a:ext>
            </a:extLst>
          </p:cNvPr>
          <p:cNvSpPr/>
          <p:nvPr/>
        </p:nvSpPr>
        <p:spPr>
          <a:xfrm flipH="1">
            <a:off x="890899" y="1573087"/>
            <a:ext cx="480068" cy="39653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ct val="20000"/>
              </a:spcBef>
              <a:buClr>
                <a:srgbClr val="C00000"/>
              </a:buClr>
            </a:pPr>
            <a:r>
              <a:rPr lang="en-AU" sz="1800" b="1" dirty="0">
                <a:solidFill>
                  <a:schemeClr val="bg1"/>
                </a:solidFill>
                <a:cs typeface="Segoe UI" panose="020B0502040204020203" pitchFamily="34" charset="0"/>
              </a:rPr>
              <a:t>01</a:t>
            </a:r>
          </a:p>
        </p:txBody>
      </p:sp>
      <p:sp>
        <p:nvSpPr>
          <p:cNvPr id="119" name="Rectangle 118">
            <a:extLst>
              <a:ext uri="{FF2B5EF4-FFF2-40B4-BE49-F238E27FC236}">
                <a16:creationId xmlns:a16="http://schemas.microsoft.com/office/drawing/2014/main" id="{8803782D-CD54-7654-3070-81FEA4F0D3CA}"/>
              </a:ext>
            </a:extLst>
          </p:cNvPr>
          <p:cNvSpPr/>
          <p:nvPr/>
        </p:nvSpPr>
        <p:spPr>
          <a:xfrm>
            <a:off x="500860" y="2299292"/>
            <a:ext cx="5368583" cy="86991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pPr defTabSz="914400">
              <a:defRPr/>
            </a:pPr>
            <a:r>
              <a:rPr lang="da-DK" sz="1100" b="1" dirty="0">
                <a:solidFill>
                  <a:srgbClr val="70578B"/>
                </a:solidFill>
              </a:rPr>
              <a:t>Hjælpe med at opretholde struktur og rutiner</a:t>
            </a:r>
          </a:p>
          <a:p>
            <a:pPr defTabSz="914400">
              <a:defRPr/>
            </a:pPr>
            <a:r>
              <a:rPr lang="da-DK" sz="1100" dirty="0">
                <a:solidFill>
                  <a:schemeClr val="dk1"/>
                </a:solidFill>
              </a:rPr>
              <a:t>Opfordre til planlægning og organisering:</a:t>
            </a:r>
          </a:p>
          <a:p>
            <a:pPr defTabSz="914400">
              <a:defRPr/>
            </a:pPr>
            <a:r>
              <a:rPr lang="da-DK" sz="1100" dirty="0">
                <a:solidFill>
                  <a:schemeClr val="dk1"/>
                </a:solidFill>
              </a:rPr>
              <a:t>Hjælpe med at bryde opgaver ned</a:t>
            </a:r>
          </a:p>
        </p:txBody>
      </p:sp>
      <p:sp>
        <p:nvSpPr>
          <p:cNvPr id="120" name="Rectangle 10">
            <a:extLst>
              <a:ext uri="{FF2B5EF4-FFF2-40B4-BE49-F238E27FC236}">
                <a16:creationId xmlns:a16="http://schemas.microsoft.com/office/drawing/2014/main" id="{BE7B1050-3B13-A68F-DBEF-9D2CD71C5166}"/>
              </a:ext>
            </a:extLst>
          </p:cNvPr>
          <p:cNvSpPr/>
          <p:nvPr/>
        </p:nvSpPr>
        <p:spPr>
          <a:xfrm>
            <a:off x="728160" y="2408190"/>
            <a:ext cx="789501" cy="652118"/>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spcBef>
                <a:spcPct val="20000"/>
              </a:spcBef>
              <a:buClr>
                <a:srgbClr val="C00000"/>
              </a:buClr>
            </a:pPr>
            <a:endParaRPr lang="en-ID" sz="1800" b="1" dirty="0">
              <a:solidFill>
                <a:schemeClr val="bg1"/>
              </a:solidFill>
              <a:cs typeface="Segoe UI" panose="020B0502040204020203" pitchFamily="34" charset="0"/>
            </a:endParaRPr>
          </a:p>
        </p:txBody>
      </p:sp>
      <p:sp>
        <p:nvSpPr>
          <p:cNvPr id="121" name="Rectangle 3">
            <a:extLst>
              <a:ext uri="{FF2B5EF4-FFF2-40B4-BE49-F238E27FC236}">
                <a16:creationId xmlns:a16="http://schemas.microsoft.com/office/drawing/2014/main" id="{3F844652-129D-08EA-FB65-050CAB47D984}"/>
              </a:ext>
            </a:extLst>
          </p:cNvPr>
          <p:cNvSpPr/>
          <p:nvPr/>
        </p:nvSpPr>
        <p:spPr>
          <a:xfrm flipH="1">
            <a:off x="890899" y="2535985"/>
            <a:ext cx="480068" cy="39653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ct val="20000"/>
              </a:spcBef>
              <a:buClr>
                <a:srgbClr val="C00000"/>
              </a:buClr>
            </a:pPr>
            <a:r>
              <a:rPr lang="en-AU" sz="1800" b="1" dirty="0">
                <a:solidFill>
                  <a:schemeClr val="bg1"/>
                </a:solidFill>
                <a:cs typeface="Segoe UI" panose="020B0502040204020203" pitchFamily="34" charset="0"/>
              </a:rPr>
              <a:t>02</a:t>
            </a:r>
          </a:p>
        </p:txBody>
      </p:sp>
      <p:sp>
        <p:nvSpPr>
          <p:cNvPr id="123" name="Rectangle 122">
            <a:extLst>
              <a:ext uri="{FF2B5EF4-FFF2-40B4-BE49-F238E27FC236}">
                <a16:creationId xmlns:a16="http://schemas.microsoft.com/office/drawing/2014/main" id="{21280DA4-29B1-62A8-218D-DC4F9F5E541B}"/>
              </a:ext>
            </a:extLst>
          </p:cNvPr>
          <p:cNvSpPr/>
          <p:nvPr/>
        </p:nvSpPr>
        <p:spPr>
          <a:xfrm>
            <a:off x="500860" y="3262191"/>
            <a:ext cx="5368583" cy="86991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pPr defTabSz="914400">
              <a:defRPr/>
            </a:pPr>
            <a:r>
              <a:rPr lang="da-DK" sz="1100" b="1" dirty="0">
                <a:solidFill>
                  <a:srgbClr val="70578B"/>
                </a:solidFill>
              </a:rPr>
              <a:t>Være en påmindelse og opmuntrer</a:t>
            </a:r>
          </a:p>
          <a:p>
            <a:pPr defTabSz="914400">
              <a:defRPr/>
            </a:pPr>
            <a:r>
              <a:rPr lang="da-DK" sz="1100" dirty="0">
                <a:solidFill>
                  <a:schemeClr val="dk1"/>
                </a:solidFill>
              </a:rPr>
              <a:t>Påmindelser om opgaver og deadlines</a:t>
            </a:r>
          </a:p>
          <a:p>
            <a:pPr defTabSz="914400">
              <a:defRPr/>
            </a:pPr>
            <a:r>
              <a:rPr lang="da-DK" sz="1100" dirty="0">
                <a:solidFill>
                  <a:schemeClr val="dk1"/>
                </a:solidFill>
              </a:rPr>
              <a:t>Opmuntring og positiv forstærkning</a:t>
            </a:r>
          </a:p>
        </p:txBody>
      </p:sp>
      <p:sp>
        <p:nvSpPr>
          <p:cNvPr id="124" name="Rectangle 10">
            <a:extLst>
              <a:ext uri="{FF2B5EF4-FFF2-40B4-BE49-F238E27FC236}">
                <a16:creationId xmlns:a16="http://schemas.microsoft.com/office/drawing/2014/main" id="{76443BAA-C12A-A11F-C22C-ED3EB109C4EC}"/>
              </a:ext>
            </a:extLst>
          </p:cNvPr>
          <p:cNvSpPr/>
          <p:nvPr/>
        </p:nvSpPr>
        <p:spPr>
          <a:xfrm>
            <a:off x="728160" y="3371089"/>
            <a:ext cx="789501" cy="652118"/>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spcBef>
                <a:spcPct val="20000"/>
              </a:spcBef>
              <a:buClr>
                <a:srgbClr val="C00000"/>
              </a:buClr>
            </a:pPr>
            <a:endParaRPr lang="en-ID" sz="1800" b="1" dirty="0">
              <a:solidFill>
                <a:schemeClr val="bg1"/>
              </a:solidFill>
              <a:cs typeface="Segoe UI" panose="020B0502040204020203" pitchFamily="34" charset="0"/>
            </a:endParaRPr>
          </a:p>
        </p:txBody>
      </p:sp>
      <p:sp>
        <p:nvSpPr>
          <p:cNvPr id="125" name="Rectangle 3">
            <a:extLst>
              <a:ext uri="{FF2B5EF4-FFF2-40B4-BE49-F238E27FC236}">
                <a16:creationId xmlns:a16="http://schemas.microsoft.com/office/drawing/2014/main" id="{406DEC4F-785A-8D60-3826-D730345F61A7}"/>
              </a:ext>
            </a:extLst>
          </p:cNvPr>
          <p:cNvSpPr/>
          <p:nvPr/>
        </p:nvSpPr>
        <p:spPr>
          <a:xfrm flipH="1">
            <a:off x="890899" y="3498884"/>
            <a:ext cx="480068" cy="39653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ct val="20000"/>
              </a:spcBef>
              <a:buClr>
                <a:srgbClr val="C00000"/>
              </a:buClr>
            </a:pPr>
            <a:r>
              <a:rPr lang="en-AU" sz="1800" b="1" dirty="0">
                <a:solidFill>
                  <a:schemeClr val="bg1"/>
                </a:solidFill>
                <a:cs typeface="Segoe UI" panose="020B0502040204020203" pitchFamily="34" charset="0"/>
              </a:rPr>
              <a:t>03</a:t>
            </a:r>
          </a:p>
        </p:txBody>
      </p:sp>
      <p:sp>
        <p:nvSpPr>
          <p:cNvPr id="127" name="Rectangle 126">
            <a:extLst>
              <a:ext uri="{FF2B5EF4-FFF2-40B4-BE49-F238E27FC236}">
                <a16:creationId xmlns:a16="http://schemas.microsoft.com/office/drawing/2014/main" id="{FF06169D-398A-3AF8-99CA-823CCDC3EB89}"/>
              </a:ext>
            </a:extLst>
          </p:cNvPr>
          <p:cNvSpPr/>
          <p:nvPr/>
        </p:nvSpPr>
        <p:spPr>
          <a:xfrm>
            <a:off x="500860" y="4225089"/>
            <a:ext cx="5368583" cy="86991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pPr defTabSz="914400">
              <a:defRPr/>
            </a:pPr>
            <a:r>
              <a:rPr lang="da-DK" sz="1100" b="1" dirty="0">
                <a:solidFill>
                  <a:srgbClr val="70578B"/>
                </a:solidFill>
              </a:rPr>
              <a:t>Hjælpe med at skabe balance mellem arbejde og hvile</a:t>
            </a:r>
          </a:p>
          <a:p>
            <a:pPr defTabSz="914400">
              <a:defRPr/>
            </a:pPr>
            <a:r>
              <a:rPr lang="da-DK" sz="1100" dirty="0">
                <a:solidFill>
                  <a:schemeClr val="dk1"/>
                </a:solidFill>
              </a:rPr>
              <a:t>Fremme pauser og fysisk aktivitet</a:t>
            </a:r>
          </a:p>
          <a:p>
            <a:pPr defTabSz="914400">
              <a:defRPr/>
            </a:pPr>
            <a:r>
              <a:rPr lang="da-DK" sz="1100" dirty="0">
                <a:solidFill>
                  <a:schemeClr val="dk1"/>
                </a:solidFill>
              </a:rPr>
              <a:t>Støtte i afslapningsteknikker</a:t>
            </a:r>
          </a:p>
        </p:txBody>
      </p:sp>
      <p:sp>
        <p:nvSpPr>
          <p:cNvPr id="128" name="Rectangle 10">
            <a:extLst>
              <a:ext uri="{FF2B5EF4-FFF2-40B4-BE49-F238E27FC236}">
                <a16:creationId xmlns:a16="http://schemas.microsoft.com/office/drawing/2014/main" id="{8A50369E-CE1E-64D8-C4A6-9D0AABAEE075}"/>
              </a:ext>
            </a:extLst>
          </p:cNvPr>
          <p:cNvSpPr/>
          <p:nvPr/>
        </p:nvSpPr>
        <p:spPr>
          <a:xfrm>
            <a:off x="728160" y="4333987"/>
            <a:ext cx="789501" cy="652118"/>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spcBef>
                <a:spcPct val="20000"/>
              </a:spcBef>
              <a:buClr>
                <a:srgbClr val="C00000"/>
              </a:buClr>
            </a:pPr>
            <a:endParaRPr lang="en-ID" sz="1800" b="1" dirty="0">
              <a:solidFill>
                <a:schemeClr val="bg1"/>
              </a:solidFill>
              <a:cs typeface="Segoe UI" panose="020B0502040204020203" pitchFamily="34" charset="0"/>
            </a:endParaRPr>
          </a:p>
        </p:txBody>
      </p:sp>
      <p:sp>
        <p:nvSpPr>
          <p:cNvPr id="129" name="Rectangle 3">
            <a:extLst>
              <a:ext uri="{FF2B5EF4-FFF2-40B4-BE49-F238E27FC236}">
                <a16:creationId xmlns:a16="http://schemas.microsoft.com/office/drawing/2014/main" id="{7DEF739F-5EBE-36D0-44AF-53F7A5F55E8C}"/>
              </a:ext>
            </a:extLst>
          </p:cNvPr>
          <p:cNvSpPr/>
          <p:nvPr/>
        </p:nvSpPr>
        <p:spPr>
          <a:xfrm flipH="1">
            <a:off x="890899" y="4461782"/>
            <a:ext cx="480068" cy="39653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ct val="20000"/>
              </a:spcBef>
              <a:buClr>
                <a:srgbClr val="C00000"/>
              </a:buClr>
            </a:pPr>
            <a:r>
              <a:rPr lang="en-AU" sz="1800" b="1" dirty="0">
                <a:solidFill>
                  <a:schemeClr val="bg1"/>
                </a:solidFill>
                <a:cs typeface="Segoe UI" panose="020B0502040204020203" pitchFamily="34" charset="0"/>
              </a:rPr>
              <a:t>04</a:t>
            </a:r>
          </a:p>
        </p:txBody>
      </p:sp>
      <p:sp>
        <p:nvSpPr>
          <p:cNvPr id="131" name="Rectangle 130">
            <a:extLst>
              <a:ext uri="{FF2B5EF4-FFF2-40B4-BE49-F238E27FC236}">
                <a16:creationId xmlns:a16="http://schemas.microsoft.com/office/drawing/2014/main" id="{D89FBA7F-2FAB-1CD0-0C40-9B151BF4E940}"/>
              </a:ext>
            </a:extLst>
          </p:cNvPr>
          <p:cNvSpPr/>
          <p:nvPr/>
        </p:nvSpPr>
        <p:spPr>
          <a:xfrm>
            <a:off x="500860" y="5187986"/>
            <a:ext cx="5368583" cy="86991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pPr defTabSz="914400">
              <a:defRPr/>
            </a:pPr>
            <a:r>
              <a:rPr lang="da-DK" sz="1100" b="1" dirty="0">
                <a:solidFill>
                  <a:srgbClr val="70578B"/>
                </a:solidFill>
              </a:rPr>
              <a:t>Være en aktiv deltager i behandlingsprocessen</a:t>
            </a:r>
          </a:p>
          <a:p>
            <a:pPr defTabSz="914400">
              <a:defRPr/>
            </a:pPr>
            <a:r>
              <a:rPr lang="da-DK" sz="1100" dirty="0">
                <a:solidFill>
                  <a:schemeClr val="dk1"/>
                </a:solidFill>
              </a:rPr>
              <a:t>Opfordre til terapi eller coaching</a:t>
            </a:r>
          </a:p>
          <a:p>
            <a:pPr defTabSz="914400">
              <a:defRPr/>
            </a:pPr>
            <a:r>
              <a:rPr lang="da-DK" sz="1100" dirty="0">
                <a:solidFill>
                  <a:schemeClr val="dk1"/>
                </a:solidFill>
              </a:rPr>
              <a:t>Støtte medicinsk behandling</a:t>
            </a:r>
          </a:p>
        </p:txBody>
      </p:sp>
      <p:sp>
        <p:nvSpPr>
          <p:cNvPr id="132" name="Rectangle 10">
            <a:extLst>
              <a:ext uri="{FF2B5EF4-FFF2-40B4-BE49-F238E27FC236}">
                <a16:creationId xmlns:a16="http://schemas.microsoft.com/office/drawing/2014/main" id="{CBD69737-1CB5-C722-736F-0A9119E9318E}"/>
              </a:ext>
            </a:extLst>
          </p:cNvPr>
          <p:cNvSpPr/>
          <p:nvPr/>
        </p:nvSpPr>
        <p:spPr>
          <a:xfrm>
            <a:off x="728160" y="5296884"/>
            <a:ext cx="789501" cy="652118"/>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spcBef>
                <a:spcPct val="20000"/>
              </a:spcBef>
              <a:buClr>
                <a:srgbClr val="C00000"/>
              </a:buClr>
            </a:pPr>
            <a:endParaRPr lang="en-ID" sz="1800" b="1" dirty="0">
              <a:solidFill>
                <a:schemeClr val="bg1"/>
              </a:solidFill>
              <a:cs typeface="Segoe UI" panose="020B0502040204020203" pitchFamily="34" charset="0"/>
            </a:endParaRPr>
          </a:p>
        </p:txBody>
      </p:sp>
      <p:sp>
        <p:nvSpPr>
          <p:cNvPr id="133" name="Rectangle 3">
            <a:extLst>
              <a:ext uri="{FF2B5EF4-FFF2-40B4-BE49-F238E27FC236}">
                <a16:creationId xmlns:a16="http://schemas.microsoft.com/office/drawing/2014/main" id="{74063523-FCE5-C40E-5DD8-346970407223}"/>
              </a:ext>
            </a:extLst>
          </p:cNvPr>
          <p:cNvSpPr/>
          <p:nvPr/>
        </p:nvSpPr>
        <p:spPr>
          <a:xfrm flipH="1">
            <a:off x="890899" y="5424679"/>
            <a:ext cx="480068" cy="39653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ct val="20000"/>
              </a:spcBef>
              <a:buClr>
                <a:srgbClr val="C00000"/>
              </a:buClr>
            </a:pPr>
            <a:r>
              <a:rPr lang="en-AU" sz="1800" b="1" dirty="0">
                <a:solidFill>
                  <a:schemeClr val="bg1"/>
                </a:solidFill>
                <a:cs typeface="Segoe UI" panose="020B0502040204020203" pitchFamily="34" charset="0"/>
              </a:rPr>
              <a:t>05</a:t>
            </a:r>
          </a:p>
        </p:txBody>
      </p:sp>
      <p:sp>
        <p:nvSpPr>
          <p:cNvPr id="153" name="Rectangle 152">
            <a:extLst>
              <a:ext uri="{FF2B5EF4-FFF2-40B4-BE49-F238E27FC236}">
                <a16:creationId xmlns:a16="http://schemas.microsoft.com/office/drawing/2014/main" id="{F7733562-8B4E-D2D3-420C-88712F660ABB}"/>
              </a:ext>
            </a:extLst>
          </p:cNvPr>
          <p:cNvSpPr/>
          <p:nvPr/>
        </p:nvSpPr>
        <p:spPr>
          <a:xfrm>
            <a:off x="6347167" y="1336394"/>
            <a:ext cx="5368583" cy="86991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pPr defTabSz="914400">
              <a:defRPr/>
            </a:pPr>
            <a:r>
              <a:rPr lang="da-DK" sz="1100" b="1" dirty="0">
                <a:solidFill>
                  <a:srgbClr val="70578B"/>
                </a:solidFill>
              </a:rPr>
              <a:t>Være et støttende netværk for social interaktion</a:t>
            </a:r>
          </a:p>
          <a:p>
            <a:pPr defTabSz="914400">
              <a:defRPr/>
            </a:pPr>
            <a:r>
              <a:rPr lang="da-DK" sz="1100" dirty="0">
                <a:solidFill>
                  <a:schemeClr val="dk1"/>
                </a:solidFill>
              </a:rPr>
              <a:t>Skabe et støttende netværk</a:t>
            </a:r>
          </a:p>
          <a:p>
            <a:pPr defTabSz="914400">
              <a:defRPr/>
            </a:pPr>
            <a:r>
              <a:rPr lang="da-DK" sz="1100" dirty="0">
                <a:solidFill>
                  <a:schemeClr val="dk1"/>
                </a:solidFill>
              </a:rPr>
              <a:t>Være en god kommunikator</a:t>
            </a:r>
          </a:p>
        </p:txBody>
      </p:sp>
      <p:sp>
        <p:nvSpPr>
          <p:cNvPr id="154" name="Rectangle 10">
            <a:extLst>
              <a:ext uri="{FF2B5EF4-FFF2-40B4-BE49-F238E27FC236}">
                <a16:creationId xmlns:a16="http://schemas.microsoft.com/office/drawing/2014/main" id="{48B9E579-42AB-C232-DA97-C3D82657D262}"/>
              </a:ext>
            </a:extLst>
          </p:cNvPr>
          <p:cNvSpPr/>
          <p:nvPr/>
        </p:nvSpPr>
        <p:spPr>
          <a:xfrm>
            <a:off x="6574467" y="1445292"/>
            <a:ext cx="789501" cy="652118"/>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spcBef>
                <a:spcPct val="20000"/>
              </a:spcBef>
              <a:buClr>
                <a:srgbClr val="C00000"/>
              </a:buClr>
            </a:pPr>
            <a:endParaRPr lang="en-ID" sz="1800" b="1" dirty="0">
              <a:solidFill>
                <a:schemeClr val="bg1"/>
              </a:solidFill>
              <a:cs typeface="Segoe UI" panose="020B0502040204020203" pitchFamily="34" charset="0"/>
            </a:endParaRPr>
          </a:p>
        </p:txBody>
      </p:sp>
      <p:sp>
        <p:nvSpPr>
          <p:cNvPr id="155" name="Rectangle 3">
            <a:extLst>
              <a:ext uri="{FF2B5EF4-FFF2-40B4-BE49-F238E27FC236}">
                <a16:creationId xmlns:a16="http://schemas.microsoft.com/office/drawing/2014/main" id="{67114588-597E-B155-6332-BE193E210B74}"/>
              </a:ext>
            </a:extLst>
          </p:cNvPr>
          <p:cNvSpPr/>
          <p:nvPr/>
        </p:nvSpPr>
        <p:spPr>
          <a:xfrm flipH="1">
            <a:off x="6737206" y="1573087"/>
            <a:ext cx="480068" cy="39653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ct val="20000"/>
              </a:spcBef>
              <a:buClr>
                <a:srgbClr val="C00000"/>
              </a:buClr>
            </a:pPr>
            <a:r>
              <a:rPr lang="en-AU" sz="1800" b="1" dirty="0">
                <a:solidFill>
                  <a:schemeClr val="bg1"/>
                </a:solidFill>
                <a:cs typeface="Segoe UI" panose="020B0502040204020203" pitchFamily="34" charset="0"/>
              </a:rPr>
              <a:t>06</a:t>
            </a:r>
          </a:p>
        </p:txBody>
      </p:sp>
      <p:sp>
        <p:nvSpPr>
          <p:cNvPr id="150" name="Rectangle 149">
            <a:extLst>
              <a:ext uri="{FF2B5EF4-FFF2-40B4-BE49-F238E27FC236}">
                <a16:creationId xmlns:a16="http://schemas.microsoft.com/office/drawing/2014/main" id="{4459DB17-5F9F-5A46-D20B-CE0FCDE4F4A4}"/>
              </a:ext>
            </a:extLst>
          </p:cNvPr>
          <p:cNvSpPr/>
          <p:nvPr/>
        </p:nvSpPr>
        <p:spPr>
          <a:xfrm>
            <a:off x="6347167" y="2299292"/>
            <a:ext cx="5368583" cy="86991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pPr defTabSz="914400">
              <a:defRPr/>
            </a:pPr>
            <a:r>
              <a:rPr lang="da-DK" sz="1100" b="1" dirty="0">
                <a:solidFill>
                  <a:srgbClr val="70578B"/>
                </a:solidFill>
              </a:rPr>
              <a:t>Fremme realistiske mål og forventninger</a:t>
            </a:r>
          </a:p>
          <a:p>
            <a:pPr defTabSz="914400">
              <a:defRPr/>
            </a:pPr>
            <a:r>
              <a:rPr lang="da-DK" sz="1100" dirty="0">
                <a:solidFill>
                  <a:schemeClr val="dk1"/>
                </a:solidFill>
              </a:rPr>
              <a:t>Sæt realistiske og opnåelige mål</a:t>
            </a:r>
          </a:p>
          <a:p>
            <a:pPr defTabSz="914400">
              <a:defRPr/>
            </a:pPr>
            <a:r>
              <a:rPr lang="da-DK" sz="1100" dirty="0">
                <a:solidFill>
                  <a:schemeClr val="dk1"/>
                </a:solidFill>
              </a:rPr>
              <a:t>Vær fleksibel i krav og forventninger</a:t>
            </a:r>
          </a:p>
        </p:txBody>
      </p:sp>
      <p:sp>
        <p:nvSpPr>
          <p:cNvPr id="151" name="Rectangle 10">
            <a:extLst>
              <a:ext uri="{FF2B5EF4-FFF2-40B4-BE49-F238E27FC236}">
                <a16:creationId xmlns:a16="http://schemas.microsoft.com/office/drawing/2014/main" id="{19BC0FAA-53AB-E36E-2ECF-27FF53D54F48}"/>
              </a:ext>
            </a:extLst>
          </p:cNvPr>
          <p:cNvSpPr/>
          <p:nvPr/>
        </p:nvSpPr>
        <p:spPr>
          <a:xfrm>
            <a:off x="6574467" y="2408190"/>
            <a:ext cx="789501" cy="652118"/>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spcBef>
                <a:spcPct val="20000"/>
              </a:spcBef>
              <a:buClr>
                <a:srgbClr val="C00000"/>
              </a:buClr>
            </a:pPr>
            <a:endParaRPr lang="en-ID" sz="1800" b="1" dirty="0">
              <a:solidFill>
                <a:schemeClr val="bg1"/>
              </a:solidFill>
              <a:cs typeface="Segoe UI" panose="020B0502040204020203" pitchFamily="34" charset="0"/>
            </a:endParaRPr>
          </a:p>
        </p:txBody>
      </p:sp>
      <p:sp>
        <p:nvSpPr>
          <p:cNvPr id="152" name="Rectangle 3">
            <a:extLst>
              <a:ext uri="{FF2B5EF4-FFF2-40B4-BE49-F238E27FC236}">
                <a16:creationId xmlns:a16="http://schemas.microsoft.com/office/drawing/2014/main" id="{1DA58447-EE59-5AE8-99C3-494E485689A6}"/>
              </a:ext>
            </a:extLst>
          </p:cNvPr>
          <p:cNvSpPr/>
          <p:nvPr/>
        </p:nvSpPr>
        <p:spPr>
          <a:xfrm flipH="1">
            <a:off x="6737206" y="2535985"/>
            <a:ext cx="480068" cy="39653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ct val="20000"/>
              </a:spcBef>
              <a:buClr>
                <a:srgbClr val="C00000"/>
              </a:buClr>
            </a:pPr>
            <a:r>
              <a:rPr lang="en-AU" sz="1800" b="1" dirty="0">
                <a:solidFill>
                  <a:schemeClr val="bg1"/>
                </a:solidFill>
                <a:cs typeface="Segoe UI" panose="020B0502040204020203" pitchFamily="34" charset="0"/>
              </a:rPr>
              <a:t>07</a:t>
            </a:r>
          </a:p>
        </p:txBody>
      </p:sp>
      <p:sp>
        <p:nvSpPr>
          <p:cNvPr id="147" name="Rectangle 146">
            <a:extLst>
              <a:ext uri="{FF2B5EF4-FFF2-40B4-BE49-F238E27FC236}">
                <a16:creationId xmlns:a16="http://schemas.microsoft.com/office/drawing/2014/main" id="{5639C7DD-D24D-D1C0-0C51-D17CA73A8969}"/>
              </a:ext>
            </a:extLst>
          </p:cNvPr>
          <p:cNvSpPr/>
          <p:nvPr/>
        </p:nvSpPr>
        <p:spPr>
          <a:xfrm>
            <a:off x="6347167" y="3262191"/>
            <a:ext cx="5368583" cy="86991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pPr defTabSz="914400">
              <a:defRPr/>
            </a:pPr>
            <a:r>
              <a:rPr lang="da-DK" sz="1100" b="1" dirty="0">
                <a:solidFill>
                  <a:srgbClr val="70578B"/>
                </a:solidFill>
              </a:rPr>
              <a:t>Være en rollemodel for selvomsorg og mestring</a:t>
            </a:r>
          </a:p>
          <a:p>
            <a:pPr defTabSz="914400">
              <a:defRPr/>
            </a:pPr>
            <a:r>
              <a:rPr lang="da-DK" sz="1100" dirty="0">
                <a:solidFill>
                  <a:schemeClr val="dk1"/>
                </a:solidFill>
              </a:rPr>
              <a:t>Vis hvordan man håndterer stress</a:t>
            </a:r>
          </a:p>
          <a:p>
            <a:pPr defTabSz="914400">
              <a:defRPr/>
            </a:pPr>
            <a:r>
              <a:rPr lang="da-DK" sz="1100" dirty="0">
                <a:solidFill>
                  <a:schemeClr val="dk1"/>
                </a:solidFill>
              </a:rPr>
              <a:t>Opfordre til selvomsorg</a:t>
            </a:r>
          </a:p>
        </p:txBody>
      </p:sp>
      <p:sp>
        <p:nvSpPr>
          <p:cNvPr id="148" name="Rectangle 10">
            <a:extLst>
              <a:ext uri="{FF2B5EF4-FFF2-40B4-BE49-F238E27FC236}">
                <a16:creationId xmlns:a16="http://schemas.microsoft.com/office/drawing/2014/main" id="{DB8A85B4-C643-53DB-A616-75D955280A9D}"/>
              </a:ext>
            </a:extLst>
          </p:cNvPr>
          <p:cNvSpPr/>
          <p:nvPr/>
        </p:nvSpPr>
        <p:spPr>
          <a:xfrm>
            <a:off x="6574467" y="3371089"/>
            <a:ext cx="789501" cy="652118"/>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spcBef>
                <a:spcPct val="20000"/>
              </a:spcBef>
              <a:buClr>
                <a:srgbClr val="C00000"/>
              </a:buClr>
            </a:pPr>
            <a:endParaRPr lang="en-ID" sz="1800" b="1" dirty="0">
              <a:solidFill>
                <a:schemeClr val="bg1"/>
              </a:solidFill>
              <a:cs typeface="Segoe UI" panose="020B0502040204020203" pitchFamily="34" charset="0"/>
            </a:endParaRPr>
          </a:p>
        </p:txBody>
      </p:sp>
      <p:sp>
        <p:nvSpPr>
          <p:cNvPr id="149" name="Rectangle 3">
            <a:extLst>
              <a:ext uri="{FF2B5EF4-FFF2-40B4-BE49-F238E27FC236}">
                <a16:creationId xmlns:a16="http://schemas.microsoft.com/office/drawing/2014/main" id="{62625AA1-8F0E-FABC-F7F5-EA0FC6722CAD}"/>
              </a:ext>
            </a:extLst>
          </p:cNvPr>
          <p:cNvSpPr/>
          <p:nvPr/>
        </p:nvSpPr>
        <p:spPr>
          <a:xfrm flipH="1">
            <a:off x="6737206" y="3498884"/>
            <a:ext cx="480068" cy="39653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ct val="20000"/>
              </a:spcBef>
              <a:buClr>
                <a:srgbClr val="C00000"/>
              </a:buClr>
            </a:pPr>
            <a:r>
              <a:rPr lang="en-AU" sz="1800" b="1" dirty="0">
                <a:solidFill>
                  <a:schemeClr val="bg1"/>
                </a:solidFill>
                <a:cs typeface="Segoe UI" panose="020B0502040204020203" pitchFamily="34" charset="0"/>
              </a:rPr>
              <a:t>08</a:t>
            </a:r>
          </a:p>
        </p:txBody>
      </p:sp>
      <p:sp>
        <p:nvSpPr>
          <p:cNvPr id="144" name="Rectangle 143">
            <a:extLst>
              <a:ext uri="{FF2B5EF4-FFF2-40B4-BE49-F238E27FC236}">
                <a16:creationId xmlns:a16="http://schemas.microsoft.com/office/drawing/2014/main" id="{0D9E6E89-D121-393B-1DA8-336344320F7B}"/>
              </a:ext>
            </a:extLst>
          </p:cNvPr>
          <p:cNvSpPr/>
          <p:nvPr/>
        </p:nvSpPr>
        <p:spPr>
          <a:xfrm>
            <a:off x="6347167" y="4225089"/>
            <a:ext cx="5368583" cy="86991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pPr defTabSz="914400">
              <a:defRPr/>
            </a:pPr>
            <a:r>
              <a:rPr lang="da-DK" sz="1100" b="1" dirty="0">
                <a:solidFill>
                  <a:srgbClr val="70578B"/>
                </a:solidFill>
              </a:rPr>
              <a:t>Skabe åben og støttende kommunikation</a:t>
            </a:r>
          </a:p>
          <a:p>
            <a:pPr defTabSz="914400">
              <a:defRPr/>
            </a:pPr>
            <a:r>
              <a:rPr lang="da-DK" sz="1100" dirty="0">
                <a:solidFill>
                  <a:schemeClr val="dk1"/>
                </a:solidFill>
              </a:rPr>
              <a:t>Lyt aktivt</a:t>
            </a:r>
          </a:p>
          <a:p>
            <a:pPr defTabSz="914400">
              <a:defRPr/>
            </a:pPr>
            <a:r>
              <a:rPr lang="da-DK" sz="1100" dirty="0">
                <a:solidFill>
                  <a:schemeClr val="dk1"/>
                </a:solidFill>
              </a:rPr>
              <a:t>Skab et åbent og støttende miljø</a:t>
            </a:r>
          </a:p>
        </p:txBody>
      </p:sp>
      <p:sp>
        <p:nvSpPr>
          <p:cNvPr id="145" name="Rectangle 10">
            <a:extLst>
              <a:ext uri="{FF2B5EF4-FFF2-40B4-BE49-F238E27FC236}">
                <a16:creationId xmlns:a16="http://schemas.microsoft.com/office/drawing/2014/main" id="{3A68B22A-9F7A-82A4-67B9-B37F28E6ED1F}"/>
              </a:ext>
            </a:extLst>
          </p:cNvPr>
          <p:cNvSpPr/>
          <p:nvPr/>
        </p:nvSpPr>
        <p:spPr>
          <a:xfrm>
            <a:off x="6574467" y="4333987"/>
            <a:ext cx="789501" cy="652118"/>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spcBef>
                <a:spcPct val="20000"/>
              </a:spcBef>
              <a:buClr>
                <a:srgbClr val="C00000"/>
              </a:buClr>
            </a:pPr>
            <a:endParaRPr lang="en-ID" sz="1800" b="1" dirty="0">
              <a:solidFill>
                <a:schemeClr val="bg1"/>
              </a:solidFill>
              <a:cs typeface="Segoe UI" panose="020B0502040204020203" pitchFamily="34" charset="0"/>
            </a:endParaRPr>
          </a:p>
        </p:txBody>
      </p:sp>
      <p:sp>
        <p:nvSpPr>
          <p:cNvPr id="146" name="Rectangle 3">
            <a:extLst>
              <a:ext uri="{FF2B5EF4-FFF2-40B4-BE49-F238E27FC236}">
                <a16:creationId xmlns:a16="http://schemas.microsoft.com/office/drawing/2014/main" id="{A08301AE-5914-80E2-081A-4DEDDC7B5193}"/>
              </a:ext>
            </a:extLst>
          </p:cNvPr>
          <p:cNvSpPr/>
          <p:nvPr/>
        </p:nvSpPr>
        <p:spPr>
          <a:xfrm flipH="1">
            <a:off x="6737206" y="4461782"/>
            <a:ext cx="480068" cy="39653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ct val="20000"/>
              </a:spcBef>
              <a:buClr>
                <a:srgbClr val="C00000"/>
              </a:buClr>
            </a:pPr>
            <a:r>
              <a:rPr lang="en-AU" sz="1800" b="1" dirty="0">
                <a:solidFill>
                  <a:schemeClr val="bg1"/>
                </a:solidFill>
                <a:cs typeface="Segoe UI" panose="020B0502040204020203" pitchFamily="34" charset="0"/>
              </a:rPr>
              <a:t>09</a:t>
            </a:r>
          </a:p>
        </p:txBody>
      </p:sp>
    </p:spTree>
    <p:extLst>
      <p:ext uri="{BB962C8B-B14F-4D97-AF65-F5344CB8AC3E}">
        <p14:creationId xmlns:p14="http://schemas.microsoft.com/office/powerpoint/2010/main" val="12207089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6C6A7-6E38-B13C-D1C1-D84C0460E224}"/>
            </a:ext>
          </a:extLst>
        </p:cNvPr>
        <p:cNvGrpSpPr/>
        <p:nvPr/>
      </p:nvGrpSpPr>
      <p:grpSpPr>
        <a:xfrm>
          <a:off x="0" y="0"/>
          <a:ext cx="0" cy="0"/>
          <a:chOff x="0" y="0"/>
          <a:chExt cx="0" cy="0"/>
        </a:xfrm>
      </p:grpSpPr>
      <p:sp>
        <p:nvSpPr>
          <p:cNvPr id="4" name="Rectangle 10">
            <a:extLst>
              <a:ext uri="{FF2B5EF4-FFF2-40B4-BE49-F238E27FC236}">
                <a16:creationId xmlns:a16="http://schemas.microsoft.com/office/drawing/2014/main" id="{F1523B17-0065-49B4-A066-B5BC6C78620A}"/>
              </a:ext>
            </a:extLst>
          </p:cNvPr>
          <p:cNvSpPr/>
          <p:nvPr/>
        </p:nvSpPr>
        <p:spPr>
          <a:xfrm>
            <a:off x="0" y="-1"/>
            <a:ext cx="7528806" cy="6858001"/>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C271DCD0-7BA4-C3AC-C99C-508699E8E0EE}"/>
              </a:ext>
            </a:extLst>
          </p:cNvPr>
          <p:cNvSpPr>
            <a:spLocks noGrp="1"/>
          </p:cNvSpPr>
          <p:nvPr>
            <p:ph type="title"/>
          </p:nvPr>
        </p:nvSpPr>
        <p:spPr>
          <a:xfrm>
            <a:off x="423256" y="882044"/>
            <a:ext cx="4080166" cy="923330"/>
          </a:xfrm>
        </p:spPr>
        <p:txBody>
          <a:bodyPr/>
          <a:lstStyle/>
          <a:p>
            <a:r>
              <a:rPr lang="da-DK" sz="6000" dirty="0">
                <a:solidFill>
                  <a:srgbClr val="70578B"/>
                </a:solidFill>
                <a:latin typeface="+mn-lt"/>
              </a:rPr>
              <a:t>De 10 H´er</a:t>
            </a:r>
          </a:p>
        </p:txBody>
      </p:sp>
      <p:sp>
        <p:nvSpPr>
          <p:cNvPr id="6" name="Rektangel 5">
            <a:extLst>
              <a:ext uri="{FF2B5EF4-FFF2-40B4-BE49-F238E27FC236}">
                <a16:creationId xmlns:a16="http://schemas.microsoft.com/office/drawing/2014/main" id="{96F2C80E-9DB6-E6D5-CF40-E182258ED2E3}"/>
              </a:ext>
            </a:extLst>
          </p:cNvPr>
          <p:cNvSpPr/>
          <p:nvPr/>
        </p:nvSpPr>
        <p:spPr>
          <a:xfrm>
            <a:off x="5280661" y="882044"/>
            <a:ext cx="6690360" cy="5093910"/>
          </a:xfrm>
          <a:prstGeom prst="rect">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9A4E011F-8071-56FE-B1F9-24C7AC82BEEB}"/>
              </a:ext>
            </a:extLst>
          </p:cNvPr>
          <p:cNvSpPr>
            <a:spLocks noGrp="1"/>
          </p:cNvSpPr>
          <p:nvPr>
            <p:ph idx="1"/>
          </p:nvPr>
        </p:nvSpPr>
        <p:spPr>
          <a:xfrm>
            <a:off x="5695137" y="1429019"/>
            <a:ext cx="6073607" cy="3693319"/>
          </a:xfrm>
        </p:spPr>
        <p:txBody>
          <a:bodyPr>
            <a:normAutofit fontScale="92500" lnSpcReduction="20000"/>
          </a:bodyPr>
          <a:lstStyle/>
          <a:p>
            <a:pPr marL="285750" indent="-285750">
              <a:buFont typeface="Arial" panose="020B0604020202020204" pitchFamily="34" charset="0"/>
              <a:buChar char="•"/>
            </a:pPr>
            <a:r>
              <a:rPr lang="da-DK" sz="2400" dirty="0">
                <a:solidFill>
                  <a:schemeClr val="bg1"/>
                </a:solidFill>
                <a:latin typeface="+mn-lt"/>
              </a:rPr>
              <a:t>H </a:t>
            </a:r>
            <a:r>
              <a:rPr lang="da-DK" sz="2400" b="0" dirty="0">
                <a:solidFill>
                  <a:schemeClr val="bg1"/>
                </a:solidFill>
                <a:latin typeface="+mn-lt"/>
              </a:rPr>
              <a:t>vad skal jeg lave? (indhold) </a:t>
            </a:r>
          </a:p>
          <a:p>
            <a:pPr marL="285750" indent="-285750">
              <a:buFont typeface="Arial" panose="020B0604020202020204" pitchFamily="34" charset="0"/>
              <a:buChar char="•"/>
            </a:pPr>
            <a:r>
              <a:rPr lang="da-DK" sz="2400" dirty="0">
                <a:solidFill>
                  <a:schemeClr val="bg1"/>
                </a:solidFill>
                <a:latin typeface="+mn-lt"/>
              </a:rPr>
              <a:t>H </a:t>
            </a:r>
            <a:r>
              <a:rPr lang="da-DK" sz="2400" b="0" dirty="0" err="1">
                <a:solidFill>
                  <a:schemeClr val="bg1"/>
                </a:solidFill>
                <a:latin typeface="+mn-lt"/>
              </a:rPr>
              <a:t>vorfor</a:t>
            </a:r>
            <a:r>
              <a:rPr lang="da-DK" sz="2400" b="0" dirty="0">
                <a:solidFill>
                  <a:schemeClr val="bg1"/>
                </a:solidFill>
                <a:latin typeface="+mn-lt"/>
              </a:rPr>
              <a:t> skal jeg lave det? (mening)</a:t>
            </a:r>
          </a:p>
          <a:p>
            <a:pPr marL="285750" indent="-285750">
              <a:buFont typeface="Arial" panose="020B0604020202020204" pitchFamily="34" charset="0"/>
              <a:buChar char="•"/>
            </a:pPr>
            <a:r>
              <a:rPr lang="da-DK" sz="2400" dirty="0">
                <a:solidFill>
                  <a:schemeClr val="bg1"/>
                </a:solidFill>
                <a:latin typeface="+mn-lt"/>
              </a:rPr>
              <a:t>H </a:t>
            </a:r>
            <a:r>
              <a:rPr lang="da-DK" sz="2400" b="0" dirty="0" err="1">
                <a:solidFill>
                  <a:schemeClr val="bg1"/>
                </a:solidFill>
                <a:latin typeface="+mn-lt"/>
              </a:rPr>
              <a:t>vordan</a:t>
            </a:r>
            <a:r>
              <a:rPr lang="da-DK" sz="2400" b="0" dirty="0">
                <a:solidFill>
                  <a:schemeClr val="bg1"/>
                </a:solidFill>
                <a:latin typeface="+mn-lt"/>
              </a:rPr>
              <a:t> skal jeg lave det ? (metode)</a:t>
            </a:r>
          </a:p>
          <a:p>
            <a:pPr marL="285750" indent="-285750">
              <a:buFont typeface="Arial" panose="020B0604020202020204" pitchFamily="34" charset="0"/>
              <a:buChar char="•"/>
            </a:pPr>
            <a:r>
              <a:rPr lang="da-DK" sz="2400" dirty="0">
                <a:solidFill>
                  <a:schemeClr val="bg1"/>
                </a:solidFill>
                <a:latin typeface="+mn-lt"/>
              </a:rPr>
              <a:t>H </a:t>
            </a:r>
            <a:r>
              <a:rPr lang="da-DK" sz="2400" b="0" dirty="0">
                <a:solidFill>
                  <a:schemeClr val="bg1"/>
                </a:solidFill>
                <a:latin typeface="+mn-lt"/>
              </a:rPr>
              <a:t>vor skal jeg lave det? (placering)</a:t>
            </a:r>
          </a:p>
          <a:p>
            <a:pPr marL="285750" indent="-285750">
              <a:buFont typeface="Arial" panose="020B0604020202020204" pitchFamily="34" charset="0"/>
              <a:buChar char="•"/>
            </a:pPr>
            <a:r>
              <a:rPr lang="da-DK" sz="2400" dirty="0">
                <a:solidFill>
                  <a:schemeClr val="bg1"/>
                </a:solidFill>
                <a:latin typeface="+mn-lt"/>
              </a:rPr>
              <a:t>H </a:t>
            </a:r>
            <a:r>
              <a:rPr lang="da-DK" sz="2400" b="0" dirty="0" err="1">
                <a:solidFill>
                  <a:schemeClr val="bg1"/>
                </a:solidFill>
                <a:latin typeface="+mn-lt"/>
              </a:rPr>
              <a:t>vornår</a:t>
            </a:r>
            <a:r>
              <a:rPr lang="da-DK" sz="2400" b="0" dirty="0">
                <a:solidFill>
                  <a:schemeClr val="bg1"/>
                </a:solidFill>
                <a:latin typeface="+mn-lt"/>
              </a:rPr>
              <a:t> skal jeg lave det? (tidspunkt)</a:t>
            </a:r>
          </a:p>
          <a:p>
            <a:pPr marL="285750" indent="-285750">
              <a:buFont typeface="Arial" panose="020B0604020202020204" pitchFamily="34" charset="0"/>
              <a:buChar char="•"/>
            </a:pPr>
            <a:r>
              <a:rPr lang="da-DK" sz="2400" dirty="0">
                <a:solidFill>
                  <a:schemeClr val="bg1"/>
                </a:solidFill>
                <a:latin typeface="+mn-lt"/>
              </a:rPr>
              <a:t>H </a:t>
            </a:r>
            <a:r>
              <a:rPr lang="da-DK" sz="2400" b="0" dirty="0">
                <a:solidFill>
                  <a:schemeClr val="bg1"/>
                </a:solidFill>
                <a:latin typeface="+mn-lt"/>
              </a:rPr>
              <a:t>vor længe skal jeg lave det? (tidshorisont)</a:t>
            </a:r>
          </a:p>
          <a:p>
            <a:pPr marL="285750" indent="-285750">
              <a:buFont typeface="Arial" panose="020B0604020202020204" pitchFamily="34" charset="0"/>
              <a:buChar char="•"/>
            </a:pPr>
            <a:r>
              <a:rPr lang="da-DK" sz="2400" dirty="0">
                <a:solidFill>
                  <a:schemeClr val="bg1"/>
                </a:solidFill>
                <a:latin typeface="+mn-lt"/>
              </a:rPr>
              <a:t>H </a:t>
            </a:r>
            <a:r>
              <a:rPr lang="da-DK" sz="2400" b="0" dirty="0" err="1">
                <a:solidFill>
                  <a:schemeClr val="bg1"/>
                </a:solidFill>
                <a:latin typeface="+mn-lt"/>
              </a:rPr>
              <a:t>vem</a:t>
            </a:r>
            <a:r>
              <a:rPr lang="da-DK" sz="2400" b="0" dirty="0">
                <a:solidFill>
                  <a:schemeClr val="bg1"/>
                </a:solidFill>
                <a:latin typeface="+mn-lt"/>
              </a:rPr>
              <a:t> skal jeg lave det med? (personer)</a:t>
            </a:r>
          </a:p>
          <a:p>
            <a:pPr marL="285750" indent="-285750">
              <a:buFont typeface="Arial" panose="020B0604020202020204" pitchFamily="34" charset="0"/>
              <a:buChar char="•"/>
            </a:pPr>
            <a:r>
              <a:rPr lang="da-DK" sz="2400" dirty="0">
                <a:solidFill>
                  <a:schemeClr val="bg1"/>
                </a:solidFill>
                <a:latin typeface="+mn-lt"/>
              </a:rPr>
              <a:t>H </a:t>
            </a:r>
            <a:r>
              <a:rPr lang="da-DK" sz="2400" b="0" dirty="0">
                <a:solidFill>
                  <a:schemeClr val="bg1"/>
                </a:solidFill>
                <a:latin typeface="+mn-lt"/>
              </a:rPr>
              <a:t>vor meget skal jeg lave? (mængde)</a:t>
            </a:r>
          </a:p>
          <a:p>
            <a:pPr marL="285750" indent="-285750">
              <a:buFont typeface="Arial" panose="020B0604020202020204" pitchFamily="34" charset="0"/>
              <a:buChar char="•"/>
            </a:pPr>
            <a:r>
              <a:rPr lang="da-DK" sz="2400" dirty="0">
                <a:solidFill>
                  <a:schemeClr val="bg1"/>
                </a:solidFill>
                <a:latin typeface="+mn-lt"/>
              </a:rPr>
              <a:t>H </a:t>
            </a:r>
            <a:r>
              <a:rPr lang="da-DK" sz="2400" b="0" dirty="0" err="1">
                <a:solidFill>
                  <a:schemeClr val="bg1"/>
                </a:solidFill>
                <a:latin typeface="+mn-lt"/>
              </a:rPr>
              <a:t>vem</a:t>
            </a:r>
            <a:r>
              <a:rPr lang="da-DK" sz="2400" b="0" dirty="0">
                <a:solidFill>
                  <a:schemeClr val="bg1"/>
                </a:solidFill>
                <a:latin typeface="+mn-lt"/>
              </a:rPr>
              <a:t> kan jeg få hjælp af ? (person)</a:t>
            </a:r>
          </a:p>
          <a:p>
            <a:pPr marL="285750" indent="-285750">
              <a:buFont typeface="Arial" panose="020B0604020202020204" pitchFamily="34" charset="0"/>
              <a:buChar char="•"/>
            </a:pPr>
            <a:r>
              <a:rPr lang="da-DK" sz="2400" b="0" dirty="0">
                <a:solidFill>
                  <a:schemeClr val="bg1"/>
                </a:solidFill>
                <a:latin typeface="+mn-lt"/>
              </a:rPr>
              <a:t>H vad skal jeg lave bagefter? (indhold)</a:t>
            </a:r>
          </a:p>
        </p:txBody>
      </p:sp>
      <p:sp>
        <p:nvSpPr>
          <p:cNvPr id="12" name="Tekstfelt 11">
            <a:extLst>
              <a:ext uri="{FF2B5EF4-FFF2-40B4-BE49-F238E27FC236}">
                <a16:creationId xmlns:a16="http://schemas.microsoft.com/office/drawing/2014/main" id="{7E5C2A24-04AA-4313-0708-C7AFE709FE86}"/>
              </a:ext>
            </a:extLst>
          </p:cNvPr>
          <p:cNvSpPr txBox="1"/>
          <p:nvPr/>
        </p:nvSpPr>
        <p:spPr>
          <a:xfrm>
            <a:off x="7600950" y="6089675"/>
            <a:ext cx="3705225" cy="246221"/>
          </a:xfrm>
          <a:prstGeom prst="rect">
            <a:avLst/>
          </a:prstGeom>
          <a:noFill/>
        </p:spPr>
        <p:txBody>
          <a:bodyPr wrap="square">
            <a:spAutoFit/>
          </a:bodyPr>
          <a:lstStyle/>
          <a:p>
            <a:pPr indent="0" algn="l" rtl="0">
              <a:spcBef>
                <a:spcPts val="1600"/>
              </a:spcBef>
              <a:spcAft>
                <a:spcPts val="1600"/>
              </a:spcAft>
              <a:buNone/>
            </a:pPr>
            <a:r>
              <a:rPr lang="da-DK" sz="1000" dirty="0"/>
              <a:t>kilde: overlevelsesguiden.dk</a:t>
            </a:r>
          </a:p>
        </p:txBody>
      </p:sp>
      <p:pic>
        <p:nvPicPr>
          <p:cNvPr id="7" name="Billede 6">
            <a:extLst>
              <a:ext uri="{FF2B5EF4-FFF2-40B4-BE49-F238E27FC236}">
                <a16:creationId xmlns:a16="http://schemas.microsoft.com/office/drawing/2014/main" id="{C7AFFADC-53CF-4D51-DCA0-F5F447DE5FE6}"/>
              </a:ext>
            </a:extLst>
          </p:cNvPr>
          <p:cNvPicPr>
            <a:picLocks noChangeAspect="1"/>
          </p:cNvPicPr>
          <p:nvPr/>
        </p:nvPicPr>
        <p:blipFill>
          <a:blip r:embed="rId2" cstate="screen">
            <a:clrChange>
              <a:clrFrom>
                <a:srgbClr val="FFFFFF"/>
              </a:clrFrom>
              <a:clrTo>
                <a:srgbClr val="FFFFFF">
                  <a:alpha val="0"/>
                </a:srgbClr>
              </a:clrTo>
            </a:clrChange>
            <a:duotone>
              <a:srgbClr val="8064A2">
                <a:shade val="45000"/>
                <a:satMod val="135000"/>
              </a:srgbClr>
              <a:prstClr val="white"/>
            </a:duotone>
            <a:alphaModFix amt="35000"/>
            <a:extLst>
              <a:ext uri="{28A0092B-C50C-407E-A947-70E740481C1C}">
                <a14:useLocalDpi xmlns:a14="http://schemas.microsoft.com/office/drawing/2010/main"/>
              </a:ext>
            </a:extLst>
          </a:blip>
          <a:stretch>
            <a:fillRect/>
          </a:stretch>
        </p:blipFill>
        <p:spPr>
          <a:xfrm>
            <a:off x="627659" y="2197100"/>
            <a:ext cx="3662328" cy="4232274"/>
          </a:xfrm>
          <a:prstGeom prst="rect">
            <a:avLst/>
          </a:prstGeom>
        </p:spPr>
      </p:pic>
    </p:spTree>
    <p:extLst>
      <p:ext uri="{BB962C8B-B14F-4D97-AF65-F5344CB8AC3E}">
        <p14:creationId xmlns:p14="http://schemas.microsoft.com/office/powerpoint/2010/main" val="21736540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C1337-0BB9-7641-3621-D5E2F0E3DBF3}"/>
            </a:ext>
          </a:extLst>
        </p:cNvPr>
        <p:cNvGrpSpPr/>
        <p:nvPr/>
      </p:nvGrpSpPr>
      <p:grpSpPr>
        <a:xfrm>
          <a:off x="0" y="0"/>
          <a:ext cx="0" cy="0"/>
          <a:chOff x="0" y="0"/>
          <a:chExt cx="0" cy="0"/>
        </a:xfrm>
      </p:grpSpPr>
      <p:sp>
        <p:nvSpPr>
          <p:cNvPr id="27" name="Rectangle 10">
            <a:extLst>
              <a:ext uri="{FF2B5EF4-FFF2-40B4-BE49-F238E27FC236}">
                <a16:creationId xmlns:a16="http://schemas.microsoft.com/office/drawing/2014/main" id="{20432868-77EA-65BF-49A8-F86DCCC16BA9}"/>
              </a:ext>
            </a:extLst>
          </p:cNvPr>
          <p:cNvSpPr/>
          <p:nvPr/>
        </p:nvSpPr>
        <p:spPr>
          <a:xfrm>
            <a:off x="7762875" y="1"/>
            <a:ext cx="4429126" cy="2209484"/>
          </a:xfrm>
          <a:prstGeom prst="rect">
            <a:avLst/>
          </a:prstGeom>
          <a:solidFill>
            <a:srgbClr val="F5F1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0" name="Titel 1">
            <a:extLst>
              <a:ext uri="{FF2B5EF4-FFF2-40B4-BE49-F238E27FC236}">
                <a16:creationId xmlns:a16="http://schemas.microsoft.com/office/drawing/2014/main" id="{CE86AF30-CCDC-BE74-A305-39C333E381B1}"/>
              </a:ext>
            </a:extLst>
          </p:cNvPr>
          <p:cNvSpPr>
            <a:spLocks noGrp="1"/>
          </p:cNvSpPr>
          <p:nvPr>
            <p:ph type="title"/>
          </p:nvPr>
        </p:nvSpPr>
        <p:spPr>
          <a:xfrm>
            <a:off x="500860" y="-794"/>
            <a:ext cx="11214460" cy="1325563"/>
          </a:xfrm>
        </p:spPr>
        <p:txBody>
          <a:bodyPr/>
          <a:lstStyle/>
          <a:p>
            <a:r>
              <a:rPr lang="da-DK" dirty="0">
                <a:solidFill>
                  <a:srgbClr val="644D79"/>
                </a:solidFill>
              </a:rPr>
              <a:t>Kommunikation </a:t>
            </a:r>
          </a:p>
        </p:txBody>
      </p:sp>
      <p:grpSp>
        <p:nvGrpSpPr>
          <p:cNvPr id="70" name="Group 69">
            <a:extLst>
              <a:ext uri="{FF2B5EF4-FFF2-40B4-BE49-F238E27FC236}">
                <a16:creationId xmlns:a16="http://schemas.microsoft.com/office/drawing/2014/main" id="{2CDC4E60-475F-8082-760F-55972A31BC61}"/>
              </a:ext>
            </a:extLst>
          </p:cNvPr>
          <p:cNvGrpSpPr/>
          <p:nvPr/>
        </p:nvGrpSpPr>
        <p:grpSpPr>
          <a:xfrm>
            <a:off x="0" y="1333500"/>
            <a:ext cx="11709758" cy="875984"/>
            <a:chOff x="0" y="1333500"/>
            <a:chExt cx="11709758" cy="875984"/>
          </a:xfrm>
        </p:grpSpPr>
        <p:grpSp>
          <p:nvGrpSpPr>
            <p:cNvPr id="9" name="Group 8">
              <a:extLst>
                <a:ext uri="{FF2B5EF4-FFF2-40B4-BE49-F238E27FC236}">
                  <a16:creationId xmlns:a16="http://schemas.microsoft.com/office/drawing/2014/main" id="{9E2663A6-FB18-6696-5F5D-F72F6E948DA6}"/>
                </a:ext>
              </a:extLst>
            </p:cNvPr>
            <p:cNvGrpSpPr/>
            <p:nvPr/>
          </p:nvGrpSpPr>
          <p:grpSpPr>
            <a:xfrm>
              <a:off x="0" y="1333500"/>
              <a:ext cx="11709758" cy="875984"/>
              <a:chOff x="0" y="1430337"/>
              <a:chExt cx="11709758" cy="1169041"/>
            </a:xfrm>
          </p:grpSpPr>
          <p:sp>
            <p:nvSpPr>
              <p:cNvPr id="18" name="Rectangle 17">
                <a:extLst>
                  <a:ext uri="{FF2B5EF4-FFF2-40B4-BE49-F238E27FC236}">
                    <a16:creationId xmlns:a16="http://schemas.microsoft.com/office/drawing/2014/main" id="{BF796686-6075-167D-9085-C1EF33C5F420}"/>
                  </a:ext>
                </a:extLst>
              </p:cNvPr>
              <p:cNvSpPr/>
              <p:nvPr/>
            </p:nvSpPr>
            <p:spPr>
              <a:xfrm>
                <a:off x="600073" y="1430337"/>
                <a:ext cx="11109685" cy="1169041"/>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mn-lt"/>
                </a:endParaRPr>
              </a:p>
            </p:txBody>
          </p:sp>
          <p:sp>
            <p:nvSpPr>
              <p:cNvPr id="11" name="Rectangle 10">
                <a:extLst>
                  <a:ext uri="{FF2B5EF4-FFF2-40B4-BE49-F238E27FC236}">
                    <a16:creationId xmlns:a16="http://schemas.microsoft.com/office/drawing/2014/main" id="{548D026E-7AA1-3C1C-9DF4-C0A4D58FD1BC}"/>
                  </a:ext>
                </a:extLst>
              </p:cNvPr>
              <p:cNvSpPr/>
              <p:nvPr/>
            </p:nvSpPr>
            <p:spPr>
              <a:xfrm>
                <a:off x="0" y="1430338"/>
                <a:ext cx="600075" cy="116904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5" name="TextBox 14">
                <a:extLst>
                  <a:ext uri="{FF2B5EF4-FFF2-40B4-BE49-F238E27FC236}">
                    <a16:creationId xmlns:a16="http://schemas.microsoft.com/office/drawing/2014/main" id="{99243D1C-80CE-40BD-79C3-9ABE58283CA3}"/>
                  </a:ext>
                </a:extLst>
              </p:cNvPr>
              <p:cNvSpPr txBox="1"/>
              <p:nvPr/>
            </p:nvSpPr>
            <p:spPr>
              <a:xfrm>
                <a:off x="1038224" y="1624532"/>
                <a:ext cx="10671534" cy="718799"/>
              </a:xfrm>
              <a:prstGeom prst="rect">
                <a:avLst/>
              </a:prstGeom>
              <a:noFill/>
            </p:spPr>
            <p:txBody>
              <a:bodyPr wrap="square" lIns="0" tIns="0" rIns="0" bIns="0" anchor="ctr" anchorCtr="0">
                <a:spAutoFit/>
              </a:bodyPr>
              <a:lstStyle/>
              <a:p>
                <a:pPr marL="0" indent="0">
                  <a:spcAft>
                    <a:spcPts val="600"/>
                  </a:spcAft>
                  <a:buFont typeface="Arial" panose="020B0604020202020204" pitchFamily="34" charset="0"/>
                  <a:buNone/>
                </a:pPr>
                <a:r>
                  <a:rPr lang="da-DK" sz="1600" b="1" dirty="0">
                    <a:solidFill>
                      <a:schemeClr val="tx1">
                        <a:lumMod val="65000"/>
                        <a:lumOff val="35000"/>
                      </a:schemeClr>
                    </a:solidFill>
                  </a:rPr>
                  <a:t>Vær tydelig og konkret</a:t>
                </a:r>
              </a:p>
              <a:p>
                <a:pPr marL="182880" indent="-182880" defTabSz="914400">
                  <a:buClr>
                    <a:srgbClr val="BC89BF"/>
                  </a:buClr>
                  <a:buFont typeface="Arial" panose="020B0604020202020204" pitchFamily="34" charset="0"/>
                  <a:buChar char="•"/>
                  <a:defRPr/>
                </a:pPr>
                <a:r>
                  <a:rPr lang="da-DK" sz="1400" dirty="0">
                    <a:solidFill>
                      <a:schemeClr val="tx1">
                        <a:lumMod val="65000"/>
                        <a:lumOff val="35000"/>
                      </a:schemeClr>
                    </a:solidFill>
                  </a:rPr>
                  <a:t>Når hjernen konstant modtager for mange indtryk, kan det være svært at filtrere det, der er vigtigt, hvilket kan føre til træthed og stress.</a:t>
                </a:r>
              </a:p>
            </p:txBody>
          </p:sp>
        </p:grpSp>
        <p:grpSp>
          <p:nvGrpSpPr>
            <p:cNvPr id="43" name="Group 42">
              <a:extLst>
                <a:ext uri="{FF2B5EF4-FFF2-40B4-BE49-F238E27FC236}">
                  <a16:creationId xmlns:a16="http://schemas.microsoft.com/office/drawing/2014/main" id="{C377D253-67CF-58FF-66D3-77D49459C921}"/>
                </a:ext>
              </a:extLst>
            </p:cNvPr>
            <p:cNvGrpSpPr/>
            <p:nvPr/>
          </p:nvGrpSpPr>
          <p:grpSpPr>
            <a:xfrm rot="16200000">
              <a:off x="369624" y="1590646"/>
              <a:ext cx="361692" cy="361692"/>
              <a:chOff x="3111431" y="1413967"/>
              <a:chExt cx="304417" cy="304417"/>
            </a:xfrm>
          </p:grpSpPr>
          <p:sp>
            <p:nvSpPr>
              <p:cNvPr id="44" name="Oval 43">
                <a:extLst>
                  <a:ext uri="{FF2B5EF4-FFF2-40B4-BE49-F238E27FC236}">
                    <a16:creationId xmlns:a16="http://schemas.microsoft.com/office/drawing/2014/main" id="{5B61FAE0-1C0E-D9ED-6B33-BEFA7DD3CF9F}"/>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grpSp>
            <p:nvGrpSpPr>
              <p:cNvPr id="50" name="Group 49">
                <a:extLst>
                  <a:ext uri="{FF2B5EF4-FFF2-40B4-BE49-F238E27FC236}">
                    <a16:creationId xmlns:a16="http://schemas.microsoft.com/office/drawing/2014/main" id="{BBA021F5-FE7B-1ADF-6C4C-8BAAFDC53148}"/>
                  </a:ext>
                </a:extLst>
              </p:cNvPr>
              <p:cNvGrpSpPr/>
              <p:nvPr/>
            </p:nvGrpSpPr>
            <p:grpSpPr>
              <a:xfrm>
                <a:off x="3153306" y="1455844"/>
                <a:ext cx="220666" cy="220664"/>
                <a:chOff x="10154583" y="3154385"/>
                <a:chExt cx="327680" cy="327678"/>
              </a:xfrm>
            </p:grpSpPr>
            <p:sp>
              <p:nvSpPr>
                <p:cNvPr id="51" name="Oval 50">
                  <a:extLst>
                    <a:ext uri="{FF2B5EF4-FFF2-40B4-BE49-F238E27FC236}">
                      <a16:creationId xmlns:a16="http://schemas.microsoft.com/office/drawing/2014/main" id="{A1CE2BC5-80A1-3303-5F37-FB162711DCB2}"/>
                    </a:ext>
                  </a:extLst>
                </p:cNvPr>
                <p:cNvSpPr/>
                <p:nvPr/>
              </p:nvSpPr>
              <p:spPr>
                <a:xfrm>
                  <a:off x="10154583" y="3154385"/>
                  <a:ext cx="327680" cy="327678"/>
                </a:xfrm>
                <a:prstGeom prst="ellipse">
                  <a:avLst/>
                </a:prstGeom>
                <a:solidFill>
                  <a:srgbClr val="F5F1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lumMod val="65000"/>
                        <a:lumOff val="35000"/>
                      </a:schemeClr>
                    </a:solidFill>
                  </a:endParaRPr>
                </a:p>
              </p:txBody>
            </p:sp>
            <p:sp>
              <p:nvSpPr>
                <p:cNvPr id="52" name="Freeform 334">
                  <a:extLst>
                    <a:ext uri="{FF2B5EF4-FFF2-40B4-BE49-F238E27FC236}">
                      <a16:creationId xmlns:a16="http://schemas.microsoft.com/office/drawing/2014/main" id="{D00D46CF-F0B3-B600-159E-D5672E3D9C39}"/>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rgbClr val="70578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endParaRPr>
                </a:p>
              </p:txBody>
            </p:sp>
          </p:grpSp>
        </p:grpSp>
      </p:grpSp>
      <p:grpSp>
        <p:nvGrpSpPr>
          <p:cNvPr id="71" name="Group 70">
            <a:extLst>
              <a:ext uri="{FF2B5EF4-FFF2-40B4-BE49-F238E27FC236}">
                <a16:creationId xmlns:a16="http://schemas.microsoft.com/office/drawing/2014/main" id="{3838831E-1239-9B82-D4C9-3715BD5A487A}"/>
              </a:ext>
            </a:extLst>
          </p:cNvPr>
          <p:cNvGrpSpPr/>
          <p:nvPr/>
        </p:nvGrpSpPr>
        <p:grpSpPr>
          <a:xfrm>
            <a:off x="0" y="2293445"/>
            <a:ext cx="11709758" cy="875984"/>
            <a:chOff x="0" y="1333500"/>
            <a:chExt cx="11709758" cy="875984"/>
          </a:xfrm>
        </p:grpSpPr>
        <p:grpSp>
          <p:nvGrpSpPr>
            <p:cNvPr id="72" name="Group 71">
              <a:extLst>
                <a:ext uri="{FF2B5EF4-FFF2-40B4-BE49-F238E27FC236}">
                  <a16:creationId xmlns:a16="http://schemas.microsoft.com/office/drawing/2014/main" id="{A7FCD1B4-19BC-2563-2EEA-8886C5AFAE8D}"/>
                </a:ext>
              </a:extLst>
            </p:cNvPr>
            <p:cNvGrpSpPr/>
            <p:nvPr/>
          </p:nvGrpSpPr>
          <p:grpSpPr>
            <a:xfrm>
              <a:off x="0" y="1333500"/>
              <a:ext cx="11709758" cy="875984"/>
              <a:chOff x="0" y="1430337"/>
              <a:chExt cx="11709758" cy="1169041"/>
            </a:xfrm>
          </p:grpSpPr>
          <p:sp>
            <p:nvSpPr>
              <p:cNvPr id="78" name="Rectangle 77">
                <a:extLst>
                  <a:ext uri="{FF2B5EF4-FFF2-40B4-BE49-F238E27FC236}">
                    <a16:creationId xmlns:a16="http://schemas.microsoft.com/office/drawing/2014/main" id="{AABCB8F6-607D-BAA4-1537-CA01C684DA6E}"/>
                  </a:ext>
                </a:extLst>
              </p:cNvPr>
              <p:cNvSpPr/>
              <p:nvPr/>
            </p:nvSpPr>
            <p:spPr>
              <a:xfrm>
                <a:off x="600073" y="1430337"/>
                <a:ext cx="11109685" cy="1169041"/>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mn-lt"/>
                </a:endParaRPr>
              </a:p>
            </p:txBody>
          </p:sp>
          <p:sp>
            <p:nvSpPr>
              <p:cNvPr id="79" name="Rectangle 78">
                <a:extLst>
                  <a:ext uri="{FF2B5EF4-FFF2-40B4-BE49-F238E27FC236}">
                    <a16:creationId xmlns:a16="http://schemas.microsoft.com/office/drawing/2014/main" id="{ACA2170D-F0DC-4C95-BE5D-52200E86C50C}"/>
                  </a:ext>
                </a:extLst>
              </p:cNvPr>
              <p:cNvSpPr/>
              <p:nvPr/>
            </p:nvSpPr>
            <p:spPr>
              <a:xfrm>
                <a:off x="0" y="1430338"/>
                <a:ext cx="600075" cy="116904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80" name="TextBox 79">
                <a:extLst>
                  <a:ext uri="{FF2B5EF4-FFF2-40B4-BE49-F238E27FC236}">
                    <a16:creationId xmlns:a16="http://schemas.microsoft.com/office/drawing/2014/main" id="{0A07507F-7F6B-B57B-6D3B-FDD93D365533}"/>
                  </a:ext>
                </a:extLst>
              </p:cNvPr>
              <p:cNvSpPr txBox="1"/>
              <p:nvPr/>
            </p:nvSpPr>
            <p:spPr>
              <a:xfrm>
                <a:off x="1038224" y="1624532"/>
                <a:ext cx="10671534" cy="718799"/>
              </a:xfrm>
              <a:prstGeom prst="rect">
                <a:avLst/>
              </a:prstGeom>
              <a:noFill/>
            </p:spPr>
            <p:txBody>
              <a:bodyPr wrap="square" lIns="0" tIns="0" rIns="0" bIns="0" anchor="ctr" anchorCtr="0">
                <a:spAutoFit/>
              </a:bodyPr>
              <a:lstStyle/>
              <a:p>
                <a:pPr marL="0" indent="0">
                  <a:spcAft>
                    <a:spcPts val="600"/>
                  </a:spcAft>
                  <a:buFont typeface="Arial" panose="020B0604020202020204" pitchFamily="34" charset="0"/>
                  <a:buNone/>
                </a:pPr>
                <a:r>
                  <a:rPr lang="da-DK" sz="1600" b="1" dirty="0">
                    <a:solidFill>
                      <a:schemeClr val="tx1">
                        <a:lumMod val="65000"/>
                        <a:lumOff val="35000"/>
                      </a:schemeClr>
                    </a:solidFill>
                  </a:rPr>
                  <a:t>Brug visuelle hjælpemidler</a:t>
                </a:r>
              </a:p>
              <a:p>
                <a:pPr marL="182880" indent="-182880" defTabSz="914400">
                  <a:buClr>
                    <a:srgbClr val="BC89BF"/>
                  </a:buClr>
                  <a:buFont typeface="Arial" panose="020B0604020202020204" pitchFamily="34" charset="0"/>
                  <a:buChar char="•"/>
                  <a:defRPr/>
                </a:pPr>
                <a:r>
                  <a:rPr lang="da-DK" sz="1400" dirty="0">
                    <a:solidFill>
                      <a:schemeClr val="tx1">
                        <a:lumMod val="65000"/>
                        <a:lumOff val="35000"/>
                      </a:schemeClr>
                    </a:solidFill>
                  </a:rPr>
                  <a:t>Noter, skemaer eller påmindelser kan hjælpe med at understøtte mundtlig kommunikation og gøre information lettere at huske.</a:t>
                </a:r>
              </a:p>
            </p:txBody>
          </p:sp>
        </p:grpSp>
        <p:grpSp>
          <p:nvGrpSpPr>
            <p:cNvPr id="73" name="Group 72">
              <a:extLst>
                <a:ext uri="{FF2B5EF4-FFF2-40B4-BE49-F238E27FC236}">
                  <a16:creationId xmlns:a16="http://schemas.microsoft.com/office/drawing/2014/main" id="{A037CC4C-5E46-63AE-F930-163D956BEB4B}"/>
                </a:ext>
              </a:extLst>
            </p:cNvPr>
            <p:cNvGrpSpPr/>
            <p:nvPr/>
          </p:nvGrpSpPr>
          <p:grpSpPr>
            <a:xfrm rot="16200000">
              <a:off x="369624" y="1590646"/>
              <a:ext cx="361692" cy="361692"/>
              <a:chOff x="3111431" y="1413967"/>
              <a:chExt cx="304417" cy="304417"/>
            </a:xfrm>
          </p:grpSpPr>
          <p:sp>
            <p:nvSpPr>
              <p:cNvPr id="74" name="Oval 73">
                <a:extLst>
                  <a:ext uri="{FF2B5EF4-FFF2-40B4-BE49-F238E27FC236}">
                    <a16:creationId xmlns:a16="http://schemas.microsoft.com/office/drawing/2014/main" id="{18F1C0B5-6916-4167-12F6-90D41379ED03}"/>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grpSp>
            <p:nvGrpSpPr>
              <p:cNvPr id="75" name="Group 74">
                <a:extLst>
                  <a:ext uri="{FF2B5EF4-FFF2-40B4-BE49-F238E27FC236}">
                    <a16:creationId xmlns:a16="http://schemas.microsoft.com/office/drawing/2014/main" id="{84E90739-FBD2-1DDE-B170-DEC65E3F526C}"/>
                  </a:ext>
                </a:extLst>
              </p:cNvPr>
              <p:cNvGrpSpPr/>
              <p:nvPr/>
            </p:nvGrpSpPr>
            <p:grpSpPr>
              <a:xfrm>
                <a:off x="3153306" y="1455844"/>
                <a:ext cx="220666" cy="220664"/>
                <a:chOff x="10154583" y="3154385"/>
                <a:chExt cx="327680" cy="327678"/>
              </a:xfrm>
            </p:grpSpPr>
            <p:sp>
              <p:nvSpPr>
                <p:cNvPr id="76" name="Oval 75">
                  <a:extLst>
                    <a:ext uri="{FF2B5EF4-FFF2-40B4-BE49-F238E27FC236}">
                      <a16:creationId xmlns:a16="http://schemas.microsoft.com/office/drawing/2014/main" id="{4B9F2448-F578-83C9-356B-2DC1BCCC02DA}"/>
                    </a:ext>
                  </a:extLst>
                </p:cNvPr>
                <p:cNvSpPr/>
                <p:nvPr/>
              </p:nvSpPr>
              <p:spPr>
                <a:xfrm>
                  <a:off x="10154583" y="3154385"/>
                  <a:ext cx="327680" cy="327678"/>
                </a:xfrm>
                <a:prstGeom prst="ellipse">
                  <a:avLst/>
                </a:prstGeom>
                <a:solidFill>
                  <a:srgbClr val="F5F1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lumMod val="65000"/>
                        <a:lumOff val="35000"/>
                      </a:schemeClr>
                    </a:solidFill>
                  </a:endParaRPr>
                </a:p>
              </p:txBody>
            </p:sp>
            <p:sp>
              <p:nvSpPr>
                <p:cNvPr id="77" name="Freeform 334">
                  <a:extLst>
                    <a:ext uri="{FF2B5EF4-FFF2-40B4-BE49-F238E27FC236}">
                      <a16:creationId xmlns:a16="http://schemas.microsoft.com/office/drawing/2014/main" id="{F53024E2-036A-80A2-96C5-414FBCCA8018}"/>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rgbClr val="70578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endParaRPr>
                </a:p>
              </p:txBody>
            </p:sp>
          </p:grpSp>
        </p:grpSp>
      </p:grpSp>
      <p:grpSp>
        <p:nvGrpSpPr>
          <p:cNvPr id="81" name="Group 80">
            <a:extLst>
              <a:ext uri="{FF2B5EF4-FFF2-40B4-BE49-F238E27FC236}">
                <a16:creationId xmlns:a16="http://schemas.microsoft.com/office/drawing/2014/main" id="{72EF6D0D-A828-999A-5733-5E997D95EEDC}"/>
              </a:ext>
            </a:extLst>
          </p:cNvPr>
          <p:cNvGrpSpPr/>
          <p:nvPr/>
        </p:nvGrpSpPr>
        <p:grpSpPr>
          <a:xfrm>
            <a:off x="0" y="3253390"/>
            <a:ext cx="11709758" cy="875984"/>
            <a:chOff x="0" y="1333500"/>
            <a:chExt cx="11709758" cy="875984"/>
          </a:xfrm>
        </p:grpSpPr>
        <p:grpSp>
          <p:nvGrpSpPr>
            <p:cNvPr id="82" name="Group 81">
              <a:extLst>
                <a:ext uri="{FF2B5EF4-FFF2-40B4-BE49-F238E27FC236}">
                  <a16:creationId xmlns:a16="http://schemas.microsoft.com/office/drawing/2014/main" id="{C2C536BA-36AB-2A81-8B06-AF5811AAB5EC}"/>
                </a:ext>
              </a:extLst>
            </p:cNvPr>
            <p:cNvGrpSpPr/>
            <p:nvPr/>
          </p:nvGrpSpPr>
          <p:grpSpPr>
            <a:xfrm>
              <a:off x="0" y="1333500"/>
              <a:ext cx="11709758" cy="875984"/>
              <a:chOff x="0" y="1430337"/>
              <a:chExt cx="11709758" cy="1169041"/>
            </a:xfrm>
          </p:grpSpPr>
          <p:sp>
            <p:nvSpPr>
              <p:cNvPr id="88" name="Rectangle 87">
                <a:extLst>
                  <a:ext uri="{FF2B5EF4-FFF2-40B4-BE49-F238E27FC236}">
                    <a16:creationId xmlns:a16="http://schemas.microsoft.com/office/drawing/2014/main" id="{68444380-6BBA-07E1-4B98-50011DF37C6F}"/>
                  </a:ext>
                </a:extLst>
              </p:cNvPr>
              <p:cNvSpPr/>
              <p:nvPr/>
            </p:nvSpPr>
            <p:spPr>
              <a:xfrm>
                <a:off x="600073" y="1430337"/>
                <a:ext cx="11109685" cy="1169041"/>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mn-lt"/>
                </a:endParaRPr>
              </a:p>
            </p:txBody>
          </p:sp>
          <p:sp>
            <p:nvSpPr>
              <p:cNvPr id="89" name="Rectangle 88">
                <a:extLst>
                  <a:ext uri="{FF2B5EF4-FFF2-40B4-BE49-F238E27FC236}">
                    <a16:creationId xmlns:a16="http://schemas.microsoft.com/office/drawing/2014/main" id="{8CDA9E5C-06C0-160B-6E97-29B6D9D4EE6C}"/>
                  </a:ext>
                </a:extLst>
              </p:cNvPr>
              <p:cNvSpPr/>
              <p:nvPr/>
            </p:nvSpPr>
            <p:spPr>
              <a:xfrm>
                <a:off x="0" y="1430338"/>
                <a:ext cx="600075" cy="116904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90" name="TextBox 89">
                <a:extLst>
                  <a:ext uri="{FF2B5EF4-FFF2-40B4-BE49-F238E27FC236}">
                    <a16:creationId xmlns:a16="http://schemas.microsoft.com/office/drawing/2014/main" id="{32979E24-236B-45D8-09C3-78CE790D6A52}"/>
                  </a:ext>
                </a:extLst>
              </p:cNvPr>
              <p:cNvSpPr txBox="1"/>
              <p:nvPr/>
            </p:nvSpPr>
            <p:spPr>
              <a:xfrm>
                <a:off x="1038224" y="1624532"/>
                <a:ext cx="10671534" cy="718799"/>
              </a:xfrm>
              <a:prstGeom prst="rect">
                <a:avLst/>
              </a:prstGeom>
              <a:noFill/>
            </p:spPr>
            <p:txBody>
              <a:bodyPr wrap="square" lIns="0" tIns="0" rIns="0" bIns="0" anchor="ctr" anchorCtr="0">
                <a:spAutoFit/>
              </a:bodyPr>
              <a:lstStyle/>
              <a:p>
                <a:pPr marL="0" indent="0">
                  <a:spcAft>
                    <a:spcPts val="600"/>
                  </a:spcAft>
                  <a:buFont typeface="Arial" panose="020B0604020202020204" pitchFamily="34" charset="0"/>
                  <a:buNone/>
                </a:pPr>
                <a:r>
                  <a:rPr lang="da-DK" sz="1600" b="1" dirty="0">
                    <a:solidFill>
                      <a:schemeClr val="tx1">
                        <a:lumMod val="65000"/>
                        <a:lumOff val="35000"/>
                      </a:schemeClr>
                    </a:solidFill>
                  </a:rPr>
                  <a:t>Vær tålmodig</a:t>
                </a:r>
              </a:p>
              <a:p>
                <a:pPr marL="182880" indent="-182880" defTabSz="914400">
                  <a:buClr>
                    <a:srgbClr val="BC89BF"/>
                  </a:buClr>
                  <a:buFont typeface="Arial" panose="020B0604020202020204" pitchFamily="34" charset="0"/>
                  <a:buChar char="•"/>
                  <a:defRPr/>
                </a:pPr>
                <a:r>
                  <a:rPr lang="da-DK" sz="1400" dirty="0">
                    <a:solidFill>
                      <a:schemeClr val="tx1">
                        <a:lumMod val="65000"/>
                        <a:lumOff val="35000"/>
                      </a:schemeClr>
                    </a:solidFill>
                  </a:rPr>
                  <a:t>Giv tid til at bearbejde information, og vær åben for at gentage eller omformulere, hvis nødvendigt.</a:t>
                </a:r>
              </a:p>
            </p:txBody>
          </p:sp>
        </p:grpSp>
        <p:grpSp>
          <p:nvGrpSpPr>
            <p:cNvPr id="83" name="Group 82">
              <a:extLst>
                <a:ext uri="{FF2B5EF4-FFF2-40B4-BE49-F238E27FC236}">
                  <a16:creationId xmlns:a16="http://schemas.microsoft.com/office/drawing/2014/main" id="{3A07B4A4-789E-7023-4B9D-7532B03CDE3F}"/>
                </a:ext>
              </a:extLst>
            </p:cNvPr>
            <p:cNvGrpSpPr/>
            <p:nvPr/>
          </p:nvGrpSpPr>
          <p:grpSpPr>
            <a:xfrm rot="16200000">
              <a:off x="369624" y="1590646"/>
              <a:ext cx="361692" cy="361692"/>
              <a:chOff x="3111431" y="1413967"/>
              <a:chExt cx="304417" cy="304417"/>
            </a:xfrm>
          </p:grpSpPr>
          <p:sp>
            <p:nvSpPr>
              <p:cNvPr id="84" name="Oval 83">
                <a:extLst>
                  <a:ext uri="{FF2B5EF4-FFF2-40B4-BE49-F238E27FC236}">
                    <a16:creationId xmlns:a16="http://schemas.microsoft.com/office/drawing/2014/main" id="{1E1131A8-0566-217A-1173-09EFABD77350}"/>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grpSp>
            <p:nvGrpSpPr>
              <p:cNvPr id="85" name="Group 84">
                <a:extLst>
                  <a:ext uri="{FF2B5EF4-FFF2-40B4-BE49-F238E27FC236}">
                    <a16:creationId xmlns:a16="http://schemas.microsoft.com/office/drawing/2014/main" id="{0B23464D-D899-0165-BD0F-EBC44C74AB4D}"/>
                  </a:ext>
                </a:extLst>
              </p:cNvPr>
              <p:cNvGrpSpPr/>
              <p:nvPr/>
            </p:nvGrpSpPr>
            <p:grpSpPr>
              <a:xfrm>
                <a:off x="3153306" y="1455844"/>
                <a:ext cx="220666" cy="220664"/>
                <a:chOff x="10154583" y="3154385"/>
                <a:chExt cx="327680" cy="327678"/>
              </a:xfrm>
            </p:grpSpPr>
            <p:sp>
              <p:nvSpPr>
                <p:cNvPr id="86" name="Oval 85">
                  <a:extLst>
                    <a:ext uri="{FF2B5EF4-FFF2-40B4-BE49-F238E27FC236}">
                      <a16:creationId xmlns:a16="http://schemas.microsoft.com/office/drawing/2014/main" id="{4EA668CE-83CA-D363-C38D-481488C9891E}"/>
                    </a:ext>
                  </a:extLst>
                </p:cNvPr>
                <p:cNvSpPr/>
                <p:nvPr/>
              </p:nvSpPr>
              <p:spPr>
                <a:xfrm>
                  <a:off x="10154583" y="3154385"/>
                  <a:ext cx="327680" cy="327678"/>
                </a:xfrm>
                <a:prstGeom prst="ellipse">
                  <a:avLst/>
                </a:prstGeom>
                <a:solidFill>
                  <a:srgbClr val="F5F1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lumMod val="65000"/>
                        <a:lumOff val="35000"/>
                      </a:schemeClr>
                    </a:solidFill>
                  </a:endParaRPr>
                </a:p>
              </p:txBody>
            </p:sp>
            <p:sp>
              <p:nvSpPr>
                <p:cNvPr id="87" name="Freeform 334">
                  <a:extLst>
                    <a:ext uri="{FF2B5EF4-FFF2-40B4-BE49-F238E27FC236}">
                      <a16:creationId xmlns:a16="http://schemas.microsoft.com/office/drawing/2014/main" id="{BF94B4FA-FEC1-7F2B-588F-5348B248E7DA}"/>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rgbClr val="70578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endParaRPr>
                </a:p>
              </p:txBody>
            </p:sp>
          </p:grpSp>
        </p:grpSp>
      </p:grpSp>
      <p:grpSp>
        <p:nvGrpSpPr>
          <p:cNvPr id="91" name="Group 90">
            <a:extLst>
              <a:ext uri="{FF2B5EF4-FFF2-40B4-BE49-F238E27FC236}">
                <a16:creationId xmlns:a16="http://schemas.microsoft.com/office/drawing/2014/main" id="{C2489296-1F12-6313-521A-0106D8E17909}"/>
              </a:ext>
            </a:extLst>
          </p:cNvPr>
          <p:cNvGrpSpPr/>
          <p:nvPr/>
        </p:nvGrpSpPr>
        <p:grpSpPr>
          <a:xfrm>
            <a:off x="0" y="4213335"/>
            <a:ext cx="11709758" cy="875984"/>
            <a:chOff x="0" y="1333500"/>
            <a:chExt cx="11709758" cy="875984"/>
          </a:xfrm>
        </p:grpSpPr>
        <p:grpSp>
          <p:nvGrpSpPr>
            <p:cNvPr id="92" name="Group 91">
              <a:extLst>
                <a:ext uri="{FF2B5EF4-FFF2-40B4-BE49-F238E27FC236}">
                  <a16:creationId xmlns:a16="http://schemas.microsoft.com/office/drawing/2014/main" id="{FCD74278-C25B-F0CC-DF4B-A3EE0B7013ED}"/>
                </a:ext>
              </a:extLst>
            </p:cNvPr>
            <p:cNvGrpSpPr/>
            <p:nvPr/>
          </p:nvGrpSpPr>
          <p:grpSpPr>
            <a:xfrm>
              <a:off x="0" y="1333500"/>
              <a:ext cx="11709758" cy="875984"/>
              <a:chOff x="0" y="1430337"/>
              <a:chExt cx="11709758" cy="1169041"/>
            </a:xfrm>
          </p:grpSpPr>
          <p:sp>
            <p:nvSpPr>
              <p:cNvPr id="98" name="Rectangle 97">
                <a:extLst>
                  <a:ext uri="{FF2B5EF4-FFF2-40B4-BE49-F238E27FC236}">
                    <a16:creationId xmlns:a16="http://schemas.microsoft.com/office/drawing/2014/main" id="{D31E1D4E-FE7C-EA03-AAF5-997BB8EDC0AB}"/>
                  </a:ext>
                </a:extLst>
              </p:cNvPr>
              <p:cNvSpPr/>
              <p:nvPr/>
            </p:nvSpPr>
            <p:spPr>
              <a:xfrm>
                <a:off x="600073" y="1430337"/>
                <a:ext cx="11109685" cy="1169041"/>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mn-lt"/>
                </a:endParaRPr>
              </a:p>
            </p:txBody>
          </p:sp>
          <p:sp>
            <p:nvSpPr>
              <p:cNvPr id="99" name="Rectangle 98">
                <a:extLst>
                  <a:ext uri="{FF2B5EF4-FFF2-40B4-BE49-F238E27FC236}">
                    <a16:creationId xmlns:a16="http://schemas.microsoft.com/office/drawing/2014/main" id="{E500F246-69F1-1839-76C5-45BAA8C42FC1}"/>
                  </a:ext>
                </a:extLst>
              </p:cNvPr>
              <p:cNvSpPr/>
              <p:nvPr/>
            </p:nvSpPr>
            <p:spPr>
              <a:xfrm>
                <a:off x="0" y="1430338"/>
                <a:ext cx="600075" cy="116904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00" name="TextBox 99">
                <a:extLst>
                  <a:ext uri="{FF2B5EF4-FFF2-40B4-BE49-F238E27FC236}">
                    <a16:creationId xmlns:a16="http://schemas.microsoft.com/office/drawing/2014/main" id="{683FA6B3-E9D7-1D4F-D3A9-BC39A1F3993A}"/>
                  </a:ext>
                </a:extLst>
              </p:cNvPr>
              <p:cNvSpPr txBox="1"/>
              <p:nvPr/>
            </p:nvSpPr>
            <p:spPr>
              <a:xfrm>
                <a:off x="1038224" y="1624532"/>
                <a:ext cx="10671534" cy="718799"/>
              </a:xfrm>
              <a:prstGeom prst="rect">
                <a:avLst/>
              </a:prstGeom>
              <a:noFill/>
            </p:spPr>
            <p:txBody>
              <a:bodyPr wrap="square" lIns="0" tIns="0" rIns="0" bIns="0" anchor="ctr" anchorCtr="0">
                <a:spAutoFit/>
              </a:bodyPr>
              <a:lstStyle/>
              <a:p>
                <a:pPr marL="0" indent="0">
                  <a:spcAft>
                    <a:spcPts val="600"/>
                  </a:spcAft>
                  <a:buFont typeface="Arial" panose="020B0604020202020204" pitchFamily="34" charset="0"/>
                  <a:buNone/>
                </a:pPr>
                <a:r>
                  <a:rPr lang="da-DK" sz="1600" b="1" dirty="0">
                    <a:solidFill>
                      <a:schemeClr val="tx1">
                        <a:lumMod val="65000"/>
                        <a:lumOff val="35000"/>
                      </a:schemeClr>
                    </a:solidFill>
                  </a:rPr>
                  <a:t>Skab et roligt miljø</a:t>
                </a:r>
              </a:p>
              <a:p>
                <a:pPr marL="182880" indent="-182880" defTabSz="914400">
                  <a:buClr>
                    <a:srgbClr val="BC89BF"/>
                  </a:buClr>
                  <a:buFont typeface="Arial" panose="020B0604020202020204" pitchFamily="34" charset="0"/>
                  <a:buChar char="•"/>
                  <a:defRPr/>
                </a:pPr>
                <a:r>
                  <a:rPr lang="da-DK" sz="1400" dirty="0">
                    <a:solidFill>
                      <a:schemeClr val="tx1">
                        <a:lumMod val="65000"/>
                        <a:lumOff val="35000"/>
                      </a:schemeClr>
                    </a:solidFill>
                  </a:rPr>
                  <a:t>Minimér distraktioner og støj, så der kan fokuseres bedre under samtaler.</a:t>
                </a:r>
              </a:p>
            </p:txBody>
          </p:sp>
        </p:grpSp>
        <p:grpSp>
          <p:nvGrpSpPr>
            <p:cNvPr id="93" name="Group 92">
              <a:extLst>
                <a:ext uri="{FF2B5EF4-FFF2-40B4-BE49-F238E27FC236}">
                  <a16:creationId xmlns:a16="http://schemas.microsoft.com/office/drawing/2014/main" id="{CC6CEB26-F543-3AA1-6F97-EA226891F7B9}"/>
                </a:ext>
              </a:extLst>
            </p:cNvPr>
            <p:cNvGrpSpPr/>
            <p:nvPr/>
          </p:nvGrpSpPr>
          <p:grpSpPr>
            <a:xfrm rot="16200000">
              <a:off x="369624" y="1590646"/>
              <a:ext cx="361692" cy="361692"/>
              <a:chOff x="3111431" y="1413967"/>
              <a:chExt cx="304417" cy="304417"/>
            </a:xfrm>
          </p:grpSpPr>
          <p:sp>
            <p:nvSpPr>
              <p:cNvPr id="94" name="Oval 93">
                <a:extLst>
                  <a:ext uri="{FF2B5EF4-FFF2-40B4-BE49-F238E27FC236}">
                    <a16:creationId xmlns:a16="http://schemas.microsoft.com/office/drawing/2014/main" id="{EBE744C1-F084-D010-3A61-FF0194AAA3B7}"/>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grpSp>
            <p:nvGrpSpPr>
              <p:cNvPr id="95" name="Group 94">
                <a:extLst>
                  <a:ext uri="{FF2B5EF4-FFF2-40B4-BE49-F238E27FC236}">
                    <a16:creationId xmlns:a16="http://schemas.microsoft.com/office/drawing/2014/main" id="{C6179066-A3CB-7664-492F-2F667C6E4D90}"/>
                  </a:ext>
                </a:extLst>
              </p:cNvPr>
              <p:cNvGrpSpPr/>
              <p:nvPr/>
            </p:nvGrpSpPr>
            <p:grpSpPr>
              <a:xfrm>
                <a:off x="3153306" y="1455844"/>
                <a:ext cx="220666" cy="220664"/>
                <a:chOff x="10154583" y="3154385"/>
                <a:chExt cx="327680" cy="327678"/>
              </a:xfrm>
            </p:grpSpPr>
            <p:sp>
              <p:nvSpPr>
                <p:cNvPr id="96" name="Oval 95">
                  <a:extLst>
                    <a:ext uri="{FF2B5EF4-FFF2-40B4-BE49-F238E27FC236}">
                      <a16:creationId xmlns:a16="http://schemas.microsoft.com/office/drawing/2014/main" id="{3CEFAD8B-E92F-6C4F-6DBA-0FE2B053CC2B}"/>
                    </a:ext>
                  </a:extLst>
                </p:cNvPr>
                <p:cNvSpPr/>
                <p:nvPr/>
              </p:nvSpPr>
              <p:spPr>
                <a:xfrm>
                  <a:off x="10154583" y="3154385"/>
                  <a:ext cx="327680" cy="327678"/>
                </a:xfrm>
                <a:prstGeom prst="ellipse">
                  <a:avLst/>
                </a:prstGeom>
                <a:solidFill>
                  <a:srgbClr val="F5F1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lumMod val="65000"/>
                        <a:lumOff val="35000"/>
                      </a:schemeClr>
                    </a:solidFill>
                  </a:endParaRPr>
                </a:p>
              </p:txBody>
            </p:sp>
            <p:sp>
              <p:nvSpPr>
                <p:cNvPr id="97" name="Freeform 334">
                  <a:extLst>
                    <a:ext uri="{FF2B5EF4-FFF2-40B4-BE49-F238E27FC236}">
                      <a16:creationId xmlns:a16="http://schemas.microsoft.com/office/drawing/2014/main" id="{864CC007-4AFD-35CD-D4E0-D09E7E47AF19}"/>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rgbClr val="70578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endParaRPr>
                </a:p>
              </p:txBody>
            </p:sp>
          </p:grpSp>
        </p:grpSp>
      </p:grpSp>
      <p:grpSp>
        <p:nvGrpSpPr>
          <p:cNvPr id="101" name="Group 100">
            <a:extLst>
              <a:ext uri="{FF2B5EF4-FFF2-40B4-BE49-F238E27FC236}">
                <a16:creationId xmlns:a16="http://schemas.microsoft.com/office/drawing/2014/main" id="{2881A4EE-3874-C6DF-75CD-C3FBAA918F3B}"/>
              </a:ext>
            </a:extLst>
          </p:cNvPr>
          <p:cNvGrpSpPr/>
          <p:nvPr/>
        </p:nvGrpSpPr>
        <p:grpSpPr>
          <a:xfrm>
            <a:off x="0" y="5173279"/>
            <a:ext cx="11709758" cy="875984"/>
            <a:chOff x="0" y="1333500"/>
            <a:chExt cx="11709758" cy="875984"/>
          </a:xfrm>
        </p:grpSpPr>
        <p:grpSp>
          <p:nvGrpSpPr>
            <p:cNvPr id="102" name="Group 101">
              <a:extLst>
                <a:ext uri="{FF2B5EF4-FFF2-40B4-BE49-F238E27FC236}">
                  <a16:creationId xmlns:a16="http://schemas.microsoft.com/office/drawing/2014/main" id="{2C2B7266-CB43-0831-F234-EEF500598122}"/>
                </a:ext>
              </a:extLst>
            </p:cNvPr>
            <p:cNvGrpSpPr/>
            <p:nvPr/>
          </p:nvGrpSpPr>
          <p:grpSpPr>
            <a:xfrm>
              <a:off x="0" y="1333500"/>
              <a:ext cx="11709758" cy="875984"/>
              <a:chOff x="0" y="1430337"/>
              <a:chExt cx="11709758" cy="1169041"/>
            </a:xfrm>
          </p:grpSpPr>
          <p:sp>
            <p:nvSpPr>
              <p:cNvPr id="108" name="Rectangle 107">
                <a:extLst>
                  <a:ext uri="{FF2B5EF4-FFF2-40B4-BE49-F238E27FC236}">
                    <a16:creationId xmlns:a16="http://schemas.microsoft.com/office/drawing/2014/main" id="{8FA8E2D2-3EF8-8D4F-5CC6-FE0A3ADB5F8C}"/>
                  </a:ext>
                </a:extLst>
              </p:cNvPr>
              <p:cNvSpPr/>
              <p:nvPr/>
            </p:nvSpPr>
            <p:spPr>
              <a:xfrm>
                <a:off x="600073" y="1430337"/>
                <a:ext cx="11109685" cy="1169041"/>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mn-lt"/>
                </a:endParaRPr>
              </a:p>
            </p:txBody>
          </p:sp>
          <p:sp>
            <p:nvSpPr>
              <p:cNvPr id="109" name="Rectangle 108">
                <a:extLst>
                  <a:ext uri="{FF2B5EF4-FFF2-40B4-BE49-F238E27FC236}">
                    <a16:creationId xmlns:a16="http://schemas.microsoft.com/office/drawing/2014/main" id="{F55799FF-2DB6-7268-5F70-0715763E405D}"/>
                  </a:ext>
                </a:extLst>
              </p:cNvPr>
              <p:cNvSpPr/>
              <p:nvPr/>
            </p:nvSpPr>
            <p:spPr>
              <a:xfrm>
                <a:off x="0" y="1430338"/>
                <a:ext cx="600075" cy="116904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10" name="TextBox 109">
                <a:extLst>
                  <a:ext uri="{FF2B5EF4-FFF2-40B4-BE49-F238E27FC236}">
                    <a16:creationId xmlns:a16="http://schemas.microsoft.com/office/drawing/2014/main" id="{D06F38E4-5FA7-4E90-6D28-ACE43C974630}"/>
                  </a:ext>
                </a:extLst>
              </p:cNvPr>
              <p:cNvSpPr txBox="1"/>
              <p:nvPr/>
            </p:nvSpPr>
            <p:spPr>
              <a:xfrm>
                <a:off x="1038224" y="1624532"/>
                <a:ext cx="10671534" cy="718799"/>
              </a:xfrm>
              <a:prstGeom prst="rect">
                <a:avLst/>
              </a:prstGeom>
              <a:noFill/>
            </p:spPr>
            <p:txBody>
              <a:bodyPr wrap="square" lIns="0" tIns="0" rIns="0" bIns="0" anchor="ctr" anchorCtr="0">
                <a:spAutoFit/>
              </a:bodyPr>
              <a:lstStyle/>
              <a:p>
                <a:pPr marL="0" indent="0">
                  <a:spcAft>
                    <a:spcPts val="600"/>
                  </a:spcAft>
                  <a:buFont typeface="Arial" panose="020B0604020202020204" pitchFamily="34" charset="0"/>
                  <a:buNone/>
                </a:pPr>
                <a:r>
                  <a:rPr lang="da-DK" sz="1600" b="1" dirty="0">
                    <a:solidFill>
                      <a:schemeClr val="tx1">
                        <a:lumMod val="65000"/>
                        <a:lumOff val="35000"/>
                      </a:schemeClr>
                    </a:solidFill>
                  </a:rPr>
                  <a:t>Fokuser på positive opmuntringer</a:t>
                </a:r>
              </a:p>
              <a:p>
                <a:pPr marL="182880" indent="-182880" defTabSz="914400">
                  <a:buClr>
                    <a:srgbClr val="BC89BF"/>
                  </a:buClr>
                  <a:buFont typeface="Arial" panose="020B0604020202020204" pitchFamily="34" charset="0"/>
                  <a:buChar char="•"/>
                  <a:defRPr/>
                </a:pPr>
                <a:r>
                  <a:rPr lang="da-DK" sz="1400" dirty="0">
                    <a:solidFill>
                      <a:schemeClr val="tx1">
                        <a:lumMod val="65000"/>
                        <a:lumOff val="35000"/>
                      </a:schemeClr>
                    </a:solidFill>
                  </a:rPr>
                  <a:t>Fremhæv styrker og succeser for at opbygge selvtillid og undgå negativ feedback.</a:t>
                </a:r>
              </a:p>
            </p:txBody>
          </p:sp>
        </p:grpSp>
        <p:grpSp>
          <p:nvGrpSpPr>
            <p:cNvPr id="103" name="Group 102">
              <a:extLst>
                <a:ext uri="{FF2B5EF4-FFF2-40B4-BE49-F238E27FC236}">
                  <a16:creationId xmlns:a16="http://schemas.microsoft.com/office/drawing/2014/main" id="{D24325ED-2B61-3682-ED1C-69F2468E87C6}"/>
                </a:ext>
              </a:extLst>
            </p:cNvPr>
            <p:cNvGrpSpPr/>
            <p:nvPr/>
          </p:nvGrpSpPr>
          <p:grpSpPr>
            <a:xfrm rot="16200000">
              <a:off x="369624" y="1590646"/>
              <a:ext cx="361692" cy="361692"/>
              <a:chOff x="3111431" y="1413967"/>
              <a:chExt cx="304417" cy="304417"/>
            </a:xfrm>
          </p:grpSpPr>
          <p:sp>
            <p:nvSpPr>
              <p:cNvPr id="104" name="Oval 103">
                <a:extLst>
                  <a:ext uri="{FF2B5EF4-FFF2-40B4-BE49-F238E27FC236}">
                    <a16:creationId xmlns:a16="http://schemas.microsoft.com/office/drawing/2014/main" id="{EF6BC1DF-3ED4-5918-D4EF-EC6858A0FDF0}"/>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grpSp>
            <p:nvGrpSpPr>
              <p:cNvPr id="105" name="Group 104">
                <a:extLst>
                  <a:ext uri="{FF2B5EF4-FFF2-40B4-BE49-F238E27FC236}">
                    <a16:creationId xmlns:a16="http://schemas.microsoft.com/office/drawing/2014/main" id="{C4F00946-F6C8-B4C3-1636-E69388CCF9D7}"/>
                  </a:ext>
                </a:extLst>
              </p:cNvPr>
              <p:cNvGrpSpPr/>
              <p:nvPr/>
            </p:nvGrpSpPr>
            <p:grpSpPr>
              <a:xfrm>
                <a:off x="3153306" y="1455844"/>
                <a:ext cx="220666" cy="220664"/>
                <a:chOff x="10154583" y="3154385"/>
                <a:chExt cx="327680" cy="327678"/>
              </a:xfrm>
            </p:grpSpPr>
            <p:sp>
              <p:nvSpPr>
                <p:cNvPr id="106" name="Oval 105">
                  <a:extLst>
                    <a:ext uri="{FF2B5EF4-FFF2-40B4-BE49-F238E27FC236}">
                      <a16:creationId xmlns:a16="http://schemas.microsoft.com/office/drawing/2014/main" id="{42F4E9B8-2069-CBE1-9522-5751C7CF5A6A}"/>
                    </a:ext>
                  </a:extLst>
                </p:cNvPr>
                <p:cNvSpPr/>
                <p:nvPr/>
              </p:nvSpPr>
              <p:spPr>
                <a:xfrm>
                  <a:off x="10154583" y="3154385"/>
                  <a:ext cx="327680" cy="327678"/>
                </a:xfrm>
                <a:prstGeom prst="ellipse">
                  <a:avLst/>
                </a:prstGeom>
                <a:solidFill>
                  <a:srgbClr val="F5F1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lumMod val="65000"/>
                        <a:lumOff val="35000"/>
                      </a:schemeClr>
                    </a:solidFill>
                  </a:endParaRPr>
                </a:p>
              </p:txBody>
            </p:sp>
            <p:sp>
              <p:nvSpPr>
                <p:cNvPr id="107" name="Freeform 334">
                  <a:extLst>
                    <a:ext uri="{FF2B5EF4-FFF2-40B4-BE49-F238E27FC236}">
                      <a16:creationId xmlns:a16="http://schemas.microsoft.com/office/drawing/2014/main" id="{5476E072-A2FC-E582-DD6F-2D373FB50FE5}"/>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rgbClr val="70578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endParaRPr>
                </a:p>
              </p:txBody>
            </p:sp>
          </p:grpSp>
        </p:grpSp>
      </p:grpSp>
      <p:sp>
        <p:nvSpPr>
          <p:cNvPr id="2" name="Graphic 7">
            <a:extLst>
              <a:ext uri="{FF2B5EF4-FFF2-40B4-BE49-F238E27FC236}">
                <a16:creationId xmlns:a16="http://schemas.microsoft.com/office/drawing/2014/main" id="{9D6AA2EC-3509-94BB-47DF-E4507E10E89D}"/>
              </a:ext>
            </a:extLst>
          </p:cNvPr>
          <p:cNvSpPr/>
          <p:nvPr/>
        </p:nvSpPr>
        <p:spPr>
          <a:xfrm>
            <a:off x="11367140" y="853238"/>
            <a:ext cx="324000" cy="324000"/>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rgbClr val="70578B"/>
          </a:solidFill>
          <a:ln w="9525" cap="flat">
            <a:noFill/>
            <a:prstDash val="solid"/>
            <a:miter/>
          </a:ln>
        </p:spPr>
        <p:txBody>
          <a:bodyPr rtlCol="0" anchor="ctr"/>
          <a:lstStyle/>
          <a:p>
            <a:endParaRPr lang="en-ID"/>
          </a:p>
        </p:txBody>
      </p:sp>
    </p:spTree>
    <p:extLst>
      <p:ext uri="{BB962C8B-B14F-4D97-AF65-F5344CB8AC3E}">
        <p14:creationId xmlns:p14="http://schemas.microsoft.com/office/powerpoint/2010/main" val="7509477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4" name="Rektangel 3">
            <a:extLst>
              <a:ext uri="{FF2B5EF4-FFF2-40B4-BE49-F238E27FC236}">
                <a16:creationId xmlns:a16="http://schemas.microsoft.com/office/drawing/2014/main" id="{17C16FB5-DC45-7ECE-ED71-A1CAC48E13C5}"/>
              </a:ext>
            </a:extLst>
          </p:cNvPr>
          <p:cNvSpPr/>
          <p:nvPr/>
        </p:nvSpPr>
        <p:spPr>
          <a:xfrm>
            <a:off x="9886122" y="6149009"/>
            <a:ext cx="2305878" cy="7089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Rectangle 10">
            <a:extLst>
              <a:ext uri="{FF2B5EF4-FFF2-40B4-BE49-F238E27FC236}">
                <a16:creationId xmlns:a16="http://schemas.microsoft.com/office/drawing/2014/main" id="{693090C4-9D49-FD9A-D6C2-0C8E0AFEBED2}"/>
              </a:ext>
            </a:extLst>
          </p:cNvPr>
          <p:cNvSpPr/>
          <p:nvPr/>
        </p:nvSpPr>
        <p:spPr>
          <a:xfrm>
            <a:off x="-1" y="-1"/>
            <a:ext cx="9115425" cy="6858001"/>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18" name="Google Shape;218;p40"/>
          <p:cNvSpPr txBox="1">
            <a:spLocks noGrp="1"/>
          </p:cNvSpPr>
          <p:nvPr>
            <p:ph type="title"/>
          </p:nvPr>
        </p:nvSpPr>
        <p:spPr>
          <a:xfrm>
            <a:off x="415600" y="299449"/>
            <a:ext cx="8004500" cy="763600"/>
          </a:xfrm>
          <a:prstGeom prst="rect">
            <a:avLst/>
          </a:prstGeom>
        </p:spPr>
        <p:txBody>
          <a:bodyPr spcFirstLastPara="1" vert="horz" wrap="square" lIns="121900" tIns="121900" rIns="121900" bIns="121900" anchor="t" anchorCtr="0">
            <a:normAutofit fontScale="90000"/>
          </a:bodyPr>
          <a:lstStyle/>
          <a:p>
            <a:pPr algn="l" rtl="0"/>
            <a:r>
              <a:rPr lang="da" dirty="0">
                <a:solidFill>
                  <a:srgbClr val="644D79"/>
                </a:solidFill>
                <a:latin typeface="Calibri" panose="020F0502020204030204" pitchFamily="34" charset="0"/>
                <a:ea typeface="Calibri" panose="020F0502020204030204" pitchFamily="34" charset="0"/>
                <a:cs typeface="Calibri" panose="020F0502020204030204" pitchFamily="34" charset="0"/>
              </a:rPr>
              <a:t>Støttemuligheder til pårørende </a:t>
            </a:r>
            <a:endParaRPr dirty="0">
              <a:solidFill>
                <a:srgbClr val="644D79"/>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ekstfelt 1">
            <a:extLst>
              <a:ext uri="{FF2B5EF4-FFF2-40B4-BE49-F238E27FC236}">
                <a16:creationId xmlns:a16="http://schemas.microsoft.com/office/drawing/2014/main" id="{633A67F3-AD3E-B273-1AC0-B71E2FBB0709}"/>
              </a:ext>
            </a:extLst>
          </p:cNvPr>
          <p:cNvSpPr txBox="1"/>
          <p:nvPr/>
        </p:nvSpPr>
        <p:spPr>
          <a:xfrm>
            <a:off x="496207" y="882074"/>
            <a:ext cx="7923893" cy="5755422"/>
          </a:xfrm>
          <a:prstGeom prst="rect">
            <a:avLst/>
          </a:prstGeom>
          <a:noFill/>
        </p:spPr>
        <p:txBody>
          <a:bodyPr wrap="square" rtlCol="0">
            <a:spAutoFit/>
          </a:bodyPr>
          <a:lstStyle/>
          <a:p>
            <a:pPr algn="l"/>
            <a:endPar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gn="l"/>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Sind</a:t>
            </a:r>
            <a:r>
              <a:rPr lang="da-DK" sz="1600" dirty="0">
                <a:solidFill>
                  <a:srgbClr val="70578B"/>
                </a:solidFill>
                <a:latin typeface="Calibri" panose="020F0502020204030204" pitchFamily="34" charset="0"/>
                <a:ea typeface="Calibri" panose="020F0502020204030204" pitchFamily="34" charset="0"/>
                <a:cs typeface="Calibri" panose="020F0502020204030204" pitchFamily="34" charset="0"/>
              </a:rPr>
              <a:t> </a:t>
            </a:r>
          </a:p>
          <a:p>
            <a:pPr algn="l"/>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Støtte og rådgivning til håndtering af de udfordringer, der følger med at leve med en person med ADHD</a:t>
            </a:r>
          </a:p>
          <a:p>
            <a:pPr algn="l"/>
            <a:endParaRPr lang="da-DK"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da-DK" sz="1600" b="1" dirty="0" err="1">
                <a:solidFill>
                  <a:srgbClr val="70578B"/>
                </a:solidFill>
                <a:latin typeface="Calibri" panose="020F0502020204030204" pitchFamily="34" charset="0"/>
                <a:ea typeface="Calibri" panose="020F0502020204030204" pitchFamily="34" charset="0"/>
                <a:cs typeface="Calibri" panose="020F0502020204030204" pitchFamily="34" charset="0"/>
              </a:rPr>
              <a:t>Psykinfo</a:t>
            </a:r>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 </a:t>
            </a:r>
          </a:p>
          <a:p>
            <a:pPr algn="l"/>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Viden og info om behandlingstilbud samt rettigheder og muligheder for hjælp</a:t>
            </a:r>
          </a:p>
          <a:p>
            <a:pPr algn="l"/>
            <a:endParaRPr lang="da-DK"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Sundhed.dk</a:t>
            </a:r>
          </a:p>
          <a:p>
            <a:pPr algn="l"/>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Adgang til vejledninger om ADHD, herunder behandling og støtte.</a:t>
            </a:r>
          </a:p>
          <a:p>
            <a:pPr algn="l"/>
            <a:endParaRPr lang="da-DK"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ADHD foreningen</a:t>
            </a:r>
          </a:p>
          <a:p>
            <a:pPr algn="l"/>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adhd.dk tilbyder en masse information om ADHD, herunder hvordan man som pårørende kan håndtere situationer.</a:t>
            </a:r>
          </a:p>
          <a:p>
            <a:pPr algn="l"/>
            <a:endParaRPr lang="da-DK"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gn="l"/>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Psykiatrifonden </a:t>
            </a:r>
          </a:p>
          <a:p>
            <a:pPr algn="l"/>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Støtte og vejledning til afdækning af rette behandlingstilbud</a:t>
            </a:r>
          </a:p>
          <a:p>
            <a:pPr algn="l"/>
            <a:endParaRPr lang="da-DK"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gn="l"/>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Støtte fra praktiserende læger og speciallæger</a:t>
            </a:r>
          </a:p>
          <a:p>
            <a:pPr algn="l"/>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Pårørende kan få vejledning fra den praktiserende læge eller en specialist, som en psykiater </a:t>
            </a:r>
            <a:r>
              <a:rPr lang="da-DK"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eller neurolog (læge, der er er specialist i sygdomme i hjernen, nerverne og rygmarven), </a:t>
            </a:r>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som kan guide dem i, hvordan de bedst støtter den voksne, og hvilke ressourcer der findes i området.</a:t>
            </a:r>
          </a:p>
          <a:p>
            <a:pPr algn="l"/>
            <a:endParaRPr lang="da-DK"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Regionale ADHD-klinikker</a:t>
            </a:r>
          </a:p>
          <a:p>
            <a:pPr algn="l"/>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Flere regioner har specialiserede ADHD-klinikker, der tilbyder udredning og behandling for voksne med ADHD. Mange af disse klinikker tilbyder også støtte til pårørende som en del af behandlingsforløbet.</a:t>
            </a:r>
          </a:p>
          <a:p>
            <a:pPr algn="l"/>
            <a:endParaRPr lang="da-DK"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Adhdoglivet.dk</a:t>
            </a:r>
          </a:p>
          <a:p>
            <a:pPr algn="l"/>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Online viden og støtte til pårørende bl.a. praktiske værktøjer og fællesskaber</a:t>
            </a:r>
          </a:p>
          <a:p>
            <a:pPr algn="l"/>
            <a:endPar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Billede 5" descr="Et billede, der indeholder skitse, Stregtegning, tegning, illustration/afbildning&#10;&#10;Indhold genereret af kunstig intelligens kan være forkert.">
            <a:extLst>
              <a:ext uri="{FF2B5EF4-FFF2-40B4-BE49-F238E27FC236}">
                <a16:creationId xmlns:a16="http://schemas.microsoft.com/office/drawing/2014/main" id="{725E3C5D-FA8E-BAE1-1A35-CD972F56C332}"/>
              </a:ext>
            </a:extLst>
          </p:cNvPr>
          <p:cNvPicPr>
            <a:picLocks noChangeAspect="1"/>
          </p:cNvPicPr>
          <p:nvPr/>
        </p:nvPicPr>
        <p:blipFill>
          <a:blip r:embed="rId3" cstate="screen">
            <a:clrChange>
              <a:clrFrom>
                <a:srgbClr val="FFFFFF"/>
              </a:clrFrom>
              <a:clrTo>
                <a:srgbClr val="FFFFFF">
                  <a:alpha val="0"/>
                </a:srgbClr>
              </a:clrTo>
            </a:clrChange>
            <a:duotone>
              <a:srgbClr val="8064A2">
                <a:shade val="45000"/>
                <a:satMod val="135000"/>
              </a:srgbClr>
              <a:prstClr val="white"/>
            </a:duotone>
            <a:extLst>
              <a:ext uri="{28A0092B-C50C-407E-A947-70E740481C1C}">
                <a14:useLocalDpi xmlns:a14="http://schemas.microsoft.com/office/drawing/2010/main" val="0"/>
              </a:ext>
            </a:extLst>
          </a:blip>
          <a:stretch>
            <a:fillRect/>
          </a:stretch>
        </p:blipFill>
        <p:spPr>
          <a:xfrm>
            <a:off x="6989630" y="3304029"/>
            <a:ext cx="5945319" cy="3963546"/>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5" name="Rektangel 4">
            <a:extLst>
              <a:ext uri="{FF2B5EF4-FFF2-40B4-BE49-F238E27FC236}">
                <a16:creationId xmlns:a16="http://schemas.microsoft.com/office/drawing/2014/main" id="{09C64A48-0D96-F85F-A21B-4E7046A64782}"/>
              </a:ext>
            </a:extLst>
          </p:cNvPr>
          <p:cNvSpPr/>
          <p:nvPr/>
        </p:nvSpPr>
        <p:spPr>
          <a:xfrm>
            <a:off x="9886122" y="6149009"/>
            <a:ext cx="2305878" cy="7089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Rectangle 10">
            <a:extLst>
              <a:ext uri="{FF2B5EF4-FFF2-40B4-BE49-F238E27FC236}">
                <a16:creationId xmlns:a16="http://schemas.microsoft.com/office/drawing/2014/main" id="{42F34FB3-041C-0099-BC8D-CF2F90FE526B}"/>
              </a:ext>
            </a:extLst>
          </p:cNvPr>
          <p:cNvSpPr/>
          <p:nvPr/>
        </p:nvSpPr>
        <p:spPr>
          <a:xfrm>
            <a:off x="-1" y="1552575"/>
            <a:ext cx="12192001" cy="3595992"/>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24" name="Google Shape;224;p41"/>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anchor="t" anchorCtr="0">
            <a:normAutofit fontScale="90000"/>
          </a:bodyPr>
          <a:lstStyle/>
          <a:p>
            <a:pPr algn="l" rtl="0"/>
            <a:r>
              <a:rPr lang="da" dirty="0">
                <a:solidFill>
                  <a:srgbClr val="70578B"/>
                </a:solidFill>
                <a:latin typeface="Calibri" panose="020F0502020204030204" pitchFamily="34" charset="0"/>
                <a:ea typeface="Calibri" panose="020F0502020204030204" pitchFamily="34" charset="0"/>
                <a:cs typeface="Calibri" panose="020F0502020204030204" pitchFamily="34" charset="0"/>
              </a:rPr>
              <a:t>Husk der også er plads til dig som pårørende </a:t>
            </a:r>
            <a:endParaRPr dirty="0">
              <a:solidFill>
                <a:srgbClr val="70578B"/>
              </a:solidFill>
              <a:latin typeface="Calibri" panose="020F0502020204030204" pitchFamily="34" charset="0"/>
              <a:ea typeface="Calibri" panose="020F0502020204030204" pitchFamily="34" charset="0"/>
              <a:cs typeface="Calibri" panose="020F0502020204030204" pitchFamily="34" charset="0"/>
            </a:endParaRPr>
          </a:p>
        </p:txBody>
      </p:sp>
      <p:sp>
        <p:nvSpPr>
          <p:cNvPr id="225" name="Google Shape;225;p41"/>
          <p:cNvSpPr txBox="1">
            <a:spLocks noGrp="1"/>
          </p:cNvSpPr>
          <p:nvPr>
            <p:ph type="body" idx="1"/>
          </p:nvPr>
        </p:nvSpPr>
        <p:spPr>
          <a:xfrm>
            <a:off x="415600" y="1709433"/>
            <a:ext cx="11360800" cy="3243567"/>
          </a:xfrm>
          <a:prstGeom prst="rect">
            <a:avLst/>
          </a:prstGeom>
        </p:spPr>
        <p:txBody>
          <a:bodyPr spcFirstLastPara="1" wrap="square" lIns="121900" tIns="121900" rIns="121900" bIns="121900" anchor="t" anchorCtr="0">
            <a:normAutofit/>
          </a:bodyPr>
          <a:lstStyle/>
          <a:p>
            <a:pPr marL="457200" indent="-457200" algn="l" rtl="0"/>
            <a:r>
              <a:rPr lang="da" sz="2200" b="0" dirty="0">
                <a:solidFill>
                  <a:schemeClr val="bg1"/>
                </a:solidFill>
                <a:latin typeface="Calibri" panose="020F0502020204030204" pitchFamily="34" charset="0"/>
                <a:ea typeface="Calibri" panose="020F0502020204030204" pitchFamily="34" charset="0"/>
                <a:cs typeface="Calibri" panose="020F0502020204030204" pitchFamily="34" charset="0"/>
              </a:rPr>
              <a:t>Tag vare på dig selv - hold pauser og “mig-tid”</a:t>
            </a:r>
            <a:endParaRPr sz="2200" b="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457200" indent="-457200" algn="l" rtl="0">
              <a:spcBef>
                <a:spcPts val="1600"/>
              </a:spcBef>
            </a:pPr>
            <a:r>
              <a:rPr lang="da" sz="2200" b="0" dirty="0">
                <a:solidFill>
                  <a:schemeClr val="bg1"/>
                </a:solidFill>
                <a:latin typeface="Calibri" panose="020F0502020204030204" pitchFamily="34" charset="0"/>
                <a:ea typeface="Calibri" panose="020F0502020204030204" pitchFamily="34" charset="0"/>
                <a:cs typeface="Calibri" panose="020F0502020204030204" pitchFamily="34" charset="0"/>
              </a:rPr>
              <a:t>Søg støtte - find grupper, rådgivning eller en god ven at dele med</a:t>
            </a:r>
            <a:endParaRPr sz="2200" b="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457200" indent="-457200" algn="l" rtl="0">
              <a:spcBef>
                <a:spcPts val="1600"/>
              </a:spcBef>
            </a:pPr>
            <a:r>
              <a:rPr lang="da" sz="2200" b="0" dirty="0">
                <a:solidFill>
                  <a:schemeClr val="bg1"/>
                </a:solidFill>
                <a:latin typeface="Calibri" panose="020F0502020204030204" pitchFamily="34" charset="0"/>
                <a:ea typeface="Calibri" panose="020F0502020204030204" pitchFamily="34" charset="0"/>
                <a:cs typeface="Calibri" panose="020F0502020204030204" pitchFamily="34" charset="0"/>
              </a:rPr>
              <a:t>Lær om ADHD - jo mere viden, jo bedre forståelse og støtte</a:t>
            </a:r>
            <a:endParaRPr sz="2200" b="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457200" indent="-457200" algn="l" rtl="0">
              <a:spcBef>
                <a:spcPts val="1600"/>
              </a:spcBef>
            </a:pPr>
            <a:r>
              <a:rPr lang="da" sz="2200" b="0" dirty="0">
                <a:solidFill>
                  <a:schemeClr val="bg1"/>
                </a:solidFill>
                <a:latin typeface="Calibri" panose="020F0502020204030204" pitchFamily="34" charset="0"/>
                <a:ea typeface="Calibri" panose="020F0502020204030204" pitchFamily="34" charset="0"/>
                <a:cs typeface="Calibri" panose="020F0502020204030204" pitchFamily="34" charset="0"/>
              </a:rPr>
              <a:t>Sæt realistiske forventninger - alle har grænser - tag små skridt</a:t>
            </a:r>
            <a:endParaRPr sz="2200" b="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457200" indent="-457200" algn="l" rtl="0">
              <a:spcBef>
                <a:spcPts val="1600"/>
              </a:spcBef>
            </a:pPr>
            <a:r>
              <a:rPr lang="da" sz="2200" b="0" dirty="0">
                <a:solidFill>
                  <a:schemeClr val="bg1"/>
                </a:solidFill>
                <a:latin typeface="Calibri" panose="020F0502020204030204" pitchFamily="34" charset="0"/>
                <a:ea typeface="Calibri" panose="020F0502020204030204" pitchFamily="34" charset="0"/>
                <a:cs typeface="Calibri" panose="020F0502020204030204" pitchFamily="34" charset="0"/>
              </a:rPr>
              <a:t>Vær åben for dialog - beskriv dine behov og følelser</a:t>
            </a:r>
            <a:endParaRPr sz="2200" b="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457200" indent="-457200" algn="l" rtl="0">
              <a:spcBef>
                <a:spcPts val="1600"/>
              </a:spcBef>
            </a:pPr>
            <a:r>
              <a:rPr lang="da" sz="2200" b="0" dirty="0">
                <a:solidFill>
                  <a:schemeClr val="bg1"/>
                </a:solidFill>
                <a:latin typeface="Calibri" panose="020F0502020204030204" pitchFamily="34" charset="0"/>
                <a:ea typeface="Calibri" panose="020F0502020204030204" pitchFamily="34" charset="0"/>
                <a:cs typeface="Calibri" panose="020F0502020204030204" pitchFamily="34" charset="0"/>
              </a:rPr>
              <a:t>Fejr de små sejre - fokus på succes giver motivation og energi</a:t>
            </a:r>
            <a:endParaRPr sz="2200" b="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Billede 2">
            <a:extLst>
              <a:ext uri="{FF2B5EF4-FFF2-40B4-BE49-F238E27FC236}">
                <a16:creationId xmlns:a16="http://schemas.microsoft.com/office/drawing/2014/main" id="{86212E8F-1CD3-DED0-4A52-CA417DA4333F}"/>
              </a:ext>
            </a:extLst>
          </p:cNvPr>
          <p:cNvPicPr>
            <a:picLocks noChangeAspect="1"/>
          </p:cNvPicPr>
          <p:nvPr/>
        </p:nvPicPr>
        <p:blipFill>
          <a:blip r:embed="rId3"/>
          <a:srcRect t="6324"/>
          <a:stretch/>
        </p:blipFill>
        <p:spPr>
          <a:xfrm>
            <a:off x="6381751" y="4777679"/>
            <a:ext cx="5602450" cy="2080321"/>
          </a:xfrm>
          <a:prstGeom prst="rect">
            <a:avLst/>
          </a:prstGeom>
        </p:spPr>
      </p:pic>
      <p:pic>
        <p:nvPicPr>
          <p:cNvPr id="4" name="Billede 3">
            <a:extLst>
              <a:ext uri="{FF2B5EF4-FFF2-40B4-BE49-F238E27FC236}">
                <a16:creationId xmlns:a16="http://schemas.microsoft.com/office/drawing/2014/main" id="{B1F612A3-76BC-D198-4C15-BFDE42C3C207}"/>
              </a:ext>
            </a:extLst>
          </p:cNvPr>
          <p:cNvPicPr>
            <a:picLocks noChangeAspect="1"/>
          </p:cNvPicPr>
          <p:nvPr/>
        </p:nvPicPr>
        <p:blipFill>
          <a:blip r:embed="rId3">
            <a:biLevel thresh="25000"/>
          </a:blip>
          <a:srcRect t="6324" b="76975"/>
          <a:stretch/>
        </p:blipFill>
        <p:spPr>
          <a:xfrm>
            <a:off x="6381750" y="4777680"/>
            <a:ext cx="5602450" cy="370888"/>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5" name="Rectangle 10">
            <a:extLst>
              <a:ext uri="{FF2B5EF4-FFF2-40B4-BE49-F238E27FC236}">
                <a16:creationId xmlns:a16="http://schemas.microsoft.com/office/drawing/2014/main" id="{7888AF5D-51BC-6291-F997-C0516C1DC89C}"/>
              </a:ext>
            </a:extLst>
          </p:cNvPr>
          <p:cNvSpPr/>
          <p:nvPr/>
        </p:nvSpPr>
        <p:spPr>
          <a:xfrm>
            <a:off x="0" y="0"/>
            <a:ext cx="12192001" cy="1609725"/>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30" name="Google Shape;230;p42"/>
          <p:cNvSpPr txBox="1">
            <a:spLocks noGrp="1"/>
          </p:cNvSpPr>
          <p:nvPr>
            <p:ph type="title"/>
          </p:nvPr>
        </p:nvSpPr>
        <p:spPr>
          <a:xfrm>
            <a:off x="415600" y="384367"/>
            <a:ext cx="11360800" cy="763600"/>
          </a:xfrm>
          <a:prstGeom prst="rect">
            <a:avLst/>
          </a:prstGeom>
        </p:spPr>
        <p:txBody>
          <a:bodyPr spcFirstLastPara="1" vert="horz" wrap="square" lIns="121900" tIns="121900" rIns="121900" bIns="121900" anchor="t" anchorCtr="0">
            <a:normAutofit fontScale="90000"/>
          </a:bodyPr>
          <a:lstStyle/>
          <a:p>
            <a:pPr algn="l" rtl="0"/>
            <a:r>
              <a:rPr lang="da" sz="4000" dirty="0">
                <a:solidFill>
                  <a:schemeClr val="bg1"/>
                </a:solidFill>
                <a:latin typeface="Calibri" panose="020F0502020204030204" pitchFamily="34" charset="0"/>
                <a:ea typeface="Calibri" panose="020F0502020204030204" pitchFamily="34" charset="0"/>
                <a:cs typeface="Calibri" panose="020F0502020204030204" pitchFamily="34" charset="0"/>
              </a:rPr>
              <a:t>Bøger</a:t>
            </a:r>
            <a:endParaRPr sz="4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31" name="Google Shape;231;p42"/>
          <p:cNvSpPr txBox="1">
            <a:spLocks noGrp="1"/>
          </p:cNvSpPr>
          <p:nvPr>
            <p:ph type="body" idx="1"/>
          </p:nvPr>
        </p:nvSpPr>
        <p:spPr>
          <a:xfrm>
            <a:off x="431150" y="1841433"/>
            <a:ext cx="11360800" cy="4555200"/>
          </a:xfrm>
          <a:prstGeom prst="rect">
            <a:avLst/>
          </a:prstGeom>
        </p:spPr>
        <p:txBody>
          <a:bodyPr spcFirstLastPara="1" wrap="square" lIns="121900" tIns="121900" rIns="121900" bIns="121900" anchor="t" anchorCtr="0">
            <a:normAutofit/>
          </a:bodyPr>
          <a:lstStyle/>
          <a:p>
            <a:pPr marL="0" indent="0" algn="l" rtl="0">
              <a:buNone/>
            </a:pPr>
            <a:r>
              <a:rPr lang="da-DK" sz="2800" b="1" dirty="0">
                <a:solidFill>
                  <a:srgbClr val="70578B"/>
                </a:solidFill>
                <a:latin typeface="+mn-lt"/>
              </a:rPr>
              <a:t>Bøger, med følgende temaer, kan være givende at læse:</a:t>
            </a:r>
            <a:endParaRPr sz="2800" b="1" dirty="0">
              <a:solidFill>
                <a:srgbClr val="70578B"/>
              </a:solidFill>
              <a:latin typeface="+mn-lt"/>
            </a:endParaRPr>
          </a:p>
          <a:p>
            <a:pPr algn="l" rtl="0">
              <a:spcBef>
                <a:spcPts val="1600"/>
              </a:spcBef>
            </a:pPr>
            <a:r>
              <a:rPr lang="da" sz="2800" b="0" dirty="0">
                <a:solidFill>
                  <a:schemeClr val="tx1">
                    <a:lumMod val="65000"/>
                    <a:lumOff val="35000"/>
                  </a:schemeClr>
                </a:solidFill>
                <a:latin typeface="+mn-lt"/>
              </a:rPr>
              <a:t>ADHD og parforholdet</a:t>
            </a:r>
            <a:endParaRPr sz="2800" b="0" dirty="0">
              <a:solidFill>
                <a:schemeClr val="tx1">
                  <a:lumMod val="65000"/>
                  <a:lumOff val="35000"/>
                </a:schemeClr>
              </a:solidFill>
              <a:latin typeface="+mn-lt"/>
            </a:endParaRPr>
          </a:p>
          <a:p>
            <a:pPr algn="l" rtl="0"/>
            <a:r>
              <a:rPr lang="da" sz="2800" b="0" dirty="0">
                <a:solidFill>
                  <a:schemeClr val="tx1">
                    <a:lumMod val="65000"/>
                    <a:lumOff val="35000"/>
                  </a:schemeClr>
                </a:solidFill>
                <a:latin typeface="+mn-lt"/>
              </a:rPr>
              <a:t>ADHD og voksenlivet</a:t>
            </a:r>
            <a:endParaRPr sz="2800" b="0" dirty="0">
              <a:solidFill>
                <a:schemeClr val="tx1">
                  <a:lumMod val="65000"/>
                  <a:lumOff val="35000"/>
                </a:schemeClr>
              </a:solidFill>
              <a:latin typeface="+mn-lt"/>
            </a:endParaRPr>
          </a:p>
          <a:p>
            <a:pPr algn="l" rtl="0"/>
            <a:r>
              <a:rPr lang="da" sz="2800" b="0" dirty="0">
                <a:solidFill>
                  <a:schemeClr val="tx1">
                    <a:lumMod val="65000"/>
                    <a:lumOff val="35000"/>
                  </a:schemeClr>
                </a:solidFill>
                <a:latin typeface="+mn-lt"/>
              </a:rPr>
              <a:t>ADHD og relationer</a:t>
            </a:r>
            <a:endParaRPr sz="2800" b="0" dirty="0">
              <a:solidFill>
                <a:schemeClr val="tx1">
                  <a:lumMod val="65000"/>
                  <a:lumOff val="35000"/>
                </a:schemeClr>
              </a:solidFill>
              <a:latin typeface="+mn-lt"/>
            </a:endParaRPr>
          </a:p>
          <a:p>
            <a:pPr algn="l" rtl="0"/>
            <a:r>
              <a:rPr lang="da" sz="2800" b="0" dirty="0">
                <a:solidFill>
                  <a:schemeClr val="tx1">
                    <a:lumMod val="65000"/>
                    <a:lumOff val="35000"/>
                  </a:schemeClr>
                </a:solidFill>
                <a:latin typeface="+mn-lt"/>
              </a:rPr>
              <a:t>ADHD i voksenlivet</a:t>
            </a:r>
          </a:p>
          <a:p>
            <a:pPr algn="l" rtl="0"/>
            <a:r>
              <a:rPr lang="da" sz="2800" b="0" dirty="0">
                <a:solidFill>
                  <a:schemeClr val="tx1">
                    <a:lumMod val="65000"/>
                    <a:lumOff val="35000"/>
                  </a:schemeClr>
                </a:solidFill>
                <a:latin typeface="+mn-lt"/>
              </a:rPr>
              <a:t>ADHD og håndtering i hverdagen</a:t>
            </a:r>
            <a:endParaRPr sz="2800" b="0" dirty="0">
              <a:solidFill>
                <a:schemeClr val="tx1">
                  <a:lumMod val="65000"/>
                  <a:lumOff val="35000"/>
                </a:schemeClr>
              </a:solidFill>
              <a:latin typeface="+mn-lt"/>
            </a:endParaRPr>
          </a:p>
          <a:p>
            <a:pPr algn="l" rtl="0"/>
            <a:r>
              <a:rPr lang="da" sz="2800" b="0" dirty="0">
                <a:solidFill>
                  <a:schemeClr val="tx1">
                    <a:lumMod val="65000"/>
                    <a:lumOff val="35000"/>
                  </a:schemeClr>
                </a:solidFill>
                <a:latin typeface="+mn-lt"/>
              </a:rPr>
              <a:t>Viden og redskaber til at mestre livet</a:t>
            </a:r>
          </a:p>
          <a:p>
            <a:r>
              <a:rPr lang="da-DK" sz="2800" b="0" dirty="0">
                <a:solidFill>
                  <a:schemeClr val="tx1">
                    <a:lumMod val="65000"/>
                    <a:lumOff val="35000"/>
                  </a:schemeClr>
                </a:solidFill>
                <a:latin typeface="+mn-lt"/>
              </a:rPr>
              <a:t>Når hjernen arbejder anderledes</a:t>
            </a:r>
          </a:p>
        </p:txBody>
      </p:sp>
      <p:pic>
        <p:nvPicPr>
          <p:cNvPr id="4" name="Billede 3" descr="Et billede, der indeholder skitse, tegning, Stregtegning, stregtegning&#10;&#10;Indhold genereret af kunstig intelligens kan være forkert.">
            <a:extLst>
              <a:ext uri="{FF2B5EF4-FFF2-40B4-BE49-F238E27FC236}">
                <a16:creationId xmlns:a16="http://schemas.microsoft.com/office/drawing/2014/main" id="{B4AE4647-E4C0-C3A2-0C1C-514C7829B884}"/>
              </a:ext>
            </a:extLst>
          </p:cNvPr>
          <p:cNvPicPr>
            <a:picLocks noChangeAspect="1"/>
          </p:cNvPicPr>
          <p:nvPr/>
        </p:nvPicPr>
        <p:blipFill>
          <a:blip r:embed="rId3" cstate="screen">
            <a:clrChange>
              <a:clrFrom>
                <a:srgbClr val="FFFFFF"/>
              </a:clrFrom>
              <a:clrTo>
                <a:srgbClr val="FFFFFF">
                  <a:alpha val="0"/>
                </a:srgbClr>
              </a:clrTo>
            </a:clrChange>
            <a:duotone>
              <a:srgbClr val="8064A2">
                <a:shade val="45000"/>
                <a:satMod val="135000"/>
              </a:srgbClr>
              <a:prstClr val="white"/>
            </a:duotone>
            <a:extLst>
              <a:ext uri="{28A0092B-C50C-407E-A947-70E740481C1C}">
                <a14:useLocalDpi xmlns:a14="http://schemas.microsoft.com/office/drawing/2010/main"/>
              </a:ext>
            </a:extLst>
          </a:blip>
          <a:stretch>
            <a:fillRect/>
          </a:stretch>
        </p:blipFill>
        <p:spPr>
          <a:xfrm>
            <a:off x="5349550" y="3317034"/>
            <a:ext cx="6842450" cy="3991429"/>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5" name="Billede 4" descr="Et billede, der indeholder skitse, Stregtegning, tegning, Malebog&#10;&#10;Indhold genereret af kunstig intelligens kan være forkert.">
            <a:extLst>
              <a:ext uri="{FF2B5EF4-FFF2-40B4-BE49-F238E27FC236}">
                <a16:creationId xmlns:a16="http://schemas.microsoft.com/office/drawing/2014/main" id="{293DFF71-DAA9-961A-2FD9-EE313FB5996C}"/>
              </a:ext>
            </a:extLst>
          </p:cNvPr>
          <p:cNvPicPr>
            <a:picLocks noChangeAspect="1"/>
          </p:cNvPicPr>
          <p:nvPr/>
        </p:nvPicPr>
        <p:blipFill>
          <a:blip r:embed="rId3" cstate="screen">
            <a:clrChange>
              <a:clrFrom>
                <a:srgbClr val="D3DDDC"/>
              </a:clrFrom>
              <a:clrTo>
                <a:srgbClr val="D3DDDC">
                  <a:alpha val="0"/>
                </a:srgbClr>
              </a:clrTo>
            </a:clrChange>
            <a:duotone>
              <a:srgbClr val="8064A2">
                <a:shade val="45000"/>
                <a:satMod val="135000"/>
              </a:srgbClr>
              <a:prstClr val="white"/>
            </a:duotone>
            <a:extLst>
              <a:ext uri="{28A0092B-C50C-407E-A947-70E740481C1C}">
                <a14:useLocalDpi xmlns:a14="http://schemas.microsoft.com/office/drawing/2010/main"/>
              </a:ext>
            </a:extLst>
          </a:blip>
          <a:srcRect l="19152" t="9643" r="-1" b="8655"/>
          <a:stretch/>
        </p:blipFill>
        <p:spPr>
          <a:xfrm>
            <a:off x="0" y="295275"/>
            <a:ext cx="5749470" cy="5810250"/>
          </a:xfrm>
          <a:prstGeom prst="rect">
            <a:avLst/>
          </a:prstGeom>
        </p:spPr>
      </p:pic>
      <p:sp>
        <p:nvSpPr>
          <p:cNvPr id="236" name="Google Shape;236;p43"/>
          <p:cNvSpPr txBox="1">
            <a:spLocks noGrp="1"/>
          </p:cNvSpPr>
          <p:nvPr>
            <p:ph type="title"/>
          </p:nvPr>
        </p:nvSpPr>
        <p:spPr>
          <a:xfrm>
            <a:off x="7054854" y="298589"/>
            <a:ext cx="4305946" cy="763600"/>
          </a:xfrm>
          <a:prstGeom prst="rect">
            <a:avLst/>
          </a:prstGeom>
        </p:spPr>
        <p:txBody>
          <a:bodyPr spcFirstLastPara="1" vert="horz" wrap="square" lIns="121900" tIns="121900" rIns="121900" bIns="121900" anchor="t" anchorCtr="0">
            <a:noAutofit/>
          </a:bodyPr>
          <a:lstStyle/>
          <a:p>
            <a:pPr algn="r" rtl="0">
              <a:buClr>
                <a:schemeClr val="dk1"/>
              </a:buClr>
              <a:buSzPct val="39285"/>
            </a:pPr>
            <a:r>
              <a:rPr lang="da" sz="7200" dirty="0">
                <a:solidFill>
                  <a:srgbClr val="70578B"/>
                </a:solidFill>
                <a:latin typeface="+mn-lt"/>
              </a:rPr>
              <a:t>Podcasts</a:t>
            </a:r>
            <a:endParaRPr sz="6000" dirty="0">
              <a:solidFill>
                <a:srgbClr val="70578B"/>
              </a:solidFill>
              <a:latin typeface="+mn-lt"/>
            </a:endParaRPr>
          </a:p>
        </p:txBody>
      </p:sp>
      <p:sp>
        <p:nvSpPr>
          <p:cNvPr id="237" name="Google Shape;237;p43"/>
          <p:cNvSpPr txBox="1">
            <a:spLocks noGrp="1"/>
          </p:cNvSpPr>
          <p:nvPr>
            <p:ph type="body" idx="1"/>
          </p:nvPr>
        </p:nvSpPr>
        <p:spPr>
          <a:xfrm>
            <a:off x="0" y="1387613"/>
            <a:ext cx="11360800" cy="4555200"/>
          </a:xfrm>
          <a:prstGeom prst="rect">
            <a:avLst/>
          </a:prstGeom>
        </p:spPr>
        <p:txBody>
          <a:bodyPr spcFirstLastPara="1" wrap="square" lIns="121900" tIns="121900" rIns="121900" bIns="121900" anchor="t" anchorCtr="0">
            <a:normAutofit lnSpcReduction="10000"/>
          </a:bodyPr>
          <a:lstStyle/>
          <a:p>
            <a:pPr marL="0" indent="0" algn="r" rtl="0">
              <a:buNone/>
            </a:pPr>
            <a:r>
              <a:rPr lang="da" sz="2400" b="0" dirty="0">
                <a:latin typeface="+mn-lt"/>
              </a:rPr>
              <a:t>ADHD-podden (af ADHD-foreningen)</a:t>
            </a:r>
            <a:endParaRPr sz="2400" b="0" dirty="0">
              <a:latin typeface="+mn-lt"/>
            </a:endParaRPr>
          </a:p>
          <a:p>
            <a:pPr marL="0" indent="0" algn="r" rtl="0">
              <a:spcBef>
                <a:spcPts val="1600"/>
              </a:spcBef>
              <a:buNone/>
            </a:pPr>
            <a:r>
              <a:rPr lang="da" sz="2400" b="0" dirty="0">
                <a:latin typeface="+mn-lt"/>
              </a:rPr>
              <a:t>ADHD i praksis (af Psykologisk Rådgivnings Center)</a:t>
            </a:r>
            <a:endParaRPr sz="2400" b="0" dirty="0">
              <a:latin typeface="+mn-lt"/>
            </a:endParaRPr>
          </a:p>
          <a:p>
            <a:pPr marL="0" indent="0" algn="r" rtl="0">
              <a:spcBef>
                <a:spcPts val="1600"/>
              </a:spcBef>
              <a:buNone/>
            </a:pPr>
            <a:r>
              <a:rPr lang="da" sz="2400" b="0" dirty="0">
                <a:latin typeface="+mn-lt"/>
              </a:rPr>
              <a:t>Livet med ADHD</a:t>
            </a:r>
            <a:endParaRPr sz="2400" b="0" dirty="0">
              <a:latin typeface="+mn-lt"/>
            </a:endParaRPr>
          </a:p>
          <a:p>
            <a:pPr marL="0" indent="0" algn="r" rtl="0">
              <a:spcBef>
                <a:spcPts val="1600"/>
              </a:spcBef>
              <a:buNone/>
            </a:pPr>
            <a:r>
              <a:rPr lang="da" sz="2400" b="0" dirty="0">
                <a:latin typeface="+mn-lt"/>
              </a:rPr>
              <a:t>ADHD - i mit liv</a:t>
            </a:r>
            <a:endParaRPr sz="2400" b="0" dirty="0">
              <a:latin typeface="+mn-lt"/>
            </a:endParaRPr>
          </a:p>
          <a:p>
            <a:pPr marL="0" indent="0" algn="r" rtl="0">
              <a:spcBef>
                <a:spcPts val="1600"/>
              </a:spcBef>
              <a:buNone/>
            </a:pPr>
            <a:r>
              <a:rPr lang="da" sz="2400" b="0" dirty="0">
                <a:latin typeface="+mn-lt"/>
              </a:rPr>
              <a:t>Psykologi &amp; Livet</a:t>
            </a:r>
            <a:endParaRPr sz="2400" b="0" dirty="0">
              <a:latin typeface="+mn-lt"/>
            </a:endParaRPr>
          </a:p>
          <a:p>
            <a:pPr marL="0" indent="0" algn="r" rtl="0">
              <a:spcBef>
                <a:spcPts val="1600"/>
              </a:spcBef>
              <a:buNone/>
            </a:pPr>
            <a:r>
              <a:rPr lang="da" sz="2400" b="0" dirty="0">
                <a:latin typeface="+mn-lt"/>
              </a:rPr>
              <a:t>ADHD og Livet (af Takeda)</a:t>
            </a:r>
            <a:endParaRPr sz="2400" b="0" dirty="0">
              <a:latin typeface="+mn-lt"/>
            </a:endParaRPr>
          </a:p>
          <a:p>
            <a:pPr marL="0" indent="0" algn="r" rtl="0">
              <a:spcBef>
                <a:spcPts val="1600"/>
              </a:spcBef>
              <a:spcAft>
                <a:spcPts val="1600"/>
              </a:spcAft>
              <a:buNone/>
            </a:pPr>
            <a:r>
              <a:rPr lang="da" sz="2400" b="0" dirty="0">
                <a:latin typeface="+mn-lt"/>
              </a:rPr>
              <a:t>ADHD og Autisme podcast (af Manu Sareen)</a:t>
            </a:r>
          </a:p>
          <a:p>
            <a:pPr marL="0" indent="0" algn="r" rtl="0">
              <a:spcBef>
                <a:spcPts val="1600"/>
              </a:spcBef>
              <a:spcAft>
                <a:spcPts val="1600"/>
              </a:spcAft>
              <a:buNone/>
            </a:pPr>
            <a:r>
              <a:rPr lang="da" sz="2400" dirty="0"/>
              <a:t>Og mange flere...</a:t>
            </a:r>
            <a:endParaRPr sz="2400" b="0" dirty="0">
              <a:latin typeface="+mn-lt"/>
            </a:endParaRPr>
          </a:p>
        </p:txBody>
      </p:sp>
      <p:sp>
        <p:nvSpPr>
          <p:cNvPr id="6" name="Rektangel 5">
            <a:extLst>
              <a:ext uri="{FF2B5EF4-FFF2-40B4-BE49-F238E27FC236}">
                <a16:creationId xmlns:a16="http://schemas.microsoft.com/office/drawing/2014/main" id="{FCE5C7B6-8509-B148-6408-FD7643C5DF66}"/>
              </a:ext>
            </a:extLst>
          </p:cNvPr>
          <p:cNvSpPr/>
          <p:nvPr/>
        </p:nvSpPr>
        <p:spPr>
          <a:xfrm>
            <a:off x="0" y="5629275"/>
            <a:ext cx="12192000" cy="1239850"/>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A31BF-C2DF-FE2A-84BC-F5D7F98B648A}"/>
            </a:ext>
          </a:extLst>
        </p:cNvPr>
        <p:cNvGrpSpPr/>
        <p:nvPr/>
      </p:nvGrpSpPr>
      <p:grpSpPr>
        <a:xfrm>
          <a:off x="0" y="0"/>
          <a:ext cx="0" cy="0"/>
          <a:chOff x="0" y="0"/>
          <a:chExt cx="0" cy="0"/>
        </a:xfrm>
      </p:grpSpPr>
      <p:sp>
        <p:nvSpPr>
          <p:cNvPr id="4" name="object 2">
            <a:extLst>
              <a:ext uri="{FF2B5EF4-FFF2-40B4-BE49-F238E27FC236}">
                <a16:creationId xmlns:a16="http://schemas.microsoft.com/office/drawing/2014/main" id="{2550A817-926B-F300-C498-4431A97AC793}"/>
              </a:ext>
            </a:extLst>
          </p:cNvPr>
          <p:cNvSpPr txBox="1">
            <a:spLocks/>
          </p:cNvSpPr>
          <p:nvPr/>
        </p:nvSpPr>
        <p:spPr>
          <a:xfrm>
            <a:off x="475605" y="197265"/>
            <a:ext cx="9830445"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solidFill>
                  <a:srgbClr val="70578B"/>
                </a:solidFill>
                <a:latin typeface="+mn-lt"/>
                <a:cs typeface="Arial"/>
              </a:rPr>
              <a:t>Nøglebudskaber</a:t>
            </a:r>
          </a:p>
        </p:txBody>
      </p:sp>
      <p:sp>
        <p:nvSpPr>
          <p:cNvPr id="2" name="Rektangel 1">
            <a:extLst>
              <a:ext uri="{FF2B5EF4-FFF2-40B4-BE49-F238E27FC236}">
                <a16:creationId xmlns:a16="http://schemas.microsoft.com/office/drawing/2014/main" id="{9A29CCCC-35BC-BE72-4B52-3EC6298BD176}"/>
              </a:ext>
            </a:extLst>
          </p:cNvPr>
          <p:cNvSpPr/>
          <p:nvPr/>
        </p:nvSpPr>
        <p:spPr>
          <a:xfrm>
            <a:off x="859544" y="1174031"/>
            <a:ext cx="10272282" cy="616479"/>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700" dirty="0"/>
          </a:p>
        </p:txBody>
      </p:sp>
      <p:sp>
        <p:nvSpPr>
          <p:cNvPr id="6" name="Tekstfelt 5">
            <a:extLst>
              <a:ext uri="{FF2B5EF4-FFF2-40B4-BE49-F238E27FC236}">
                <a16:creationId xmlns:a16="http://schemas.microsoft.com/office/drawing/2014/main" id="{DE345EEC-6DB4-05E1-AD83-B320EF36BDAB}"/>
              </a:ext>
            </a:extLst>
          </p:cNvPr>
          <p:cNvSpPr txBox="1"/>
          <p:nvPr/>
        </p:nvSpPr>
        <p:spPr>
          <a:xfrm>
            <a:off x="1413254" y="1317299"/>
            <a:ext cx="4903041" cy="338554"/>
          </a:xfrm>
          <a:prstGeom prst="rect">
            <a:avLst/>
          </a:prstGeom>
          <a:noFill/>
        </p:spPr>
        <p:txBody>
          <a:bodyPr wrap="square">
            <a:spAutoFit/>
          </a:bodyPr>
          <a:lstStyle/>
          <a:p>
            <a:pPr marL="0" indent="0">
              <a:spcAft>
                <a:spcPts val="600"/>
              </a:spcAft>
              <a:buFont typeface="Arial" panose="020B0604020202020204" pitchFamily="34" charset="0"/>
              <a:buNone/>
            </a:pPr>
            <a:r>
              <a:rPr lang="da-DK" sz="1600" b="1" i="1" dirty="0">
                <a:solidFill>
                  <a:srgbClr val="70578B"/>
                </a:solidFill>
              </a:rPr>
              <a:t>“Jeg gør det ikke med vilje” </a:t>
            </a:r>
          </a:p>
        </p:txBody>
      </p:sp>
      <p:sp>
        <p:nvSpPr>
          <p:cNvPr id="3" name="Ellipse 2">
            <a:extLst>
              <a:ext uri="{FF2B5EF4-FFF2-40B4-BE49-F238E27FC236}">
                <a16:creationId xmlns:a16="http://schemas.microsoft.com/office/drawing/2014/main" id="{339C0CFD-B25B-2341-AB9C-DDAE12DF23E7}"/>
              </a:ext>
            </a:extLst>
          </p:cNvPr>
          <p:cNvSpPr/>
          <p:nvPr/>
        </p:nvSpPr>
        <p:spPr>
          <a:xfrm>
            <a:off x="475605" y="1132297"/>
            <a:ext cx="699948" cy="699947"/>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600" dirty="0"/>
              <a:t>1</a:t>
            </a:r>
          </a:p>
        </p:txBody>
      </p:sp>
      <p:grpSp>
        <p:nvGrpSpPr>
          <p:cNvPr id="8" name="Gruppe 7">
            <a:extLst>
              <a:ext uri="{FF2B5EF4-FFF2-40B4-BE49-F238E27FC236}">
                <a16:creationId xmlns:a16="http://schemas.microsoft.com/office/drawing/2014/main" id="{8A547EBD-BEFE-5175-B032-2BB8237B1B85}"/>
              </a:ext>
            </a:extLst>
          </p:cNvPr>
          <p:cNvGrpSpPr/>
          <p:nvPr/>
        </p:nvGrpSpPr>
        <p:grpSpPr>
          <a:xfrm>
            <a:off x="475605" y="2007616"/>
            <a:ext cx="10656220" cy="699947"/>
            <a:chOff x="363997" y="1650516"/>
            <a:chExt cx="18769569" cy="1232868"/>
          </a:xfrm>
        </p:grpSpPr>
        <p:sp>
          <p:nvSpPr>
            <p:cNvPr id="9" name="Rektangel 8">
              <a:extLst>
                <a:ext uri="{FF2B5EF4-FFF2-40B4-BE49-F238E27FC236}">
                  <a16:creationId xmlns:a16="http://schemas.microsoft.com/office/drawing/2014/main" id="{70A3E438-988C-48B8-55C0-AC5148BF9BAC}"/>
                </a:ext>
              </a:extLst>
            </p:cNvPr>
            <p:cNvSpPr/>
            <p:nvPr/>
          </p:nvSpPr>
          <p:spPr>
            <a:xfrm>
              <a:off x="980430" y="1724025"/>
              <a:ext cx="18153136"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700"/>
            </a:p>
          </p:txBody>
        </p:sp>
        <p:sp>
          <p:nvSpPr>
            <p:cNvPr id="10" name="Tekstfelt 9">
              <a:extLst>
                <a:ext uri="{FF2B5EF4-FFF2-40B4-BE49-F238E27FC236}">
                  <a16:creationId xmlns:a16="http://schemas.microsoft.com/office/drawing/2014/main" id="{5A6BC009-262B-5200-D7D0-4CEAE9F8D090}"/>
                </a:ext>
              </a:extLst>
            </p:cNvPr>
            <p:cNvSpPr txBox="1"/>
            <p:nvPr/>
          </p:nvSpPr>
          <p:spPr>
            <a:xfrm>
              <a:off x="1955721" y="1827213"/>
              <a:ext cx="9538851" cy="596320"/>
            </a:xfrm>
            <a:prstGeom prst="rect">
              <a:avLst/>
            </a:prstGeom>
            <a:noFill/>
          </p:spPr>
          <p:txBody>
            <a:bodyPr wrap="square">
              <a:spAutoFit/>
            </a:bodyPr>
            <a:lstStyle/>
            <a:p>
              <a:pPr marL="0" indent="0">
                <a:spcAft>
                  <a:spcPts val="600"/>
                </a:spcAft>
                <a:buFont typeface="Arial" panose="020B0604020202020204" pitchFamily="34" charset="0"/>
                <a:buNone/>
              </a:pPr>
              <a:r>
                <a:rPr lang="da-DK" sz="1600" b="1" i="1" dirty="0">
                  <a:solidFill>
                    <a:srgbClr val="70578B"/>
                  </a:solidFill>
                </a:rPr>
                <a:t>“Hvis det  BARE var, så havde jeg gjort det”</a:t>
              </a:r>
            </a:p>
          </p:txBody>
        </p:sp>
        <p:sp>
          <p:nvSpPr>
            <p:cNvPr id="11" name="Ellipse 10">
              <a:extLst>
                <a:ext uri="{FF2B5EF4-FFF2-40B4-BE49-F238E27FC236}">
                  <a16:creationId xmlns:a16="http://schemas.microsoft.com/office/drawing/2014/main" id="{EF3B14E5-1751-1267-8C23-D1CCE6A651CF}"/>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600" dirty="0"/>
                <a:t>2</a:t>
              </a:r>
            </a:p>
          </p:txBody>
        </p:sp>
      </p:grpSp>
      <p:grpSp>
        <p:nvGrpSpPr>
          <p:cNvPr id="12" name="Gruppe 11">
            <a:extLst>
              <a:ext uri="{FF2B5EF4-FFF2-40B4-BE49-F238E27FC236}">
                <a16:creationId xmlns:a16="http://schemas.microsoft.com/office/drawing/2014/main" id="{D4D0D62F-51E2-A5C0-AE8D-9024CE833E52}"/>
              </a:ext>
            </a:extLst>
          </p:cNvPr>
          <p:cNvGrpSpPr/>
          <p:nvPr/>
        </p:nvGrpSpPr>
        <p:grpSpPr>
          <a:xfrm>
            <a:off x="475605" y="2924669"/>
            <a:ext cx="10656220" cy="699947"/>
            <a:chOff x="363997" y="1650516"/>
            <a:chExt cx="18769568" cy="1232868"/>
          </a:xfrm>
        </p:grpSpPr>
        <p:sp>
          <p:nvSpPr>
            <p:cNvPr id="13" name="Rektangel 12">
              <a:extLst>
                <a:ext uri="{FF2B5EF4-FFF2-40B4-BE49-F238E27FC236}">
                  <a16:creationId xmlns:a16="http://schemas.microsoft.com/office/drawing/2014/main" id="{A1B833CD-C71F-4CFB-43E1-06E127429E9D}"/>
                </a:ext>
              </a:extLst>
            </p:cNvPr>
            <p:cNvSpPr/>
            <p:nvPr/>
          </p:nvSpPr>
          <p:spPr>
            <a:xfrm>
              <a:off x="980431" y="1724025"/>
              <a:ext cx="18153134"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700"/>
            </a:p>
          </p:txBody>
        </p:sp>
        <p:sp>
          <p:nvSpPr>
            <p:cNvPr id="14" name="Tekstfelt 13">
              <a:extLst>
                <a:ext uri="{FF2B5EF4-FFF2-40B4-BE49-F238E27FC236}">
                  <a16:creationId xmlns:a16="http://schemas.microsoft.com/office/drawing/2014/main" id="{1F229AF7-5F50-5A32-FD2F-3B06D5A77FFF}"/>
                </a:ext>
              </a:extLst>
            </p:cNvPr>
            <p:cNvSpPr txBox="1"/>
            <p:nvPr/>
          </p:nvSpPr>
          <p:spPr>
            <a:xfrm>
              <a:off x="1955721" y="1937197"/>
              <a:ext cx="8636080" cy="596320"/>
            </a:xfrm>
            <a:prstGeom prst="rect">
              <a:avLst/>
            </a:prstGeom>
            <a:noFill/>
          </p:spPr>
          <p:txBody>
            <a:bodyPr wrap="square">
              <a:spAutoFit/>
            </a:bodyPr>
            <a:lstStyle/>
            <a:p>
              <a:pPr marL="0" indent="0">
                <a:spcAft>
                  <a:spcPts val="600"/>
                </a:spcAft>
                <a:buFont typeface="Arial" panose="020B0604020202020204" pitchFamily="34" charset="0"/>
                <a:buNone/>
              </a:pPr>
              <a:r>
                <a:rPr lang="da-DK" sz="1600" b="1" dirty="0">
                  <a:solidFill>
                    <a:srgbClr val="70578B"/>
                  </a:solidFill>
                </a:rPr>
                <a:t>ADHD er ikke en undskyldning - men en forklaring </a:t>
              </a:r>
            </a:p>
          </p:txBody>
        </p:sp>
        <p:sp>
          <p:nvSpPr>
            <p:cNvPr id="15" name="Ellipse 14">
              <a:extLst>
                <a:ext uri="{FF2B5EF4-FFF2-40B4-BE49-F238E27FC236}">
                  <a16:creationId xmlns:a16="http://schemas.microsoft.com/office/drawing/2014/main" id="{24E9A204-6488-E8FB-5193-1F3E9187ABC4}"/>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600" dirty="0"/>
                <a:t>3</a:t>
              </a:r>
            </a:p>
          </p:txBody>
        </p:sp>
      </p:grpSp>
      <p:grpSp>
        <p:nvGrpSpPr>
          <p:cNvPr id="16" name="Gruppe 15">
            <a:extLst>
              <a:ext uri="{FF2B5EF4-FFF2-40B4-BE49-F238E27FC236}">
                <a16:creationId xmlns:a16="http://schemas.microsoft.com/office/drawing/2014/main" id="{62F21BB0-CA78-D52D-DBD0-094550E5841D}"/>
              </a:ext>
            </a:extLst>
          </p:cNvPr>
          <p:cNvGrpSpPr/>
          <p:nvPr/>
        </p:nvGrpSpPr>
        <p:grpSpPr>
          <a:xfrm>
            <a:off x="475605" y="3818212"/>
            <a:ext cx="10656220" cy="699947"/>
            <a:chOff x="363997" y="1650516"/>
            <a:chExt cx="18769568" cy="1232868"/>
          </a:xfrm>
        </p:grpSpPr>
        <p:sp>
          <p:nvSpPr>
            <p:cNvPr id="17" name="Rektangel 16">
              <a:extLst>
                <a:ext uri="{FF2B5EF4-FFF2-40B4-BE49-F238E27FC236}">
                  <a16:creationId xmlns:a16="http://schemas.microsoft.com/office/drawing/2014/main" id="{F9C77332-6D22-B64A-678B-3720C9AC8F2F}"/>
                </a:ext>
              </a:extLst>
            </p:cNvPr>
            <p:cNvSpPr/>
            <p:nvPr/>
          </p:nvSpPr>
          <p:spPr>
            <a:xfrm>
              <a:off x="980431" y="1724025"/>
              <a:ext cx="18153134"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700"/>
            </a:p>
          </p:txBody>
        </p:sp>
        <p:sp>
          <p:nvSpPr>
            <p:cNvPr id="18" name="Tekstfelt 17">
              <a:extLst>
                <a:ext uri="{FF2B5EF4-FFF2-40B4-BE49-F238E27FC236}">
                  <a16:creationId xmlns:a16="http://schemas.microsoft.com/office/drawing/2014/main" id="{BB1D1A47-9434-5D24-21A2-9B775D278FB0}"/>
                </a:ext>
              </a:extLst>
            </p:cNvPr>
            <p:cNvSpPr txBox="1"/>
            <p:nvPr/>
          </p:nvSpPr>
          <p:spPr>
            <a:xfrm>
              <a:off x="1955721" y="1908629"/>
              <a:ext cx="8636080" cy="596320"/>
            </a:xfrm>
            <a:prstGeom prst="rect">
              <a:avLst/>
            </a:prstGeom>
            <a:noFill/>
          </p:spPr>
          <p:txBody>
            <a:bodyPr wrap="square">
              <a:spAutoFit/>
            </a:bodyPr>
            <a:lstStyle/>
            <a:p>
              <a:pPr marL="0" indent="0">
                <a:spcAft>
                  <a:spcPts val="600"/>
                </a:spcAft>
                <a:buFont typeface="Arial" panose="020B0604020202020204" pitchFamily="34" charset="0"/>
                <a:buNone/>
              </a:pPr>
              <a:r>
                <a:rPr lang="da-DK" sz="1600" b="1" dirty="0" err="1">
                  <a:solidFill>
                    <a:srgbClr val="70578B"/>
                  </a:solidFill>
                </a:rPr>
                <a:t>Fokusèr</a:t>
              </a:r>
              <a:r>
                <a:rPr lang="da-DK" sz="1600" b="1" dirty="0">
                  <a:solidFill>
                    <a:srgbClr val="70578B"/>
                  </a:solidFill>
                </a:rPr>
                <a:t> på løsninger frem for skyld </a:t>
              </a:r>
            </a:p>
          </p:txBody>
        </p:sp>
        <p:sp>
          <p:nvSpPr>
            <p:cNvPr id="19" name="Ellipse 18">
              <a:extLst>
                <a:ext uri="{FF2B5EF4-FFF2-40B4-BE49-F238E27FC236}">
                  <a16:creationId xmlns:a16="http://schemas.microsoft.com/office/drawing/2014/main" id="{EFBB7929-868B-F490-D143-DBE2779D0602}"/>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600" dirty="0"/>
                <a:t>4</a:t>
              </a:r>
            </a:p>
          </p:txBody>
        </p:sp>
      </p:grpSp>
      <p:grpSp>
        <p:nvGrpSpPr>
          <p:cNvPr id="20" name="Gruppe 19">
            <a:extLst>
              <a:ext uri="{FF2B5EF4-FFF2-40B4-BE49-F238E27FC236}">
                <a16:creationId xmlns:a16="http://schemas.microsoft.com/office/drawing/2014/main" id="{E9764FEB-1E0E-A5CD-66C7-B3C8B14CCBEC}"/>
              </a:ext>
            </a:extLst>
          </p:cNvPr>
          <p:cNvGrpSpPr/>
          <p:nvPr/>
        </p:nvGrpSpPr>
        <p:grpSpPr>
          <a:xfrm>
            <a:off x="475605" y="4711754"/>
            <a:ext cx="10656220" cy="699948"/>
            <a:chOff x="363997" y="1650516"/>
            <a:chExt cx="18769568" cy="1232870"/>
          </a:xfrm>
        </p:grpSpPr>
        <p:sp>
          <p:nvSpPr>
            <p:cNvPr id="21" name="Rektangel 20">
              <a:extLst>
                <a:ext uri="{FF2B5EF4-FFF2-40B4-BE49-F238E27FC236}">
                  <a16:creationId xmlns:a16="http://schemas.microsoft.com/office/drawing/2014/main" id="{C2D69228-8568-4D83-6345-52B6F8F4DE30}"/>
                </a:ext>
              </a:extLst>
            </p:cNvPr>
            <p:cNvSpPr/>
            <p:nvPr/>
          </p:nvSpPr>
          <p:spPr>
            <a:xfrm>
              <a:off x="980431" y="1724025"/>
              <a:ext cx="18153134"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700"/>
            </a:p>
          </p:txBody>
        </p:sp>
        <p:sp>
          <p:nvSpPr>
            <p:cNvPr id="22" name="Tekstfelt 21">
              <a:extLst>
                <a:ext uri="{FF2B5EF4-FFF2-40B4-BE49-F238E27FC236}">
                  <a16:creationId xmlns:a16="http://schemas.microsoft.com/office/drawing/2014/main" id="{C0C066BB-EF55-7529-8894-0DBEE184BC6F}"/>
                </a:ext>
              </a:extLst>
            </p:cNvPr>
            <p:cNvSpPr txBox="1"/>
            <p:nvPr/>
          </p:nvSpPr>
          <p:spPr>
            <a:xfrm>
              <a:off x="2015148" y="1690746"/>
              <a:ext cx="9538850" cy="1192640"/>
            </a:xfrm>
            <a:prstGeom prst="rect">
              <a:avLst/>
            </a:prstGeom>
            <a:noFill/>
          </p:spPr>
          <p:txBody>
            <a:bodyPr wrap="square">
              <a:spAutoFit/>
            </a:bodyPr>
            <a:lstStyle/>
            <a:p>
              <a:pPr marL="0" indent="0">
                <a:spcAft>
                  <a:spcPts val="600"/>
                </a:spcAft>
                <a:buFont typeface="Arial" panose="020B0604020202020204" pitchFamily="34" charset="0"/>
                <a:buNone/>
              </a:pPr>
              <a:r>
                <a:rPr lang="da-DK" sz="1050" b="1" dirty="0">
                  <a:solidFill>
                    <a:srgbClr val="70578B"/>
                  </a:solidFill>
                </a:rPr>
                <a:t>Vær nysgerrig</a:t>
              </a:r>
            </a:p>
            <a:p>
              <a:pPr marL="182880" indent="-182880" defTabSz="914400">
                <a:buClr>
                  <a:srgbClr val="BC89BF"/>
                </a:buClr>
                <a:buFont typeface="Arial" panose="020B0604020202020204" pitchFamily="34" charset="0"/>
                <a:buChar char="•"/>
                <a:defRPr/>
              </a:pPr>
              <a:r>
                <a:rPr lang="da-DK" sz="1050" dirty="0">
                  <a:solidFill>
                    <a:srgbClr val="70578B"/>
                  </a:solidFill>
                </a:rPr>
                <a:t>Søg viden sammen </a:t>
              </a:r>
            </a:p>
            <a:p>
              <a:pPr marL="182880" indent="-182880" defTabSz="914400">
                <a:buClr>
                  <a:srgbClr val="BC89BF"/>
                </a:buClr>
                <a:buFont typeface="Arial" panose="020B0604020202020204" pitchFamily="34" charset="0"/>
                <a:buChar char="•"/>
                <a:defRPr/>
              </a:pPr>
              <a:r>
                <a:rPr lang="da-DK" sz="1050" dirty="0">
                  <a:solidFill>
                    <a:srgbClr val="70578B"/>
                  </a:solidFill>
                </a:rPr>
                <a:t>Stil spørgsmål til personen med ADHD.</a:t>
              </a:r>
            </a:p>
          </p:txBody>
        </p:sp>
        <p:sp>
          <p:nvSpPr>
            <p:cNvPr id="23" name="Ellipse 22">
              <a:extLst>
                <a:ext uri="{FF2B5EF4-FFF2-40B4-BE49-F238E27FC236}">
                  <a16:creationId xmlns:a16="http://schemas.microsoft.com/office/drawing/2014/main" id="{650F8391-762A-20D9-8308-87C8F6CF1CAC}"/>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600" dirty="0"/>
                <a:t>5</a:t>
              </a:r>
            </a:p>
          </p:txBody>
        </p:sp>
      </p:grpSp>
      <p:grpSp>
        <p:nvGrpSpPr>
          <p:cNvPr id="7" name="Gruppe 6">
            <a:extLst>
              <a:ext uri="{FF2B5EF4-FFF2-40B4-BE49-F238E27FC236}">
                <a16:creationId xmlns:a16="http://schemas.microsoft.com/office/drawing/2014/main" id="{17C02A86-4B63-0327-2D6E-CE486D92568B}"/>
              </a:ext>
            </a:extLst>
          </p:cNvPr>
          <p:cNvGrpSpPr/>
          <p:nvPr/>
        </p:nvGrpSpPr>
        <p:grpSpPr>
          <a:xfrm>
            <a:off x="475605" y="5630961"/>
            <a:ext cx="10656220" cy="699948"/>
            <a:chOff x="363997" y="1650516"/>
            <a:chExt cx="18769568" cy="1232868"/>
          </a:xfrm>
        </p:grpSpPr>
        <p:sp>
          <p:nvSpPr>
            <p:cNvPr id="24" name="Rektangel 23">
              <a:extLst>
                <a:ext uri="{FF2B5EF4-FFF2-40B4-BE49-F238E27FC236}">
                  <a16:creationId xmlns:a16="http://schemas.microsoft.com/office/drawing/2014/main" id="{4FD33877-BA30-C732-2540-300990FF661F}"/>
                </a:ext>
              </a:extLst>
            </p:cNvPr>
            <p:cNvSpPr/>
            <p:nvPr/>
          </p:nvSpPr>
          <p:spPr>
            <a:xfrm>
              <a:off x="980431" y="1724025"/>
              <a:ext cx="18153134"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700"/>
            </a:p>
          </p:txBody>
        </p:sp>
        <p:sp>
          <p:nvSpPr>
            <p:cNvPr id="25" name="Tekstfelt 24">
              <a:extLst>
                <a:ext uri="{FF2B5EF4-FFF2-40B4-BE49-F238E27FC236}">
                  <a16:creationId xmlns:a16="http://schemas.microsoft.com/office/drawing/2014/main" id="{14D78FD7-A484-DB1C-BC1C-CE33A8F63851}"/>
                </a:ext>
              </a:extLst>
            </p:cNvPr>
            <p:cNvSpPr txBox="1"/>
            <p:nvPr/>
          </p:nvSpPr>
          <p:spPr>
            <a:xfrm>
              <a:off x="1955721" y="1908629"/>
              <a:ext cx="9538850" cy="596319"/>
            </a:xfrm>
            <a:prstGeom prst="rect">
              <a:avLst/>
            </a:prstGeom>
            <a:noFill/>
          </p:spPr>
          <p:txBody>
            <a:bodyPr wrap="square">
              <a:spAutoFit/>
            </a:bodyPr>
            <a:lstStyle/>
            <a:p>
              <a:pPr marL="0" indent="0">
                <a:spcAft>
                  <a:spcPts val="600"/>
                </a:spcAft>
                <a:buFont typeface="Arial" panose="020B0604020202020204" pitchFamily="34" charset="0"/>
                <a:buNone/>
              </a:pPr>
              <a:r>
                <a:rPr lang="da-DK" sz="1600" b="1" dirty="0">
                  <a:solidFill>
                    <a:srgbClr val="70578B"/>
                  </a:solidFill>
                </a:rPr>
                <a:t>ADHD forsvinder ikke - men I kan finde vejen sammen.</a:t>
              </a:r>
            </a:p>
          </p:txBody>
        </p:sp>
        <p:sp>
          <p:nvSpPr>
            <p:cNvPr id="26" name="Ellipse 25">
              <a:extLst>
                <a:ext uri="{FF2B5EF4-FFF2-40B4-BE49-F238E27FC236}">
                  <a16:creationId xmlns:a16="http://schemas.microsoft.com/office/drawing/2014/main" id="{6F9EEE93-F6C9-7336-70D8-0E7E06B44FB1}"/>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600" dirty="0"/>
                <a:t>6</a:t>
              </a:r>
            </a:p>
          </p:txBody>
        </p:sp>
      </p:grpSp>
    </p:spTree>
    <p:extLst>
      <p:ext uri="{BB962C8B-B14F-4D97-AF65-F5344CB8AC3E}">
        <p14:creationId xmlns:p14="http://schemas.microsoft.com/office/powerpoint/2010/main" val="14062615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B293693-D0F1-88EF-71DA-AEA5FAC927DD}"/>
              </a:ext>
            </a:extLst>
          </p:cNvPr>
          <p:cNvSpPr>
            <a:spLocks noGrp="1"/>
          </p:cNvSpPr>
          <p:nvPr>
            <p:ph type="title"/>
          </p:nvPr>
        </p:nvSpPr>
        <p:spPr>
          <a:xfrm>
            <a:off x="551776" y="495277"/>
            <a:ext cx="10744157" cy="955807"/>
          </a:xfrm>
        </p:spPr>
        <p:txBody>
          <a:bodyPr>
            <a:normAutofit/>
          </a:bodyPr>
          <a:lstStyle/>
          <a:p>
            <a:r>
              <a:rPr lang="da-DK" sz="5000" b="1" dirty="0">
                <a:solidFill>
                  <a:srgbClr val="70578B"/>
                </a:solidFill>
                <a:latin typeface="Calibri" panose="020F0502020204030204" pitchFamily="34" charset="0"/>
                <a:cs typeface="Calibri" panose="020F0502020204030204" pitchFamily="34" charset="0"/>
              </a:rPr>
              <a:t>Afslutning</a:t>
            </a:r>
            <a:endParaRPr sz="5000" b="1" dirty="0">
              <a:solidFill>
                <a:srgbClr val="70578B"/>
              </a:solidFill>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A3914362-A37B-52E4-DA70-646637853A71}"/>
              </a:ext>
            </a:extLst>
          </p:cNvPr>
          <p:cNvSpPr>
            <a:spLocks noGrp="1"/>
          </p:cNvSpPr>
          <p:nvPr>
            <p:ph idx="1"/>
          </p:nvPr>
        </p:nvSpPr>
        <p:spPr>
          <a:xfrm>
            <a:off x="551776" y="2039303"/>
            <a:ext cx="8088641" cy="1889234"/>
          </a:xfrm>
        </p:spPr>
        <p:txBody>
          <a:bodyPr>
            <a:noAutofit/>
          </a:bodyPr>
          <a:lstStyle/>
          <a:p>
            <a:pPr marL="0" indent="0">
              <a:lnSpc>
                <a:spcPct val="115000"/>
              </a:lnSpc>
              <a:spcAft>
                <a:spcPts val="800"/>
              </a:spcAft>
              <a:buNone/>
            </a:pPr>
            <a:r>
              <a:rPr lang="da-DK" sz="2000" b="1" kern="0" dirty="0">
                <a:solidFill>
                  <a:srgbClr val="70578B"/>
                </a:solidFill>
                <a:latin typeface="Calibri" panose="020F0502020204030204" pitchFamily="34" charset="0"/>
                <a:cs typeface="Calibri" panose="020F0502020204030204" pitchFamily="34" charset="0"/>
              </a:rPr>
              <a:t>Anne Mette Christiansen &amp; Berit Wittenkamp, psykiatriske sygeplejersker, i samarbejde med Takeda Pharma A/S.</a:t>
            </a:r>
          </a:p>
          <a:p>
            <a:pPr>
              <a:lnSpc>
                <a:spcPct val="115000"/>
              </a:lnSpc>
              <a:spcAft>
                <a:spcPts val="800"/>
              </a:spcAft>
              <a:buNone/>
            </a:pP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a:t>
            </a:r>
          </a:p>
        </p:txBody>
      </p:sp>
    </p:spTree>
    <p:extLst>
      <p:ext uri="{BB962C8B-B14F-4D97-AF65-F5344CB8AC3E}">
        <p14:creationId xmlns:p14="http://schemas.microsoft.com/office/powerpoint/2010/main" val="21838618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5DC03-899A-768A-99A3-E781BDF5EBF1}"/>
              </a:ext>
            </a:extLst>
          </p:cNvPr>
          <p:cNvSpPr>
            <a:spLocks noGrp="1"/>
          </p:cNvSpPr>
          <p:nvPr>
            <p:ph type="title"/>
          </p:nvPr>
        </p:nvSpPr>
        <p:spPr>
          <a:xfrm>
            <a:off x="114479" y="-67014"/>
            <a:ext cx="10515600" cy="1325563"/>
          </a:xfrm>
        </p:spPr>
        <p:txBody>
          <a:bodyPr>
            <a:normAutofit/>
          </a:bodyPr>
          <a:lstStyle/>
          <a:p>
            <a:r>
              <a:rPr lang="en-US" sz="4000" b="1" dirty="0" err="1">
                <a:solidFill>
                  <a:srgbClr val="70578B"/>
                </a:solidFill>
                <a:latin typeface="Calibri" panose="020F0502020204030204" pitchFamily="34" charset="0"/>
                <a:cs typeface="Calibri" panose="020F0502020204030204" pitchFamily="34" charset="0"/>
              </a:rPr>
              <a:t>Referencer</a:t>
            </a:r>
            <a:r>
              <a:rPr lang="en-US" sz="4000" b="1" dirty="0">
                <a:solidFill>
                  <a:srgbClr val="70578B"/>
                </a:solidFill>
                <a:latin typeface="Calibri" panose="020F0502020204030204" pitchFamily="34" charset="0"/>
                <a:cs typeface="Calibri" panose="020F0502020204030204" pitchFamily="34" charset="0"/>
              </a:rPr>
              <a:t> </a:t>
            </a:r>
            <a:endParaRPr lang="en-DK" sz="4000" b="1" dirty="0">
              <a:solidFill>
                <a:srgbClr val="70578B"/>
              </a:solidFill>
              <a:latin typeface="Calibri" panose="020F0502020204030204" pitchFamily="34" charset="0"/>
              <a:cs typeface="Calibri" panose="020F0502020204030204" pitchFamily="34" charset="0"/>
            </a:endParaRPr>
          </a:p>
        </p:txBody>
      </p:sp>
      <p:sp>
        <p:nvSpPr>
          <p:cNvPr id="9" name="Rectangle 5">
            <a:extLst>
              <a:ext uri="{FF2B5EF4-FFF2-40B4-BE49-F238E27FC236}">
                <a16:creationId xmlns:a16="http://schemas.microsoft.com/office/drawing/2014/main" id="{D5E44146-4BB8-C887-FDEE-16C2ACA740E3}"/>
              </a:ext>
            </a:extLst>
          </p:cNvPr>
          <p:cNvSpPr>
            <a:spLocks noGrp="1" noChangeArrowheads="1"/>
          </p:cNvSpPr>
          <p:nvPr>
            <p:ph idx="1"/>
          </p:nvPr>
        </p:nvSpPr>
        <p:spPr bwMode="auto">
          <a:xfrm>
            <a:off x="114479" y="1352134"/>
            <a:ext cx="11963041"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lang="en-US" altLang="en-DK" sz="2000" kern="0" dirty="0">
                <a:latin typeface="Calibri" panose="020F0502020204030204" pitchFamily="34" charset="0"/>
                <a:cs typeface="Calibri" panose="020F0502020204030204" pitchFamily="34" charset="0"/>
              </a:rPr>
              <a:t>C</a:t>
            </a:r>
            <a:r>
              <a:rPr lang="en-DK" altLang="en-DK" sz="2000" kern="0" dirty="0" err="1">
                <a:latin typeface="Calibri" panose="020F0502020204030204" pitchFamily="34" charset="0"/>
                <a:cs typeface="Calibri" panose="020F0502020204030204" pitchFamily="34" charset="0"/>
              </a:rPr>
              <a:t>orkum</a:t>
            </a:r>
            <a:r>
              <a:rPr lang="en-DK" altLang="en-DK" sz="2000" kern="0" dirty="0">
                <a:latin typeface="Calibri" panose="020F0502020204030204" pitchFamily="34" charset="0"/>
                <a:cs typeface="Calibri" panose="020F0502020204030204" pitchFamily="34" charset="0"/>
              </a:rPr>
              <a:t>, P., &amp; </a:t>
            </a:r>
            <a:r>
              <a:rPr lang="en-DK" altLang="en-DK" sz="2000" kern="0" dirty="0" err="1">
                <a:latin typeface="Calibri" panose="020F0502020204030204" pitchFamily="34" charset="0"/>
                <a:cs typeface="Calibri" panose="020F0502020204030204" pitchFamily="34" charset="0"/>
              </a:rPr>
              <a:t>Moldofsky</a:t>
            </a:r>
            <a:r>
              <a:rPr lang="en-DK" altLang="en-DK" sz="2000" kern="0" dirty="0">
                <a:latin typeface="Calibri" panose="020F0502020204030204" pitchFamily="34" charset="0"/>
                <a:cs typeface="Calibri" panose="020F0502020204030204" pitchFamily="34" charset="0"/>
              </a:rPr>
              <a:t>, H. (1995). Sleep and alertness in children with attention deficit hyperactivity disorder. DOI: —, </a:t>
            </a:r>
            <a:r>
              <a:rPr lang="en-DK" altLang="en-DK" sz="2000" kern="0" dirty="0">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https://pubmed.ncbi.nlm.nih.gov/7770343/</a:t>
            </a:r>
            <a:endParaRPr lang="en-DK" altLang="en-DK" sz="2000" kern="0" dirty="0">
              <a:latin typeface="Calibri" panose="020F0502020204030204" pitchFamily="34"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lang="en-DK" altLang="en-DK" sz="2000" kern="0" dirty="0">
                <a:latin typeface="Calibri" panose="020F0502020204030204" pitchFamily="34" charset="0"/>
                <a:cs typeface="Calibri" panose="020F0502020204030204" pitchFamily="34" charset="0"/>
              </a:rPr>
              <a:t>Biederman, J., et al. (2004). Attention-deficit hyperactivity disorder in adults: a study of clinical characteristics, impairment, and comorbidity. DOI: 10.4088/JCP.v65n0403, </a:t>
            </a:r>
            <a:r>
              <a:rPr lang="en-DK" altLang="en-DK" sz="2000" kern="0"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https://pubmed.ncbi.nlm.nih.gov/16500798/</a:t>
            </a:r>
            <a:endParaRPr lang="en-DK" altLang="en-DK" sz="2000" kern="0" dirty="0">
              <a:latin typeface="Calibri" panose="020F0502020204030204" pitchFamily="34"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lang="en-DK" altLang="en-DK" sz="2000" kern="0" dirty="0">
                <a:latin typeface="Calibri" panose="020F0502020204030204" pitchFamily="34" charset="0"/>
                <a:cs typeface="Calibri" panose="020F0502020204030204" pitchFamily="34" charset="0"/>
              </a:rPr>
              <a:t>Faraone, S. V., et al. (2006). The age-dependent decline of attention-deficit/hyperactivity disorder: a meta-analysis of follow-up studies. DOI: 10.1017/S0033291706006940, </a:t>
            </a:r>
            <a:r>
              <a:rPr lang="en-DK" altLang="en-DK" sz="2000" kern="0" dirty="0">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https://pubmed.ncbi.nlm.nih.gov/16961425/</a:t>
            </a:r>
            <a:endParaRPr lang="en-DK" altLang="en-DK" sz="2000" kern="0" dirty="0">
              <a:latin typeface="Calibri" panose="020F0502020204030204" pitchFamily="34"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lang="en-DK" altLang="en-DK" sz="2000" kern="0" dirty="0" err="1">
                <a:latin typeface="Calibri" panose="020F0502020204030204" pitchFamily="34" charset="0"/>
                <a:cs typeface="Calibri" panose="020F0502020204030204" pitchFamily="34" charset="0"/>
              </a:rPr>
              <a:t>Kooij</a:t>
            </a:r>
            <a:r>
              <a:rPr lang="en-DK" altLang="en-DK" sz="2000" kern="0" dirty="0">
                <a:latin typeface="Calibri" panose="020F0502020204030204" pitchFamily="34" charset="0"/>
                <a:cs typeface="Calibri" panose="020F0502020204030204" pitchFamily="34" charset="0"/>
              </a:rPr>
              <a:t>, J. J. S., et al. (2010). European consensus statement on diagnosis and treatment of adult ADHD. DOI: 10.1186/1471-244X-10-67, https://bmcpsychiatry.biomedcentral.com/articles/10.1186/1471-244X-10-67</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lang="en-DK" altLang="en-DK" sz="2000" kern="0" dirty="0">
                <a:latin typeface="Calibri" panose="020F0502020204030204" pitchFamily="34" charset="0"/>
                <a:cs typeface="Calibri" panose="020F0502020204030204" pitchFamily="34" charset="0"/>
              </a:rPr>
              <a:t>Asherson, P. (2012). Adult attention-deficit hyperactivity disorder: a study of clinical characteristics, impairment, and comorbidity. DOI: 10.4088/JCP.v65n0403, </a:t>
            </a:r>
            <a:r>
              <a:rPr lang="en-DK" altLang="en-DK" sz="2000" kern="0"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https://pubmed.ncbi.nlm.nih.gov/16500798/</a:t>
            </a:r>
            <a:endParaRPr lang="en-DK" altLang="en-DK" sz="2000" kern="0" dirty="0">
              <a:latin typeface="Calibri" panose="020F0502020204030204" pitchFamily="34"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lang="en-DK" altLang="en-DK" sz="2000" kern="0" dirty="0">
                <a:latin typeface="Calibri" panose="020F0502020204030204" pitchFamily="34" charset="0"/>
                <a:cs typeface="Calibri" panose="020F0502020204030204" pitchFamily="34" charset="0"/>
              </a:rPr>
              <a:t>Barkley, R. A. (2006). ADHD: A handbook for diagnosis and treatment. DOI: —, https://www.guilford.com/books/ADHD/Russell-Barkley/9781462542550</a:t>
            </a:r>
          </a:p>
        </p:txBody>
      </p:sp>
    </p:spTree>
    <p:extLst>
      <p:ext uri="{BB962C8B-B14F-4D97-AF65-F5344CB8AC3E}">
        <p14:creationId xmlns:p14="http://schemas.microsoft.com/office/powerpoint/2010/main" val="177877114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3E36260AAA2C24086937F73F9E342C3" ma:contentTypeVersion="20" ma:contentTypeDescription="Create a new document." ma:contentTypeScope="" ma:versionID="da36a544d1e809dfbf9f4fdf05f10c89">
  <xsd:schema xmlns:xsd="http://www.w3.org/2001/XMLSchema" xmlns:xs="http://www.w3.org/2001/XMLSchema" xmlns:p="http://schemas.microsoft.com/office/2006/metadata/properties" xmlns:ns2="a2fe2a73-d781-4896-8717-f1cf32c8fed0" xmlns:ns3="c883a848-6457-4b26-ab5e-3baa15433f8c" targetNamespace="http://schemas.microsoft.com/office/2006/metadata/properties" ma:root="true" ma:fieldsID="bf2987d01a57e108a2c1b361f9925080" ns2:_="" ns3:_="">
    <xsd:import namespace="a2fe2a73-d781-4896-8717-f1cf32c8fed0"/>
    <xsd:import namespace="c883a848-6457-4b26-ab5e-3baa15433f8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ServiceBillingMetadata"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fe2a73-d781-4896-8717-f1cf32c8fe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1749a35e-9b4c-41a3-9e24-d57cd2885fd5"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883a848-6457-4b26-ab5e-3baa15433f8c"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4000a524-8925-479a-9c58-1e04c1e93af1}" ma:internalName="TaxCatchAll" ma:showField="CatchAllData" ma:web="c883a848-6457-4b26-ab5e-3baa15433f8c">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c883a848-6457-4b26-ab5e-3baa15433f8c" xsi:nil="true"/>
    <lcf76f155ced4ddcb4097134ff3c332f xmlns="a2fe2a73-d781-4896-8717-f1cf32c8fed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7561F71-4496-4525-B6DA-2D87826D457D}">
  <ds:schemaRefs>
    <ds:schemaRef ds:uri="http://schemas.microsoft.com/sharepoint/v3/contenttype/forms"/>
  </ds:schemaRefs>
</ds:datastoreItem>
</file>

<file path=customXml/itemProps2.xml><?xml version="1.0" encoding="utf-8"?>
<ds:datastoreItem xmlns:ds="http://schemas.openxmlformats.org/officeDocument/2006/customXml" ds:itemID="{79D62056-7D81-4114-BCBB-37DB78B8E1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fe2a73-d781-4896-8717-f1cf32c8fed0"/>
    <ds:schemaRef ds:uri="c883a848-6457-4b26-ab5e-3baa15433f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4F58AB0-F858-49BE-BA6F-9F39007BF087}">
  <ds:schemaRefs>
    <ds:schemaRef ds:uri="c883a848-6457-4b26-ab5e-3baa15433f8c"/>
    <ds:schemaRef ds:uri="http://purl.org/dc/dcmitype/"/>
    <ds:schemaRef ds:uri="http://schemas.microsoft.com/office/2006/metadata/properties"/>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http://purl.org/dc/terms/"/>
    <ds:schemaRef ds:uri="a2fe2a73-d781-4896-8717-f1cf32c8fed0"/>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Gallery</Template>
  <TotalTime>100526</TotalTime>
  <Words>5528</Words>
  <Application>Microsoft Macintosh PowerPoint</Application>
  <PresentationFormat>Widescreen</PresentationFormat>
  <Paragraphs>527</Paragraphs>
  <Slides>46</Slides>
  <Notes>38</Notes>
  <HiddenSlides>0</HiddenSlides>
  <MMClips>1</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46</vt:i4>
      </vt:variant>
    </vt:vector>
  </HeadingPairs>
  <TitlesOfParts>
    <vt:vector size="53" baseType="lpstr">
      <vt:lpstr>Aptos</vt:lpstr>
      <vt:lpstr>Aptos Display</vt:lpstr>
      <vt:lpstr>Arial</vt:lpstr>
      <vt:lpstr>Calibri</vt:lpstr>
      <vt:lpstr>Segoe UI</vt:lpstr>
      <vt:lpstr>Trebuchet MS</vt:lpstr>
      <vt:lpstr>Office-tema</vt:lpstr>
      <vt:lpstr>PowerPoint-præsentation</vt:lpstr>
      <vt:lpstr>PowerPoint-præsentation</vt:lpstr>
      <vt:lpstr>PowerPoint-præsentation</vt:lpstr>
      <vt:lpstr>Agenda for sessionen </vt:lpstr>
      <vt:lpstr>PowerPoint-præsentation</vt:lpstr>
      <vt:lpstr>Hvad er psykoedukation?</vt:lpstr>
      <vt:lpstr>Hvorfor psykoedukation?</vt:lpstr>
      <vt:lpstr>Hvorfor er psykoedukation til pårørende vigtigt: </vt:lpstr>
      <vt:lpstr>Hvad er ADHD?</vt:lpstr>
      <vt:lpstr>Hvad er ADHD?</vt:lpstr>
      <vt:lpstr>ADHD og ADD</vt:lpstr>
      <vt:lpstr>ADHD er en variation i hjernen måde at fungere på</vt:lpstr>
      <vt:lpstr>Hvad er ADHD IKKE…. </vt:lpstr>
      <vt:lpstr>Min egen ADHD profil </vt:lpstr>
      <vt:lpstr>Har du mødt en med ADHD… Så har du mødt ÉN med ADHD. </vt:lpstr>
      <vt:lpstr>Ikke-medicinsk behandling - kost </vt:lpstr>
      <vt:lpstr>Ustabilt Blodsukker</vt:lpstr>
      <vt:lpstr>PowerPoint-præsentation</vt:lpstr>
      <vt:lpstr>Søvnproblemer og ADHD</vt:lpstr>
      <vt:lpstr>Dårlig søvn forværrer ADHD symptomer</vt:lpstr>
      <vt:lpstr>Døgnrytmen er forskudt ved ADHD</vt:lpstr>
      <vt:lpstr>Hvad kan der gøres?</vt:lpstr>
      <vt:lpstr>PowerPoint-præsentation</vt:lpstr>
      <vt:lpstr>PowerPoint-præsentation</vt:lpstr>
      <vt:lpstr>PowerPoint-præsentation</vt:lpstr>
      <vt:lpstr>PowerPoint-præsentation</vt:lpstr>
      <vt:lpstr>Hvad kan medicin gøre?</vt:lpstr>
      <vt:lpstr>Følelsesregulering - emotionel dysregulering </vt:lpstr>
      <vt:lpstr>Overstimulering </vt:lpstr>
      <vt:lpstr>Træthed </vt:lpstr>
      <vt:lpstr>Imposter Syndrom ved ADHD</vt:lpstr>
      <vt:lpstr>Lavt selvværd og afvisningsfølsomhed (RSD)</vt:lpstr>
      <vt:lpstr>Ekstrem kravudgående afærd (PDA) </vt:lpstr>
      <vt:lpstr>Mestringsstrategier og hvorfor det er vigtigt!</vt:lpstr>
      <vt:lpstr>PowerPoint-præsentation</vt:lpstr>
      <vt:lpstr>PowerPoint-præsentation</vt:lpstr>
      <vt:lpstr>Støtte i brugen af mestringsstrategier </vt:lpstr>
      <vt:lpstr>De 10 H´er</vt:lpstr>
      <vt:lpstr>Kommunikation </vt:lpstr>
      <vt:lpstr>Støttemuligheder til pårørende </vt:lpstr>
      <vt:lpstr>Husk der også er plads til dig som pårørende </vt:lpstr>
      <vt:lpstr>Bøger</vt:lpstr>
      <vt:lpstr>Podcasts</vt:lpstr>
      <vt:lpstr>PowerPoint-præsentation</vt:lpstr>
      <vt:lpstr>Afslutning</vt:lpstr>
      <vt:lpstr>Referencer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Bruger</dc:creator>
  <cp:lastModifiedBy>axc6031</cp:lastModifiedBy>
  <cp:revision>1661</cp:revision>
  <cp:lastPrinted>2025-01-21T09:05:27Z</cp:lastPrinted>
  <dcterms:created xsi:type="dcterms:W3CDTF">2017-03-01T15:26:00Z</dcterms:created>
  <dcterms:modified xsi:type="dcterms:W3CDTF">2025-09-08T08:59:14Z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2017-03-01T00:00:00Z</vt:filetime>
  </property>
  <property fmtid="{D5CDD505-2E9C-101B-9397-08002B2CF9AE}" pid="3" name="LastSaved">
    <vt:filetime>2017-03-01T00:00:00Z</vt:filetime>
  </property>
  <property fmtid="{D5CDD505-2E9C-101B-9397-08002B2CF9AE}" pid="4" name="ContentTypeId">
    <vt:lpwstr>0x01010093E36260AAA2C24086937F73F9E342C3</vt:lpwstr>
  </property>
  <property fmtid="{D5CDD505-2E9C-101B-9397-08002B2CF9AE}" pid="5" name="MediaServiceImageTags">
    <vt:lpwstr/>
  </property>
</Properties>
</file>